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5.xml" ContentType="application/vnd.openxmlformats-officedocument.presentationml.comments+xml"/>
  <Override PartName="/ppt/notesSlides/notesSlide20.xml" ContentType="application/vnd.openxmlformats-officedocument.presentationml.notesSlide+xml"/>
  <Override PartName="/ppt/comments/comment16.xml" ContentType="application/vnd.openxmlformats-officedocument.presentationml.comments+xml"/>
  <Override PartName="/ppt/notesSlides/notesSlide21.xml" ContentType="application/vnd.openxmlformats-officedocument.presentationml.notesSlide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ppt/comments/comment20.xml" ContentType="application/vnd.openxmlformats-officedocument.presentationml.comment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1291" r:id="rId2"/>
    <p:sldId id="1223" r:id="rId3"/>
    <p:sldId id="1292" r:id="rId4"/>
    <p:sldId id="1224" r:id="rId5"/>
    <p:sldId id="1225" r:id="rId6"/>
    <p:sldId id="1226" r:id="rId7"/>
    <p:sldId id="1228" r:id="rId8"/>
    <p:sldId id="1227" r:id="rId9"/>
    <p:sldId id="1229" r:id="rId10"/>
    <p:sldId id="1233" r:id="rId11"/>
    <p:sldId id="1238" r:id="rId12"/>
    <p:sldId id="1232" r:id="rId13"/>
    <p:sldId id="1235" r:id="rId14"/>
    <p:sldId id="1234" r:id="rId15"/>
    <p:sldId id="1236" r:id="rId16"/>
    <p:sldId id="1237" r:id="rId17"/>
    <p:sldId id="1239" r:id="rId18"/>
    <p:sldId id="1240" r:id="rId19"/>
    <p:sldId id="1242" r:id="rId20"/>
    <p:sldId id="1243" r:id="rId21"/>
    <p:sldId id="1244" r:id="rId22"/>
    <p:sldId id="1245" r:id="rId23"/>
    <p:sldId id="1246" r:id="rId24"/>
    <p:sldId id="1269" r:id="rId25"/>
    <p:sldId id="1268" r:id="rId26"/>
    <p:sldId id="1270" r:id="rId27"/>
    <p:sldId id="1267" r:id="rId28"/>
    <p:sldId id="1247" r:id="rId29"/>
    <p:sldId id="1260" r:id="rId30"/>
    <p:sldId id="1261" r:id="rId31"/>
    <p:sldId id="1248" r:id="rId32"/>
    <p:sldId id="1262" r:id="rId33"/>
    <p:sldId id="1249" r:id="rId34"/>
    <p:sldId id="1263" r:id="rId35"/>
    <p:sldId id="1250" r:id="rId36"/>
    <p:sldId id="1271" r:id="rId37"/>
    <p:sldId id="1251" r:id="rId38"/>
    <p:sldId id="1272" r:id="rId39"/>
    <p:sldId id="1273" r:id="rId40"/>
    <p:sldId id="1274" r:id="rId41"/>
    <p:sldId id="1275" r:id="rId42"/>
    <p:sldId id="1276" r:id="rId43"/>
    <p:sldId id="1277" r:id="rId44"/>
    <p:sldId id="1279" r:id="rId45"/>
    <p:sldId id="1253" r:id="rId46"/>
    <p:sldId id="1280" r:id="rId47"/>
    <p:sldId id="1278" r:id="rId48"/>
    <p:sldId id="1281" r:id="rId49"/>
    <p:sldId id="1282" r:id="rId50"/>
    <p:sldId id="1283" r:id="rId51"/>
    <p:sldId id="1284" r:id="rId52"/>
    <p:sldId id="1285" r:id="rId53"/>
    <p:sldId id="1257" r:id="rId54"/>
    <p:sldId id="1259" r:id="rId55"/>
    <p:sldId id="1286" r:id="rId56"/>
    <p:sldId id="1252" r:id="rId57"/>
    <p:sldId id="1254" r:id="rId58"/>
    <p:sldId id="1287" r:id="rId59"/>
    <p:sldId id="1288" r:id="rId60"/>
    <p:sldId id="1289" r:id="rId61"/>
    <p:sldId id="1290" r:id="rId62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ts val="1200"/>
      </a:spcBef>
      <a:spcAft>
        <a:spcPct val="0"/>
      </a:spcAft>
      <a:defRPr kumimoji="1" sz="2400" i="1" kern="1200">
        <a:solidFill>
          <a:schemeClr val="bg1"/>
        </a:solidFill>
        <a:latin typeface="Symbol" pitchFamily="18" charset="2"/>
        <a:ea typeface="+mn-ea"/>
        <a:cs typeface="+mn-cs"/>
      </a:defRPr>
    </a:lvl1pPr>
    <a:lvl2pPr marL="457200" algn="ctr" rtl="0" eaLnBrk="0" fontAlgn="base" hangingPunct="0">
      <a:spcBef>
        <a:spcPts val="1200"/>
      </a:spcBef>
      <a:spcAft>
        <a:spcPct val="0"/>
      </a:spcAft>
      <a:defRPr kumimoji="1" sz="2400" i="1" kern="1200">
        <a:solidFill>
          <a:schemeClr val="bg1"/>
        </a:solidFill>
        <a:latin typeface="Symbol" pitchFamily="18" charset="2"/>
        <a:ea typeface="+mn-ea"/>
        <a:cs typeface="+mn-cs"/>
      </a:defRPr>
    </a:lvl2pPr>
    <a:lvl3pPr marL="914400" algn="ctr" rtl="0" eaLnBrk="0" fontAlgn="base" hangingPunct="0">
      <a:spcBef>
        <a:spcPts val="1200"/>
      </a:spcBef>
      <a:spcAft>
        <a:spcPct val="0"/>
      </a:spcAft>
      <a:defRPr kumimoji="1" sz="2400" i="1" kern="1200">
        <a:solidFill>
          <a:schemeClr val="bg1"/>
        </a:solidFill>
        <a:latin typeface="Symbol" pitchFamily="18" charset="2"/>
        <a:ea typeface="+mn-ea"/>
        <a:cs typeface="+mn-cs"/>
      </a:defRPr>
    </a:lvl3pPr>
    <a:lvl4pPr marL="1371600" algn="ctr" rtl="0" eaLnBrk="0" fontAlgn="base" hangingPunct="0">
      <a:spcBef>
        <a:spcPts val="1200"/>
      </a:spcBef>
      <a:spcAft>
        <a:spcPct val="0"/>
      </a:spcAft>
      <a:defRPr kumimoji="1" sz="2400" i="1" kern="1200">
        <a:solidFill>
          <a:schemeClr val="bg1"/>
        </a:solidFill>
        <a:latin typeface="Symbol" pitchFamily="18" charset="2"/>
        <a:ea typeface="+mn-ea"/>
        <a:cs typeface="+mn-cs"/>
      </a:defRPr>
    </a:lvl4pPr>
    <a:lvl5pPr marL="1828800" algn="ctr" rtl="0" eaLnBrk="0" fontAlgn="base" hangingPunct="0">
      <a:spcBef>
        <a:spcPts val="1200"/>
      </a:spcBef>
      <a:spcAft>
        <a:spcPct val="0"/>
      </a:spcAft>
      <a:defRPr kumimoji="1" sz="2400" i="1" kern="1200">
        <a:solidFill>
          <a:schemeClr val="bg1"/>
        </a:solidFill>
        <a:latin typeface="Symbol" pitchFamily="18" charset="2"/>
        <a:ea typeface="+mn-ea"/>
        <a:cs typeface="+mn-cs"/>
      </a:defRPr>
    </a:lvl5pPr>
    <a:lvl6pPr marL="2286000" algn="l" defTabSz="914400" rtl="0" eaLnBrk="1" latinLnBrk="0" hangingPunct="1">
      <a:defRPr kumimoji="1" sz="2400" i="1" kern="1200">
        <a:solidFill>
          <a:schemeClr val="bg1"/>
        </a:solidFill>
        <a:latin typeface="Symbol" pitchFamily="18" charset="2"/>
        <a:ea typeface="+mn-ea"/>
        <a:cs typeface="+mn-cs"/>
      </a:defRPr>
    </a:lvl6pPr>
    <a:lvl7pPr marL="2743200" algn="l" defTabSz="914400" rtl="0" eaLnBrk="1" latinLnBrk="0" hangingPunct="1">
      <a:defRPr kumimoji="1" sz="2400" i="1" kern="1200">
        <a:solidFill>
          <a:schemeClr val="bg1"/>
        </a:solidFill>
        <a:latin typeface="Symbol" pitchFamily="18" charset="2"/>
        <a:ea typeface="+mn-ea"/>
        <a:cs typeface="+mn-cs"/>
      </a:defRPr>
    </a:lvl7pPr>
    <a:lvl8pPr marL="3200400" algn="l" defTabSz="914400" rtl="0" eaLnBrk="1" latinLnBrk="0" hangingPunct="1">
      <a:defRPr kumimoji="1" sz="2400" i="1" kern="1200">
        <a:solidFill>
          <a:schemeClr val="bg1"/>
        </a:solidFill>
        <a:latin typeface="Symbol" pitchFamily="18" charset="2"/>
        <a:ea typeface="+mn-ea"/>
        <a:cs typeface="+mn-cs"/>
      </a:defRPr>
    </a:lvl8pPr>
    <a:lvl9pPr marL="3657600" algn="l" defTabSz="914400" rtl="0" eaLnBrk="1" latinLnBrk="0" hangingPunct="1">
      <a:defRPr kumimoji="1" sz="2400" i="1" kern="1200">
        <a:solidFill>
          <a:schemeClr val="bg1"/>
        </a:solidFill>
        <a:latin typeface="Symbol" pitchFamily="18" charset="2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rupalex" initials="d" lastIdx="3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9DC"/>
    <a:srgbClr val="33CCCC"/>
    <a:srgbClr val="009999"/>
    <a:srgbClr val="CC00FF"/>
    <a:srgbClr val="663300"/>
    <a:srgbClr val="E2E5FA"/>
    <a:srgbClr val="B8BFF2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7" autoAdjust="0"/>
    <p:restoredTop sz="82746" autoAdjust="0"/>
  </p:normalViewPr>
  <p:slideViewPr>
    <p:cSldViewPr snapToObjects="1">
      <p:cViewPr varScale="1">
        <p:scale>
          <a:sx n="58" d="100"/>
          <a:sy n="58" d="100"/>
        </p:scale>
        <p:origin x="1410" y="66"/>
      </p:cViewPr>
      <p:guideLst>
        <p:guide orient="horz" pos="624"/>
        <p:guide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8114"/>
    </p:cViewPr>
  </p:sorterViewPr>
  <p:notesViewPr>
    <p:cSldViewPr snapToObjects="1">
      <p:cViewPr varScale="1">
        <p:scale>
          <a:sx n="34" d="100"/>
          <a:sy n="34" d="100"/>
        </p:scale>
        <p:origin x="-1368" y="-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7T22:08:57.790" idx="1">
    <p:pos x="5517" y="3597"/>
    <p:text>Môn học</p:text>
  </p:cm>
  <p:cm authorId="0" dt="2010-06-27T22:11:26.067" idx="3">
    <p:pos x="5517" y="1097"/>
    <p:text>Vấn đề thực tế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8T00:16:49.340" idx="22">
    <p:pos x="5720" y="1199"/>
    <p:text>Triệu chứng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8T00:20:22.136" idx="23">
    <p:pos x="5730" y="2764"/>
    <p:text>Cấu trúc cố kết, mạch lạc, chặt chẽ</p:text>
  </p:cm>
  <p:cm authorId="0" dt="2010-06-28T05:18:00.676" idx="33">
    <p:pos x="5730" y="1816"/>
    <p:text>Luận cứ được thỏa mãn, chấp nhận</p:text>
  </p:cm>
  <p:cm authorId="0" dt="2010-06-28T05:18:43.537" idx="34">
    <p:pos x="5866" y="1952"/>
    <p:text>Cơ sở cho việc chọn các lựa chọn</p:tex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8T00:21:20.520" idx="24">
    <p:pos x="5216" y="1293"/>
    <p:text>sự thỏa đáng</p:text>
  </p:cm>
  <p:cm authorId="0" dt="2010-06-28T00:22:11.385" idx="25">
    <p:pos x="5216" y="1948"/>
    <p:text>chỉ tiêu chất lượng</p:text>
  </p:cm>
  <p:cm authorId="0" dt="2010-06-28T00:22:33.639" idx="26">
    <p:pos x="5216" y="2233"/>
    <p:text>rạn nức, thiếu sót</p:text>
  </p:cm>
  <p:cm authorId="0" dt="2010-06-28T05:20:41.147" idx="35">
    <p:pos x="5352" y="1429"/>
    <p:text>with-respect to</p:tex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8T05:24:52.608" idx="27">
    <p:pos x="5361" y="2143"/>
    <p:text>vừa vặn, không lan man, đúng chỗ, đi thẳng vào ván đề</p:tex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8T05:25:58.152" idx="36">
    <p:pos x="4983" y="1207"/>
    <p:text>Mâu thuẫn, trái ngược</p:text>
  </p:cm>
  <p:cm authorId="0" dt="2010-06-28T05:26:33.063" idx="37">
    <p:pos x="4983" y="3109"/>
    <p:text>Tính khó hiểu</p:text>
  </p:cm>
  <p:cm authorId="0" dt="2010-06-28T05:26:50.257" idx="38">
    <p:pos x="4974" y="3724"/>
    <p:text>Tối nghĩa</p:tex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8T05:31:21.147" idx="39">
    <p:pos x="4958" y="3753"/>
    <p:text>không tránh khỏi chồng chéo</p:tex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8T04:12:00.641" idx="28">
    <p:pos x="4565" y="1382"/>
    <p:text>Có khắp nơi</p:tex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8T05:38:35.161" idx="29">
    <p:pos x="5344" y="401"/>
    <p:text>Các vấn đề về yêu cầu được nhận thức vẫn tồn tại dai dẳng bất chấp những tiến bộ trong công nghệ phần mềm (dai dẳng)</p:tex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8T04:24:40.790" idx="30">
    <p:pos x="5620" y="1413"/>
    <p:text>Áp lực về lịch xít xao</p:tex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8T04:27:51.484" idx="31">
    <p:pos x="5463" y="3773"/>
    <p:text>Các quy tắc chặt chẽ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7T22:10:24.593" idx="2">
    <p:pos x="5560" y="2265"/>
    <p:text>Phát triển ứng dụng nhanh</p:tex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8T04:28:43.449" idx="32">
    <p:pos x="5731" y="1339"/>
    <p:text>Mau lẹ và hiệu quả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7T22:19:04.116" idx="4">
    <p:pos x="5739" y="2706"/>
    <p:text>Bộ cảm biến / Bộ phát động (động cơ)</p:text>
  </p:cm>
  <p:cm authorId="0" dt="2010-06-27T22:20:11.062" idx="5">
    <p:pos x="5739" y="3614"/>
    <p:text>thích đáng, có liên quan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7T22:28:16.660" idx="6">
    <p:pos x="4468" y="441"/>
    <p:text>Định nghĩa sơ bộ, dẫn nhập</p:text>
  </p:cm>
  <p:cm authorId="0" dt="2010-06-27T22:29:43.665" idx="7">
    <p:pos x="5581" y="1099"/>
    <p:text>Tập các hoạt động đuợc phối hợp với nhau nhằm: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7T22:34:55.333" idx="8">
    <p:pos x="5640" y="967"/>
    <p:text>Sự thiếu sót, hạn chế (defect)</p:text>
  </p:cm>
  <p:cm authorId="0" dt="2010-06-27T22:38:31.184" idx="9">
    <p:pos x="5640" y="1210"/>
    <p:text>thẳng hàng với, song hành với</p:text>
  </p:cm>
  <p:cm authorId="0" dt="2010-06-27T22:40:08.794" idx="10">
    <p:pos x="5640" y="3643"/>
    <p:text>hàm ý xoắn kết, hệ lụy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7T22:43:20.350" idx="11">
    <p:pos x="5692" y="1457"/>
    <p:text>???</p:text>
  </p:cm>
  <p:cm authorId="0" dt="2010-06-27T22:44:13.136" idx="12">
    <p:pos x="5692" y="2849"/>
    <p:text>Ước lượng chính xác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7T22:47:17.134" idx="13">
    <p:pos x="4652" y="249"/>
    <p:text>Lỗi diễn đạt</p:text>
  </p:cm>
  <p:cm authorId="0" dt="2010-06-27T22:49:39.049" idx="14">
    <p:pos x="5625" y="2166"/>
    <p:text>trù định, đặt ra</p:text>
  </p:cm>
  <p:cm authorId="0" dt="2010-06-27T22:49:53.400" idx="15">
    <p:pos x="5625" y="2419"/>
    <p:text>Lối mong mỏi</p:text>
  </p:cm>
  <p:cm authorId="0" dt="2010-06-27T22:50:05.838" idx="16">
    <p:pos x="5625" y="934"/>
    <p:text>Lối trình bày</p:text>
  </p:cm>
  <p:cm authorId="0" dt="2010-06-27T22:51:11.122" idx="17">
    <p:pos x="5625" y="3329"/>
    <p:text>dàn xếp, thương lượng và giảm nhẹ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7T22:54:57.097" idx="18">
    <p:pos x="5532" y="1451"/>
    <p:text>Được thi hành bởi</p:text>
  </p:cm>
  <p:cm authorId="0" dt="2010-06-27T22:55:51.405" idx="19">
    <p:pos x="5532" y="1936"/>
    <p:text>Được phát biểu (diễn đạt) bằng từ vựng ...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27T23:01:48.794" idx="20">
    <p:pos x="5408" y="484"/>
    <p:text>Thỏa mãn luận cứ, đáp ứng luận cứ</p:text>
  </p:cm>
  <p:cm authorId="0" dt="2010-06-27T23:02:24.795" idx="21">
    <p:pos x="5595" y="1436"/>
    <p:text>Phù hợp và nhất quán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6200" y="152400"/>
            <a:ext cx="7162800" cy="587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 i="0">
                <a:solidFill>
                  <a:schemeClr val="tx1"/>
                </a:solidFill>
                <a:effectLst/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fr-FR" altLang="fr-FR"/>
              <a:t>Axel van Lamsweerde</a:t>
            </a:r>
          </a:p>
          <a:p>
            <a:pPr>
              <a:defRPr/>
            </a:pPr>
            <a:r>
              <a:rPr lang="fr-FR" altLang="fr-FR"/>
              <a:t>Requirements Engineering: From System Goals to UML Models to Software Specifications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2500" i="0">
                <a:solidFill>
                  <a:schemeClr val="tx1"/>
                </a:solidFill>
                <a:latin typeface="MS Shell Dlg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</a:t>
            </a:r>
            <a:r>
              <a:rPr lang="en-US" sz="1300">
                <a:latin typeface="Times New Roman" pitchFamily="18" charset="0"/>
              </a:rPr>
              <a:t>©</a:t>
            </a:r>
            <a:r>
              <a:rPr lang="en-US" sz="1300"/>
              <a:t> </a:t>
            </a:r>
            <a:r>
              <a:rPr kumimoji="0" lang="fr-FR" altLang="fr-FR" sz="1300">
                <a:latin typeface="Comic Sans MS" pitchFamily="66" charset="0"/>
              </a:rPr>
              <a:t>A. van Lamsweerde</a:t>
            </a:r>
            <a:endParaRPr kumimoji="0" lang="fr-FR" altLang="fr-FR" sz="1300">
              <a:latin typeface="Times" pitchFamily="18" charset="0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68763" y="9120188"/>
            <a:ext cx="3170237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 i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fld id="{CE363C0A-EEC7-4158-ACAC-E6FB7BA3F6AC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96349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5539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D93D468-5F13-4C80-B258-4412C68DBC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5487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731D4F-B857-4823-9DC7-49F523E46DC8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76374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-Safety:</a:t>
            </a:r>
            <a:r>
              <a:rPr lang="en-US" baseline="0" dirty="0" smtClean="0"/>
              <a:t> are quality </a:t>
            </a:r>
            <a:r>
              <a:rPr lang="en-US" baseline="0" dirty="0" err="1" smtClean="0"/>
              <a:t>reqs</a:t>
            </a:r>
            <a:r>
              <a:rPr lang="en-US" baseline="0" dirty="0" smtClean="0"/>
              <a:t> that rule out software effects that might result in accidents, degradations or losses in the environment.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Security: ……………… that prescribe the protection of system assets against undesirable </a:t>
            </a:r>
            <a:r>
              <a:rPr lang="en-US" baseline="0" dirty="0" err="1" smtClean="0"/>
              <a:t>env</a:t>
            </a:r>
            <a:r>
              <a:rPr lang="en-US" baseline="0" dirty="0" smtClean="0"/>
              <a:t> behavioral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Reliability: constraints the software to operate as expected over long periods of time.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Accuracy: that constraint the state of the information processed by software reflect the state of physical information in the </a:t>
            </a:r>
            <a:r>
              <a:rPr lang="en-US" baseline="0" dirty="0" err="1" smtClean="0"/>
              <a:t>env</a:t>
            </a:r>
            <a:r>
              <a:rPr lang="en-US" baseline="0" dirty="0" smtClean="0"/>
              <a:t> accurately.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93D468-5F13-4C80-B258-4412C68DBCC5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897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err="1" smtClean="0"/>
              <a:t>Req</a:t>
            </a:r>
            <a:r>
              <a:rPr lang="en-US" dirty="0" smtClean="0"/>
              <a:t> Taxonomy: Categorize </a:t>
            </a:r>
            <a:r>
              <a:rPr lang="en-US" dirty="0" smtClean="0"/>
              <a:t>requirements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More semantic characterization of requirements </a:t>
            </a:r>
            <a:r>
              <a:rPr lang="en-US" baseline="0" dirty="0" smtClean="0"/>
              <a:t> in term of prescribed behaviors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There are requirements that prescribe </a:t>
            </a:r>
            <a:r>
              <a:rPr lang="en-US" baseline="0" smtClean="0"/>
              <a:t>desired behaviors….</a:t>
            </a:r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D43793-D7E3-4C07-81B3-F86BDC3A7837}" type="slidenum">
              <a:rPr lang="en-US" altLang="en-US" smtClean="0"/>
              <a:pPr/>
              <a:t>26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19536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FAAECD-0C79-4049-BD1C-C6FB7EA1B013}" type="slidenum">
              <a:rPr lang="en-US" altLang="en-US" smtClean="0"/>
              <a:pPr/>
              <a:t>27</a:t>
            </a:fld>
            <a:endParaRPr lang="en-US" alt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692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Stakeholders – a group or individual affected by system-to-be</a:t>
            </a: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B64F29-4EFC-4948-A9B3-C2E0A7842621}" type="slidenum">
              <a:rPr lang="en-US" altLang="en-US" smtClean="0"/>
              <a:pPr/>
              <a:t>28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56631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397225-D340-415D-93F9-40E5C005C125}" type="slidenum">
              <a:rPr lang="en-US" altLang="en-US" smtClean="0"/>
              <a:pPr/>
              <a:t>38</a:t>
            </a:fld>
            <a:endParaRPr lang="en-US" alt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32485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Adequacy</a:t>
            </a:r>
            <a:r>
              <a:rPr lang="en-US" dirty="0" smtClean="0"/>
              <a:t>: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reqs</a:t>
            </a:r>
            <a:r>
              <a:rPr lang="en-US" baseline="0" dirty="0" smtClean="0"/>
              <a:t> must address the actual needs for a new system- explicitly expressed by stakeholders. Soft </a:t>
            </a:r>
            <a:r>
              <a:rPr lang="en-US" baseline="0" dirty="0" err="1" smtClean="0"/>
              <a:t>reqs</a:t>
            </a:r>
            <a:r>
              <a:rPr lang="en-US" baseline="0" dirty="0" smtClean="0"/>
              <a:t> must be adequate translation of sys </a:t>
            </a:r>
            <a:r>
              <a:rPr lang="en-US" baseline="0" dirty="0" err="1" smtClean="0"/>
              <a:t>reqs</a:t>
            </a:r>
            <a:endParaRPr lang="en-US" baseline="0" dirty="0" smtClean="0"/>
          </a:p>
          <a:p>
            <a:r>
              <a:rPr lang="en-US" b="1" dirty="0" smtClean="0"/>
              <a:t>Pertinence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reqs</a:t>
            </a:r>
            <a:r>
              <a:rPr lang="en-US" baseline="0" dirty="0" smtClean="0"/>
              <a:t> and assumptions must all contribute to the satisfaction of one or several objectives underpinning the system-to-be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93D468-5F13-4C80-B258-4412C68DBCC5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397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- Opacity: not clear meaning</a:t>
            </a:r>
          </a:p>
          <a:p>
            <a:r>
              <a:rPr lang="en-US" smtClean="0"/>
              <a:t>- Noise, over..:  Overstate</a:t>
            </a:r>
          </a:p>
          <a:p>
            <a:pPr>
              <a:buFontTx/>
              <a:buChar char="-"/>
            </a:pPr>
            <a:r>
              <a:rPr lang="en-US" smtClean="0"/>
              <a:t> Unintelligibility : Difficult to understand</a:t>
            </a:r>
          </a:p>
          <a:p>
            <a:pPr>
              <a:buFontTx/>
              <a:buChar char="-"/>
            </a:pPr>
            <a:r>
              <a:rPr lang="en-US" smtClean="0"/>
              <a:t> Remorse: Explain/define the meaning an acronyms after they have been used many times</a:t>
            </a:r>
          </a:p>
          <a:p>
            <a:pPr>
              <a:buFontTx/>
              <a:buChar char="-"/>
            </a:pPr>
            <a:r>
              <a:rPr lang="en-US" smtClean="0"/>
              <a:t> Flaws: lack of requirement document</a:t>
            </a:r>
          </a:p>
          <a:p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903472-2ADB-4563-8A8B-70DAC738C3CB}" type="slidenum">
              <a:rPr lang="en-US" altLang="en-US" smtClean="0"/>
              <a:pPr/>
              <a:t>40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68622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Yield: produce, bring again, </a:t>
            </a: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D1475B-2E25-45F4-BBD8-93D4FB2D0BBB}" type="slidenum">
              <a:rPr lang="en-US" altLang="en-US" smtClean="0"/>
              <a:pPr/>
              <a:t>42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66748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A60A9E-5D06-498E-A17A-A09DACAB5161}" type="slidenum">
              <a:rPr lang="en-US" altLang="en-US" smtClean="0"/>
              <a:pPr/>
              <a:t>43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82727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>
              <a:buFontTx/>
              <a:buChar char="-"/>
            </a:pPr>
            <a:r>
              <a:rPr lang="en-US" smtClean="0"/>
              <a:t>Consolidation is likely to be prominent in green-field, customer-driven, mission-critical projects</a:t>
            </a:r>
          </a:p>
          <a:p>
            <a:pPr>
              <a:buFontTx/>
              <a:buChar char="-"/>
            </a:pPr>
            <a:r>
              <a:rPr lang="en-US" smtClean="0"/>
              <a:t> Documents has been observed to be more prominent in customer-driven projects</a:t>
            </a:r>
          </a:p>
          <a:p>
            <a:pPr>
              <a:buFontTx/>
              <a:buChar char="-"/>
            </a:pPr>
            <a:r>
              <a:rPr lang="en-US" smtClean="0"/>
              <a:t> Prioritization ...</a:t>
            </a: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29FC1C-169D-4958-80AC-5C6EE5C0BB5F}" type="slidenum">
              <a:rPr lang="en-US" altLang="en-US" smtClean="0"/>
              <a:pPr/>
              <a:t>44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0463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ACA7FB-8BDE-4A00-AF0D-2DC493901D03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353371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A4A1FC-07BD-435B-9CCC-F99D1E6CD770}" type="slidenum">
              <a:rPr lang="en-US" altLang="en-US" smtClean="0"/>
              <a:pPr/>
              <a:t>47</a:t>
            </a:fld>
            <a:endParaRPr lang="en-US" alt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428685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4E12F6-50DC-4F44-A709-606C21BA18C6}" type="slidenum">
              <a:rPr lang="en-US" altLang="en-US" smtClean="0"/>
              <a:pPr/>
              <a:t>52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35701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DD7A40-74FA-4C75-A44A-A6B72E3B0DA1}" type="slidenum">
              <a:rPr lang="en-US" altLang="en-US" smtClean="0"/>
              <a:pPr/>
              <a:t>61</a:t>
            </a:fld>
            <a:endParaRPr lang="en-US" alt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2574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82D7CF-85CB-4DC8-82FA-357DE2E266C0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2890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>
              <a:buFontTx/>
              <a:buChar char="-"/>
            </a:pPr>
            <a:r>
              <a:rPr lang="en-US" smtClean="0"/>
              <a:t>Problems world:  discover, understand, formulate, analyze and agree on what problem should be solved</a:t>
            </a:r>
          </a:p>
          <a:p>
            <a:r>
              <a:rPr lang="en-US" smtClean="0"/>
              <a:t>Why they should be solved, who are involved responsibility of solving problems.</a:t>
            </a: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644940-1ADE-4270-B9CB-58F7B48E0E4F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22878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>
              <a:buFontTx/>
              <a:buChar char="-"/>
            </a:pPr>
            <a:r>
              <a:rPr lang="en-US" smtClean="0"/>
              <a:t>System is a set of components interacting with each other to satisfy some global objectives</a:t>
            </a:r>
          </a:p>
          <a:p>
            <a:pPr>
              <a:buFontTx/>
              <a:buChar char="-"/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460D3F-BACD-413B-B553-6AECD09B40A1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68307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92176B-8CCD-4624-B433-713E1CBCBB67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71203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6040AB-01C0-4E89-8D6B-5AF5B5FCE51D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0839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C44EBD-013D-4A82-BAFF-EA76C002C029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78926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- Indicative: directive  mood- </a:t>
            </a:r>
            <a:r>
              <a:rPr lang="en-US" dirty="0" err="1" smtClean="0"/>
              <a:t>Lối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/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- </a:t>
            </a:r>
            <a:r>
              <a:rPr lang="en-US" dirty="0" err="1" smtClean="0"/>
              <a:t>Optative</a:t>
            </a:r>
            <a:r>
              <a:rPr lang="en-US" dirty="0" smtClean="0"/>
              <a:t>: willing mood </a:t>
            </a:r>
          </a:p>
          <a:p>
            <a:pPr>
              <a:defRPr/>
            </a:pPr>
            <a:r>
              <a:rPr lang="en-US" dirty="0" smtClean="0"/>
              <a:t>-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Descriptive</a:t>
            </a:r>
            <a:r>
              <a:rPr lang="en-US" dirty="0" smtClean="0"/>
              <a:t> : system properties that hold regardless of …</a:t>
            </a:r>
          </a:p>
          <a:p>
            <a:pPr>
              <a:defRPr/>
            </a:pPr>
            <a:r>
              <a:rPr lang="en-US" dirty="0" smtClean="0"/>
              <a:t>- Prescriptive: state desirable properties that system hold or not depending on how the system behaves</a:t>
            </a:r>
            <a:endParaRPr lang="en-US" dirty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ED3155-6EEB-403F-A41B-F3BF4865E903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53775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1"/>
          <p:cNvSpPr txBox="1">
            <a:spLocks noChangeArrowheads="1"/>
          </p:cNvSpPr>
          <p:nvPr userDrawn="1"/>
        </p:nvSpPr>
        <p:spPr bwMode="auto">
          <a:xfrm>
            <a:off x="28575" y="6591300"/>
            <a:ext cx="9115425" cy="222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762000">
              <a:lnSpc>
                <a:spcPct val="70000"/>
              </a:lnSpc>
              <a:spcBef>
                <a:spcPct val="50000"/>
              </a:spcBef>
              <a:defRPr/>
            </a:pPr>
            <a:r>
              <a:rPr lang="en-GB" sz="1200" i="0">
                <a:solidFill>
                  <a:schemeClr val="bg2"/>
                </a:solidFill>
                <a:latin typeface="Times New Roman" pitchFamily="18" charset="0"/>
              </a:rPr>
              <a:t>www.wileyeurope .com/college/van lamsweerde                     Chap.1:  Setting the Scene</a:t>
            </a:r>
            <a:r>
              <a:rPr lang="fr-BE" sz="1200" i="0">
                <a:solidFill>
                  <a:schemeClr val="bg2"/>
                </a:solidFill>
                <a:latin typeface="Times New Roman" pitchFamily="18" charset="0"/>
              </a:rPr>
              <a:t>                             </a:t>
            </a:r>
            <a:r>
              <a:rPr lang="en-GB" sz="1200" i="0">
                <a:solidFill>
                  <a:schemeClr val="bg2"/>
                </a:solidFill>
                <a:latin typeface="Times New Roman" pitchFamily="18" charset="0"/>
              </a:rPr>
              <a:t>©  2009 John Wiley and Sons</a:t>
            </a:r>
            <a:r>
              <a:rPr lang="en-GB" sz="1200" i="0">
                <a:solidFill>
                  <a:schemeClr val="tx2"/>
                </a:solidFill>
                <a:latin typeface="Times New Roman" pitchFamily="18" charset="0"/>
              </a:rPr>
              <a:t>       </a:t>
            </a:r>
            <a:fld id="{78AD6271-BAE5-43BA-AADF-2E197F5FED9D}" type="slidenum">
              <a:rPr lang="en-GB" sz="1200" i="0">
                <a:solidFill>
                  <a:schemeClr val="tx2"/>
                </a:solidFill>
                <a:latin typeface="Times New Roman" pitchFamily="18" charset="0"/>
              </a:rPr>
              <a:pPr algn="l" defTabSz="762000">
                <a:lnSpc>
                  <a:spcPct val="70000"/>
                </a:lnSpc>
                <a:spcBef>
                  <a:spcPct val="50000"/>
                </a:spcBef>
                <a:defRPr/>
              </a:pPr>
              <a:t>‹#›</a:t>
            </a:fld>
            <a:endParaRPr lang="en-GB" sz="1200" i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590550"/>
            <a:ext cx="7772400" cy="1600200"/>
          </a:xfrm>
        </p:spPr>
        <p:txBody>
          <a:bodyPr anchor="b"/>
          <a:lstStyle>
            <a:lvl1pPr>
              <a:lnSpc>
                <a:spcPct val="110000"/>
              </a:lnSpc>
              <a:defRPr sz="4000"/>
            </a:lvl1pPr>
          </a:lstStyle>
          <a:p>
            <a:r>
              <a:rPr lang="en-US" altLang="en-US"/>
              <a:t>Blurb</a:t>
            </a:r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079750"/>
            <a:ext cx="6400800" cy="728663"/>
          </a:xfrm>
        </p:spPr>
        <p:txBody>
          <a:bodyPr anchor="t" anchorCtr="0"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blah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228600"/>
            <a:ext cx="2187575" cy="604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13" y="228600"/>
            <a:ext cx="6411912" cy="604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295400"/>
            <a:ext cx="4298950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95400"/>
            <a:ext cx="4300537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E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6534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style</a:t>
            </a:r>
          </a:p>
        </p:txBody>
      </p:sp>
      <p:sp>
        <p:nvSpPr>
          <p:cNvPr id="13315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1295400"/>
            <a:ext cx="8751887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0"/>
            <a:r>
              <a:rPr lang="en-US" altLang="en-US" smtClean="0"/>
              <a:t>...</a:t>
            </a:r>
          </a:p>
          <a:p>
            <a:pPr lvl="0"/>
            <a:endParaRPr lang="en-US" altLang="en-US" smtClean="0"/>
          </a:p>
        </p:txBody>
      </p:sp>
      <p:sp>
        <p:nvSpPr>
          <p:cNvPr id="1070" name="Text Box 46"/>
          <p:cNvSpPr txBox="1">
            <a:spLocks noChangeArrowheads="1"/>
          </p:cNvSpPr>
          <p:nvPr/>
        </p:nvSpPr>
        <p:spPr bwMode="auto">
          <a:xfrm>
            <a:off x="8534400" y="6546850"/>
            <a:ext cx="530225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defTabSz="762000">
              <a:lnSpc>
                <a:spcPct val="120000"/>
              </a:lnSpc>
              <a:spcBef>
                <a:spcPct val="50000"/>
              </a:spcBef>
              <a:defRPr/>
            </a:pPr>
            <a:fld id="{CEF8B98E-A994-489F-9E56-48DE8B395BF2}" type="slidenum">
              <a:rPr lang="en-GB" sz="1200" i="0">
                <a:solidFill>
                  <a:schemeClr val="tx2"/>
                </a:solidFill>
                <a:latin typeface="Times New Roman" pitchFamily="18" charset="0"/>
              </a:rPr>
              <a:pPr algn="r" defTabSz="762000">
                <a:lnSpc>
                  <a:spcPct val="120000"/>
                </a:lnSpc>
                <a:spcBef>
                  <a:spcPct val="50000"/>
                </a:spcBef>
                <a:defRPr/>
              </a:pPr>
              <a:t>‹#›</a:t>
            </a:fld>
            <a:endParaRPr lang="en-GB" sz="1200" i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" name="Text Box 31"/>
          <p:cNvSpPr txBox="1">
            <a:spLocks noChangeArrowheads="1"/>
          </p:cNvSpPr>
          <p:nvPr userDrawn="1"/>
        </p:nvSpPr>
        <p:spPr bwMode="auto">
          <a:xfrm>
            <a:off x="28575" y="6591300"/>
            <a:ext cx="911542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762000">
              <a:lnSpc>
                <a:spcPct val="70000"/>
              </a:lnSpc>
              <a:spcBef>
                <a:spcPct val="50000"/>
              </a:spcBef>
              <a:defRPr/>
            </a:pPr>
            <a:r>
              <a:rPr lang="en-GB" sz="1200" i="0" dirty="0">
                <a:solidFill>
                  <a:schemeClr val="bg2"/>
                </a:solidFill>
                <a:latin typeface="Times New Roman" pitchFamily="18" charset="0"/>
              </a:rPr>
              <a:t>www.wileyeurope .com/college/van </a:t>
            </a:r>
            <a:r>
              <a:rPr lang="en-GB" sz="1200" i="0" dirty="0" err="1">
                <a:solidFill>
                  <a:schemeClr val="bg2"/>
                </a:solidFill>
                <a:latin typeface="Times New Roman" pitchFamily="18" charset="0"/>
              </a:rPr>
              <a:t>lamsweerde</a:t>
            </a:r>
            <a:r>
              <a:rPr lang="en-GB" sz="1200" i="0" dirty="0">
                <a:solidFill>
                  <a:schemeClr val="bg2"/>
                </a:solidFill>
                <a:latin typeface="Times New Roman" pitchFamily="18" charset="0"/>
              </a:rPr>
              <a:t>                Chap.1: </a:t>
            </a:r>
            <a:r>
              <a:rPr lang="en-US" sz="1200" i="0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Setting the Scene </a:t>
            </a:r>
            <a:r>
              <a:rPr lang="en-US" sz="1200" dirty="0">
                <a:solidFill>
                  <a:schemeClr val="folHlink"/>
                </a:solidFill>
              </a:rPr>
              <a:t>		            </a:t>
            </a:r>
            <a:r>
              <a:rPr lang="en-GB" sz="1200" i="0" dirty="0">
                <a:solidFill>
                  <a:schemeClr val="bg2"/>
                </a:solidFill>
                <a:latin typeface="Times New Roman" pitchFamily="18" charset="0"/>
              </a:rPr>
              <a:t>©  2009 John Wiley and Sons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kumimoji="1" sz="2200">
          <a:solidFill>
            <a:srgbClr val="009999"/>
          </a:solidFill>
          <a:latin typeface="+mn-lt"/>
        </a:defRPr>
      </a:lvl2pPr>
      <a:lvl3pPr marL="1143000" indent="-22860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har char="•"/>
        <a:defRPr kumimoji="1" sz="2000">
          <a:solidFill>
            <a:srgbClr val="0099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FBD9DC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00999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comments" Target="../comments/comment4.x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comments" Target="../comments/comment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comments" Target="../comments/comment13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comments" Target="../comments/comment15.xml"/><Relationship Id="rId4" Type="http://schemas.openxmlformats.org/officeDocument/2006/relationships/image" Target="../media/image29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6.xml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4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3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0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comments" Target="../comments/comment17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5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comments" Target="../comments/comment18.xml"/><Relationship Id="rId4" Type="http://schemas.openxmlformats.org/officeDocument/2006/relationships/image" Target="../media/image35.w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0263" y="217488"/>
            <a:ext cx="7772400" cy="206216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100000"/>
              </a:spcBef>
            </a:pPr>
            <a:r>
              <a:rPr lang="en-US" smtClean="0"/>
              <a:t>Requirements Engineering</a:t>
            </a:r>
            <a:br>
              <a:rPr lang="en-US" smtClean="0"/>
            </a:br>
            <a:r>
              <a:rPr lang="en-US" sz="800" smtClean="0"/>
              <a:t/>
            </a:r>
            <a:br>
              <a:rPr lang="en-US" sz="800" smtClean="0"/>
            </a:br>
            <a:r>
              <a:rPr lang="en-US" sz="2400" smtClean="0"/>
              <a:t>From System Goals </a:t>
            </a:r>
            <a:br>
              <a:rPr lang="en-US" sz="2400" smtClean="0"/>
            </a:br>
            <a:r>
              <a:rPr lang="en-US" sz="2400" smtClean="0"/>
              <a:t>to UML Models </a:t>
            </a:r>
            <a:br>
              <a:rPr lang="en-US" sz="2400" smtClean="0"/>
            </a:br>
            <a:r>
              <a:rPr lang="en-US" sz="2400" smtClean="0"/>
              <a:t>to Software Specifications</a:t>
            </a:r>
            <a:endParaRPr lang="en-US" sz="2800" smtClean="0"/>
          </a:p>
        </p:txBody>
      </p:sp>
      <p:sp>
        <p:nvSpPr>
          <p:cNvPr id="5" name="TextBox 4"/>
          <p:cNvSpPr txBox="1"/>
          <p:nvPr/>
        </p:nvSpPr>
        <p:spPr>
          <a:xfrm>
            <a:off x="3222625" y="5819775"/>
            <a:ext cx="330358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i="0" dirty="0">
                <a:solidFill>
                  <a:srgbClr val="C00000"/>
                </a:solidFill>
                <a:latin typeface="+mj-lt"/>
              </a:rPr>
              <a:t>Axel Van </a:t>
            </a:r>
            <a:r>
              <a:rPr lang="en-GB" i="0" dirty="0" err="1">
                <a:solidFill>
                  <a:srgbClr val="C00000"/>
                </a:solidFill>
                <a:latin typeface="+mj-lt"/>
              </a:rPr>
              <a:t>Lamsweerde</a:t>
            </a:r>
            <a:endParaRPr lang="en-GB" i="0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15364" name="Picture 4" descr="WileyCov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3425" y="2343150"/>
            <a:ext cx="2924175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653463" cy="762000"/>
          </a:xfrm>
        </p:spPr>
        <p:txBody>
          <a:bodyPr/>
          <a:lstStyle/>
          <a:p>
            <a:r>
              <a:rPr lang="en-US" smtClean="0"/>
              <a:t>RE:  a preliminary definition</a:t>
            </a:r>
          </a:p>
        </p:txBody>
      </p:sp>
      <p:sp>
        <p:nvSpPr>
          <p:cNvPr id="138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4724400"/>
          </a:xfrm>
        </p:spPr>
        <p:txBody>
          <a:bodyPr/>
          <a:lstStyle/>
          <a:p>
            <a:pPr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Coordinated</a:t>
            </a:r>
            <a:r>
              <a:rPr lang="en-US" smtClean="0"/>
              <a:t> set of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activities</a:t>
            </a:r>
            <a:r>
              <a:rPr lang="en-US" smtClean="0"/>
              <a:t> ...</a:t>
            </a:r>
          </a:p>
          <a:p>
            <a:pPr lvl="1">
              <a:lnSpc>
                <a:spcPct val="140000"/>
              </a:lnSpc>
              <a:defRPr/>
            </a:pPr>
            <a:r>
              <a:rPr lang="en-US" smtClean="0">
                <a:solidFill>
                  <a:schemeClr val="tx1"/>
                </a:solidFill>
              </a:rPr>
              <a:t>for </a:t>
            </a: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exploring</a:t>
            </a:r>
            <a:r>
              <a:rPr lang="en-US" smtClean="0">
                <a:solidFill>
                  <a:schemeClr val="tx1"/>
                </a:solidFill>
              </a:rPr>
              <a:t>, </a:t>
            </a: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evaluating</a:t>
            </a:r>
            <a:r>
              <a:rPr lang="en-US" smtClean="0">
                <a:solidFill>
                  <a:schemeClr val="tx1"/>
                </a:solidFill>
              </a:rPr>
              <a:t>, </a:t>
            </a: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documenting</a:t>
            </a:r>
            <a:r>
              <a:rPr lang="en-US" smtClean="0">
                <a:solidFill>
                  <a:schemeClr val="tx1"/>
                </a:solidFill>
              </a:rPr>
              <a:t>, </a:t>
            </a: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consolidating</a:t>
            </a:r>
            <a:r>
              <a:rPr lang="en-US" smtClean="0">
                <a:solidFill>
                  <a:schemeClr val="tx1"/>
                </a:solidFill>
              </a:rPr>
              <a:t>, </a:t>
            </a: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revising</a:t>
            </a:r>
            <a:r>
              <a:rPr lang="en-US" smtClean="0">
                <a:solidFill>
                  <a:schemeClr val="tx1"/>
                </a:solidFill>
              </a:rPr>
              <a:t> and </a:t>
            </a: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adapting</a:t>
            </a:r>
            <a:r>
              <a:rPr lang="en-US" smtClean="0">
                <a:solidFill>
                  <a:schemeClr val="tx1"/>
                </a:solidFill>
              </a:rPr>
              <a:t> the </a:t>
            </a: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objectives</a:t>
            </a:r>
            <a:r>
              <a:rPr lang="en-US" smtClean="0">
                <a:solidFill>
                  <a:schemeClr val="tx1"/>
                </a:solidFill>
              </a:rPr>
              <a:t>, </a:t>
            </a: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capabilities</a:t>
            </a:r>
            <a:r>
              <a:rPr lang="en-US" smtClean="0">
                <a:solidFill>
                  <a:schemeClr val="tx1"/>
                </a:solidFill>
              </a:rPr>
              <a:t>, </a:t>
            </a: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qualities</a:t>
            </a:r>
            <a:r>
              <a:rPr lang="en-US" smtClean="0">
                <a:solidFill>
                  <a:schemeClr val="tx1"/>
                </a:solidFill>
              </a:rPr>
              <a:t>, </a:t>
            </a: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constraints</a:t>
            </a:r>
            <a:r>
              <a:rPr lang="en-US" smtClean="0">
                <a:solidFill>
                  <a:schemeClr val="tx1"/>
                </a:solidFill>
              </a:rPr>
              <a:t> &amp; </a:t>
            </a: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assumptions</a:t>
            </a:r>
            <a:r>
              <a:rPr lang="en-US" smtClean="0">
                <a:solidFill>
                  <a:schemeClr val="tx1"/>
                </a:solidFill>
              </a:rPr>
              <a:t> on a software-intensive </a:t>
            </a: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system</a:t>
            </a:r>
            <a:endParaRPr lang="en-US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spcBef>
                <a:spcPct val="50000"/>
              </a:spcBef>
              <a:defRPr/>
            </a:pPr>
            <a:r>
              <a:rPr lang="en-US" smtClean="0">
                <a:solidFill>
                  <a:schemeClr val="tx1"/>
                </a:solidFill>
              </a:rPr>
              <a:t>based on </a:t>
            </a: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problems</a:t>
            </a:r>
            <a:r>
              <a:rPr lang="en-US" smtClean="0">
                <a:solidFill>
                  <a:schemeClr val="tx1"/>
                </a:solidFill>
              </a:rPr>
              <a:t> raised by the system-</a:t>
            </a: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as-is</a:t>
            </a:r>
            <a:r>
              <a:rPr lang="en-US" smtClean="0">
                <a:solidFill>
                  <a:schemeClr val="tx1"/>
                </a:solidFill>
              </a:rPr>
              <a:t> and </a:t>
            </a: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opportunities</a:t>
            </a:r>
            <a:r>
              <a:rPr lang="en-US" smtClean="0">
                <a:solidFill>
                  <a:schemeClr val="tx1"/>
                </a:solidFill>
              </a:rPr>
              <a:t> provided by new technologies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61938" y="271463"/>
          <a:ext cx="1109662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Clip" r:id="rId3" imgW="1632600" imgH="1818360" progId="MS_ClipArt_Gallery.2">
                  <p:embed/>
                </p:oleObj>
              </mc:Choice>
              <mc:Fallback>
                <p:oleObj name="Clip" r:id="rId3" imgW="1632600" imgH="181836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271463"/>
                        <a:ext cx="1109662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others said ...</a:t>
            </a:r>
          </a:p>
        </p:txBody>
      </p:sp>
      <p:sp>
        <p:nvSpPr>
          <p:cNvPr id="139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1433513"/>
            <a:ext cx="8002587" cy="4814887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fr-FR" smtClean="0"/>
              <a:t>Requirements definition must say ...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why</a:t>
            </a:r>
            <a:r>
              <a:rPr lang="fr-FR" smtClean="0"/>
              <a:t> a new system is needed, based on current or foreseen conditions,</a:t>
            </a:r>
          </a:p>
          <a:p>
            <a:pPr lvl="1">
              <a:defRPr/>
            </a:pP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what</a:t>
            </a:r>
            <a:r>
              <a:rPr lang="fr-FR" smtClean="0"/>
              <a:t> system features will satisfy this context,</a:t>
            </a:r>
          </a:p>
          <a:p>
            <a:pPr lvl="1">
              <a:defRPr/>
            </a:pP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how</a:t>
            </a:r>
            <a:r>
              <a:rPr lang="fr-FR" smtClean="0"/>
              <a:t> the system is to be constructed</a:t>
            </a:r>
          </a:p>
          <a:p>
            <a:pPr>
              <a:spcBef>
                <a:spcPct val="160000"/>
              </a:spcBef>
              <a:defRPr/>
            </a:pPr>
            <a:r>
              <a:rPr lang="fr-FR" smtClean="0"/>
              <a:t>RE is concerned with the real-world  </a:t>
            </a: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goals</a:t>
            </a:r>
            <a:r>
              <a:rPr lang="fr-FR" smtClean="0"/>
              <a:t> for, </a:t>
            </a: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functions</a:t>
            </a:r>
            <a:r>
              <a:rPr lang="fr-FR" smtClean="0"/>
              <a:t> of, </a:t>
            </a: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constraints</a:t>
            </a:r>
            <a:r>
              <a:rPr lang="fr-FR" smtClean="0"/>
              <a:t> on software systems; and with their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defRPr/>
            </a:pP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link</a:t>
            </a:r>
            <a:r>
              <a:rPr lang="fr-FR" smtClean="0"/>
              <a:t> to</a:t>
            </a:r>
            <a:r>
              <a:rPr lang="fr-FR" i="1" smtClean="0"/>
              <a:t> </a:t>
            </a:r>
            <a:r>
              <a:rPr lang="fr-FR" smtClean="0"/>
              <a:t>precise </a:t>
            </a: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specifications of software behavior</a:t>
            </a:r>
            <a:r>
              <a:rPr lang="fr-FR" smtClean="0"/>
              <a:t>, 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defRPr/>
            </a:pP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evolution</a:t>
            </a:r>
            <a:r>
              <a:rPr lang="fr-FR" smtClean="0"/>
              <a:t> over time and families</a:t>
            </a:r>
          </a:p>
        </p:txBody>
      </p:sp>
      <p:grpSp>
        <p:nvGrpSpPr>
          <p:cNvPr id="24580" name="Group 8"/>
          <p:cNvGrpSpPr>
            <a:grpSpLocks/>
          </p:cNvGrpSpPr>
          <p:nvPr/>
        </p:nvGrpSpPr>
        <p:grpSpPr bwMode="auto">
          <a:xfrm>
            <a:off x="7646988" y="946150"/>
            <a:ext cx="1287462" cy="501650"/>
            <a:chOff x="4817" y="596"/>
            <a:chExt cx="811" cy="316"/>
          </a:xfrm>
        </p:grpSpPr>
        <p:sp>
          <p:nvSpPr>
            <p:cNvPr id="1392644" name="AutoShape 4"/>
            <p:cNvSpPr>
              <a:spLocks noChangeArrowheads="1"/>
            </p:cNvSpPr>
            <p:nvPr/>
          </p:nvSpPr>
          <p:spPr bwMode="auto">
            <a:xfrm>
              <a:off x="4817" y="596"/>
              <a:ext cx="811" cy="316"/>
            </a:xfrm>
            <a:prstGeom prst="wedgeRoundRectCallout">
              <a:avLst>
                <a:gd name="adj1" fmla="val -67935"/>
                <a:gd name="adj2" fmla="val 142856"/>
                <a:gd name="adj3" fmla="val 16667"/>
              </a:avLst>
            </a:prstGeom>
            <a:solidFill>
              <a:srgbClr val="C5C6EF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endParaRPr>
            </a:p>
          </p:txBody>
        </p:sp>
        <p:sp>
          <p:nvSpPr>
            <p:cNvPr id="1392645" name="Text Box 5"/>
            <p:cNvSpPr txBox="1">
              <a:spLocks noChangeArrowheads="1"/>
            </p:cNvSpPr>
            <p:nvPr/>
          </p:nvSpPr>
          <p:spPr bwMode="auto">
            <a:xfrm>
              <a:off x="4836" y="648"/>
              <a:ext cx="690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fr-FR" sz="2000" i="0" dirty="0">
                  <a:solidFill>
                    <a:schemeClr val="bg2"/>
                  </a:solidFill>
                  <a:latin typeface="Arial" pitchFamily="34" charset="0"/>
                </a:rPr>
                <a:t>Ross'77</a:t>
              </a:r>
              <a:endParaRPr lang="fr-FR" i="0" dirty="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</a:endParaRPr>
            </a:p>
          </p:txBody>
        </p:sp>
      </p:grpSp>
      <p:grpSp>
        <p:nvGrpSpPr>
          <p:cNvPr id="24581" name="Group 9"/>
          <p:cNvGrpSpPr>
            <a:grpSpLocks/>
          </p:cNvGrpSpPr>
          <p:nvPr/>
        </p:nvGrpSpPr>
        <p:grpSpPr bwMode="auto">
          <a:xfrm>
            <a:off x="7735888" y="3384550"/>
            <a:ext cx="1250950" cy="501650"/>
            <a:chOff x="4873" y="2143"/>
            <a:chExt cx="788" cy="316"/>
          </a:xfrm>
        </p:grpSpPr>
        <p:sp>
          <p:nvSpPr>
            <p:cNvPr id="1392646" name="AutoShape 6"/>
            <p:cNvSpPr>
              <a:spLocks noChangeArrowheads="1"/>
            </p:cNvSpPr>
            <p:nvPr/>
          </p:nvSpPr>
          <p:spPr bwMode="auto">
            <a:xfrm>
              <a:off x="4873" y="2143"/>
              <a:ext cx="752" cy="316"/>
            </a:xfrm>
            <a:prstGeom prst="wedgeRoundRectCallout">
              <a:avLst>
                <a:gd name="adj1" fmla="val -45194"/>
                <a:gd name="adj2" fmla="val 115259"/>
                <a:gd name="adj3" fmla="val 16667"/>
              </a:avLst>
            </a:prstGeom>
            <a:solidFill>
              <a:srgbClr val="C5C6EF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endParaRPr>
            </a:p>
          </p:txBody>
        </p:sp>
        <p:sp>
          <p:nvSpPr>
            <p:cNvPr id="24584" name="Text Box 7"/>
            <p:cNvSpPr txBox="1">
              <a:spLocks noChangeArrowheads="1"/>
            </p:cNvSpPr>
            <p:nvPr/>
          </p:nvSpPr>
          <p:spPr bwMode="auto">
            <a:xfrm>
              <a:off x="4940" y="2183"/>
              <a:ext cx="721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fr-FR" sz="2000" i="0">
                  <a:solidFill>
                    <a:schemeClr val="bg2"/>
                  </a:solidFill>
                  <a:latin typeface="Arial" pitchFamily="34" charset="0"/>
                </a:rPr>
                <a:t>Zave'97</a:t>
              </a:r>
              <a:endParaRPr lang="fr-FR" i="0">
                <a:solidFill>
                  <a:schemeClr val="bg2"/>
                </a:solidFill>
                <a:latin typeface="Arial Black" pitchFamily="34" charset="0"/>
              </a:endParaRPr>
            </a:p>
          </p:txBody>
        </p:sp>
      </p:grpSp>
      <p:pic>
        <p:nvPicPr>
          <p:cNvPr id="24582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" y="76200"/>
            <a:ext cx="9969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53463" cy="7620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System </a:t>
            </a:r>
            <a:r>
              <a:rPr lang="en-US" smtClean="0"/>
              <a:t>requirements </a:t>
            </a:r>
            <a:br>
              <a:rPr lang="en-US" smtClean="0"/>
            </a:br>
            <a:r>
              <a:rPr lang="en-US" sz="2400" smtClean="0"/>
              <a:t>vs.</a:t>
            </a:r>
            <a:r>
              <a:rPr lang="en-US" smtClean="0"/>
              <a:t>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software</a:t>
            </a:r>
            <a:r>
              <a:rPr lang="en-US" smtClean="0"/>
              <a:t> requirements</a:t>
            </a:r>
          </a:p>
        </p:txBody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98600"/>
            <a:ext cx="8916988" cy="49784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7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Software-to-be</a:t>
            </a:r>
            <a:r>
              <a:rPr lang="en-US" dirty="0" smtClean="0"/>
              <a:t>:  software to be developed - part of the machine, component of the system-to-be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Environment:</a:t>
            </a:r>
            <a:r>
              <a:rPr lang="en-US" dirty="0" smtClean="0"/>
              <a:t>  all other components of the system-to-be, including people, devices, pre-existing software, etc.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System requirements</a:t>
            </a:r>
            <a:r>
              <a:rPr lang="en-US" dirty="0" smtClean="0"/>
              <a:t>: what the </a:t>
            </a:r>
            <a:r>
              <a:rPr lang="en-US" i="1" dirty="0" smtClean="0"/>
              <a:t>system</a:t>
            </a:r>
            <a:r>
              <a:rPr lang="en-US" dirty="0" smtClean="0"/>
              <a:t>-to-be should meet; formulated in terms of phenomena in the environment</a:t>
            </a:r>
          </a:p>
          <a:p>
            <a:pPr lvl="1">
              <a:buFontTx/>
              <a:buNone/>
              <a:defRPr/>
            </a:pPr>
            <a:r>
              <a:rPr lang="en-US" sz="2000" dirty="0" smtClean="0"/>
              <a:t>“</a:t>
            </a:r>
            <a:r>
              <a:rPr lang="en-US" sz="2000" dirty="0" smtClean="0">
                <a:solidFill>
                  <a:srgbClr val="5F5F5F"/>
                </a:solidFill>
              </a:rPr>
              <a:t>The handbrake shall be released when the driver wants to start.</a:t>
            </a:r>
            <a:r>
              <a:rPr lang="en-US" sz="2000" dirty="0" smtClean="0"/>
              <a:t>”</a:t>
            </a:r>
            <a:endParaRPr lang="en-US" dirty="0" smtClean="0"/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Software requirements</a:t>
            </a:r>
            <a:r>
              <a:rPr lang="en-US" dirty="0" smtClean="0"/>
              <a:t>: what the </a:t>
            </a:r>
            <a:r>
              <a:rPr lang="en-US" i="1" dirty="0" smtClean="0"/>
              <a:t>software</a:t>
            </a:r>
            <a:r>
              <a:rPr lang="en-US" dirty="0" smtClean="0"/>
              <a:t>-to-be should meet on its own; formulated in terms of phenomena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shared</a:t>
            </a:r>
            <a:r>
              <a:rPr lang="en-US" dirty="0" smtClean="0"/>
              <a:t> by the software and the environment</a:t>
            </a:r>
          </a:p>
          <a:p>
            <a:pPr lvl="1">
              <a:buFontTx/>
              <a:buNone/>
              <a:defRPr/>
            </a:pPr>
            <a:r>
              <a:rPr lang="en-US" sz="2000" dirty="0" smtClean="0"/>
              <a:t>“</a:t>
            </a:r>
            <a:r>
              <a:rPr lang="en-US" sz="2000" dirty="0" smtClean="0">
                <a:solidFill>
                  <a:srgbClr val="5F5F5F"/>
                </a:solidFill>
              </a:rPr>
              <a:t>The software output variable </a:t>
            </a:r>
            <a:r>
              <a:rPr lang="en-US" sz="2000" i="1" dirty="0" err="1" smtClean="0">
                <a:solidFill>
                  <a:srgbClr val="5F5F5F"/>
                </a:solidFill>
              </a:rPr>
              <a:t>handBrakeCtrl</a:t>
            </a:r>
            <a:r>
              <a:rPr lang="en-US" sz="2000" dirty="0" smtClean="0">
                <a:solidFill>
                  <a:srgbClr val="5F5F5F"/>
                </a:solidFill>
              </a:rPr>
              <a:t> shall have the value </a:t>
            </a:r>
            <a:r>
              <a:rPr lang="en-US" sz="2000" i="1" dirty="0" smtClean="0">
                <a:solidFill>
                  <a:srgbClr val="5F5F5F"/>
                </a:solidFill>
              </a:rPr>
              <a:t>off</a:t>
            </a:r>
            <a:r>
              <a:rPr lang="en-US" sz="2000" dirty="0" smtClean="0">
                <a:solidFill>
                  <a:srgbClr val="5F5F5F"/>
                </a:solidFill>
              </a:rPr>
              <a:t> when the software input variable </a:t>
            </a:r>
            <a:r>
              <a:rPr lang="en-US" sz="2000" i="1" dirty="0" err="1" smtClean="0">
                <a:solidFill>
                  <a:srgbClr val="5F5F5F"/>
                </a:solidFill>
              </a:rPr>
              <a:t>motorRegime</a:t>
            </a:r>
            <a:r>
              <a:rPr lang="en-US" sz="2000" dirty="0" smtClean="0">
                <a:solidFill>
                  <a:srgbClr val="5F5F5F"/>
                </a:solidFill>
              </a:rPr>
              <a:t> gets the value </a:t>
            </a:r>
            <a:r>
              <a:rPr lang="en-US" sz="2000" i="1" dirty="0" smtClean="0">
                <a:solidFill>
                  <a:srgbClr val="5F5F5F"/>
                </a:solidFill>
              </a:rPr>
              <a:t>up</a:t>
            </a:r>
            <a:r>
              <a:rPr lang="en-US" sz="2000" dirty="0" smtClean="0">
                <a:solidFill>
                  <a:srgbClr val="5F5F5F"/>
                </a:solidFill>
              </a:rPr>
              <a:t>.</a:t>
            </a:r>
            <a:r>
              <a:rPr lang="en-US" sz="2000" dirty="0" smtClean="0"/>
              <a:t>”</a:t>
            </a:r>
          </a:p>
        </p:txBody>
      </p:sp>
      <p:pic>
        <p:nvPicPr>
          <p:cNvPr id="25604" name="Picture 4" descr="C:\Program Files\Fichiers communs\Microsoft Shared\Clipart\cagcat50\BS00580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228600"/>
            <a:ext cx="10509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9144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53463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mtClean="0"/>
              <a:t>The scope of RE:  </a:t>
            </a:r>
            <a:br>
              <a:rPr kumimoji="0" lang="en-US" smtClean="0"/>
            </a:br>
            <a:r>
              <a:rPr kumimoji="0" lang="en-US" smtClean="0"/>
              <a:t>the </a:t>
            </a:r>
            <a:r>
              <a:rPr kumimoji="0" lang="en-US" sz="2400" i="1" smtClean="0"/>
              <a:t>WHY</a:t>
            </a:r>
            <a:r>
              <a:rPr kumimoji="0" lang="en-US" sz="2400" smtClean="0"/>
              <a:t>, </a:t>
            </a:r>
            <a:r>
              <a:rPr kumimoji="0" lang="en-US" sz="2400" i="1" smtClean="0"/>
              <a:t>WHAT</a:t>
            </a:r>
            <a:r>
              <a:rPr kumimoji="0" lang="en-US" sz="2400" smtClean="0"/>
              <a:t>, </a:t>
            </a:r>
            <a:r>
              <a:rPr kumimoji="0" lang="en-US" sz="2400" i="1" smtClean="0"/>
              <a:t>WHO</a:t>
            </a:r>
            <a:r>
              <a:rPr kumimoji="0" lang="en-US" smtClean="0"/>
              <a:t>  dimensions</a:t>
            </a:r>
            <a:endParaRPr kumimoji="0" lang="fr-FR" altLang="en-US" smtClean="0"/>
          </a:p>
        </p:txBody>
      </p:sp>
      <p:grpSp>
        <p:nvGrpSpPr>
          <p:cNvPr id="2055" name="Group 172"/>
          <p:cNvGrpSpPr>
            <a:grpSpLocks/>
          </p:cNvGrpSpPr>
          <p:nvPr/>
        </p:nvGrpSpPr>
        <p:grpSpPr bwMode="auto">
          <a:xfrm>
            <a:off x="4191000" y="2120900"/>
            <a:ext cx="2057400" cy="609600"/>
            <a:chOff x="2640" y="1134"/>
            <a:chExt cx="1296" cy="384"/>
          </a:xfrm>
        </p:grpSpPr>
        <p:sp>
          <p:nvSpPr>
            <p:cNvPr id="1389570" name="Freeform 2"/>
            <p:cNvSpPr>
              <a:spLocks/>
            </p:cNvSpPr>
            <p:nvPr/>
          </p:nvSpPr>
          <p:spPr bwMode="auto">
            <a:xfrm>
              <a:off x="2640" y="1134"/>
              <a:ext cx="1296" cy="384"/>
            </a:xfrm>
            <a:custGeom>
              <a:avLst/>
              <a:gdLst/>
              <a:ahLst/>
              <a:cxnLst>
                <a:cxn ang="0">
                  <a:pos x="70" y="281"/>
                </a:cxn>
                <a:cxn ang="0">
                  <a:pos x="164" y="219"/>
                </a:cxn>
                <a:cxn ang="0">
                  <a:pos x="405" y="102"/>
                </a:cxn>
                <a:cxn ang="0">
                  <a:pos x="569" y="78"/>
                </a:cxn>
                <a:cxn ang="0">
                  <a:pos x="1224" y="109"/>
                </a:cxn>
                <a:cxn ang="0">
                  <a:pos x="1403" y="164"/>
                </a:cxn>
                <a:cxn ang="0">
                  <a:pos x="1504" y="203"/>
                </a:cxn>
                <a:cxn ang="0">
                  <a:pos x="1535" y="219"/>
                </a:cxn>
                <a:cxn ang="0">
                  <a:pos x="1699" y="70"/>
                </a:cxn>
                <a:cxn ang="0">
                  <a:pos x="1808" y="24"/>
                </a:cxn>
                <a:cxn ang="0">
                  <a:pos x="1972" y="0"/>
                </a:cxn>
                <a:cxn ang="0">
                  <a:pos x="2509" y="24"/>
                </a:cxn>
                <a:cxn ang="0">
                  <a:pos x="2821" y="78"/>
                </a:cxn>
                <a:cxn ang="0">
                  <a:pos x="2922" y="109"/>
                </a:cxn>
                <a:cxn ang="0">
                  <a:pos x="2992" y="148"/>
                </a:cxn>
                <a:cxn ang="0">
                  <a:pos x="3031" y="195"/>
                </a:cxn>
                <a:cxn ang="0">
                  <a:pos x="3086" y="242"/>
                </a:cxn>
                <a:cxn ang="0">
                  <a:pos x="3125" y="195"/>
                </a:cxn>
                <a:cxn ang="0">
                  <a:pos x="3374" y="109"/>
                </a:cxn>
                <a:cxn ang="0">
                  <a:pos x="3966" y="148"/>
                </a:cxn>
                <a:cxn ang="0">
                  <a:pos x="4076" y="172"/>
                </a:cxn>
                <a:cxn ang="0">
                  <a:pos x="4146" y="226"/>
                </a:cxn>
                <a:cxn ang="0">
                  <a:pos x="4278" y="304"/>
                </a:cxn>
                <a:cxn ang="0">
                  <a:pos x="4364" y="413"/>
                </a:cxn>
                <a:cxn ang="0">
                  <a:pos x="4356" y="515"/>
                </a:cxn>
                <a:cxn ang="0">
                  <a:pos x="4208" y="819"/>
                </a:cxn>
                <a:cxn ang="0">
                  <a:pos x="4099" y="865"/>
                </a:cxn>
                <a:cxn ang="0">
                  <a:pos x="3951" y="881"/>
                </a:cxn>
                <a:cxn ang="0">
                  <a:pos x="3499" y="850"/>
                </a:cxn>
                <a:cxn ang="0">
                  <a:pos x="3296" y="819"/>
                </a:cxn>
                <a:cxn ang="0">
                  <a:pos x="3133" y="780"/>
                </a:cxn>
                <a:cxn ang="0">
                  <a:pos x="3094" y="756"/>
                </a:cxn>
                <a:cxn ang="0">
                  <a:pos x="2813" y="865"/>
                </a:cxn>
                <a:cxn ang="0">
                  <a:pos x="2611" y="897"/>
                </a:cxn>
                <a:cxn ang="0">
                  <a:pos x="2057" y="873"/>
                </a:cxn>
                <a:cxn ang="0">
                  <a:pos x="1722" y="780"/>
                </a:cxn>
                <a:cxn ang="0">
                  <a:pos x="1707" y="756"/>
                </a:cxn>
                <a:cxn ang="0">
                  <a:pos x="1730" y="764"/>
                </a:cxn>
                <a:cxn ang="0">
                  <a:pos x="1699" y="787"/>
                </a:cxn>
                <a:cxn ang="0">
                  <a:pos x="1629" y="834"/>
                </a:cxn>
                <a:cxn ang="0">
                  <a:pos x="1364" y="889"/>
                </a:cxn>
                <a:cxn ang="0">
                  <a:pos x="1029" y="858"/>
                </a:cxn>
                <a:cxn ang="0">
                  <a:pos x="857" y="819"/>
                </a:cxn>
                <a:cxn ang="0">
                  <a:pos x="499" y="725"/>
                </a:cxn>
                <a:cxn ang="0">
                  <a:pos x="382" y="686"/>
                </a:cxn>
                <a:cxn ang="0">
                  <a:pos x="304" y="663"/>
                </a:cxn>
                <a:cxn ang="0">
                  <a:pos x="203" y="608"/>
                </a:cxn>
                <a:cxn ang="0">
                  <a:pos x="47" y="561"/>
                </a:cxn>
                <a:cxn ang="0">
                  <a:pos x="0" y="460"/>
                </a:cxn>
                <a:cxn ang="0">
                  <a:pos x="8" y="343"/>
                </a:cxn>
                <a:cxn ang="0">
                  <a:pos x="70" y="304"/>
                </a:cxn>
                <a:cxn ang="0">
                  <a:pos x="70" y="281"/>
                </a:cxn>
              </a:cxnLst>
              <a:rect l="0" t="0" r="r" b="b"/>
              <a:pathLst>
                <a:path w="4364" h="897">
                  <a:moveTo>
                    <a:pt x="70" y="281"/>
                  </a:moveTo>
                  <a:cubicBezTo>
                    <a:pt x="93" y="248"/>
                    <a:pt x="130" y="241"/>
                    <a:pt x="164" y="219"/>
                  </a:cubicBezTo>
                  <a:cubicBezTo>
                    <a:pt x="239" y="172"/>
                    <a:pt x="319" y="126"/>
                    <a:pt x="405" y="102"/>
                  </a:cubicBezTo>
                  <a:cubicBezTo>
                    <a:pt x="458" y="87"/>
                    <a:pt x="569" y="78"/>
                    <a:pt x="569" y="78"/>
                  </a:cubicBezTo>
                  <a:cubicBezTo>
                    <a:pt x="803" y="82"/>
                    <a:pt x="1003" y="76"/>
                    <a:pt x="1224" y="109"/>
                  </a:cubicBezTo>
                  <a:cubicBezTo>
                    <a:pt x="1283" y="134"/>
                    <a:pt x="1344" y="141"/>
                    <a:pt x="1403" y="164"/>
                  </a:cubicBezTo>
                  <a:cubicBezTo>
                    <a:pt x="1437" y="177"/>
                    <a:pt x="1470" y="191"/>
                    <a:pt x="1504" y="203"/>
                  </a:cubicBezTo>
                  <a:cubicBezTo>
                    <a:pt x="1554" y="221"/>
                    <a:pt x="1510" y="219"/>
                    <a:pt x="1535" y="219"/>
                  </a:cubicBezTo>
                  <a:cubicBezTo>
                    <a:pt x="1579" y="131"/>
                    <a:pt x="1616" y="111"/>
                    <a:pt x="1699" y="70"/>
                  </a:cubicBezTo>
                  <a:cubicBezTo>
                    <a:pt x="1737" y="51"/>
                    <a:pt x="1766" y="35"/>
                    <a:pt x="1808" y="24"/>
                  </a:cubicBezTo>
                  <a:cubicBezTo>
                    <a:pt x="1861" y="10"/>
                    <a:pt x="1972" y="0"/>
                    <a:pt x="1972" y="0"/>
                  </a:cubicBezTo>
                  <a:cubicBezTo>
                    <a:pt x="2170" y="4"/>
                    <a:pt x="2325" y="5"/>
                    <a:pt x="2509" y="24"/>
                  </a:cubicBezTo>
                  <a:cubicBezTo>
                    <a:pt x="2609" y="50"/>
                    <a:pt x="2718" y="65"/>
                    <a:pt x="2821" y="78"/>
                  </a:cubicBezTo>
                  <a:cubicBezTo>
                    <a:pt x="2855" y="90"/>
                    <a:pt x="2887" y="101"/>
                    <a:pt x="2922" y="109"/>
                  </a:cubicBezTo>
                  <a:cubicBezTo>
                    <a:pt x="2945" y="124"/>
                    <a:pt x="2971" y="131"/>
                    <a:pt x="2992" y="148"/>
                  </a:cubicBezTo>
                  <a:cubicBezTo>
                    <a:pt x="3032" y="181"/>
                    <a:pt x="3002" y="161"/>
                    <a:pt x="3031" y="195"/>
                  </a:cubicBezTo>
                  <a:cubicBezTo>
                    <a:pt x="3048" y="215"/>
                    <a:pt x="3068" y="224"/>
                    <a:pt x="3086" y="242"/>
                  </a:cubicBezTo>
                  <a:cubicBezTo>
                    <a:pt x="3100" y="228"/>
                    <a:pt x="3111" y="209"/>
                    <a:pt x="3125" y="195"/>
                  </a:cubicBezTo>
                  <a:cubicBezTo>
                    <a:pt x="3178" y="142"/>
                    <a:pt x="3302" y="120"/>
                    <a:pt x="3374" y="109"/>
                  </a:cubicBezTo>
                  <a:cubicBezTo>
                    <a:pt x="3572" y="117"/>
                    <a:pt x="3769" y="128"/>
                    <a:pt x="3966" y="148"/>
                  </a:cubicBezTo>
                  <a:cubicBezTo>
                    <a:pt x="4000" y="155"/>
                    <a:pt x="4045" y="155"/>
                    <a:pt x="4076" y="172"/>
                  </a:cubicBezTo>
                  <a:cubicBezTo>
                    <a:pt x="4137" y="206"/>
                    <a:pt x="4105" y="192"/>
                    <a:pt x="4146" y="226"/>
                  </a:cubicBezTo>
                  <a:cubicBezTo>
                    <a:pt x="4185" y="259"/>
                    <a:pt x="4234" y="279"/>
                    <a:pt x="4278" y="304"/>
                  </a:cubicBezTo>
                  <a:cubicBezTo>
                    <a:pt x="4315" y="329"/>
                    <a:pt x="4349" y="370"/>
                    <a:pt x="4364" y="413"/>
                  </a:cubicBezTo>
                  <a:cubicBezTo>
                    <a:pt x="4356" y="535"/>
                    <a:pt x="4356" y="569"/>
                    <a:pt x="4356" y="515"/>
                  </a:cubicBezTo>
                  <a:cubicBezTo>
                    <a:pt x="4334" y="663"/>
                    <a:pt x="4316" y="711"/>
                    <a:pt x="4208" y="819"/>
                  </a:cubicBezTo>
                  <a:cubicBezTo>
                    <a:pt x="4188" y="839"/>
                    <a:pt x="4128" y="856"/>
                    <a:pt x="4099" y="865"/>
                  </a:cubicBezTo>
                  <a:cubicBezTo>
                    <a:pt x="4085" y="870"/>
                    <a:pt x="3953" y="881"/>
                    <a:pt x="3951" y="881"/>
                  </a:cubicBezTo>
                  <a:cubicBezTo>
                    <a:pt x="3799" y="875"/>
                    <a:pt x="3650" y="861"/>
                    <a:pt x="3499" y="850"/>
                  </a:cubicBezTo>
                  <a:cubicBezTo>
                    <a:pt x="3432" y="839"/>
                    <a:pt x="3364" y="828"/>
                    <a:pt x="3296" y="819"/>
                  </a:cubicBezTo>
                  <a:cubicBezTo>
                    <a:pt x="3242" y="805"/>
                    <a:pt x="3188" y="792"/>
                    <a:pt x="3133" y="780"/>
                  </a:cubicBezTo>
                  <a:cubicBezTo>
                    <a:pt x="3097" y="772"/>
                    <a:pt x="3106" y="781"/>
                    <a:pt x="3094" y="756"/>
                  </a:cubicBezTo>
                  <a:cubicBezTo>
                    <a:pt x="3012" y="819"/>
                    <a:pt x="2915" y="852"/>
                    <a:pt x="2813" y="865"/>
                  </a:cubicBezTo>
                  <a:cubicBezTo>
                    <a:pt x="2753" y="886"/>
                    <a:pt x="2675" y="889"/>
                    <a:pt x="2611" y="897"/>
                  </a:cubicBezTo>
                  <a:cubicBezTo>
                    <a:pt x="2404" y="893"/>
                    <a:pt x="2248" y="889"/>
                    <a:pt x="2057" y="873"/>
                  </a:cubicBezTo>
                  <a:cubicBezTo>
                    <a:pt x="1945" y="844"/>
                    <a:pt x="1833" y="812"/>
                    <a:pt x="1722" y="780"/>
                  </a:cubicBezTo>
                  <a:cubicBezTo>
                    <a:pt x="1717" y="772"/>
                    <a:pt x="1707" y="756"/>
                    <a:pt x="1707" y="756"/>
                  </a:cubicBezTo>
                  <a:cubicBezTo>
                    <a:pt x="1715" y="759"/>
                    <a:pt x="1732" y="756"/>
                    <a:pt x="1730" y="764"/>
                  </a:cubicBezTo>
                  <a:cubicBezTo>
                    <a:pt x="1727" y="776"/>
                    <a:pt x="1710" y="780"/>
                    <a:pt x="1699" y="787"/>
                  </a:cubicBezTo>
                  <a:cubicBezTo>
                    <a:pt x="1676" y="803"/>
                    <a:pt x="1654" y="821"/>
                    <a:pt x="1629" y="834"/>
                  </a:cubicBezTo>
                  <a:cubicBezTo>
                    <a:pt x="1541" y="879"/>
                    <a:pt x="1463" y="882"/>
                    <a:pt x="1364" y="889"/>
                  </a:cubicBezTo>
                  <a:cubicBezTo>
                    <a:pt x="1250" y="883"/>
                    <a:pt x="1142" y="873"/>
                    <a:pt x="1029" y="858"/>
                  </a:cubicBezTo>
                  <a:cubicBezTo>
                    <a:pt x="974" y="840"/>
                    <a:pt x="914" y="834"/>
                    <a:pt x="857" y="819"/>
                  </a:cubicBezTo>
                  <a:cubicBezTo>
                    <a:pt x="737" y="788"/>
                    <a:pt x="619" y="756"/>
                    <a:pt x="499" y="725"/>
                  </a:cubicBezTo>
                  <a:cubicBezTo>
                    <a:pt x="459" y="715"/>
                    <a:pt x="421" y="698"/>
                    <a:pt x="382" y="686"/>
                  </a:cubicBezTo>
                  <a:cubicBezTo>
                    <a:pt x="357" y="679"/>
                    <a:pt x="327" y="675"/>
                    <a:pt x="304" y="663"/>
                  </a:cubicBezTo>
                  <a:cubicBezTo>
                    <a:pt x="269" y="645"/>
                    <a:pt x="240" y="622"/>
                    <a:pt x="203" y="608"/>
                  </a:cubicBezTo>
                  <a:cubicBezTo>
                    <a:pt x="153" y="589"/>
                    <a:pt x="98" y="579"/>
                    <a:pt x="47" y="561"/>
                  </a:cubicBezTo>
                  <a:cubicBezTo>
                    <a:pt x="19" y="519"/>
                    <a:pt x="15" y="505"/>
                    <a:pt x="0" y="460"/>
                  </a:cubicBezTo>
                  <a:cubicBezTo>
                    <a:pt x="3" y="421"/>
                    <a:pt x="2" y="382"/>
                    <a:pt x="8" y="343"/>
                  </a:cubicBezTo>
                  <a:cubicBezTo>
                    <a:pt x="12" y="319"/>
                    <a:pt x="70" y="304"/>
                    <a:pt x="70" y="304"/>
                  </a:cubicBezTo>
                  <a:cubicBezTo>
                    <a:pt x="89" y="277"/>
                    <a:pt x="95" y="281"/>
                    <a:pt x="70" y="281"/>
                  </a:cubicBezTo>
                  <a:close/>
                </a:path>
              </a:pathLst>
            </a:custGeom>
            <a:solidFill>
              <a:srgbClr val="C5C3F1"/>
            </a:solidFill>
            <a:ln w="12700" cap="sq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572" name="Text Box 4"/>
            <p:cNvSpPr txBox="1">
              <a:spLocks noChangeArrowheads="1"/>
            </p:cNvSpPr>
            <p:nvPr/>
          </p:nvSpPr>
          <p:spPr bwMode="auto">
            <a:xfrm>
              <a:off x="2822" y="1240"/>
              <a:ext cx="938" cy="2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fr-FR" sz="2200" i="0">
                  <a:solidFill>
                    <a:schemeClr val="tx1"/>
                  </a:solidFill>
                  <a:latin typeface="Arial" pitchFamily="34" charset="0"/>
                </a:rPr>
                <a:t>Objectives</a:t>
              </a:r>
              <a:endParaRPr lang="fr-FR" i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endParaRPr>
            </a:p>
          </p:txBody>
        </p:sp>
      </p:grpSp>
      <p:sp>
        <p:nvSpPr>
          <p:cNvPr id="1389573" name="Text Box 5"/>
          <p:cNvSpPr txBox="1">
            <a:spLocks noChangeArrowheads="1"/>
          </p:cNvSpPr>
          <p:nvPr/>
        </p:nvSpPr>
        <p:spPr bwMode="auto">
          <a:xfrm>
            <a:off x="6705600" y="2044700"/>
            <a:ext cx="2286000" cy="7620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2200" i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WHY</a:t>
            </a:r>
            <a:r>
              <a:rPr lang="fr-FR" sz="2200" i="0">
                <a:solidFill>
                  <a:srgbClr val="CC00FF"/>
                </a:solidFill>
                <a:latin typeface="Comic Sans MS" pitchFamily="66" charset="0"/>
              </a:rPr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fr-FR" sz="2200" i="0">
                <a:solidFill>
                  <a:srgbClr val="CC00FF"/>
                </a:solidFill>
                <a:latin typeface="Comic Sans MS" pitchFamily="66" charset="0"/>
              </a:rPr>
              <a:t>a new system?</a:t>
            </a:r>
            <a:endParaRPr lang="fr-FR" sz="2800" i="0">
              <a:solidFill>
                <a:srgbClr val="CC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  <p:sp>
        <p:nvSpPr>
          <p:cNvPr id="1389574" name="Text Box 6"/>
          <p:cNvSpPr txBox="1">
            <a:spLocks noChangeArrowheads="1"/>
          </p:cNvSpPr>
          <p:nvPr/>
        </p:nvSpPr>
        <p:spPr bwMode="auto">
          <a:xfrm>
            <a:off x="7010400" y="3644900"/>
            <a:ext cx="1752600" cy="7620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2200" i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WHAT</a:t>
            </a:r>
            <a:r>
              <a:rPr lang="fr-FR" sz="2200" i="0">
                <a:solidFill>
                  <a:srgbClr val="CC00FF"/>
                </a:solidFill>
                <a:latin typeface="Comic Sans MS" pitchFamily="66" charset="0"/>
              </a:rPr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fr-FR" sz="2200" i="0">
                <a:solidFill>
                  <a:srgbClr val="CC00FF"/>
                </a:solidFill>
                <a:latin typeface="Comic Sans MS" pitchFamily="66" charset="0"/>
              </a:rPr>
              <a:t>services?</a:t>
            </a:r>
            <a:endParaRPr lang="fr-FR" sz="2800" i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1389575" name="Text Box 7"/>
          <p:cNvSpPr txBox="1">
            <a:spLocks noChangeArrowheads="1"/>
          </p:cNvSpPr>
          <p:nvPr/>
        </p:nvSpPr>
        <p:spPr bwMode="auto">
          <a:xfrm>
            <a:off x="6848475" y="4968875"/>
            <a:ext cx="2066925" cy="14319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2200" i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WHO</a:t>
            </a:r>
            <a:r>
              <a:rPr lang="fr-FR" sz="2200" i="0">
                <a:solidFill>
                  <a:srgbClr val="CC00FF"/>
                </a:solidFill>
                <a:latin typeface="Comic Sans MS" pitchFamily="66" charset="0"/>
              </a:rPr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fr-FR" sz="2200" i="0">
                <a:solidFill>
                  <a:srgbClr val="CC00FF"/>
                </a:solidFill>
                <a:latin typeface="Comic Sans MS" pitchFamily="66" charset="0"/>
              </a:rPr>
              <a:t>will be responsible</a:t>
            </a:r>
          </a:p>
          <a:p>
            <a:pPr>
              <a:spcBef>
                <a:spcPct val="0"/>
              </a:spcBef>
              <a:defRPr/>
            </a:pPr>
            <a:r>
              <a:rPr lang="fr-FR" sz="2200" i="0">
                <a:solidFill>
                  <a:srgbClr val="CC00FF"/>
                </a:solidFill>
                <a:latin typeface="Comic Sans MS" pitchFamily="66" charset="0"/>
              </a:rPr>
              <a:t>for what ?</a:t>
            </a:r>
            <a:endParaRPr lang="fr-FR" i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  <p:sp>
        <p:nvSpPr>
          <p:cNvPr id="1389576" name="Text Box 8"/>
          <p:cNvSpPr txBox="1">
            <a:spLocks noChangeArrowheads="1"/>
          </p:cNvSpPr>
          <p:nvPr/>
        </p:nvSpPr>
        <p:spPr bwMode="auto">
          <a:xfrm>
            <a:off x="5210175" y="2882900"/>
            <a:ext cx="976313" cy="4270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fr-FR" sz="2200">
                <a:solidFill>
                  <a:srgbClr val="009999"/>
                </a:solidFill>
                <a:latin typeface="Helvetica" charset="0"/>
              </a:rPr>
              <a:t>satisfy</a:t>
            </a:r>
            <a:endParaRPr lang="fr-FR" sz="2800" i="0">
              <a:solidFill>
                <a:srgbClr val="0099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2060" name="Text Box 9"/>
          <p:cNvSpPr txBox="1">
            <a:spLocks noChangeArrowheads="1"/>
          </p:cNvSpPr>
          <p:nvPr/>
        </p:nvSpPr>
        <p:spPr bwMode="auto">
          <a:xfrm>
            <a:off x="2274888" y="4892675"/>
            <a:ext cx="1687512" cy="36036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80000"/>
              </a:lnSpc>
              <a:spcBef>
                <a:spcPts val="700"/>
              </a:spcBef>
            </a:pPr>
            <a:r>
              <a:rPr lang="fr-FR" sz="2200">
                <a:solidFill>
                  <a:srgbClr val="009999"/>
                </a:solidFill>
                <a:latin typeface="Helvetica" charset="0"/>
              </a:rPr>
              <a:t>assignment</a:t>
            </a:r>
            <a:endParaRPr lang="fr-FR" sz="2200" b="1">
              <a:solidFill>
                <a:schemeClr val="accent2"/>
              </a:solidFill>
              <a:latin typeface="Helvetica" charset="0"/>
            </a:endParaRPr>
          </a:p>
        </p:txBody>
      </p:sp>
      <p:grpSp>
        <p:nvGrpSpPr>
          <p:cNvPr id="2061" name="Group 168"/>
          <p:cNvGrpSpPr>
            <a:grpSpLocks/>
          </p:cNvGrpSpPr>
          <p:nvPr/>
        </p:nvGrpSpPr>
        <p:grpSpPr bwMode="auto">
          <a:xfrm>
            <a:off x="3505200" y="3340100"/>
            <a:ext cx="3810000" cy="1524000"/>
            <a:chOff x="2949" y="2076"/>
            <a:chExt cx="2358" cy="839"/>
          </a:xfrm>
        </p:grpSpPr>
        <p:sp>
          <p:nvSpPr>
            <p:cNvPr id="1389665" name="Freeform 97"/>
            <p:cNvSpPr>
              <a:spLocks/>
            </p:cNvSpPr>
            <p:nvPr/>
          </p:nvSpPr>
          <p:spPr bwMode="auto">
            <a:xfrm>
              <a:off x="3111" y="2120"/>
              <a:ext cx="2196" cy="795"/>
            </a:xfrm>
            <a:custGeom>
              <a:avLst/>
              <a:gdLst/>
              <a:ahLst/>
              <a:cxnLst>
                <a:cxn ang="0">
                  <a:pos x="716" y="113"/>
                </a:cxn>
                <a:cxn ang="0">
                  <a:pos x="807" y="108"/>
                </a:cxn>
                <a:cxn ang="0">
                  <a:pos x="903" y="113"/>
                </a:cxn>
                <a:cxn ang="0">
                  <a:pos x="985" y="123"/>
                </a:cxn>
                <a:cxn ang="0">
                  <a:pos x="1069" y="128"/>
                </a:cxn>
                <a:cxn ang="0">
                  <a:pos x="1151" y="128"/>
                </a:cxn>
                <a:cxn ang="0">
                  <a:pos x="1231" y="121"/>
                </a:cxn>
                <a:cxn ang="0">
                  <a:pos x="1311" y="106"/>
                </a:cxn>
                <a:cxn ang="0">
                  <a:pos x="1431" y="75"/>
                </a:cxn>
                <a:cxn ang="0">
                  <a:pos x="1576" y="41"/>
                </a:cxn>
                <a:cxn ang="0">
                  <a:pos x="1723" y="14"/>
                </a:cxn>
                <a:cxn ang="0">
                  <a:pos x="1872" y="1"/>
                </a:cxn>
                <a:cxn ang="0">
                  <a:pos x="2019" y="2"/>
                </a:cxn>
                <a:cxn ang="0">
                  <a:pos x="2145" y="24"/>
                </a:cxn>
                <a:cxn ang="0">
                  <a:pos x="2192" y="80"/>
                </a:cxn>
                <a:cxn ang="0">
                  <a:pos x="2185" y="149"/>
                </a:cxn>
                <a:cxn ang="0">
                  <a:pos x="2139" y="184"/>
                </a:cxn>
                <a:cxn ang="0">
                  <a:pos x="2064" y="192"/>
                </a:cxn>
                <a:cxn ang="0">
                  <a:pos x="1977" y="186"/>
                </a:cxn>
                <a:cxn ang="0">
                  <a:pos x="1893" y="180"/>
                </a:cxn>
                <a:cxn ang="0">
                  <a:pos x="1832" y="188"/>
                </a:cxn>
                <a:cxn ang="0">
                  <a:pos x="1801" y="279"/>
                </a:cxn>
                <a:cxn ang="0">
                  <a:pos x="1801" y="462"/>
                </a:cxn>
                <a:cxn ang="0">
                  <a:pos x="1824" y="720"/>
                </a:cxn>
                <a:cxn ang="0">
                  <a:pos x="1845" y="1056"/>
                </a:cxn>
                <a:cxn ang="0">
                  <a:pos x="1870" y="1313"/>
                </a:cxn>
                <a:cxn ang="0">
                  <a:pos x="1847" y="1389"/>
                </a:cxn>
                <a:cxn ang="0">
                  <a:pos x="1782" y="1444"/>
                </a:cxn>
                <a:cxn ang="0">
                  <a:pos x="1696" y="1467"/>
                </a:cxn>
                <a:cxn ang="0">
                  <a:pos x="1610" y="1482"/>
                </a:cxn>
                <a:cxn ang="0">
                  <a:pos x="1524" y="1494"/>
                </a:cxn>
                <a:cxn ang="0">
                  <a:pos x="1437" y="1504"/>
                </a:cxn>
                <a:cxn ang="0">
                  <a:pos x="1347" y="1513"/>
                </a:cxn>
                <a:cxn ang="0">
                  <a:pos x="1246" y="1526"/>
                </a:cxn>
                <a:cxn ang="0">
                  <a:pos x="1126" y="1541"/>
                </a:cxn>
                <a:cxn ang="0">
                  <a:pos x="1007" y="1555"/>
                </a:cxn>
                <a:cxn ang="0">
                  <a:pos x="889" y="1567"/>
                </a:cxn>
                <a:cxn ang="0">
                  <a:pos x="773" y="1574"/>
                </a:cxn>
                <a:cxn ang="0">
                  <a:pos x="653" y="1578"/>
                </a:cxn>
                <a:cxn ang="0">
                  <a:pos x="540" y="1582"/>
                </a:cxn>
                <a:cxn ang="0">
                  <a:pos x="426" y="1587"/>
                </a:cxn>
                <a:cxn ang="0">
                  <a:pos x="313" y="1590"/>
                </a:cxn>
                <a:cxn ang="0">
                  <a:pos x="202" y="1584"/>
                </a:cxn>
                <a:cxn ang="0">
                  <a:pos x="96" y="1564"/>
                </a:cxn>
                <a:cxn ang="0">
                  <a:pos x="12" y="1513"/>
                </a:cxn>
                <a:cxn ang="0">
                  <a:pos x="8" y="1424"/>
                </a:cxn>
                <a:cxn ang="0">
                  <a:pos x="76" y="1354"/>
                </a:cxn>
                <a:cxn ang="0">
                  <a:pos x="174" y="1348"/>
                </a:cxn>
                <a:cxn ang="0">
                  <a:pos x="288" y="1365"/>
                </a:cxn>
                <a:cxn ang="0">
                  <a:pos x="435" y="1285"/>
                </a:cxn>
                <a:cxn ang="0">
                  <a:pos x="483" y="1014"/>
                </a:cxn>
                <a:cxn ang="0">
                  <a:pos x="426" y="734"/>
                </a:cxn>
                <a:cxn ang="0">
                  <a:pos x="408" y="493"/>
                </a:cxn>
                <a:cxn ang="0">
                  <a:pos x="441" y="310"/>
                </a:cxn>
                <a:cxn ang="0">
                  <a:pos x="492" y="223"/>
                </a:cxn>
                <a:cxn ang="0">
                  <a:pos x="572" y="147"/>
                </a:cxn>
                <a:cxn ang="0">
                  <a:pos x="628" y="118"/>
                </a:cxn>
              </a:cxnLst>
              <a:rect l="0" t="0" r="r" b="b"/>
              <a:pathLst>
                <a:path w="2196" h="1590">
                  <a:moveTo>
                    <a:pt x="655" y="118"/>
                  </a:moveTo>
                  <a:lnTo>
                    <a:pt x="685" y="115"/>
                  </a:lnTo>
                  <a:lnTo>
                    <a:pt x="716" y="113"/>
                  </a:lnTo>
                  <a:lnTo>
                    <a:pt x="744" y="110"/>
                  </a:lnTo>
                  <a:lnTo>
                    <a:pt x="777" y="108"/>
                  </a:lnTo>
                  <a:lnTo>
                    <a:pt x="807" y="108"/>
                  </a:lnTo>
                  <a:lnTo>
                    <a:pt x="838" y="108"/>
                  </a:lnTo>
                  <a:lnTo>
                    <a:pt x="870" y="109"/>
                  </a:lnTo>
                  <a:lnTo>
                    <a:pt x="903" y="113"/>
                  </a:lnTo>
                  <a:lnTo>
                    <a:pt x="929" y="117"/>
                  </a:lnTo>
                  <a:lnTo>
                    <a:pt x="958" y="119"/>
                  </a:lnTo>
                  <a:lnTo>
                    <a:pt x="985" y="123"/>
                  </a:lnTo>
                  <a:lnTo>
                    <a:pt x="1013" y="124"/>
                  </a:lnTo>
                  <a:lnTo>
                    <a:pt x="1040" y="127"/>
                  </a:lnTo>
                  <a:lnTo>
                    <a:pt x="1069" y="128"/>
                  </a:lnTo>
                  <a:lnTo>
                    <a:pt x="1095" y="128"/>
                  </a:lnTo>
                  <a:lnTo>
                    <a:pt x="1124" y="128"/>
                  </a:lnTo>
                  <a:lnTo>
                    <a:pt x="1151" y="128"/>
                  </a:lnTo>
                  <a:lnTo>
                    <a:pt x="1177" y="127"/>
                  </a:lnTo>
                  <a:lnTo>
                    <a:pt x="1204" y="124"/>
                  </a:lnTo>
                  <a:lnTo>
                    <a:pt x="1231" y="121"/>
                  </a:lnTo>
                  <a:lnTo>
                    <a:pt x="1257" y="117"/>
                  </a:lnTo>
                  <a:lnTo>
                    <a:pt x="1284" y="113"/>
                  </a:lnTo>
                  <a:lnTo>
                    <a:pt x="1311" y="106"/>
                  </a:lnTo>
                  <a:lnTo>
                    <a:pt x="1338" y="100"/>
                  </a:lnTo>
                  <a:lnTo>
                    <a:pt x="1385" y="87"/>
                  </a:lnTo>
                  <a:lnTo>
                    <a:pt x="1431" y="75"/>
                  </a:lnTo>
                  <a:lnTo>
                    <a:pt x="1479" y="63"/>
                  </a:lnTo>
                  <a:lnTo>
                    <a:pt x="1528" y="52"/>
                  </a:lnTo>
                  <a:lnTo>
                    <a:pt x="1576" y="41"/>
                  </a:lnTo>
                  <a:lnTo>
                    <a:pt x="1626" y="31"/>
                  </a:lnTo>
                  <a:lnTo>
                    <a:pt x="1673" y="22"/>
                  </a:lnTo>
                  <a:lnTo>
                    <a:pt x="1723" y="14"/>
                  </a:lnTo>
                  <a:lnTo>
                    <a:pt x="1772" y="9"/>
                  </a:lnTo>
                  <a:lnTo>
                    <a:pt x="1822" y="4"/>
                  </a:lnTo>
                  <a:lnTo>
                    <a:pt x="1872" y="1"/>
                  </a:lnTo>
                  <a:lnTo>
                    <a:pt x="1921" y="0"/>
                  </a:lnTo>
                  <a:lnTo>
                    <a:pt x="1969" y="0"/>
                  </a:lnTo>
                  <a:lnTo>
                    <a:pt x="2019" y="2"/>
                  </a:lnTo>
                  <a:lnTo>
                    <a:pt x="2068" y="8"/>
                  </a:lnTo>
                  <a:lnTo>
                    <a:pt x="2116" y="15"/>
                  </a:lnTo>
                  <a:lnTo>
                    <a:pt x="2145" y="24"/>
                  </a:lnTo>
                  <a:lnTo>
                    <a:pt x="2165" y="40"/>
                  </a:lnTo>
                  <a:lnTo>
                    <a:pt x="2181" y="58"/>
                  </a:lnTo>
                  <a:lnTo>
                    <a:pt x="2192" y="80"/>
                  </a:lnTo>
                  <a:lnTo>
                    <a:pt x="2196" y="104"/>
                  </a:lnTo>
                  <a:lnTo>
                    <a:pt x="2194" y="127"/>
                  </a:lnTo>
                  <a:lnTo>
                    <a:pt x="2185" y="149"/>
                  </a:lnTo>
                  <a:lnTo>
                    <a:pt x="2171" y="167"/>
                  </a:lnTo>
                  <a:lnTo>
                    <a:pt x="2158" y="178"/>
                  </a:lnTo>
                  <a:lnTo>
                    <a:pt x="2139" y="184"/>
                  </a:lnTo>
                  <a:lnTo>
                    <a:pt x="2116" y="189"/>
                  </a:lnTo>
                  <a:lnTo>
                    <a:pt x="2091" y="191"/>
                  </a:lnTo>
                  <a:lnTo>
                    <a:pt x="2064" y="192"/>
                  </a:lnTo>
                  <a:lnTo>
                    <a:pt x="2036" y="191"/>
                  </a:lnTo>
                  <a:lnTo>
                    <a:pt x="2005" y="188"/>
                  </a:lnTo>
                  <a:lnTo>
                    <a:pt x="1977" y="186"/>
                  </a:lnTo>
                  <a:lnTo>
                    <a:pt x="1946" y="184"/>
                  </a:lnTo>
                  <a:lnTo>
                    <a:pt x="1917" y="182"/>
                  </a:lnTo>
                  <a:lnTo>
                    <a:pt x="1893" y="180"/>
                  </a:lnTo>
                  <a:lnTo>
                    <a:pt x="1868" y="182"/>
                  </a:lnTo>
                  <a:lnTo>
                    <a:pt x="1849" y="183"/>
                  </a:lnTo>
                  <a:lnTo>
                    <a:pt x="1832" y="188"/>
                  </a:lnTo>
                  <a:lnTo>
                    <a:pt x="1820" y="195"/>
                  </a:lnTo>
                  <a:lnTo>
                    <a:pt x="1814" y="205"/>
                  </a:lnTo>
                  <a:lnTo>
                    <a:pt x="1801" y="279"/>
                  </a:lnTo>
                  <a:lnTo>
                    <a:pt x="1797" y="349"/>
                  </a:lnTo>
                  <a:lnTo>
                    <a:pt x="1799" y="412"/>
                  </a:lnTo>
                  <a:lnTo>
                    <a:pt x="1801" y="462"/>
                  </a:lnTo>
                  <a:lnTo>
                    <a:pt x="1805" y="562"/>
                  </a:lnTo>
                  <a:lnTo>
                    <a:pt x="1813" y="635"/>
                  </a:lnTo>
                  <a:lnTo>
                    <a:pt x="1824" y="720"/>
                  </a:lnTo>
                  <a:lnTo>
                    <a:pt x="1841" y="859"/>
                  </a:lnTo>
                  <a:lnTo>
                    <a:pt x="1847" y="960"/>
                  </a:lnTo>
                  <a:lnTo>
                    <a:pt x="1845" y="1056"/>
                  </a:lnTo>
                  <a:lnTo>
                    <a:pt x="1849" y="1161"/>
                  </a:lnTo>
                  <a:lnTo>
                    <a:pt x="1868" y="1289"/>
                  </a:lnTo>
                  <a:lnTo>
                    <a:pt x="1870" y="1313"/>
                  </a:lnTo>
                  <a:lnTo>
                    <a:pt x="1868" y="1339"/>
                  </a:lnTo>
                  <a:lnTo>
                    <a:pt x="1858" y="1364"/>
                  </a:lnTo>
                  <a:lnTo>
                    <a:pt x="1847" y="1389"/>
                  </a:lnTo>
                  <a:lnTo>
                    <a:pt x="1828" y="1411"/>
                  </a:lnTo>
                  <a:lnTo>
                    <a:pt x="1807" y="1430"/>
                  </a:lnTo>
                  <a:lnTo>
                    <a:pt x="1782" y="1444"/>
                  </a:lnTo>
                  <a:lnTo>
                    <a:pt x="1751" y="1455"/>
                  </a:lnTo>
                  <a:lnTo>
                    <a:pt x="1723" y="1461"/>
                  </a:lnTo>
                  <a:lnTo>
                    <a:pt x="1696" y="1467"/>
                  </a:lnTo>
                  <a:lnTo>
                    <a:pt x="1668" y="1472"/>
                  </a:lnTo>
                  <a:lnTo>
                    <a:pt x="1639" y="1477"/>
                  </a:lnTo>
                  <a:lnTo>
                    <a:pt x="1610" y="1482"/>
                  </a:lnTo>
                  <a:lnTo>
                    <a:pt x="1582" y="1486"/>
                  </a:lnTo>
                  <a:lnTo>
                    <a:pt x="1553" y="1490"/>
                  </a:lnTo>
                  <a:lnTo>
                    <a:pt x="1524" y="1494"/>
                  </a:lnTo>
                  <a:lnTo>
                    <a:pt x="1494" y="1496"/>
                  </a:lnTo>
                  <a:lnTo>
                    <a:pt x="1465" y="1500"/>
                  </a:lnTo>
                  <a:lnTo>
                    <a:pt x="1437" y="1504"/>
                  </a:lnTo>
                  <a:lnTo>
                    <a:pt x="1406" y="1507"/>
                  </a:lnTo>
                  <a:lnTo>
                    <a:pt x="1376" y="1511"/>
                  </a:lnTo>
                  <a:lnTo>
                    <a:pt x="1347" y="1513"/>
                  </a:lnTo>
                  <a:lnTo>
                    <a:pt x="1317" y="1517"/>
                  </a:lnTo>
                  <a:lnTo>
                    <a:pt x="1286" y="1521"/>
                  </a:lnTo>
                  <a:lnTo>
                    <a:pt x="1246" y="1526"/>
                  </a:lnTo>
                  <a:lnTo>
                    <a:pt x="1206" y="1532"/>
                  </a:lnTo>
                  <a:lnTo>
                    <a:pt x="1166" y="1537"/>
                  </a:lnTo>
                  <a:lnTo>
                    <a:pt x="1126" y="1541"/>
                  </a:lnTo>
                  <a:lnTo>
                    <a:pt x="1086" y="1546"/>
                  </a:lnTo>
                  <a:lnTo>
                    <a:pt x="1048" y="1551"/>
                  </a:lnTo>
                  <a:lnTo>
                    <a:pt x="1007" y="1555"/>
                  </a:lnTo>
                  <a:lnTo>
                    <a:pt x="969" y="1559"/>
                  </a:lnTo>
                  <a:lnTo>
                    <a:pt x="929" y="1563"/>
                  </a:lnTo>
                  <a:lnTo>
                    <a:pt x="889" y="1567"/>
                  </a:lnTo>
                  <a:lnTo>
                    <a:pt x="851" y="1569"/>
                  </a:lnTo>
                  <a:lnTo>
                    <a:pt x="811" y="1572"/>
                  </a:lnTo>
                  <a:lnTo>
                    <a:pt x="773" y="1574"/>
                  </a:lnTo>
                  <a:lnTo>
                    <a:pt x="733" y="1576"/>
                  </a:lnTo>
                  <a:lnTo>
                    <a:pt x="693" y="1577"/>
                  </a:lnTo>
                  <a:lnTo>
                    <a:pt x="653" y="1578"/>
                  </a:lnTo>
                  <a:lnTo>
                    <a:pt x="614" y="1578"/>
                  </a:lnTo>
                  <a:lnTo>
                    <a:pt x="578" y="1580"/>
                  </a:lnTo>
                  <a:lnTo>
                    <a:pt x="540" y="1582"/>
                  </a:lnTo>
                  <a:lnTo>
                    <a:pt x="502" y="1584"/>
                  </a:lnTo>
                  <a:lnTo>
                    <a:pt x="464" y="1586"/>
                  </a:lnTo>
                  <a:lnTo>
                    <a:pt x="426" y="1587"/>
                  </a:lnTo>
                  <a:lnTo>
                    <a:pt x="387" y="1589"/>
                  </a:lnTo>
                  <a:lnTo>
                    <a:pt x="351" y="1590"/>
                  </a:lnTo>
                  <a:lnTo>
                    <a:pt x="313" y="1590"/>
                  </a:lnTo>
                  <a:lnTo>
                    <a:pt x="275" y="1589"/>
                  </a:lnTo>
                  <a:lnTo>
                    <a:pt x="239" y="1587"/>
                  </a:lnTo>
                  <a:lnTo>
                    <a:pt x="202" y="1584"/>
                  </a:lnTo>
                  <a:lnTo>
                    <a:pt x="166" y="1580"/>
                  </a:lnTo>
                  <a:lnTo>
                    <a:pt x="130" y="1573"/>
                  </a:lnTo>
                  <a:lnTo>
                    <a:pt x="96" y="1564"/>
                  </a:lnTo>
                  <a:lnTo>
                    <a:pt x="61" y="1554"/>
                  </a:lnTo>
                  <a:lnTo>
                    <a:pt x="33" y="1538"/>
                  </a:lnTo>
                  <a:lnTo>
                    <a:pt x="12" y="1513"/>
                  </a:lnTo>
                  <a:lnTo>
                    <a:pt x="2" y="1486"/>
                  </a:lnTo>
                  <a:lnTo>
                    <a:pt x="0" y="1455"/>
                  </a:lnTo>
                  <a:lnTo>
                    <a:pt x="8" y="1424"/>
                  </a:lnTo>
                  <a:lnTo>
                    <a:pt x="23" y="1395"/>
                  </a:lnTo>
                  <a:lnTo>
                    <a:pt x="46" y="1370"/>
                  </a:lnTo>
                  <a:lnTo>
                    <a:pt x="76" y="1354"/>
                  </a:lnTo>
                  <a:lnTo>
                    <a:pt x="107" y="1347"/>
                  </a:lnTo>
                  <a:lnTo>
                    <a:pt x="139" y="1346"/>
                  </a:lnTo>
                  <a:lnTo>
                    <a:pt x="174" y="1348"/>
                  </a:lnTo>
                  <a:lnTo>
                    <a:pt x="210" y="1354"/>
                  </a:lnTo>
                  <a:lnTo>
                    <a:pt x="248" y="1360"/>
                  </a:lnTo>
                  <a:lnTo>
                    <a:pt x="288" y="1365"/>
                  </a:lnTo>
                  <a:lnTo>
                    <a:pt x="328" y="1369"/>
                  </a:lnTo>
                  <a:lnTo>
                    <a:pt x="366" y="1368"/>
                  </a:lnTo>
                  <a:lnTo>
                    <a:pt x="435" y="1285"/>
                  </a:lnTo>
                  <a:lnTo>
                    <a:pt x="473" y="1198"/>
                  </a:lnTo>
                  <a:lnTo>
                    <a:pt x="487" y="1108"/>
                  </a:lnTo>
                  <a:lnTo>
                    <a:pt x="483" y="1014"/>
                  </a:lnTo>
                  <a:lnTo>
                    <a:pt x="468" y="921"/>
                  </a:lnTo>
                  <a:lnTo>
                    <a:pt x="447" y="826"/>
                  </a:lnTo>
                  <a:lnTo>
                    <a:pt x="426" y="734"/>
                  </a:lnTo>
                  <a:lnTo>
                    <a:pt x="410" y="643"/>
                  </a:lnTo>
                  <a:lnTo>
                    <a:pt x="407" y="569"/>
                  </a:lnTo>
                  <a:lnTo>
                    <a:pt x="408" y="493"/>
                  </a:lnTo>
                  <a:lnTo>
                    <a:pt x="418" y="419"/>
                  </a:lnTo>
                  <a:lnTo>
                    <a:pt x="431" y="343"/>
                  </a:lnTo>
                  <a:lnTo>
                    <a:pt x="441" y="310"/>
                  </a:lnTo>
                  <a:lnTo>
                    <a:pt x="454" y="280"/>
                  </a:lnTo>
                  <a:lnTo>
                    <a:pt x="471" y="252"/>
                  </a:lnTo>
                  <a:lnTo>
                    <a:pt x="492" y="223"/>
                  </a:lnTo>
                  <a:lnTo>
                    <a:pt x="517" y="197"/>
                  </a:lnTo>
                  <a:lnTo>
                    <a:pt x="544" y="171"/>
                  </a:lnTo>
                  <a:lnTo>
                    <a:pt x="572" y="147"/>
                  </a:lnTo>
                  <a:lnTo>
                    <a:pt x="603" y="122"/>
                  </a:lnTo>
                  <a:lnTo>
                    <a:pt x="614" y="118"/>
                  </a:lnTo>
                  <a:lnTo>
                    <a:pt x="628" y="118"/>
                  </a:lnTo>
                  <a:lnTo>
                    <a:pt x="641" y="118"/>
                  </a:lnTo>
                  <a:lnTo>
                    <a:pt x="655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66" name="Freeform 98"/>
            <p:cNvSpPr>
              <a:spLocks/>
            </p:cNvSpPr>
            <p:nvPr/>
          </p:nvSpPr>
          <p:spPr bwMode="auto">
            <a:xfrm>
              <a:off x="2959" y="2080"/>
              <a:ext cx="2193" cy="794"/>
            </a:xfrm>
            <a:custGeom>
              <a:avLst/>
              <a:gdLst/>
              <a:ahLst/>
              <a:cxnLst>
                <a:cxn ang="0">
                  <a:pos x="713" y="115"/>
                </a:cxn>
                <a:cxn ang="0">
                  <a:pos x="805" y="109"/>
                </a:cxn>
                <a:cxn ang="0">
                  <a:pos x="900" y="115"/>
                </a:cxn>
                <a:cxn ang="0">
                  <a:pos x="982" y="124"/>
                </a:cxn>
                <a:cxn ang="0">
                  <a:pos x="1066" y="129"/>
                </a:cxn>
                <a:cxn ang="0">
                  <a:pos x="1148" y="129"/>
                </a:cxn>
                <a:cxn ang="0">
                  <a:pos x="1230" y="122"/>
                </a:cxn>
                <a:cxn ang="0">
                  <a:pos x="1310" y="108"/>
                </a:cxn>
                <a:cxn ang="0">
                  <a:pos x="1430" y="76"/>
                </a:cxn>
                <a:cxn ang="0">
                  <a:pos x="1573" y="42"/>
                </a:cxn>
                <a:cxn ang="0">
                  <a:pos x="1720" y="16"/>
                </a:cxn>
                <a:cxn ang="0">
                  <a:pos x="1869" y="1"/>
                </a:cxn>
                <a:cxn ang="0">
                  <a:pos x="2016" y="3"/>
                </a:cxn>
                <a:cxn ang="0">
                  <a:pos x="2142" y="25"/>
                </a:cxn>
                <a:cxn ang="0">
                  <a:pos x="2190" y="81"/>
                </a:cxn>
                <a:cxn ang="0">
                  <a:pos x="2182" y="150"/>
                </a:cxn>
                <a:cxn ang="0">
                  <a:pos x="2136" y="186"/>
                </a:cxn>
                <a:cxn ang="0">
                  <a:pos x="2062" y="192"/>
                </a:cxn>
                <a:cxn ang="0">
                  <a:pos x="1974" y="187"/>
                </a:cxn>
                <a:cxn ang="0">
                  <a:pos x="1890" y="181"/>
                </a:cxn>
                <a:cxn ang="0">
                  <a:pos x="1829" y="189"/>
                </a:cxn>
                <a:cxn ang="0">
                  <a:pos x="1799" y="280"/>
                </a:cxn>
                <a:cxn ang="0">
                  <a:pos x="1799" y="463"/>
                </a:cxn>
                <a:cxn ang="0">
                  <a:pos x="1821" y="723"/>
                </a:cxn>
                <a:cxn ang="0">
                  <a:pos x="1842" y="1058"/>
                </a:cxn>
                <a:cxn ang="0">
                  <a:pos x="1867" y="1314"/>
                </a:cxn>
                <a:cxn ang="0">
                  <a:pos x="1844" y="1389"/>
                </a:cxn>
                <a:cxn ang="0">
                  <a:pos x="1779" y="1446"/>
                </a:cxn>
                <a:cxn ang="0">
                  <a:pos x="1694" y="1468"/>
                </a:cxn>
                <a:cxn ang="0">
                  <a:pos x="1608" y="1483"/>
                </a:cxn>
                <a:cxn ang="0">
                  <a:pos x="1522" y="1494"/>
                </a:cxn>
                <a:cxn ang="0">
                  <a:pos x="1434" y="1505"/>
                </a:cxn>
                <a:cxn ang="0">
                  <a:pos x="1345" y="1514"/>
                </a:cxn>
                <a:cxn ang="0">
                  <a:pos x="1243" y="1527"/>
                </a:cxn>
                <a:cxn ang="0">
                  <a:pos x="1125" y="1542"/>
                </a:cxn>
                <a:cxn ang="0">
                  <a:pos x="1007" y="1555"/>
                </a:cxn>
                <a:cxn ang="0">
                  <a:pos x="889" y="1567"/>
                </a:cxn>
                <a:cxn ang="0">
                  <a:pos x="770" y="1575"/>
                </a:cxn>
                <a:cxn ang="0">
                  <a:pos x="650" y="1579"/>
                </a:cxn>
                <a:cxn ang="0">
                  <a:pos x="538" y="1583"/>
                </a:cxn>
                <a:cxn ang="0">
                  <a:pos x="423" y="1589"/>
                </a:cxn>
                <a:cxn ang="0">
                  <a:pos x="310" y="1590"/>
                </a:cxn>
                <a:cxn ang="0">
                  <a:pos x="200" y="1584"/>
                </a:cxn>
                <a:cxn ang="0">
                  <a:pos x="93" y="1564"/>
                </a:cxn>
                <a:cxn ang="0">
                  <a:pos x="11" y="1514"/>
                </a:cxn>
                <a:cxn ang="0">
                  <a:pos x="5" y="1424"/>
                </a:cxn>
                <a:cxn ang="0">
                  <a:pos x="74" y="1354"/>
                </a:cxn>
                <a:cxn ang="0">
                  <a:pos x="171" y="1349"/>
                </a:cxn>
                <a:cxn ang="0">
                  <a:pos x="286" y="1367"/>
                </a:cxn>
                <a:cxn ang="0">
                  <a:pos x="433" y="1286"/>
                </a:cxn>
                <a:cxn ang="0">
                  <a:pos x="480" y="1016"/>
                </a:cxn>
                <a:cxn ang="0">
                  <a:pos x="423" y="736"/>
                </a:cxn>
                <a:cxn ang="0">
                  <a:pos x="406" y="494"/>
                </a:cxn>
                <a:cxn ang="0">
                  <a:pos x="440" y="312"/>
                </a:cxn>
                <a:cxn ang="0">
                  <a:pos x="490" y="225"/>
                </a:cxn>
                <a:cxn ang="0">
                  <a:pos x="570" y="148"/>
                </a:cxn>
                <a:cxn ang="0">
                  <a:pos x="625" y="118"/>
                </a:cxn>
              </a:cxnLst>
              <a:rect l="0" t="0" r="r" b="b"/>
              <a:pathLst>
                <a:path w="2193" h="1590">
                  <a:moveTo>
                    <a:pt x="652" y="120"/>
                  </a:moveTo>
                  <a:lnTo>
                    <a:pt x="683" y="117"/>
                  </a:lnTo>
                  <a:lnTo>
                    <a:pt x="713" y="115"/>
                  </a:lnTo>
                  <a:lnTo>
                    <a:pt x="744" y="112"/>
                  </a:lnTo>
                  <a:lnTo>
                    <a:pt x="774" y="109"/>
                  </a:lnTo>
                  <a:lnTo>
                    <a:pt x="805" y="109"/>
                  </a:lnTo>
                  <a:lnTo>
                    <a:pt x="837" y="109"/>
                  </a:lnTo>
                  <a:lnTo>
                    <a:pt x="868" y="111"/>
                  </a:lnTo>
                  <a:lnTo>
                    <a:pt x="900" y="115"/>
                  </a:lnTo>
                  <a:lnTo>
                    <a:pt x="927" y="118"/>
                  </a:lnTo>
                  <a:lnTo>
                    <a:pt x="955" y="121"/>
                  </a:lnTo>
                  <a:lnTo>
                    <a:pt x="982" y="124"/>
                  </a:lnTo>
                  <a:lnTo>
                    <a:pt x="1011" y="126"/>
                  </a:lnTo>
                  <a:lnTo>
                    <a:pt x="1039" y="128"/>
                  </a:lnTo>
                  <a:lnTo>
                    <a:pt x="1066" y="129"/>
                  </a:lnTo>
                  <a:lnTo>
                    <a:pt x="1095" y="130"/>
                  </a:lnTo>
                  <a:lnTo>
                    <a:pt x="1121" y="130"/>
                  </a:lnTo>
                  <a:lnTo>
                    <a:pt x="1148" y="129"/>
                  </a:lnTo>
                  <a:lnTo>
                    <a:pt x="1177" y="128"/>
                  </a:lnTo>
                  <a:lnTo>
                    <a:pt x="1203" y="126"/>
                  </a:lnTo>
                  <a:lnTo>
                    <a:pt x="1230" y="122"/>
                  </a:lnTo>
                  <a:lnTo>
                    <a:pt x="1257" y="118"/>
                  </a:lnTo>
                  <a:lnTo>
                    <a:pt x="1283" y="115"/>
                  </a:lnTo>
                  <a:lnTo>
                    <a:pt x="1310" y="108"/>
                  </a:lnTo>
                  <a:lnTo>
                    <a:pt x="1337" y="102"/>
                  </a:lnTo>
                  <a:lnTo>
                    <a:pt x="1383" y="89"/>
                  </a:lnTo>
                  <a:lnTo>
                    <a:pt x="1430" y="76"/>
                  </a:lnTo>
                  <a:lnTo>
                    <a:pt x="1478" y="64"/>
                  </a:lnTo>
                  <a:lnTo>
                    <a:pt x="1526" y="52"/>
                  </a:lnTo>
                  <a:lnTo>
                    <a:pt x="1573" y="42"/>
                  </a:lnTo>
                  <a:lnTo>
                    <a:pt x="1623" y="31"/>
                  </a:lnTo>
                  <a:lnTo>
                    <a:pt x="1673" y="24"/>
                  </a:lnTo>
                  <a:lnTo>
                    <a:pt x="1720" y="16"/>
                  </a:lnTo>
                  <a:lnTo>
                    <a:pt x="1770" y="9"/>
                  </a:lnTo>
                  <a:lnTo>
                    <a:pt x="1820" y="4"/>
                  </a:lnTo>
                  <a:lnTo>
                    <a:pt x="1869" y="1"/>
                  </a:lnTo>
                  <a:lnTo>
                    <a:pt x="1919" y="0"/>
                  </a:lnTo>
                  <a:lnTo>
                    <a:pt x="1966" y="0"/>
                  </a:lnTo>
                  <a:lnTo>
                    <a:pt x="2016" y="3"/>
                  </a:lnTo>
                  <a:lnTo>
                    <a:pt x="2066" y="8"/>
                  </a:lnTo>
                  <a:lnTo>
                    <a:pt x="2113" y="16"/>
                  </a:lnTo>
                  <a:lnTo>
                    <a:pt x="2142" y="25"/>
                  </a:lnTo>
                  <a:lnTo>
                    <a:pt x="2163" y="40"/>
                  </a:lnTo>
                  <a:lnTo>
                    <a:pt x="2178" y="59"/>
                  </a:lnTo>
                  <a:lnTo>
                    <a:pt x="2190" y="81"/>
                  </a:lnTo>
                  <a:lnTo>
                    <a:pt x="2193" y="104"/>
                  </a:lnTo>
                  <a:lnTo>
                    <a:pt x="2192" y="128"/>
                  </a:lnTo>
                  <a:lnTo>
                    <a:pt x="2182" y="150"/>
                  </a:lnTo>
                  <a:lnTo>
                    <a:pt x="2169" y="169"/>
                  </a:lnTo>
                  <a:lnTo>
                    <a:pt x="2155" y="179"/>
                  </a:lnTo>
                  <a:lnTo>
                    <a:pt x="2136" y="186"/>
                  </a:lnTo>
                  <a:lnTo>
                    <a:pt x="2113" y="190"/>
                  </a:lnTo>
                  <a:lnTo>
                    <a:pt x="2089" y="192"/>
                  </a:lnTo>
                  <a:lnTo>
                    <a:pt x="2062" y="192"/>
                  </a:lnTo>
                  <a:lnTo>
                    <a:pt x="2033" y="191"/>
                  </a:lnTo>
                  <a:lnTo>
                    <a:pt x="2003" y="189"/>
                  </a:lnTo>
                  <a:lnTo>
                    <a:pt x="1974" y="187"/>
                  </a:lnTo>
                  <a:lnTo>
                    <a:pt x="1944" y="185"/>
                  </a:lnTo>
                  <a:lnTo>
                    <a:pt x="1915" y="182"/>
                  </a:lnTo>
                  <a:lnTo>
                    <a:pt x="1890" y="181"/>
                  </a:lnTo>
                  <a:lnTo>
                    <a:pt x="1865" y="182"/>
                  </a:lnTo>
                  <a:lnTo>
                    <a:pt x="1846" y="183"/>
                  </a:lnTo>
                  <a:lnTo>
                    <a:pt x="1829" y="189"/>
                  </a:lnTo>
                  <a:lnTo>
                    <a:pt x="1818" y="195"/>
                  </a:lnTo>
                  <a:lnTo>
                    <a:pt x="1812" y="205"/>
                  </a:lnTo>
                  <a:lnTo>
                    <a:pt x="1799" y="280"/>
                  </a:lnTo>
                  <a:lnTo>
                    <a:pt x="1797" y="350"/>
                  </a:lnTo>
                  <a:lnTo>
                    <a:pt x="1797" y="412"/>
                  </a:lnTo>
                  <a:lnTo>
                    <a:pt x="1799" y="463"/>
                  </a:lnTo>
                  <a:lnTo>
                    <a:pt x="1802" y="563"/>
                  </a:lnTo>
                  <a:lnTo>
                    <a:pt x="1810" y="636"/>
                  </a:lnTo>
                  <a:lnTo>
                    <a:pt x="1821" y="723"/>
                  </a:lnTo>
                  <a:lnTo>
                    <a:pt x="1839" y="862"/>
                  </a:lnTo>
                  <a:lnTo>
                    <a:pt x="1844" y="962"/>
                  </a:lnTo>
                  <a:lnTo>
                    <a:pt x="1842" y="1058"/>
                  </a:lnTo>
                  <a:lnTo>
                    <a:pt x="1846" y="1162"/>
                  </a:lnTo>
                  <a:lnTo>
                    <a:pt x="1865" y="1289"/>
                  </a:lnTo>
                  <a:lnTo>
                    <a:pt x="1867" y="1314"/>
                  </a:lnTo>
                  <a:lnTo>
                    <a:pt x="1865" y="1340"/>
                  </a:lnTo>
                  <a:lnTo>
                    <a:pt x="1858" y="1364"/>
                  </a:lnTo>
                  <a:lnTo>
                    <a:pt x="1844" y="1389"/>
                  </a:lnTo>
                  <a:lnTo>
                    <a:pt x="1827" y="1412"/>
                  </a:lnTo>
                  <a:lnTo>
                    <a:pt x="1806" y="1431"/>
                  </a:lnTo>
                  <a:lnTo>
                    <a:pt x="1779" y="1446"/>
                  </a:lnTo>
                  <a:lnTo>
                    <a:pt x="1749" y="1457"/>
                  </a:lnTo>
                  <a:lnTo>
                    <a:pt x="1722" y="1463"/>
                  </a:lnTo>
                  <a:lnTo>
                    <a:pt x="1694" y="1468"/>
                  </a:lnTo>
                  <a:lnTo>
                    <a:pt x="1665" y="1474"/>
                  </a:lnTo>
                  <a:lnTo>
                    <a:pt x="1636" y="1479"/>
                  </a:lnTo>
                  <a:lnTo>
                    <a:pt x="1608" y="1483"/>
                  </a:lnTo>
                  <a:lnTo>
                    <a:pt x="1579" y="1487"/>
                  </a:lnTo>
                  <a:lnTo>
                    <a:pt x="1551" y="1490"/>
                  </a:lnTo>
                  <a:lnTo>
                    <a:pt x="1522" y="1494"/>
                  </a:lnTo>
                  <a:lnTo>
                    <a:pt x="1493" y="1497"/>
                  </a:lnTo>
                  <a:lnTo>
                    <a:pt x="1463" y="1501"/>
                  </a:lnTo>
                  <a:lnTo>
                    <a:pt x="1434" y="1505"/>
                  </a:lnTo>
                  <a:lnTo>
                    <a:pt x="1404" y="1507"/>
                  </a:lnTo>
                  <a:lnTo>
                    <a:pt x="1373" y="1511"/>
                  </a:lnTo>
                  <a:lnTo>
                    <a:pt x="1345" y="1514"/>
                  </a:lnTo>
                  <a:lnTo>
                    <a:pt x="1314" y="1518"/>
                  </a:lnTo>
                  <a:lnTo>
                    <a:pt x="1283" y="1522"/>
                  </a:lnTo>
                  <a:lnTo>
                    <a:pt x="1243" y="1527"/>
                  </a:lnTo>
                  <a:lnTo>
                    <a:pt x="1203" y="1532"/>
                  </a:lnTo>
                  <a:lnTo>
                    <a:pt x="1163" y="1537"/>
                  </a:lnTo>
                  <a:lnTo>
                    <a:pt x="1125" y="1542"/>
                  </a:lnTo>
                  <a:lnTo>
                    <a:pt x="1085" y="1546"/>
                  </a:lnTo>
                  <a:lnTo>
                    <a:pt x="1045" y="1551"/>
                  </a:lnTo>
                  <a:lnTo>
                    <a:pt x="1007" y="1555"/>
                  </a:lnTo>
                  <a:lnTo>
                    <a:pt x="967" y="1559"/>
                  </a:lnTo>
                  <a:lnTo>
                    <a:pt x="927" y="1563"/>
                  </a:lnTo>
                  <a:lnTo>
                    <a:pt x="889" y="1567"/>
                  </a:lnTo>
                  <a:lnTo>
                    <a:pt x="848" y="1571"/>
                  </a:lnTo>
                  <a:lnTo>
                    <a:pt x="808" y="1574"/>
                  </a:lnTo>
                  <a:lnTo>
                    <a:pt x="770" y="1575"/>
                  </a:lnTo>
                  <a:lnTo>
                    <a:pt x="730" y="1577"/>
                  </a:lnTo>
                  <a:lnTo>
                    <a:pt x="690" y="1579"/>
                  </a:lnTo>
                  <a:lnTo>
                    <a:pt x="650" y="1579"/>
                  </a:lnTo>
                  <a:lnTo>
                    <a:pt x="612" y="1580"/>
                  </a:lnTo>
                  <a:lnTo>
                    <a:pt x="576" y="1581"/>
                  </a:lnTo>
                  <a:lnTo>
                    <a:pt x="538" y="1583"/>
                  </a:lnTo>
                  <a:lnTo>
                    <a:pt x="499" y="1585"/>
                  </a:lnTo>
                  <a:lnTo>
                    <a:pt x="461" y="1587"/>
                  </a:lnTo>
                  <a:lnTo>
                    <a:pt x="423" y="1589"/>
                  </a:lnTo>
                  <a:lnTo>
                    <a:pt x="385" y="1590"/>
                  </a:lnTo>
                  <a:lnTo>
                    <a:pt x="349" y="1590"/>
                  </a:lnTo>
                  <a:lnTo>
                    <a:pt x="310" y="1590"/>
                  </a:lnTo>
                  <a:lnTo>
                    <a:pt x="272" y="1590"/>
                  </a:lnTo>
                  <a:lnTo>
                    <a:pt x="236" y="1588"/>
                  </a:lnTo>
                  <a:lnTo>
                    <a:pt x="200" y="1584"/>
                  </a:lnTo>
                  <a:lnTo>
                    <a:pt x="164" y="1580"/>
                  </a:lnTo>
                  <a:lnTo>
                    <a:pt x="127" y="1574"/>
                  </a:lnTo>
                  <a:lnTo>
                    <a:pt x="93" y="1564"/>
                  </a:lnTo>
                  <a:lnTo>
                    <a:pt x="59" y="1554"/>
                  </a:lnTo>
                  <a:lnTo>
                    <a:pt x="30" y="1538"/>
                  </a:lnTo>
                  <a:lnTo>
                    <a:pt x="11" y="1514"/>
                  </a:lnTo>
                  <a:lnTo>
                    <a:pt x="0" y="1487"/>
                  </a:lnTo>
                  <a:lnTo>
                    <a:pt x="0" y="1455"/>
                  </a:lnTo>
                  <a:lnTo>
                    <a:pt x="5" y="1424"/>
                  </a:lnTo>
                  <a:lnTo>
                    <a:pt x="21" y="1396"/>
                  </a:lnTo>
                  <a:lnTo>
                    <a:pt x="43" y="1371"/>
                  </a:lnTo>
                  <a:lnTo>
                    <a:pt x="74" y="1354"/>
                  </a:lnTo>
                  <a:lnTo>
                    <a:pt x="104" y="1348"/>
                  </a:lnTo>
                  <a:lnTo>
                    <a:pt x="137" y="1346"/>
                  </a:lnTo>
                  <a:lnTo>
                    <a:pt x="171" y="1349"/>
                  </a:lnTo>
                  <a:lnTo>
                    <a:pt x="207" y="1355"/>
                  </a:lnTo>
                  <a:lnTo>
                    <a:pt x="246" y="1362"/>
                  </a:lnTo>
                  <a:lnTo>
                    <a:pt x="286" y="1367"/>
                  </a:lnTo>
                  <a:lnTo>
                    <a:pt x="326" y="1371"/>
                  </a:lnTo>
                  <a:lnTo>
                    <a:pt x="364" y="1370"/>
                  </a:lnTo>
                  <a:lnTo>
                    <a:pt x="433" y="1286"/>
                  </a:lnTo>
                  <a:lnTo>
                    <a:pt x="471" y="1199"/>
                  </a:lnTo>
                  <a:lnTo>
                    <a:pt x="484" y="1108"/>
                  </a:lnTo>
                  <a:lnTo>
                    <a:pt x="480" y="1016"/>
                  </a:lnTo>
                  <a:lnTo>
                    <a:pt x="465" y="921"/>
                  </a:lnTo>
                  <a:lnTo>
                    <a:pt x="444" y="828"/>
                  </a:lnTo>
                  <a:lnTo>
                    <a:pt x="423" y="736"/>
                  </a:lnTo>
                  <a:lnTo>
                    <a:pt x="408" y="645"/>
                  </a:lnTo>
                  <a:lnTo>
                    <a:pt x="404" y="569"/>
                  </a:lnTo>
                  <a:lnTo>
                    <a:pt x="406" y="494"/>
                  </a:lnTo>
                  <a:lnTo>
                    <a:pt x="415" y="420"/>
                  </a:lnTo>
                  <a:lnTo>
                    <a:pt x="431" y="343"/>
                  </a:lnTo>
                  <a:lnTo>
                    <a:pt x="440" y="312"/>
                  </a:lnTo>
                  <a:lnTo>
                    <a:pt x="454" y="281"/>
                  </a:lnTo>
                  <a:lnTo>
                    <a:pt x="471" y="252"/>
                  </a:lnTo>
                  <a:lnTo>
                    <a:pt x="490" y="225"/>
                  </a:lnTo>
                  <a:lnTo>
                    <a:pt x="515" y="198"/>
                  </a:lnTo>
                  <a:lnTo>
                    <a:pt x="541" y="173"/>
                  </a:lnTo>
                  <a:lnTo>
                    <a:pt x="570" y="148"/>
                  </a:lnTo>
                  <a:lnTo>
                    <a:pt x="600" y="124"/>
                  </a:lnTo>
                  <a:lnTo>
                    <a:pt x="612" y="120"/>
                  </a:lnTo>
                  <a:lnTo>
                    <a:pt x="625" y="118"/>
                  </a:lnTo>
                  <a:lnTo>
                    <a:pt x="639" y="120"/>
                  </a:lnTo>
                  <a:lnTo>
                    <a:pt x="652" y="120"/>
                  </a:lnTo>
                  <a:close/>
                </a:path>
              </a:pathLst>
            </a:custGeom>
            <a:solidFill>
              <a:srgbClr val="FFED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67" name="Freeform 99"/>
            <p:cNvSpPr>
              <a:spLocks/>
            </p:cNvSpPr>
            <p:nvPr/>
          </p:nvSpPr>
          <p:spPr bwMode="auto">
            <a:xfrm>
              <a:off x="3611" y="2131"/>
              <a:ext cx="250" cy="12"/>
            </a:xfrm>
            <a:custGeom>
              <a:avLst/>
              <a:gdLst/>
              <a:ahLst/>
              <a:cxnLst>
                <a:cxn ang="0">
                  <a:pos x="250" y="5"/>
                </a:cxn>
                <a:cxn ang="0">
                  <a:pos x="250" y="5"/>
                </a:cxn>
                <a:cxn ang="0">
                  <a:pos x="216" y="1"/>
                </a:cxn>
                <a:cxn ang="0">
                  <a:pos x="185" y="0"/>
                </a:cxn>
                <a:cxn ang="0">
                  <a:pos x="153" y="0"/>
                </a:cxn>
                <a:cxn ang="0">
                  <a:pos x="122" y="0"/>
                </a:cxn>
                <a:cxn ang="0">
                  <a:pos x="92" y="2"/>
                </a:cxn>
                <a:cxn ang="0">
                  <a:pos x="61" y="5"/>
                </a:cxn>
                <a:cxn ang="0">
                  <a:pos x="31" y="8"/>
                </a:cxn>
                <a:cxn ang="0">
                  <a:pos x="0" y="10"/>
                </a:cxn>
                <a:cxn ang="0">
                  <a:pos x="0" y="23"/>
                </a:cxn>
                <a:cxn ang="0">
                  <a:pos x="31" y="21"/>
                </a:cxn>
                <a:cxn ang="0">
                  <a:pos x="61" y="18"/>
                </a:cxn>
                <a:cxn ang="0">
                  <a:pos x="92" y="15"/>
                </a:cxn>
                <a:cxn ang="0">
                  <a:pos x="122" y="13"/>
                </a:cxn>
                <a:cxn ang="0">
                  <a:pos x="153" y="13"/>
                </a:cxn>
                <a:cxn ang="0">
                  <a:pos x="185" y="13"/>
                </a:cxn>
                <a:cxn ang="0">
                  <a:pos x="216" y="14"/>
                </a:cxn>
                <a:cxn ang="0">
                  <a:pos x="246" y="18"/>
                </a:cxn>
                <a:cxn ang="0">
                  <a:pos x="246" y="18"/>
                </a:cxn>
                <a:cxn ang="0">
                  <a:pos x="250" y="5"/>
                </a:cxn>
              </a:cxnLst>
              <a:rect l="0" t="0" r="r" b="b"/>
              <a:pathLst>
                <a:path w="250" h="23">
                  <a:moveTo>
                    <a:pt x="250" y="5"/>
                  </a:moveTo>
                  <a:lnTo>
                    <a:pt x="250" y="5"/>
                  </a:lnTo>
                  <a:lnTo>
                    <a:pt x="216" y="1"/>
                  </a:lnTo>
                  <a:lnTo>
                    <a:pt x="185" y="0"/>
                  </a:lnTo>
                  <a:lnTo>
                    <a:pt x="153" y="0"/>
                  </a:lnTo>
                  <a:lnTo>
                    <a:pt x="122" y="0"/>
                  </a:lnTo>
                  <a:lnTo>
                    <a:pt x="92" y="2"/>
                  </a:lnTo>
                  <a:lnTo>
                    <a:pt x="61" y="5"/>
                  </a:lnTo>
                  <a:lnTo>
                    <a:pt x="31" y="8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31" y="21"/>
                  </a:lnTo>
                  <a:lnTo>
                    <a:pt x="61" y="18"/>
                  </a:lnTo>
                  <a:lnTo>
                    <a:pt x="92" y="15"/>
                  </a:lnTo>
                  <a:lnTo>
                    <a:pt x="122" y="13"/>
                  </a:lnTo>
                  <a:lnTo>
                    <a:pt x="153" y="13"/>
                  </a:lnTo>
                  <a:lnTo>
                    <a:pt x="185" y="13"/>
                  </a:lnTo>
                  <a:lnTo>
                    <a:pt x="216" y="14"/>
                  </a:lnTo>
                  <a:lnTo>
                    <a:pt x="246" y="18"/>
                  </a:lnTo>
                  <a:lnTo>
                    <a:pt x="246" y="18"/>
                  </a:lnTo>
                  <a:lnTo>
                    <a:pt x="250" y="5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68" name="Freeform 100"/>
            <p:cNvSpPr>
              <a:spLocks/>
            </p:cNvSpPr>
            <p:nvPr/>
          </p:nvSpPr>
          <p:spPr bwMode="auto">
            <a:xfrm>
              <a:off x="3857" y="2127"/>
              <a:ext cx="443" cy="21"/>
            </a:xfrm>
            <a:custGeom>
              <a:avLst/>
              <a:gdLst/>
              <a:ahLst/>
              <a:cxnLst>
                <a:cxn ang="0">
                  <a:pos x="435" y="0"/>
                </a:cxn>
                <a:cxn ang="0">
                  <a:pos x="435" y="0"/>
                </a:cxn>
                <a:cxn ang="0">
                  <a:pos x="410" y="7"/>
                </a:cxn>
                <a:cxn ang="0">
                  <a:pos x="384" y="13"/>
                </a:cxn>
                <a:cxn ang="0">
                  <a:pos x="357" y="17"/>
                </a:cxn>
                <a:cxn ang="0">
                  <a:pos x="330" y="21"/>
                </a:cxn>
                <a:cxn ang="0">
                  <a:pos x="305" y="25"/>
                </a:cxn>
                <a:cxn ang="0">
                  <a:pos x="279" y="26"/>
                </a:cxn>
                <a:cxn ang="0">
                  <a:pos x="250" y="27"/>
                </a:cxn>
                <a:cxn ang="0">
                  <a:pos x="223" y="29"/>
                </a:cxn>
                <a:cxn ang="0">
                  <a:pos x="197" y="29"/>
                </a:cxn>
                <a:cxn ang="0">
                  <a:pos x="168" y="27"/>
                </a:cxn>
                <a:cxn ang="0">
                  <a:pos x="141" y="26"/>
                </a:cxn>
                <a:cxn ang="0">
                  <a:pos x="113" y="25"/>
                </a:cxn>
                <a:cxn ang="0">
                  <a:pos x="84" y="22"/>
                </a:cxn>
                <a:cxn ang="0">
                  <a:pos x="57" y="20"/>
                </a:cxn>
                <a:cxn ang="0">
                  <a:pos x="29" y="17"/>
                </a:cxn>
                <a:cxn ang="0">
                  <a:pos x="4" y="13"/>
                </a:cxn>
                <a:cxn ang="0">
                  <a:pos x="0" y="26"/>
                </a:cxn>
                <a:cxn ang="0">
                  <a:pos x="29" y="30"/>
                </a:cxn>
                <a:cxn ang="0">
                  <a:pos x="57" y="33"/>
                </a:cxn>
                <a:cxn ang="0">
                  <a:pos x="84" y="35"/>
                </a:cxn>
                <a:cxn ang="0">
                  <a:pos x="113" y="38"/>
                </a:cxn>
                <a:cxn ang="0">
                  <a:pos x="141" y="39"/>
                </a:cxn>
                <a:cxn ang="0">
                  <a:pos x="168" y="40"/>
                </a:cxn>
                <a:cxn ang="0">
                  <a:pos x="197" y="42"/>
                </a:cxn>
                <a:cxn ang="0">
                  <a:pos x="223" y="42"/>
                </a:cxn>
                <a:cxn ang="0">
                  <a:pos x="250" y="40"/>
                </a:cxn>
                <a:cxn ang="0">
                  <a:pos x="279" y="39"/>
                </a:cxn>
                <a:cxn ang="0">
                  <a:pos x="305" y="38"/>
                </a:cxn>
                <a:cxn ang="0">
                  <a:pos x="334" y="34"/>
                </a:cxn>
                <a:cxn ang="0">
                  <a:pos x="361" y="30"/>
                </a:cxn>
                <a:cxn ang="0">
                  <a:pos x="387" y="26"/>
                </a:cxn>
                <a:cxn ang="0">
                  <a:pos x="414" y="20"/>
                </a:cxn>
                <a:cxn ang="0">
                  <a:pos x="443" y="13"/>
                </a:cxn>
                <a:cxn ang="0">
                  <a:pos x="443" y="13"/>
                </a:cxn>
                <a:cxn ang="0">
                  <a:pos x="435" y="0"/>
                </a:cxn>
              </a:cxnLst>
              <a:rect l="0" t="0" r="r" b="b"/>
              <a:pathLst>
                <a:path w="443" h="42">
                  <a:moveTo>
                    <a:pt x="435" y="0"/>
                  </a:moveTo>
                  <a:lnTo>
                    <a:pt x="435" y="0"/>
                  </a:lnTo>
                  <a:lnTo>
                    <a:pt x="410" y="7"/>
                  </a:lnTo>
                  <a:lnTo>
                    <a:pt x="384" y="13"/>
                  </a:lnTo>
                  <a:lnTo>
                    <a:pt x="357" y="17"/>
                  </a:lnTo>
                  <a:lnTo>
                    <a:pt x="330" y="21"/>
                  </a:lnTo>
                  <a:lnTo>
                    <a:pt x="305" y="25"/>
                  </a:lnTo>
                  <a:lnTo>
                    <a:pt x="279" y="26"/>
                  </a:lnTo>
                  <a:lnTo>
                    <a:pt x="250" y="27"/>
                  </a:lnTo>
                  <a:lnTo>
                    <a:pt x="223" y="29"/>
                  </a:lnTo>
                  <a:lnTo>
                    <a:pt x="197" y="29"/>
                  </a:lnTo>
                  <a:lnTo>
                    <a:pt x="168" y="27"/>
                  </a:lnTo>
                  <a:lnTo>
                    <a:pt x="141" y="26"/>
                  </a:lnTo>
                  <a:lnTo>
                    <a:pt x="113" y="25"/>
                  </a:lnTo>
                  <a:lnTo>
                    <a:pt x="84" y="22"/>
                  </a:lnTo>
                  <a:lnTo>
                    <a:pt x="57" y="20"/>
                  </a:lnTo>
                  <a:lnTo>
                    <a:pt x="29" y="17"/>
                  </a:lnTo>
                  <a:lnTo>
                    <a:pt x="4" y="13"/>
                  </a:lnTo>
                  <a:lnTo>
                    <a:pt x="0" y="26"/>
                  </a:lnTo>
                  <a:lnTo>
                    <a:pt x="29" y="30"/>
                  </a:lnTo>
                  <a:lnTo>
                    <a:pt x="57" y="33"/>
                  </a:lnTo>
                  <a:lnTo>
                    <a:pt x="84" y="35"/>
                  </a:lnTo>
                  <a:lnTo>
                    <a:pt x="113" y="38"/>
                  </a:lnTo>
                  <a:lnTo>
                    <a:pt x="141" y="39"/>
                  </a:lnTo>
                  <a:lnTo>
                    <a:pt x="168" y="40"/>
                  </a:lnTo>
                  <a:lnTo>
                    <a:pt x="197" y="42"/>
                  </a:lnTo>
                  <a:lnTo>
                    <a:pt x="223" y="42"/>
                  </a:lnTo>
                  <a:lnTo>
                    <a:pt x="250" y="40"/>
                  </a:lnTo>
                  <a:lnTo>
                    <a:pt x="279" y="39"/>
                  </a:lnTo>
                  <a:lnTo>
                    <a:pt x="305" y="38"/>
                  </a:lnTo>
                  <a:lnTo>
                    <a:pt x="334" y="34"/>
                  </a:lnTo>
                  <a:lnTo>
                    <a:pt x="361" y="30"/>
                  </a:lnTo>
                  <a:lnTo>
                    <a:pt x="387" y="26"/>
                  </a:lnTo>
                  <a:lnTo>
                    <a:pt x="414" y="20"/>
                  </a:lnTo>
                  <a:lnTo>
                    <a:pt x="443" y="13"/>
                  </a:lnTo>
                  <a:lnTo>
                    <a:pt x="443" y="13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69" name="Freeform 101"/>
            <p:cNvSpPr>
              <a:spLocks/>
            </p:cNvSpPr>
            <p:nvPr/>
          </p:nvSpPr>
          <p:spPr bwMode="auto">
            <a:xfrm>
              <a:off x="4292" y="2076"/>
              <a:ext cx="782" cy="58"/>
            </a:xfrm>
            <a:custGeom>
              <a:avLst/>
              <a:gdLst/>
              <a:ahLst/>
              <a:cxnLst>
                <a:cxn ang="0">
                  <a:pos x="782" y="15"/>
                </a:cxn>
                <a:cxn ang="0">
                  <a:pos x="782" y="15"/>
                </a:cxn>
                <a:cxn ang="0">
                  <a:pos x="735" y="7"/>
                </a:cxn>
                <a:cxn ang="0">
                  <a:pos x="683" y="2"/>
                </a:cxn>
                <a:cxn ang="0">
                  <a:pos x="633" y="0"/>
                </a:cxn>
                <a:cxn ang="0">
                  <a:pos x="586" y="0"/>
                </a:cxn>
                <a:cxn ang="0">
                  <a:pos x="536" y="1"/>
                </a:cxn>
                <a:cxn ang="0">
                  <a:pos x="487" y="4"/>
                </a:cxn>
                <a:cxn ang="0">
                  <a:pos x="437" y="9"/>
                </a:cxn>
                <a:cxn ang="0">
                  <a:pos x="385" y="15"/>
                </a:cxn>
                <a:cxn ang="0">
                  <a:pos x="338" y="23"/>
                </a:cxn>
                <a:cxn ang="0">
                  <a:pos x="288" y="31"/>
                </a:cxn>
                <a:cxn ang="0">
                  <a:pos x="239" y="41"/>
                </a:cxn>
                <a:cxn ang="0">
                  <a:pos x="191" y="52"/>
                </a:cxn>
                <a:cxn ang="0">
                  <a:pos x="143" y="63"/>
                </a:cxn>
                <a:cxn ang="0">
                  <a:pos x="95" y="75"/>
                </a:cxn>
                <a:cxn ang="0">
                  <a:pos x="46" y="88"/>
                </a:cxn>
                <a:cxn ang="0">
                  <a:pos x="0" y="101"/>
                </a:cxn>
                <a:cxn ang="0">
                  <a:pos x="8" y="114"/>
                </a:cxn>
                <a:cxn ang="0">
                  <a:pos x="53" y="101"/>
                </a:cxn>
                <a:cxn ang="0">
                  <a:pos x="99" y="88"/>
                </a:cxn>
                <a:cxn ang="0">
                  <a:pos x="147" y="76"/>
                </a:cxn>
                <a:cxn ang="0">
                  <a:pos x="195" y="65"/>
                </a:cxn>
                <a:cxn ang="0">
                  <a:pos x="242" y="54"/>
                </a:cxn>
                <a:cxn ang="0">
                  <a:pos x="292" y="44"/>
                </a:cxn>
                <a:cxn ang="0">
                  <a:pos x="342" y="36"/>
                </a:cxn>
                <a:cxn ang="0">
                  <a:pos x="389" y="28"/>
                </a:cxn>
                <a:cxn ang="0">
                  <a:pos x="437" y="22"/>
                </a:cxn>
                <a:cxn ang="0">
                  <a:pos x="487" y="17"/>
                </a:cxn>
                <a:cxn ang="0">
                  <a:pos x="536" y="14"/>
                </a:cxn>
                <a:cxn ang="0">
                  <a:pos x="586" y="13"/>
                </a:cxn>
                <a:cxn ang="0">
                  <a:pos x="633" y="13"/>
                </a:cxn>
                <a:cxn ang="0">
                  <a:pos x="683" y="15"/>
                </a:cxn>
                <a:cxn ang="0">
                  <a:pos x="731" y="20"/>
                </a:cxn>
                <a:cxn ang="0">
                  <a:pos x="778" y="28"/>
                </a:cxn>
                <a:cxn ang="0">
                  <a:pos x="778" y="28"/>
                </a:cxn>
                <a:cxn ang="0">
                  <a:pos x="782" y="15"/>
                </a:cxn>
              </a:cxnLst>
              <a:rect l="0" t="0" r="r" b="b"/>
              <a:pathLst>
                <a:path w="782" h="114">
                  <a:moveTo>
                    <a:pt x="782" y="15"/>
                  </a:moveTo>
                  <a:lnTo>
                    <a:pt x="782" y="15"/>
                  </a:lnTo>
                  <a:lnTo>
                    <a:pt x="735" y="7"/>
                  </a:lnTo>
                  <a:lnTo>
                    <a:pt x="683" y="2"/>
                  </a:lnTo>
                  <a:lnTo>
                    <a:pt x="633" y="0"/>
                  </a:lnTo>
                  <a:lnTo>
                    <a:pt x="586" y="0"/>
                  </a:lnTo>
                  <a:lnTo>
                    <a:pt x="536" y="1"/>
                  </a:lnTo>
                  <a:lnTo>
                    <a:pt x="487" y="4"/>
                  </a:lnTo>
                  <a:lnTo>
                    <a:pt x="437" y="9"/>
                  </a:lnTo>
                  <a:lnTo>
                    <a:pt x="385" y="15"/>
                  </a:lnTo>
                  <a:lnTo>
                    <a:pt x="338" y="23"/>
                  </a:lnTo>
                  <a:lnTo>
                    <a:pt x="288" y="31"/>
                  </a:lnTo>
                  <a:lnTo>
                    <a:pt x="239" y="41"/>
                  </a:lnTo>
                  <a:lnTo>
                    <a:pt x="191" y="52"/>
                  </a:lnTo>
                  <a:lnTo>
                    <a:pt x="143" y="63"/>
                  </a:lnTo>
                  <a:lnTo>
                    <a:pt x="95" y="75"/>
                  </a:lnTo>
                  <a:lnTo>
                    <a:pt x="46" y="88"/>
                  </a:lnTo>
                  <a:lnTo>
                    <a:pt x="0" y="101"/>
                  </a:lnTo>
                  <a:lnTo>
                    <a:pt x="8" y="114"/>
                  </a:lnTo>
                  <a:lnTo>
                    <a:pt x="53" y="101"/>
                  </a:lnTo>
                  <a:lnTo>
                    <a:pt x="99" y="88"/>
                  </a:lnTo>
                  <a:lnTo>
                    <a:pt x="147" y="76"/>
                  </a:lnTo>
                  <a:lnTo>
                    <a:pt x="195" y="65"/>
                  </a:lnTo>
                  <a:lnTo>
                    <a:pt x="242" y="54"/>
                  </a:lnTo>
                  <a:lnTo>
                    <a:pt x="292" y="44"/>
                  </a:lnTo>
                  <a:lnTo>
                    <a:pt x="342" y="36"/>
                  </a:lnTo>
                  <a:lnTo>
                    <a:pt x="389" y="28"/>
                  </a:lnTo>
                  <a:lnTo>
                    <a:pt x="437" y="22"/>
                  </a:lnTo>
                  <a:lnTo>
                    <a:pt x="487" y="17"/>
                  </a:lnTo>
                  <a:lnTo>
                    <a:pt x="536" y="14"/>
                  </a:lnTo>
                  <a:lnTo>
                    <a:pt x="586" y="13"/>
                  </a:lnTo>
                  <a:lnTo>
                    <a:pt x="633" y="13"/>
                  </a:lnTo>
                  <a:lnTo>
                    <a:pt x="683" y="15"/>
                  </a:lnTo>
                  <a:lnTo>
                    <a:pt x="731" y="20"/>
                  </a:lnTo>
                  <a:lnTo>
                    <a:pt x="778" y="28"/>
                  </a:lnTo>
                  <a:lnTo>
                    <a:pt x="778" y="28"/>
                  </a:lnTo>
                  <a:lnTo>
                    <a:pt x="782" y="15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70" name="Freeform 102"/>
            <p:cNvSpPr>
              <a:spLocks/>
            </p:cNvSpPr>
            <p:nvPr/>
          </p:nvSpPr>
          <p:spPr bwMode="auto">
            <a:xfrm>
              <a:off x="5070" y="2084"/>
              <a:ext cx="85" cy="82"/>
            </a:xfrm>
            <a:custGeom>
              <a:avLst/>
              <a:gdLst/>
              <a:ahLst/>
              <a:cxnLst>
                <a:cxn ang="0">
                  <a:pos x="65" y="164"/>
                </a:cxn>
                <a:cxn ang="0">
                  <a:pos x="65" y="164"/>
                </a:cxn>
                <a:cxn ang="0">
                  <a:pos x="81" y="142"/>
                </a:cxn>
                <a:cxn ang="0">
                  <a:pos x="90" y="119"/>
                </a:cxn>
                <a:cxn ang="0">
                  <a:pos x="92" y="95"/>
                </a:cxn>
                <a:cxn ang="0">
                  <a:pos x="88" y="70"/>
                </a:cxn>
                <a:cxn ang="0">
                  <a:pos x="77" y="47"/>
                </a:cxn>
                <a:cxn ang="0">
                  <a:pos x="60" y="28"/>
                </a:cxn>
                <a:cxn ang="0">
                  <a:pos x="37" y="11"/>
                </a:cxn>
                <a:cxn ang="0">
                  <a:pos x="4" y="0"/>
                </a:cxn>
                <a:cxn ang="0">
                  <a:pos x="0" y="13"/>
                </a:cxn>
                <a:cxn ang="0">
                  <a:pos x="25" y="21"/>
                </a:cxn>
                <a:cxn ang="0">
                  <a:pos x="44" y="35"/>
                </a:cxn>
                <a:cxn ang="0">
                  <a:pos x="58" y="52"/>
                </a:cxn>
                <a:cxn ang="0">
                  <a:pos x="69" y="73"/>
                </a:cxn>
                <a:cxn ang="0">
                  <a:pos x="73" y="95"/>
                </a:cxn>
                <a:cxn ang="0">
                  <a:pos x="71" y="119"/>
                </a:cxn>
                <a:cxn ang="0">
                  <a:pos x="61" y="139"/>
                </a:cxn>
                <a:cxn ang="0">
                  <a:pos x="50" y="156"/>
                </a:cxn>
                <a:cxn ang="0">
                  <a:pos x="50" y="156"/>
                </a:cxn>
                <a:cxn ang="0">
                  <a:pos x="65" y="164"/>
                </a:cxn>
              </a:cxnLst>
              <a:rect l="0" t="0" r="r" b="b"/>
              <a:pathLst>
                <a:path w="92" h="164">
                  <a:moveTo>
                    <a:pt x="65" y="164"/>
                  </a:moveTo>
                  <a:lnTo>
                    <a:pt x="65" y="164"/>
                  </a:lnTo>
                  <a:lnTo>
                    <a:pt x="81" y="142"/>
                  </a:lnTo>
                  <a:lnTo>
                    <a:pt x="90" y="119"/>
                  </a:lnTo>
                  <a:lnTo>
                    <a:pt x="92" y="95"/>
                  </a:lnTo>
                  <a:lnTo>
                    <a:pt x="88" y="70"/>
                  </a:lnTo>
                  <a:lnTo>
                    <a:pt x="77" y="47"/>
                  </a:lnTo>
                  <a:lnTo>
                    <a:pt x="60" y="28"/>
                  </a:lnTo>
                  <a:lnTo>
                    <a:pt x="37" y="11"/>
                  </a:lnTo>
                  <a:lnTo>
                    <a:pt x="4" y="0"/>
                  </a:lnTo>
                  <a:lnTo>
                    <a:pt x="0" y="13"/>
                  </a:lnTo>
                  <a:lnTo>
                    <a:pt x="25" y="21"/>
                  </a:lnTo>
                  <a:lnTo>
                    <a:pt x="44" y="35"/>
                  </a:lnTo>
                  <a:lnTo>
                    <a:pt x="58" y="52"/>
                  </a:lnTo>
                  <a:lnTo>
                    <a:pt x="69" y="73"/>
                  </a:lnTo>
                  <a:lnTo>
                    <a:pt x="73" y="95"/>
                  </a:lnTo>
                  <a:lnTo>
                    <a:pt x="71" y="119"/>
                  </a:lnTo>
                  <a:lnTo>
                    <a:pt x="61" y="139"/>
                  </a:lnTo>
                  <a:lnTo>
                    <a:pt x="50" y="156"/>
                  </a:lnTo>
                  <a:lnTo>
                    <a:pt x="50" y="156"/>
                  </a:lnTo>
                  <a:lnTo>
                    <a:pt x="65" y="164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71" name="Freeform 103"/>
            <p:cNvSpPr>
              <a:spLocks/>
            </p:cNvSpPr>
            <p:nvPr/>
          </p:nvSpPr>
          <p:spPr bwMode="auto">
            <a:xfrm>
              <a:off x="4761" y="2162"/>
              <a:ext cx="374" cy="20"/>
            </a:xfrm>
            <a:custGeom>
              <a:avLst/>
              <a:gdLst/>
              <a:ahLst/>
              <a:cxnLst>
                <a:cxn ang="0">
                  <a:pos x="19" y="40"/>
                </a:cxn>
                <a:cxn ang="0">
                  <a:pos x="19" y="40"/>
                </a:cxn>
                <a:cxn ang="0">
                  <a:pos x="23" y="34"/>
                </a:cxn>
                <a:cxn ang="0">
                  <a:pos x="31" y="29"/>
                </a:cxn>
                <a:cxn ang="0">
                  <a:pos x="46" y="25"/>
                </a:cxn>
                <a:cxn ang="0">
                  <a:pos x="63" y="24"/>
                </a:cxn>
                <a:cxn ang="0">
                  <a:pos x="88" y="22"/>
                </a:cxn>
                <a:cxn ang="0">
                  <a:pos x="113" y="24"/>
                </a:cxn>
                <a:cxn ang="0">
                  <a:pos x="142" y="26"/>
                </a:cxn>
                <a:cxn ang="0">
                  <a:pos x="172" y="29"/>
                </a:cxn>
                <a:cxn ang="0">
                  <a:pos x="201" y="30"/>
                </a:cxn>
                <a:cxn ang="0">
                  <a:pos x="231" y="33"/>
                </a:cxn>
                <a:cxn ang="0">
                  <a:pos x="260" y="34"/>
                </a:cxn>
                <a:cxn ang="0">
                  <a:pos x="287" y="34"/>
                </a:cxn>
                <a:cxn ang="0">
                  <a:pos x="313" y="31"/>
                </a:cxn>
                <a:cxn ang="0">
                  <a:pos x="336" y="27"/>
                </a:cxn>
                <a:cxn ang="0">
                  <a:pos x="359" y="20"/>
                </a:cxn>
                <a:cxn ang="0">
                  <a:pos x="374" y="8"/>
                </a:cxn>
                <a:cxn ang="0">
                  <a:pos x="359" y="0"/>
                </a:cxn>
                <a:cxn ang="0">
                  <a:pos x="348" y="9"/>
                </a:cxn>
                <a:cxn ang="0">
                  <a:pos x="332" y="14"/>
                </a:cxn>
                <a:cxn ang="0">
                  <a:pos x="309" y="18"/>
                </a:cxn>
                <a:cxn ang="0">
                  <a:pos x="287" y="21"/>
                </a:cxn>
                <a:cxn ang="0">
                  <a:pos x="260" y="21"/>
                </a:cxn>
                <a:cxn ang="0">
                  <a:pos x="231" y="20"/>
                </a:cxn>
                <a:cxn ang="0">
                  <a:pos x="201" y="17"/>
                </a:cxn>
                <a:cxn ang="0">
                  <a:pos x="172" y="16"/>
                </a:cxn>
                <a:cxn ang="0">
                  <a:pos x="142" y="13"/>
                </a:cxn>
                <a:cxn ang="0">
                  <a:pos x="113" y="11"/>
                </a:cxn>
                <a:cxn ang="0">
                  <a:pos x="88" y="9"/>
                </a:cxn>
                <a:cxn ang="0">
                  <a:pos x="63" y="11"/>
                </a:cxn>
                <a:cxn ang="0">
                  <a:pos x="42" y="12"/>
                </a:cxn>
                <a:cxn ang="0">
                  <a:pos x="23" y="18"/>
                </a:cxn>
                <a:cxn ang="0">
                  <a:pos x="8" y="26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9" y="40"/>
                </a:cxn>
              </a:cxnLst>
              <a:rect l="0" t="0" r="r" b="b"/>
              <a:pathLst>
                <a:path w="374" h="40">
                  <a:moveTo>
                    <a:pt x="19" y="40"/>
                  </a:moveTo>
                  <a:lnTo>
                    <a:pt x="19" y="40"/>
                  </a:lnTo>
                  <a:lnTo>
                    <a:pt x="23" y="34"/>
                  </a:lnTo>
                  <a:lnTo>
                    <a:pt x="31" y="29"/>
                  </a:lnTo>
                  <a:lnTo>
                    <a:pt x="46" y="25"/>
                  </a:lnTo>
                  <a:lnTo>
                    <a:pt x="63" y="24"/>
                  </a:lnTo>
                  <a:lnTo>
                    <a:pt x="88" y="22"/>
                  </a:lnTo>
                  <a:lnTo>
                    <a:pt x="113" y="24"/>
                  </a:lnTo>
                  <a:lnTo>
                    <a:pt x="142" y="26"/>
                  </a:lnTo>
                  <a:lnTo>
                    <a:pt x="172" y="29"/>
                  </a:lnTo>
                  <a:lnTo>
                    <a:pt x="201" y="30"/>
                  </a:lnTo>
                  <a:lnTo>
                    <a:pt x="231" y="33"/>
                  </a:lnTo>
                  <a:lnTo>
                    <a:pt x="260" y="34"/>
                  </a:lnTo>
                  <a:lnTo>
                    <a:pt x="287" y="34"/>
                  </a:lnTo>
                  <a:lnTo>
                    <a:pt x="313" y="31"/>
                  </a:lnTo>
                  <a:lnTo>
                    <a:pt x="336" y="27"/>
                  </a:lnTo>
                  <a:lnTo>
                    <a:pt x="359" y="20"/>
                  </a:lnTo>
                  <a:lnTo>
                    <a:pt x="374" y="8"/>
                  </a:lnTo>
                  <a:lnTo>
                    <a:pt x="359" y="0"/>
                  </a:lnTo>
                  <a:lnTo>
                    <a:pt x="348" y="9"/>
                  </a:lnTo>
                  <a:lnTo>
                    <a:pt x="332" y="14"/>
                  </a:lnTo>
                  <a:lnTo>
                    <a:pt x="309" y="18"/>
                  </a:lnTo>
                  <a:lnTo>
                    <a:pt x="287" y="21"/>
                  </a:lnTo>
                  <a:lnTo>
                    <a:pt x="260" y="21"/>
                  </a:lnTo>
                  <a:lnTo>
                    <a:pt x="231" y="20"/>
                  </a:lnTo>
                  <a:lnTo>
                    <a:pt x="201" y="17"/>
                  </a:lnTo>
                  <a:lnTo>
                    <a:pt x="172" y="16"/>
                  </a:lnTo>
                  <a:lnTo>
                    <a:pt x="142" y="13"/>
                  </a:lnTo>
                  <a:lnTo>
                    <a:pt x="113" y="11"/>
                  </a:lnTo>
                  <a:lnTo>
                    <a:pt x="88" y="9"/>
                  </a:lnTo>
                  <a:lnTo>
                    <a:pt x="63" y="11"/>
                  </a:lnTo>
                  <a:lnTo>
                    <a:pt x="42" y="12"/>
                  </a:lnTo>
                  <a:lnTo>
                    <a:pt x="23" y="18"/>
                  </a:lnTo>
                  <a:lnTo>
                    <a:pt x="8" y="2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9" y="4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72" name="Freeform 104"/>
            <p:cNvSpPr>
              <a:spLocks/>
            </p:cNvSpPr>
            <p:nvPr/>
          </p:nvSpPr>
          <p:spPr bwMode="auto">
            <a:xfrm>
              <a:off x="4746" y="2182"/>
              <a:ext cx="34" cy="129"/>
            </a:xfrm>
            <a:custGeom>
              <a:avLst/>
              <a:gdLst/>
              <a:ahLst/>
              <a:cxnLst>
                <a:cxn ang="0">
                  <a:pos x="21" y="258"/>
                </a:cxn>
                <a:cxn ang="0">
                  <a:pos x="21" y="258"/>
                </a:cxn>
                <a:cxn ang="0">
                  <a:pos x="19" y="207"/>
                </a:cxn>
                <a:cxn ang="0">
                  <a:pos x="19" y="145"/>
                </a:cxn>
                <a:cxn ang="0">
                  <a:pos x="21" y="75"/>
                </a:cxn>
                <a:cxn ang="0">
                  <a:pos x="34" y="0"/>
                </a:cxn>
                <a:cxn ang="0">
                  <a:pos x="15" y="0"/>
                </a:cxn>
                <a:cxn ang="0">
                  <a:pos x="2" y="75"/>
                </a:cxn>
                <a:cxn ang="0">
                  <a:pos x="0" y="145"/>
                </a:cxn>
                <a:cxn ang="0">
                  <a:pos x="0" y="207"/>
                </a:cxn>
                <a:cxn ang="0">
                  <a:pos x="2" y="258"/>
                </a:cxn>
                <a:cxn ang="0">
                  <a:pos x="2" y="258"/>
                </a:cxn>
                <a:cxn ang="0">
                  <a:pos x="21" y="258"/>
                </a:cxn>
              </a:cxnLst>
              <a:rect l="0" t="0" r="r" b="b"/>
              <a:pathLst>
                <a:path w="34" h="258">
                  <a:moveTo>
                    <a:pt x="21" y="258"/>
                  </a:moveTo>
                  <a:lnTo>
                    <a:pt x="21" y="258"/>
                  </a:lnTo>
                  <a:lnTo>
                    <a:pt x="19" y="207"/>
                  </a:lnTo>
                  <a:lnTo>
                    <a:pt x="19" y="145"/>
                  </a:lnTo>
                  <a:lnTo>
                    <a:pt x="21" y="75"/>
                  </a:lnTo>
                  <a:lnTo>
                    <a:pt x="34" y="0"/>
                  </a:lnTo>
                  <a:lnTo>
                    <a:pt x="15" y="0"/>
                  </a:lnTo>
                  <a:lnTo>
                    <a:pt x="2" y="75"/>
                  </a:lnTo>
                  <a:lnTo>
                    <a:pt x="0" y="145"/>
                  </a:lnTo>
                  <a:lnTo>
                    <a:pt x="0" y="207"/>
                  </a:lnTo>
                  <a:lnTo>
                    <a:pt x="2" y="258"/>
                  </a:lnTo>
                  <a:lnTo>
                    <a:pt x="2" y="258"/>
                  </a:lnTo>
                  <a:lnTo>
                    <a:pt x="21" y="258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73" name="Freeform 105"/>
            <p:cNvSpPr>
              <a:spLocks/>
            </p:cNvSpPr>
            <p:nvPr/>
          </p:nvSpPr>
          <p:spPr bwMode="auto">
            <a:xfrm>
              <a:off x="4748" y="2311"/>
              <a:ext cx="59" cy="199"/>
            </a:xfrm>
            <a:custGeom>
              <a:avLst/>
              <a:gdLst/>
              <a:ahLst/>
              <a:cxnLst>
                <a:cxn ang="0">
                  <a:pos x="59" y="399"/>
                </a:cxn>
                <a:cxn ang="0">
                  <a:pos x="59" y="399"/>
                </a:cxn>
                <a:cxn ang="0">
                  <a:pos x="42" y="260"/>
                </a:cxn>
                <a:cxn ang="0">
                  <a:pos x="31" y="173"/>
                </a:cxn>
                <a:cxn ang="0">
                  <a:pos x="23" y="100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4" y="100"/>
                </a:cxn>
                <a:cxn ang="0">
                  <a:pos x="11" y="173"/>
                </a:cxn>
                <a:cxn ang="0">
                  <a:pos x="23" y="260"/>
                </a:cxn>
                <a:cxn ang="0">
                  <a:pos x="40" y="399"/>
                </a:cxn>
                <a:cxn ang="0">
                  <a:pos x="40" y="399"/>
                </a:cxn>
                <a:cxn ang="0">
                  <a:pos x="59" y="399"/>
                </a:cxn>
              </a:cxnLst>
              <a:rect l="0" t="0" r="r" b="b"/>
              <a:pathLst>
                <a:path w="59" h="399">
                  <a:moveTo>
                    <a:pt x="59" y="399"/>
                  </a:moveTo>
                  <a:lnTo>
                    <a:pt x="59" y="399"/>
                  </a:lnTo>
                  <a:lnTo>
                    <a:pt x="42" y="260"/>
                  </a:lnTo>
                  <a:lnTo>
                    <a:pt x="31" y="173"/>
                  </a:lnTo>
                  <a:lnTo>
                    <a:pt x="23" y="10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4" y="100"/>
                  </a:lnTo>
                  <a:lnTo>
                    <a:pt x="11" y="173"/>
                  </a:lnTo>
                  <a:lnTo>
                    <a:pt x="23" y="260"/>
                  </a:lnTo>
                  <a:lnTo>
                    <a:pt x="40" y="399"/>
                  </a:lnTo>
                  <a:lnTo>
                    <a:pt x="40" y="399"/>
                  </a:lnTo>
                  <a:lnTo>
                    <a:pt x="59" y="399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74" name="Freeform 106"/>
            <p:cNvSpPr>
              <a:spLocks/>
            </p:cNvSpPr>
            <p:nvPr/>
          </p:nvSpPr>
          <p:spPr bwMode="auto">
            <a:xfrm>
              <a:off x="4788" y="2510"/>
              <a:ext cx="46" cy="211"/>
            </a:xfrm>
            <a:custGeom>
              <a:avLst/>
              <a:gdLst/>
              <a:ahLst/>
              <a:cxnLst>
                <a:cxn ang="0">
                  <a:pos x="46" y="427"/>
                </a:cxn>
                <a:cxn ang="0">
                  <a:pos x="46" y="427"/>
                </a:cxn>
                <a:cxn ang="0">
                  <a:pos x="27" y="300"/>
                </a:cxn>
                <a:cxn ang="0">
                  <a:pos x="23" y="196"/>
                </a:cxn>
                <a:cxn ang="0">
                  <a:pos x="25" y="100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6" y="100"/>
                </a:cxn>
                <a:cxn ang="0">
                  <a:pos x="4" y="196"/>
                </a:cxn>
                <a:cxn ang="0">
                  <a:pos x="8" y="300"/>
                </a:cxn>
                <a:cxn ang="0">
                  <a:pos x="27" y="427"/>
                </a:cxn>
                <a:cxn ang="0">
                  <a:pos x="27" y="427"/>
                </a:cxn>
                <a:cxn ang="0">
                  <a:pos x="46" y="427"/>
                </a:cxn>
              </a:cxnLst>
              <a:rect l="0" t="0" r="r" b="b"/>
              <a:pathLst>
                <a:path w="46" h="427">
                  <a:moveTo>
                    <a:pt x="46" y="427"/>
                  </a:moveTo>
                  <a:lnTo>
                    <a:pt x="46" y="427"/>
                  </a:lnTo>
                  <a:lnTo>
                    <a:pt x="27" y="300"/>
                  </a:lnTo>
                  <a:lnTo>
                    <a:pt x="23" y="196"/>
                  </a:lnTo>
                  <a:lnTo>
                    <a:pt x="25" y="10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6" y="100"/>
                  </a:lnTo>
                  <a:lnTo>
                    <a:pt x="4" y="196"/>
                  </a:lnTo>
                  <a:lnTo>
                    <a:pt x="8" y="300"/>
                  </a:lnTo>
                  <a:lnTo>
                    <a:pt x="27" y="427"/>
                  </a:lnTo>
                  <a:lnTo>
                    <a:pt x="27" y="427"/>
                  </a:lnTo>
                  <a:lnTo>
                    <a:pt x="46" y="42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75" name="Freeform 107"/>
            <p:cNvSpPr>
              <a:spLocks/>
            </p:cNvSpPr>
            <p:nvPr/>
          </p:nvSpPr>
          <p:spPr bwMode="auto">
            <a:xfrm>
              <a:off x="4706" y="2724"/>
              <a:ext cx="137" cy="87"/>
            </a:xfrm>
            <a:custGeom>
              <a:avLst/>
              <a:gdLst/>
              <a:ahLst/>
              <a:cxnLst>
                <a:cxn ang="0">
                  <a:pos x="4" y="174"/>
                </a:cxn>
                <a:cxn ang="0">
                  <a:pos x="4" y="174"/>
                </a:cxn>
                <a:cxn ang="0">
                  <a:pos x="38" y="162"/>
                </a:cxn>
                <a:cxn ang="0">
                  <a:pos x="65" y="146"/>
                </a:cxn>
                <a:cxn ang="0">
                  <a:pos x="88" y="126"/>
                </a:cxn>
                <a:cxn ang="0">
                  <a:pos x="107" y="103"/>
                </a:cxn>
                <a:cxn ang="0">
                  <a:pos x="120" y="77"/>
                </a:cxn>
                <a:cxn ang="0">
                  <a:pos x="128" y="51"/>
                </a:cxn>
                <a:cxn ang="0">
                  <a:pos x="130" y="25"/>
                </a:cxn>
                <a:cxn ang="0">
                  <a:pos x="128" y="0"/>
                </a:cxn>
                <a:cxn ang="0">
                  <a:pos x="109" y="0"/>
                </a:cxn>
                <a:cxn ang="0">
                  <a:pos x="111" y="25"/>
                </a:cxn>
                <a:cxn ang="0">
                  <a:pos x="109" y="51"/>
                </a:cxn>
                <a:cxn ang="0">
                  <a:pos x="101" y="74"/>
                </a:cxn>
                <a:cxn ang="0">
                  <a:pos x="88" y="97"/>
                </a:cxn>
                <a:cxn ang="0">
                  <a:pos x="73" y="121"/>
                </a:cxn>
                <a:cxn ang="0">
                  <a:pos x="53" y="138"/>
                </a:cxn>
                <a:cxn ang="0">
                  <a:pos x="27" y="152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4" y="174"/>
                </a:cxn>
              </a:cxnLst>
              <a:rect l="0" t="0" r="r" b="b"/>
              <a:pathLst>
                <a:path w="130" h="174">
                  <a:moveTo>
                    <a:pt x="4" y="174"/>
                  </a:moveTo>
                  <a:lnTo>
                    <a:pt x="4" y="174"/>
                  </a:lnTo>
                  <a:lnTo>
                    <a:pt x="38" y="162"/>
                  </a:lnTo>
                  <a:lnTo>
                    <a:pt x="65" y="146"/>
                  </a:lnTo>
                  <a:lnTo>
                    <a:pt x="88" y="126"/>
                  </a:lnTo>
                  <a:lnTo>
                    <a:pt x="107" y="103"/>
                  </a:lnTo>
                  <a:lnTo>
                    <a:pt x="120" y="77"/>
                  </a:lnTo>
                  <a:lnTo>
                    <a:pt x="128" y="51"/>
                  </a:lnTo>
                  <a:lnTo>
                    <a:pt x="130" y="25"/>
                  </a:lnTo>
                  <a:lnTo>
                    <a:pt x="128" y="0"/>
                  </a:lnTo>
                  <a:lnTo>
                    <a:pt x="109" y="0"/>
                  </a:lnTo>
                  <a:lnTo>
                    <a:pt x="111" y="25"/>
                  </a:lnTo>
                  <a:lnTo>
                    <a:pt x="109" y="51"/>
                  </a:lnTo>
                  <a:lnTo>
                    <a:pt x="101" y="74"/>
                  </a:lnTo>
                  <a:lnTo>
                    <a:pt x="88" y="97"/>
                  </a:lnTo>
                  <a:lnTo>
                    <a:pt x="73" y="121"/>
                  </a:lnTo>
                  <a:lnTo>
                    <a:pt x="53" y="138"/>
                  </a:lnTo>
                  <a:lnTo>
                    <a:pt x="27" y="152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4" y="174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76" name="Freeform 108"/>
            <p:cNvSpPr>
              <a:spLocks/>
            </p:cNvSpPr>
            <p:nvPr/>
          </p:nvSpPr>
          <p:spPr bwMode="auto">
            <a:xfrm>
              <a:off x="4241" y="2805"/>
              <a:ext cx="469" cy="39"/>
            </a:xfrm>
            <a:custGeom>
              <a:avLst/>
              <a:gdLst/>
              <a:ahLst/>
              <a:cxnLst>
                <a:cxn ang="0">
                  <a:pos x="3" y="78"/>
                </a:cxn>
                <a:cxn ang="0">
                  <a:pos x="3" y="78"/>
                </a:cxn>
                <a:cxn ang="0">
                  <a:pos x="34" y="74"/>
                </a:cxn>
                <a:cxn ang="0">
                  <a:pos x="63" y="70"/>
                </a:cxn>
                <a:cxn ang="0">
                  <a:pos x="91" y="68"/>
                </a:cxn>
                <a:cxn ang="0">
                  <a:pos x="122" y="64"/>
                </a:cxn>
                <a:cxn ang="0">
                  <a:pos x="152" y="61"/>
                </a:cxn>
                <a:cxn ang="0">
                  <a:pos x="183" y="57"/>
                </a:cxn>
                <a:cxn ang="0">
                  <a:pos x="211" y="53"/>
                </a:cxn>
                <a:cxn ang="0">
                  <a:pos x="240" y="51"/>
                </a:cxn>
                <a:cxn ang="0">
                  <a:pos x="270" y="47"/>
                </a:cxn>
                <a:cxn ang="0">
                  <a:pos x="299" y="43"/>
                </a:cxn>
                <a:cxn ang="0">
                  <a:pos x="328" y="39"/>
                </a:cxn>
                <a:cxn ang="0">
                  <a:pos x="356" y="35"/>
                </a:cxn>
                <a:cxn ang="0">
                  <a:pos x="385" y="30"/>
                </a:cxn>
                <a:cxn ang="0">
                  <a:pos x="414" y="25"/>
                </a:cxn>
                <a:cxn ang="0">
                  <a:pos x="442" y="20"/>
                </a:cxn>
                <a:cxn ang="0">
                  <a:pos x="469" y="13"/>
                </a:cxn>
                <a:cxn ang="0">
                  <a:pos x="465" y="0"/>
                </a:cxn>
                <a:cxn ang="0">
                  <a:pos x="438" y="7"/>
                </a:cxn>
                <a:cxn ang="0">
                  <a:pos x="410" y="12"/>
                </a:cxn>
                <a:cxn ang="0">
                  <a:pos x="381" y="17"/>
                </a:cxn>
                <a:cxn ang="0">
                  <a:pos x="353" y="22"/>
                </a:cxn>
                <a:cxn ang="0">
                  <a:pos x="324" y="26"/>
                </a:cxn>
                <a:cxn ang="0">
                  <a:pos x="295" y="30"/>
                </a:cxn>
                <a:cxn ang="0">
                  <a:pos x="267" y="34"/>
                </a:cxn>
                <a:cxn ang="0">
                  <a:pos x="240" y="38"/>
                </a:cxn>
                <a:cxn ang="0">
                  <a:pos x="211" y="40"/>
                </a:cxn>
                <a:cxn ang="0">
                  <a:pos x="179" y="44"/>
                </a:cxn>
                <a:cxn ang="0">
                  <a:pos x="152" y="48"/>
                </a:cxn>
                <a:cxn ang="0">
                  <a:pos x="122" y="51"/>
                </a:cxn>
                <a:cxn ang="0">
                  <a:pos x="91" y="55"/>
                </a:cxn>
                <a:cxn ang="0">
                  <a:pos x="63" y="57"/>
                </a:cxn>
                <a:cxn ang="0">
                  <a:pos x="30" y="61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3" y="78"/>
                </a:cxn>
              </a:cxnLst>
              <a:rect l="0" t="0" r="r" b="b"/>
              <a:pathLst>
                <a:path w="469" h="78">
                  <a:moveTo>
                    <a:pt x="3" y="78"/>
                  </a:moveTo>
                  <a:lnTo>
                    <a:pt x="3" y="78"/>
                  </a:lnTo>
                  <a:lnTo>
                    <a:pt x="34" y="74"/>
                  </a:lnTo>
                  <a:lnTo>
                    <a:pt x="63" y="70"/>
                  </a:lnTo>
                  <a:lnTo>
                    <a:pt x="91" y="68"/>
                  </a:lnTo>
                  <a:lnTo>
                    <a:pt x="122" y="64"/>
                  </a:lnTo>
                  <a:lnTo>
                    <a:pt x="152" y="61"/>
                  </a:lnTo>
                  <a:lnTo>
                    <a:pt x="183" y="57"/>
                  </a:lnTo>
                  <a:lnTo>
                    <a:pt x="211" y="53"/>
                  </a:lnTo>
                  <a:lnTo>
                    <a:pt x="240" y="51"/>
                  </a:lnTo>
                  <a:lnTo>
                    <a:pt x="270" y="47"/>
                  </a:lnTo>
                  <a:lnTo>
                    <a:pt x="299" y="43"/>
                  </a:lnTo>
                  <a:lnTo>
                    <a:pt x="328" y="39"/>
                  </a:lnTo>
                  <a:lnTo>
                    <a:pt x="356" y="35"/>
                  </a:lnTo>
                  <a:lnTo>
                    <a:pt x="385" y="30"/>
                  </a:lnTo>
                  <a:lnTo>
                    <a:pt x="414" y="25"/>
                  </a:lnTo>
                  <a:lnTo>
                    <a:pt x="442" y="20"/>
                  </a:lnTo>
                  <a:lnTo>
                    <a:pt x="469" y="13"/>
                  </a:lnTo>
                  <a:lnTo>
                    <a:pt x="465" y="0"/>
                  </a:lnTo>
                  <a:lnTo>
                    <a:pt x="438" y="7"/>
                  </a:lnTo>
                  <a:lnTo>
                    <a:pt x="410" y="12"/>
                  </a:lnTo>
                  <a:lnTo>
                    <a:pt x="381" y="17"/>
                  </a:lnTo>
                  <a:lnTo>
                    <a:pt x="353" y="22"/>
                  </a:lnTo>
                  <a:lnTo>
                    <a:pt x="324" y="26"/>
                  </a:lnTo>
                  <a:lnTo>
                    <a:pt x="295" y="30"/>
                  </a:lnTo>
                  <a:lnTo>
                    <a:pt x="267" y="34"/>
                  </a:lnTo>
                  <a:lnTo>
                    <a:pt x="240" y="38"/>
                  </a:lnTo>
                  <a:lnTo>
                    <a:pt x="211" y="40"/>
                  </a:lnTo>
                  <a:lnTo>
                    <a:pt x="179" y="44"/>
                  </a:lnTo>
                  <a:lnTo>
                    <a:pt x="152" y="48"/>
                  </a:lnTo>
                  <a:lnTo>
                    <a:pt x="122" y="51"/>
                  </a:lnTo>
                  <a:lnTo>
                    <a:pt x="91" y="55"/>
                  </a:lnTo>
                  <a:lnTo>
                    <a:pt x="63" y="57"/>
                  </a:lnTo>
                  <a:lnTo>
                    <a:pt x="30" y="61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3" y="78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77" name="Freeform 109"/>
            <p:cNvSpPr>
              <a:spLocks/>
            </p:cNvSpPr>
            <p:nvPr/>
          </p:nvSpPr>
          <p:spPr bwMode="auto">
            <a:xfrm>
              <a:off x="3609" y="2837"/>
              <a:ext cx="635" cy="3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40" y="70"/>
                </a:cxn>
                <a:cxn ang="0">
                  <a:pos x="80" y="69"/>
                </a:cxn>
                <a:cxn ang="0">
                  <a:pos x="120" y="66"/>
                </a:cxn>
                <a:cxn ang="0">
                  <a:pos x="158" y="65"/>
                </a:cxn>
                <a:cxn ang="0">
                  <a:pos x="198" y="62"/>
                </a:cxn>
                <a:cxn ang="0">
                  <a:pos x="239" y="59"/>
                </a:cxn>
                <a:cxn ang="0">
                  <a:pos x="277" y="55"/>
                </a:cxn>
                <a:cxn ang="0">
                  <a:pos x="317" y="51"/>
                </a:cxn>
                <a:cxn ang="0">
                  <a:pos x="357" y="47"/>
                </a:cxn>
                <a:cxn ang="0">
                  <a:pos x="395" y="43"/>
                </a:cxn>
                <a:cxn ang="0">
                  <a:pos x="435" y="38"/>
                </a:cxn>
                <a:cxn ang="0">
                  <a:pos x="475" y="34"/>
                </a:cxn>
                <a:cxn ang="0">
                  <a:pos x="515" y="29"/>
                </a:cxn>
                <a:cxn ang="0">
                  <a:pos x="555" y="23"/>
                </a:cxn>
                <a:cxn ang="0">
                  <a:pos x="595" y="18"/>
                </a:cxn>
                <a:cxn ang="0">
                  <a:pos x="635" y="13"/>
                </a:cxn>
                <a:cxn ang="0">
                  <a:pos x="632" y="0"/>
                </a:cxn>
                <a:cxn ang="0">
                  <a:pos x="591" y="5"/>
                </a:cxn>
                <a:cxn ang="0">
                  <a:pos x="551" y="10"/>
                </a:cxn>
                <a:cxn ang="0">
                  <a:pos x="511" y="16"/>
                </a:cxn>
                <a:cxn ang="0">
                  <a:pos x="475" y="21"/>
                </a:cxn>
                <a:cxn ang="0">
                  <a:pos x="435" y="25"/>
                </a:cxn>
                <a:cxn ang="0">
                  <a:pos x="395" y="30"/>
                </a:cxn>
                <a:cxn ang="0">
                  <a:pos x="357" y="34"/>
                </a:cxn>
                <a:cxn ang="0">
                  <a:pos x="317" y="38"/>
                </a:cxn>
                <a:cxn ang="0">
                  <a:pos x="277" y="42"/>
                </a:cxn>
                <a:cxn ang="0">
                  <a:pos x="239" y="46"/>
                </a:cxn>
                <a:cxn ang="0">
                  <a:pos x="198" y="49"/>
                </a:cxn>
                <a:cxn ang="0">
                  <a:pos x="158" y="52"/>
                </a:cxn>
                <a:cxn ang="0">
                  <a:pos x="120" y="53"/>
                </a:cxn>
                <a:cxn ang="0">
                  <a:pos x="80" y="56"/>
                </a:cxn>
                <a:cxn ang="0">
                  <a:pos x="40" y="57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70"/>
                </a:cxn>
              </a:cxnLst>
              <a:rect l="0" t="0" r="r" b="b"/>
              <a:pathLst>
                <a:path w="635" h="70">
                  <a:moveTo>
                    <a:pt x="0" y="70"/>
                  </a:moveTo>
                  <a:lnTo>
                    <a:pt x="0" y="70"/>
                  </a:lnTo>
                  <a:lnTo>
                    <a:pt x="40" y="70"/>
                  </a:lnTo>
                  <a:lnTo>
                    <a:pt x="80" y="69"/>
                  </a:lnTo>
                  <a:lnTo>
                    <a:pt x="120" y="66"/>
                  </a:lnTo>
                  <a:lnTo>
                    <a:pt x="158" y="65"/>
                  </a:lnTo>
                  <a:lnTo>
                    <a:pt x="198" y="62"/>
                  </a:lnTo>
                  <a:lnTo>
                    <a:pt x="239" y="59"/>
                  </a:lnTo>
                  <a:lnTo>
                    <a:pt x="277" y="55"/>
                  </a:lnTo>
                  <a:lnTo>
                    <a:pt x="317" y="51"/>
                  </a:lnTo>
                  <a:lnTo>
                    <a:pt x="357" y="47"/>
                  </a:lnTo>
                  <a:lnTo>
                    <a:pt x="395" y="43"/>
                  </a:lnTo>
                  <a:lnTo>
                    <a:pt x="435" y="38"/>
                  </a:lnTo>
                  <a:lnTo>
                    <a:pt x="475" y="34"/>
                  </a:lnTo>
                  <a:lnTo>
                    <a:pt x="515" y="29"/>
                  </a:lnTo>
                  <a:lnTo>
                    <a:pt x="555" y="23"/>
                  </a:lnTo>
                  <a:lnTo>
                    <a:pt x="595" y="18"/>
                  </a:lnTo>
                  <a:lnTo>
                    <a:pt x="635" y="13"/>
                  </a:lnTo>
                  <a:lnTo>
                    <a:pt x="632" y="0"/>
                  </a:lnTo>
                  <a:lnTo>
                    <a:pt x="591" y="5"/>
                  </a:lnTo>
                  <a:lnTo>
                    <a:pt x="551" y="10"/>
                  </a:lnTo>
                  <a:lnTo>
                    <a:pt x="511" y="16"/>
                  </a:lnTo>
                  <a:lnTo>
                    <a:pt x="475" y="21"/>
                  </a:lnTo>
                  <a:lnTo>
                    <a:pt x="435" y="25"/>
                  </a:lnTo>
                  <a:lnTo>
                    <a:pt x="395" y="30"/>
                  </a:lnTo>
                  <a:lnTo>
                    <a:pt x="357" y="34"/>
                  </a:lnTo>
                  <a:lnTo>
                    <a:pt x="317" y="38"/>
                  </a:lnTo>
                  <a:lnTo>
                    <a:pt x="277" y="42"/>
                  </a:lnTo>
                  <a:lnTo>
                    <a:pt x="239" y="46"/>
                  </a:lnTo>
                  <a:lnTo>
                    <a:pt x="198" y="49"/>
                  </a:lnTo>
                  <a:lnTo>
                    <a:pt x="158" y="52"/>
                  </a:lnTo>
                  <a:lnTo>
                    <a:pt x="120" y="53"/>
                  </a:lnTo>
                  <a:lnTo>
                    <a:pt x="80" y="56"/>
                  </a:lnTo>
                  <a:lnTo>
                    <a:pt x="40" y="5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78" name="Freeform 110"/>
            <p:cNvSpPr>
              <a:spLocks/>
            </p:cNvSpPr>
            <p:nvPr/>
          </p:nvSpPr>
          <p:spPr bwMode="auto">
            <a:xfrm>
              <a:off x="3014" y="2854"/>
              <a:ext cx="595" cy="2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34" y="22"/>
                </a:cxn>
                <a:cxn ang="0">
                  <a:pos x="70" y="31"/>
                </a:cxn>
                <a:cxn ang="0">
                  <a:pos x="107" y="38"/>
                </a:cxn>
                <a:cxn ang="0">
                  <a:pos x="145" y="41"/>
                </a:cxn>
                <a:cxn ang="0">
                  <a:pos x="181" y="45"/>
                </a:cxn>
                <a:cxn ang="0">
                  <a:pos x="217" y="48"/>
                </a:cxn>
                <a:cxn ang="0">
                  <a:pos x="255" y="48"/>
                </a:cxn>
                <a:cxn ang="0">
                  <a:pos x="294" y="48"/>
                </a:cxn>
                <a:cxn ang="0">
                  <a:pos x="330" y="48"/>
                </a:cxn>
                <a:cxn ang="0">
                  <a:pos x="368" y="47"/>
                </a:cxn>
                <a:cxn ang="0">
                  <a:pos x="406" y="44"/>
                </a:cxn>
                <a:cxn ang="0">
                  <a:pos x="444" y="43"/>
                </a:cxn>
                <a:cxn ang="0">
                  <a:pos x="483" y="40"/>
                </a:cxn>
                <a:cxn ang="0">
                  <a:pos x="521" y="39"/>
                </a:cxn>
                <a:cxn ang="0">
                  <a:pos x="557" y="38"/>
                </a:cxn>
                <a:cxn ang="0">
                  <a:pos x="595" y="36"/>
                </a:cxn>
                <a:cxn ang="0">
                  <a:pos x="595" y="23"/>
                </a:cxn>
                <a:cxn ang="0">
                  <a:pos x="557" y="25"/>
                </a:cxn>
                <a:cxn ang="0">
                  <a:pos x="521" y="26"/>
                </a:cxn>
                <a:cxn ang="0">
                  <a:pos x="483" y="27"/>
                </a:cxn>
                <a:cxn ang="0">
                  <a:pos x="444" y="30"/>
                </a:cxn>
                <a:cxn ang="0">
                  <a:pos x="406" y="31"/>
                </a:cxn>
                <a:cxn ang="0">
                  <a:pos x="368" y="34"/>
                </a:cxn>
                <a:cxn ang="0">
                  <a:pos x="330" y="35"/>
                </a:cxn>
                <a:cxn ang="0">
                  <a:pos x="294" y="35"/>
                </a:cxn>
                <a:cxn ang="0">
                  <a:pos x="255" y="35"/>
                </a:cxn>
                <a:cxn ang="0">
                  <a:pos x="217" y="35"/>
                </a:cxn>
                <a:cxn ang="0">
                  <a:pos x="181" y="32"/>
                </a:cxn>
                <a:cxn ang="0">
                  <a:pos x="145" y="28"/>
                </a:cxn>
                <a:cxn ang="0">
                  <a:pos x="111" y="25"/>
                </a:cxn>
                <a:cxn ang="0">
                  <a:pos x="74" y="18"/>
                </a:cxn>
                <a:cxn ang="0">
                  <a:pos x="42" y="9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10"/>
                </a:cxn>
              </a:cxnLst>
              <a:rect l="0" t="0" r="r" b="b"/>
              <a:pathLst>
                <a:path w="595" h="48">
                  <a:moveTo>
                    <a:pt x="0" y="10"/>
                  </a:moveTo>
                  <a:lnTo>
                    <a:pt x="0" y="10"/>
                  </a:lnTo>
                  <a:lnTo>
                    <a:pt x="34" y="22"/>
                  </a:lnTo>
                  <a:lnTo>
                    <a:pt x="70" y="31"/>
                  </a:lnTo>
                  <a:lnTo>
                    <a:pt x="107" y="38"/>
                  </a:lnTo>
                  <a:lnTo>
                    <a:pt x="145" y="41"/>
                  </a:lnTo>
                  <a:lnTo>
                    <a:pt x="181" y="45"/>
                  </a:lnTo>
                  <a:lnTo>
                    <a:pt x="217" y="48"/>
                  </a:lnTo>
                  <a:lnTo>
                    <a:pt x="255" y="48"/>
                  </a:lnTo>
                  <a:lnTo>
                    <a:pt x="294" y="48"/>
                  </a:lnTo>
                  <a:lnTo>
                    <a:pt x="330" y="48"/>
                  </a:lnTo>
                  <a:lnTo>
                    <a:pt x="368" y="47"/>
                  </a:lnTo>
                  <a:lnTo>
                    <a:pt x="406" y="44"/>
                  </a:lnTo>
                  <a:lnTo>
                    <a:pt x="444" y="43"/>
                  </a:lnTo>
                  <a:lnTo>
                    <a:pt x="483" y="40"/>
                  </a:lnTo>
                  <a:lnTo>
                    <a:pt x="521" y="39"/>
                  </a:lnTo>
                  <a:lnTo>
                    <a:pt x="557" y="38"/>
                  </a:lnTo>
                  <a:lnTo>
                    <a:pt x="595" y="36"/>
                  </a:lnTo>
                  <a:lnTo>
                    <a:pt x="595" y="23"/>
                  </a:lnTo>
                  <a:lnTo>
                    <a:pt x="557" y="25"/>
                  </a:lnTo>
                  <a:lnTo>
                    <a:pt x="521" y="26"/>
                  </a:lnTo>
                  <a:lnTo>
                    <a:pt x="483" y="27"/>
                  </a:lnTo>
                  <a:lnTo>
                    <a:pt x="444" y="30"/>
                  </a:lnTo>
                  <a:lnTo>
                    <a:pt x="406" y="31"/>
                  </a:lnTo>
                  <a:lnTo>
                    <a:pt x="368" y="34"/>
                  </a:lnTo>
                  <a:lnTo>
                    <a:pt x="330" y="35"/>
                  </a:lnTo>
                  <a:lnTo>
                    <a:pt x="294" y="35"/>
                  </a:lnTo>
                  <a:lnTo>
                    <a:pt x="255" y="35"/>
                  </a:lnTo>
                  <a:lnTo>
                    <a:pt x="217" y="35"/>
                  </a:lnTo>
                  <a:lnTo>
                    <a:pt x="181" y="32"/>
                  </a:lnTo>
                  <a:lnTo>
                    <a:pt x="145" y="28"/>
                  </a:lnTo>
                  <a:lnTo>
                    <a:pt x="111" y="25"/>
                  </a:lnTo>
                  <a:lnTo>
                    <a:pt x="74" y="18"/>
                  </a:lnTo>
                  <a:lnTo>
                    <a:pt x="42" y="9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79" name="Freeform 111"/>
            <p:cNvSpPr>
              <a:spLocks/>
            </p:cNvSpPr>
            <p:nvPr/>
          </p:nvSpPr>
          <p:spPr bwMode="auto">
            <a:xfrm>
              <a:off x="2949" y="2754"/>
              <a:ext cx="88" cy="105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80" y="0"/>
                </a:cxn>
                <a:cxn ang="0">
                  <a:pos x="46" y="18"/>
                </a:cxn>
                <a:cxn ang="0">
                  <a:pos x="23" y="44"/>
                </a:cxn>
                <a:cxn ang="0">
                  <a:pos x="6" y="74"/>
                </a:cxn>
                <a:cxn ang="0">
                  <a:pos x="0" y="106"/>
                </a:cxn>
                <a:cxn ang="0">
                  <a:pos x="0" y="138"/>
                </a:cxn>
                <a:cxn ang="0">
                  <a:pos x="11" y="167"/>
                </a:cxn>
                <a:cxn ang="0">
                  <a:pos x="32" y="193"/>
                </a:cxn>
                <a:cxn ang="0">
                  <a:pos x="65" y="210"/>
                </a:cxn>
                <a:cxn ang="0">
                  <a:pos x="72" y="200"/>
                </a:cxn>
                <a:cxn ang="0">
                  <a:pos x="48" y="186"/>
                </a:cxn>
                <a:cxn ang="0">
                  <a:pos x="31" y="162"/>
                </a:cxn>
                <a:cxn ang="0">
                  <a:pos x="19" y="138"/>
                </a:cxn>
                <a:cxn ang="0">
                  <a:pos x="19" y="106"/>
                </a:cxn>
                <a:cxn ang="0">
                  <a:pos x="25" y="76"/>
                </a:cxn>
                <a:cxn ang="0">
                  <a:pos x="38" y="49"/>
                </a:cxn>
                <a:cxn ang="0">
                  <a:pos x="61" y="26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0"/>
                </a:cxn>
              </a:cxnLst>
              <a:rect l="0" t="0" r="r" b="b"/>
              <a:pathLst>
                <a:path w="88" h="210">
                  <a:moveTo>
                    <a:pt x="80" y="0"/>
                  </a:moveTo>
                  <a:lnTo>
                    <a:pt x="80" y="0"/>
                  </a:lnTo>
                  <a:lnTo>
                    <a:pt x="46" y="18"/>
                  </a:lnTo>
                  <a:lnTo>
                    <a:pt x="23" y="44"/>
                  </a:lnTo>
                  <a:lnTo>
                    <a:pt x="6" y="74"/>
                  </a:lnTo>
                  <a:lnTo>
                    <a:pt x="0" y="106"/>
                  </a:lnTo>
                  <a:lnTo>
                    <a:pt x="0" y="138"/>
                  </a:lnTo>
                  <a:lnTo>
                    <a:pt x="11" y="167"/>
                  </a:lnTo>
                  <a:lnTo>
                    <a:pt x="32" y="193"/>
                  </a:lnTo>
                  <a:lnTo>
                    <a:pt x="65" y="210"/>
                  </a:lnTo>
                  <a:lnTo>
                    <a:pt x="72" y="200"/>
                  </a:lnTo>
                  <a:lnTo>
                    <a:pt x="48" y="186"/>
                  </a:lnTo>
                  <a:lnTo>
                    <a:pt x="31" y="162"/>
                  </a:lnTo>
                  <a:lnTo>
                    <a:pt x="19" y="138"/>
                  </a:lnTo>
                  <a:lnTo>
                    <a:pt x="19" y="106"/>
                  </a:lnTo>
                  <a:lnTo>
                    <a:pt x="25" y="76"/>
                  </a:lnTo>
                  <a:lnTo>
                    <a:pt x="38" y="49"/>
                  </a:lnTo>
                  <a:lnTo>
                    <a:pt x="61" y="26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80" name="Freeform 112"/>
            <p:cNvSpPr>
              <a:spLocks/>
            </p:cNvSpPr>
            <p:nvPr/>
          </p:nvSpPr>
          <p:spPr bwMode="auto">
            <a:xfrm>
              <a:off x="3029" y="2749"/>
              <a:ext cx="309" cy="19"/>
            </a:xfrm>
            <a:custGeom>
              <a:avLst/>
              <a:gdLst/>
              <a:ahLst/>
              <a:cxnLst>
                <a:cxn ang="0">
                  <a:pos x="286" y="26"/>
                </a:cxn>
                <a:cxn ang="0">
                  <a:pos x="294" y="23"/>
                </a:cxn>
                <a:cxn ang="0">
                  <a:pos x="256" y="24"/>
                </a:cxn>
                <a:cxn ang="0">
                  <a:pos x="216" y="20"/>
                </a:cxn>
                <a:cxn ang="0">
                  <a:pos x="178" y="15"/>
                </a:cxn>
                <a:cxn ang="0">
                  <a:pos x="139" y="9"/>
                </a:cxn>
                <a:cxn ang="0">
                  <a:pos x="103" y="2"/>
                </a:cxn>
                <a:cxn ang="0">
                  <a:pos x="67" y="0"/>
                </a:cxn>
                <a:cxn ang="0">
                  <a:pos x="34" y="1"/>
                </a:cxn>
                <a:cxn ang="0">
                  <a:pos x="0" y="9"/>
                </a:cxn>
                <a:cxn ang="0">
                  <a:pos x="8" y="19"/>
                </a:cxn>
                <a:cxn ang="0">
                  <a:pos x="34" y="14"/>
                </a:cxn>
                <a:cxn ang="0">
                  <a:pos x="67" y="13"/>
                </a:cxn>
                <a:cxn ang="0">
                  <a:pos x="99" y="15"/>
                </a:cxn>
                <a:cxn ang="0">
                  <a:pos x="136" y="22"/>
                </a:cxn>
                <a:cxn ang="0">
                  <a:pos x="174" y="28"/>
                </a:cxn>
                <a:cxn ang="0">
                  <a:pos x="216" y="33"/>
                </a:cxn>
                <a:cxn ang="0">
                  <a:pos x="256" y="37"/>
                </a:cxn>
                <a:cxn ang="0">
                  <a:pos x="294" y="36"/>
                </a:cxn>
                <a:cxn ang="0">
                  <a:pos x="302" y="33"/>
                </a:cxn>
                <a:cxn ang="0">
                  <a:pos x="294" y="36"/>
                </a:cxn>
                <a:cxn ang="0">
                  <a:pos x="300" y="36"/>
                </a:cxn>
                <a:cxn ang="0">
                  <a:pos x="302" y="33"/>
                </a:cxn>
                <a:cxn ang="0">
                  <a:pos x="286" y="26"/>
                </a:cxn>
              </a:cxnLst>
              <a:rect l="0" t="0" r="r" b="b"/>
              <a:pathLst>
                <a:path w="302" h="37">
                  <a:moveTo>
                    <a:pt x="286" y="26"/>
                  </a:moveTo>
                  <a:lnTo>
                    <a:pt x="294" y="23"/>
                  </a:lnTo>
                  <a:lnTo>
                    <a:pt x="256" y="24"/>
                  </a:lnTo>
                  <a:lnTo>
                    <a:pt x="216" y="20"/>
                  </a:lnTo>
                  <a:lnTo>
                    <a:pt x="178" y="15"/>
                  </a:lnTo>
                  <a:lnTo>
                    <a:pt x="139" y="9"/>
                  </a:lnTo>
                  <a:lnTo>
                    <a:pt x="103" y="2"/>
                  </a:lnTo>
                  <a:lnTo>
                    <a:pt x="67" y="0"/>
                  </a:lnTo>
                  <a:lnTo>
                    <a:pt x="34" y="1"/>
                  </a:lnTo>
                  <a:lnTo>
                    <a:pt x="0" y="9"/>
                  </a:lnTo>
                  <a:lnTo>
                    <a:pt x="8" y="19"/>
                  </a:lnTo>
                  <a:lnTo>
                    <a:pt x="34" y="14"/>
                  </a:lnTo>
                  <a:lnTo>
                    <a:pt x="67" y="13"/>
                  </a:lnTo>
                  <a:lnTo>
                    <a:pt x="99" y="15"/>
                  </a:lnTo>
                  <a:lnTo>
                    <a:pt x="136" y="22"/>
                  </a:lnTo>
                  <a:lnTo>
                    <a:pt x="174" y="28"/>
                  </a:lnTo>
                  <a:lnTo>
                    <a:pt x="216" y="33"/>
                  </a:lnTo>
                  <a:lnTo>
                    <a:pt x="256" y="37"/>
                  </a:lnTo>
                  <a:lnTo>
                    <a:pt x="294" y="36"/>
                  </a:lnTo>
                  <a:lnTo>
                    <a:pt x="302" y="33"/>
                  </a:lnTo>
                  <a:lnTo>
                    <a:pt x="294" y="36"/>
                  </a:lnTo>
                  <a:lnTo>
                    <a:pt x="300" y="36"/>
                  </a:lnTo>
                  <a:lnTo>
                    <a:pt x="302" y="33"/>
                  </a:lnTo>
                  <a:lnTo>
                    <a:pt x="286" y="2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81" name="Freeform 113"/>
            <p:cNvSpPr>
              <a:spLocks/>
            </p:cNvSpPr>
            <p:nvPr/>
          </p:nvSpPr>
          <p:spPr bwMode="auto">
            <a:xfrm>
              <a:off x="3315" y="2402"/>
              <a:ext cx="138" cy="364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58" y="91"/>
                </a:cxn>
                <a:cxn ang="0">
                  <a:pos x="79" y="183"/>
                </a:cxn>
                <a:cxn ang="0">
                  <a:pos x="99" y="276"/>
                </a:cxn>
                <a:cxn ang="0">
                  <a:pos x="115" y="371"/>
                </a:cxn>
                <a:cxn ang="0">
                  <a:pos x="119" y="463"/>
                </a:cxn>
                <a:cxn ang="0">
                  <a:pos x="105" y="553"/>
                </a:cxn>
                <a:cxn ang="0">
                  <a:pos x="67" y="639"/>
                </a:cxn>
                <a:cxn ang="0">
                  <a:pos x="0" y="721"/>
                </a:cxn>
                <a:cxn ang="0">
                  <a:pos x="16" y="728"/>
                </a:cxn>
                <a:cxn ang="0">
                  <a:pos x="86" y="644"/>
                </a:cxn>
                <a:cxn ang="0">
                  <a:pos x="124" y="556"/>
                </a:cxn>
                <a:cxn ang="0">
                  <a:pos x="138" y="463"/>
                </a:cxn>
                <a:cxn ang="0">
                  <a:pos x="134" y="371"/>
                </a:cxn>
                <a:cxn ang="0">
                  <a:pos x="119" y="276"/>
                </a:cxn>
                <a:cxn ang="0">
                  <a:pos x="98" y="183"/>
                </a:cxn>
                <a:cxn ang="0">
                  <a:pos x="77" y="91"/>
                </a:cxn>
                <a:cxn ang="0">
                  <a:pos x="61" y="0"/>
                </a:cxn>
                <a:cxn ang="0">
                  <a:pos x="61" y="0"/>
                </a:cxn>
                <a:cxn ang="0">
                  <a:pos x="42" y="0"/>
                </a:cxn>
              </a:cxnLst>
              <a:rect l="0" t="0" r="r" b="b"/>
              <a:pathLst>
                <a:path w="138" h="728">
                  <a:moveTo>
                    <a:pt x="42" y="0"/>
                  </a:moveTo>
                  <a:lnTo>
                    <a:pt x="42" y="0"/>
                  </a:lnTo>
                  <a:lnTo>
                    <a:pt x="58" y="91"/>
                  </a:lnTo>
                  <a:lnTo>
                    <a:pt x="79" y="183"/>
                  </a:lnTo>
                  <a:lnTo>
                    <a:pt x="99" y="276"/>
                  </a:lnTo>
                  <a:lnTo>
                    <a:pt x="115" y="371"/>
                  </a:lnTo>
                  <a:lnTo>
                    <a:pt x="119" y="463"/>
                  </a:lnTo>
                  <a:lnTo>
                    <a:pt x="105" y="553"/>
                  </a:lnTo>
                  <a:lnTo>
                    <a:pt x="67" y="639"/>
                  </a:lnTo>
                  <a:lnTo>
                    <a:pt x="0" y="721"/>
                  </a:lnTo>
                  <a:lnTo>
                    <a:pt x="16" y="728"/>
                  </a:lnTo>
                  <a:lnTo>
                    <a:pt x="86" y="644"/>
                  </a:lnTo>
                  <a:lnTo>
                    <a:pt x="124" y="556"/>
                  </a:lnTo>
                  <a:lnTo>
                    <a:pt x="138" y="463"/>
                  </a:lnTo>
                  <a:lnTo>
                    <a:pt x="134" y="371"/>
                  </a:lnTo>
                  <a:lnTo>
                    <a:pt x="119" y="276"/>
                  </a:lnTo>
                  <a:lnTo>
                    <a:pt x="98" y="183"/>
                  </a:lnTo>
                  <a:lnTo>
                    <a:pt x="77" y="91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82" name="Freeform 114"/>
            <p:cNvSpPr>
              <a:spLocks/>
            </p:cNvSpPr>
            <p:nvPr/>
          </p:nvSpPr>
          <p:spPr bwMode="auto">
            <a:xfrm>
              <a:off x="3353" y="2251"/>
              <a:ext cx="46" cy="151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7" y="0"/>
                </a:cxn>
                <a:cxn ang="0">
                  <a:pos x="12" y="77"/>
                </a:cxn>
                <a:cxn ang="0">
                  <a:pos x="2" y="151"/>
                </a:cxn>
                <a:cxn ang="0">
                  <a:pos x="0" y="226"/>
                </a:cxn>
                <a:cxn ang="0">
                  <a:pos x="4" y="302"/>
                </a:cxn>
                <a:cxn ang="0">
                  <a:pos x="23" y="302"/>
                </a:cxn>
                <a:cxn ang="0">
                  <a:pos x="20" y="226"/>
                </a:cxn>
                <a:cxn ang="0">
                  <a:pos x="21" y="151"/>
                </a:cxn>
                <a:cxn ang="0">
                  <a:pos x="31" y="77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27" y="0"/>
                </a:cxn>
              </a:cxnLst>
              <a:rect l="0" t="0" r="r" b="b"/>
              <a:pathLst>
                <a:path w="46" h="302">
                  <a:moveTo>
                    <a:pt x="27" y="0"/>
                  </a:moveTo>
                  <a:lnTo>
                    <a:pt x="27" y="0"/>
                  </a:lnTo>
                  <a:lnTo>
                    <a:pt x="12" y="77"/>
                  </a:lnTo>
                  <a:lnTo>
                    <a:pt x="2" y="151"/>
                  </a:lnTo>
                  <a:lnTo>
                    <a:pt x="0" y="226"/>
                  </a:lnTo>
                  <a:lnTo>
                    <a:pt x="4" y="302"/>
                  </a:lnTo>
                  <a:lnTo>
                    <a:pt x="23" y="302"/>
                  </a:lnTo>
                  <a:lnTo>
                    <a:pt x="20" y="226"/>
                  </a:lnTo>
                  <a:lnTo>
                    <a:pt x="21" y="151"/>
                  </a:lnTo>
                  <a:lnTo>
                    <a:pt x="31" y="77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83" name="Freeform 115"/>
            <p:cNvSpPr>
              <a:spLocks/>
            </p:cNvSpPr>
            <p:nvPr/>
          </p:nvSpPr>
          <p:spPr bwMode="auto">
            <a:xfrm>
              <a:off x="3380" y="2139"/>
              <a:ext cx="187" cy="112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172" y="0"/>
                </a:cxn>
                <a:cxn ang="0">
                  <a:pos x="141" y="24"/>
                </a:cxn>
                <a:cxn ang="0">
                  <a:pos x="113" y="49"/>
                </a:cxn>
                <a:cxn ang="0">
                  <a:pos x="86" y="74"/>
                </a:cxn>
                <a:cxn ang="0">
                  <a:pos x="61" y="102"/>
                </a:cxn>
                <a:cxn ang="0">
                  <a:pos x="40" y="130"/>
                </a:cxn>
                <a:cxn ang="0">
                  <a:pos x="23" y="160"/>
                </a:cxn>
                <a:cxn ang="0">
                  <a:pos x="10" y="191"/>
                </a:cxn>
                <a:cxn ang="0">
                  <a:pos x="0" y="223"/>
                </a:cxn>
                <a:cxn ang="0">
                  <a:pos x="19" y="223"/>
                </a:cxn>
                <a:cxn ang="0">
                  <a:pos x="29" y="193"/>
                </a:cxn>
                <a:cxn ang="0">
                  <a:pos x="42" y="162"/>
                </a:cxn>
                <a:cxn ang="0">
                  <a:pos x="59" y="135"/>
                </a:cxn>
                <a:cxn ang="0">
                  <a:pos x="76" y="108"/>
                </a:cxn>
                <a:cxn ang="0">
                  <a:pos x="101" y="82"/>
                </a:cxn>
                <a:cxn ang="0">
                  <a:pos x="128" y="57"/>
                </a:cxn>
                <a:cxn ang="0">
                  <a:pos x="157" y="32"/>
                </a:cxn>
                <a:cxn ang="0">
                  <a:pos x="187" y="8"/>
                </a:cxn>
                <a:cxn ang="0">
                  <a:pos x="187" y="8"/>
                </a:cxn>
                <a:cxn ang="0">
                  <a:pos x="172" y="0"/>
                </a:cxn>
              </a:cxnLst>
              <a:rect l="0" t="0" r="r" b="b"/>
              <a:pathLst>
                <a:path w="187" h="223">
                  <a:moveTo>
                    <a:pt x="172" y="0"/>
                  </a:moveTo>
                  <a:lnTo>
                    <a:pt x="172" y="0"/>
                  </a:lnTo>
                  <a:lnTo>
                    <a:pt x="141" y="24"/>
                  </a:lnTo>
                  <a:lnTo>
                    <a:pt x="113" y="49"/>
                  </a:lnTo>
                  <a:lnTo>
                    <a:pt x="86" y="74"/>
                  </a:lnTo>
                  <a:lnTo>
                    <a:pt x="61" y="102"/>
                  </a:lnTo>
                  <a:lnTo>
                    <a:pt x="40" y="130"/>
                  </a:lnTo>
                  <a:lnTo>
                    <a:pt x="23" y="160"/>
                  </a:lnTo>
                  <a:lnTo>
                    <a:pt x="10" y="191"/>
                  </a:lnTo>
                  <a:lnTo>
                    <a:pt x="0" y="223"/>
                  </a:lnTo>
                  <a:lnTo>
                    <a:pt x="19" y="223"/>
                  </a:lnTo>
                  <a:lnTo>
                    <a:pt x="29" y="193"/>
                  </a:lnTo>
                  <a:lnTo>
                    <a:pt x="42" y="162"/>
                  </a:lnTo>
                  <a:lnTo>
                    <a:pt x="59" y="135"/>
                  </a:lnTo>
                  <a:lnTo>
                    <a:pt x="76" y="108"/>
                  </a:lnTo>
                  <a:lnTo>
                    <a:pt x="101" y="82"/>
                  </a:lnTo>
                  <a:lnTo>
                    <a:pt x="128" y="57"/>
                  </a:lnTo>
                  <a:lnTo>
                    <a:pt x="157" y="32"/>
                  </a:lnTo>
                  <a:lnTo>
                    <a:pt x="187" y="8"/>
                  </a:lnTo>
                  <a:lnTo>
                    <a:pt x="187" y="8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84" name="Freeform 116"/>
            <p:cNvSpPr>
              <a:spLocks/>
            </p:cNvSpPr>
            <p:nvPr/>
          </p:nvSpPr>
          <p:spPr bwMode="auto">
            <a:xfrm>
              <a:off x="3552" y="2135"/>
              <a:ext cx="59" cy="8"/>
            </a:xfrm>
            <a:custGeom>
              <a:avLst/>
              <a:gdLst/>
              <a:ahLst/>
              <a:cxnLst>
                <a:cxn ang="0">
                  <a:pos x="59" y="1"/>
                </a:cxn>
                <a:cxn ang="0">
                  <a:pos x="59" y="1"/>
                </a:cxn>
                <a:cxn ang="0">
                  <a:pos x="46" y="1"/>
                </a:cxn>
                <a:cxn ang="0">
                  <a:pos x="32" y="0"/>
                </a:cxn>
                <a:cxn ang="0">
                  <a:pos x="17" y="1"/>
                </a:cxn>
                <a:cxn ang="0">
                  <a:pos x="0" y="8"/>
                </a:cxn>
                <a:cxn ang="0">
                  <a:pos x="15" y="16"/>
                </a:cxn>
                <a:cxn ang="0">
                  <a:pos x="21" y="14"/>
                </a:cxn>
                <a:cxn ang="0">
                  <a:pos x="32" y="13"/>
                </a:cxn>
                <a:cxn ang="0">
                  <a:pos x="46" y="14"/>
                </a:cxn>
                <a:cxn ang="0">
                  <a:pos x="59" y="14"/>
                </a:cxn>
                <a:cxn ang="0">
                  <a:pos x="59" y="14"/>
                </a:cxn>
                <a:cxn ang="0">
                  <a:pos x="59" y="1"/>
                </a:cxn>
              </a:cxnLst>
              <a:rect l="0" t="0" r="r" b="b"/>
              <a:pathLst>
                <a:path w="59" h="16">
                  <a:moveTo>
                    <a:pt x="59" y="1"/>
                  </a:moveTo>
                  <a:lnTo>
                    <a:pt x="59" y="1"/>
                  </a:lnTo>
                  <a:lnTo>
                    <a:pt x="46" y="1"/>
                  </a:lnTo>
                  <a:lnTo>
                    <a:pt x="32" y="0"/>
                  </a:lnTo>
                  <a:lnTo>
                    <a:pt x="17" y="1"/>
                  </a:lnTo>
                  <a:lnTo>
                    <a:pt x="0" y="8"/>
                  </a:lnTo>
                  <a:lnTo>
                    <a:pt x="15" y="16"/>
                  </a:lnTo>
                  <a:lnTo>
                    <a:pt x="21" y="14"/>
                  </a:lnTo>
                  <a:lnTo>
                    <a:pt x="32" y="13"/>
                  </a:lnTo>
                  <a:lnTo>
                    <a:pt x="46" y="14"/>
                  </a:lnTo>
                  <a:lnTo>
                    <a:pt x="59" y="14"/>
                  </a:lnTo>
                  <a:lnTo>
                    <a:pt x="59" y="14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85" name="Freeform 117"/>
            <p:cNvSpPr>
              <a:spLocks/>
            </p:cNvSpPr>
            <p:nvPr/>
          </p:nvSpPr>
          <p:spPr bwMode="auto">
            <a:xfrm>
              <a:off x="4599" y="2688"/>
              <a:ext cx="140" cy="119"/>
            </a:xfrm>
            <a:custGeom>
              <a:avLst/>
              <a:gdLst/>
              <a:ahLst/>
              <a:cxnLst>
                <a:cxn ang="0">
                  <a:pos x="96" y="13"/>
                </a:cxn>
                <a:cxn ang="0">
                  <a:pos x="86" y="4"/>
                </a:cxn>
                <a:cxn ang="0">
                  <a:pos x="25" y="93"/>
                </a:cxn>
                <a:cxn ang="0">
                  <a:pos x="0" y="155"/>
                </a:cxn>
                <a:cxn ang="0">
                  <a:pos x="2" y="198"/>
                </a:cxn>
                <a:cxn ang="0">
                  <a:pos x="29" y="224"/>
                </a:cxn>
                <a:cxn ang="0">
                  <a:pos x="63" y="237"/>
                </a:cxn>
                <a:cxn ang="0">
                  <a:pos x="98" y="239"/>
                </a:cxn>
                <a:cxn ang="0">
                  <a:pos x="124" y="237"/>
                </a:cxn>
                <a:cxn ang="0">
                  <a:pos x="136" y="235"/>
                </a:cxn>
                <a:cxn ang="0">
                  <a:pos x="132" y="222"/>
                </a:cxn>
                <a:cxn ang="0">
                  <a:pos x="124" y="224"/>
                </a:cxn>
                <a:cxn ang="0">
                  <a:pos x="98" y="226"/>
                </a:cxn>
                <a:cxn ang="0">
                  <a:pos x="67" y="224"/>
                </a:cxn>
                <a:cxn ang="0">
                  <a:pos x="40" y="213"/>
                </a:cxn>
                <a:cxn ang="0">
                  <a:pos x="21" y="195"/>
                </a:cxn>
                <a:cxn ang="0">
                  <a:pos x="19" y="155"/>
                </a:cxn>
                <a:cxn ang="0">
                  <a:pos x="44" y="95"/>
                </a:cxn>
                <a:cxn ang="0">
                  <a:pos x="101" y="9"/>
                </a:cxn>
                <a:cxn ang="0">
                  <a:pos x="92" y="0"/>
                </a:cxn>
                <a:cxn ang="0">
                  <a:pos x="96" y="13"/>
                </a:cxn>
              </a:cxnLst>
              <a:rect l="0" t="0" r="r" b="b"/>
              <a:pathLst>
                <a:path w="136" h="239">
                  <a:moveTo>
                    <a:pt x="96" y="13"/>
                  </a:moveTo>
                  <a:lnTo>
                    <a:pt x="86" y="4"/>
                  </a:lnTo>
                  <a:lnTo>
                    <a:pt x="25" y="93"/>
                  </a:lnTo>
                  <a:lnTo>
                    <a:pt x="0" y="155"/>
                  </a:lnTo>
                  <a:lnTo>
                    <a:pt x="2" y="198"/>
                  </a:lnTo>
                  <a:lnTo>
                    <a:pt x="29" y="224"/>
                  </a:lnTo>
                  <a:lnTo>
                    <a:pt x="63" y="237"/>
                  </a:lnTo>
                  <a:lnTo>
                    <a:pt x="98" y="239"/>
                  </a:lnTo>
                  <a:lnTo>
                    <a:pt x="124" y="237"/>
                  </a:lnTo>
                  <a:lnTo>
                    <a:pt x="136" y="235"/>
                  </a:lnTo>
                  <a:lnTo>
                    <a:pt x="132" y="222"/>
                  </a:lnTo>
                  <a:lnTo>
                    <a:pt x="124" y="224"/>
                  </a:lnTo>
                  <a:lnTo>
                    <a:pt x="98" y="226"/>
                  </a:lnTo>
                  <a:lnTo>
                    <a:pt x="67" y="224"/>
                  </a:lnTo>
                  <a:lnTo>
                    <a:pt x="40" y="213"/>
                  </a:lnTo>
                  <a:lnTo>
                    <a:pt x="21" y="195"/>
                  </a:lnTo>
                  <a:lnTo>
                    <a:pt x="19" y="155"/>
                  </a:lnTo>
                  <a:lnTo>
                    <a:pt x="44" y="95"/>
                  </a:lnTo>
                  <a:lnTo>
                    <a:pt x="101" y="9"/>
                  </a:lnTo>
                  <a:lnTo>
                    <a:pt x="92" y="0"/>
                  </a:lnTo>
                  <a:lnTo>
                    <a:pt x="96" y="13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86" name="Freeform 118"/>
            <p:cNvSpPr>
              <a:spLocks/>
            </p:cNvSpPr>
            <p:nvPr/>
          </p:nvSpPr>
          <p:spPr bwMode="auto">
            <a:xfrm>
              <a:off x="3321" y="2688"/>
              <a:ext cx="1374" cy="83"/>
            </a:xfrm>
            <a:custGeom>
              <a:avLst/>
              <a:gdLst/>
              <a:ahLst/>
              <a:cxnLst>
                <a:cxn ang="0">
                  <a:pos x="21" y="164"/>
                </a:cxn>
                <a:cxn ang="0">
                  <a:pos x="80" y="168"/>
                </a:cxn>
                <a:cxn ang="0">
                  <a:pos x="155" y="167"/>
                </a:cxn>
                <a:cxn ang="0">
                  <a:pos x="246" y="161"/>
                </a:cxn>
                <a:cxn ang="0">
                  <a:pos x="349" y="152"/>
                </a:cxn>
                <a:cxn ang="0">
                  <a:pos x="460" y="142"/>
                </a:cxn>
                <a:cxn ang="0">
                  <a:pos x="580" y="128"/>
                </a:cxn>
                <a:cxn ang="0">
                  <a:pos x="700" y="112"/>
                </a:cxn>
                <a:cxn ang="0">
                  <a:pos x="818" y="96"/>
                </a:cxn>
                <a:cxn ang="0">
                  <a:pos x="935" y="81"/>
                </a:cxn>
                <a:cxn ang="0">
                  <a:pos x="1044" y="64"/>
                </a:cxn>
                <a:cxn ang="0">
                  <a:pos x="1141" y="50"/>
                </a:cxn>
                <a:cxn ang="0">
                  <a:pos x="1227" y="37"/>
                </a:cxn>
                <a:cxn ang="0">
                  <a:pos x="1295" y="26"/>
                </a:cxn>
                <a:cxn ang="0">
                  <a:pos x="1345" y="18"/>
                </a:cxn>
                <a:cxn ang="0">
                  <a:pos x="1370" y="13"/>
                </a:cxn>
                <a:cxn ang="0">
                  <a:pos x="1370" y="0"/>
                </a:cxn>
                <a:cxn ang="0">
                  <a:pos x="1356" y="3"/>
                </a:cxn>
                <a:cxn ang="0">
                  <a:pos x="1318" y="8"/>
                </a:cxn>
                <a:cxn ang="0">
                  <a:pos x="1259" y="18"/>
                </a:cxn>
                <a:cxn ang="0">
                  <a:pos x="1183" y="30"/>
                </a:cxn>
                <a:cxn ang="0">
                  <a:pos x="1089" y="44"/>
                </a:cxn>
                <a:cxn ang="0">
                  <a:pos x="986" y="60"/>
                </a:cxn>
                <a:cxn ang="0">
                  <a:pos x="874" y="76"/>
                </a:cxn>
                <a:cxn ang="0">
                  <a:pos x="755" y="91"/>
                </a:cxn>
                <a:cxn ang="0">
                  <a:pos x="635" y="107"/>
                </a:cxn>
                <a:cxn ang="0">
                  <a:pos x="519" y="122"/>
                </a:cxn>
                <a:cxn ang="0">
                  <a:pos x="403" y="134"/>
                </a:cxn>
                <a:cxn ang="0">
                  <a:pos x="296" y="144"/>
                </a:cxn>
                <a:cxn ang="0">
                  <a:pos x="198" y="151"/>
                </a:cxn>
                <a:cxn ang="0">
                  <a:pos x="114" y="155"/>
                </a:cxn>
                <a:cxn ang="0">
                  <a:pos x="48" y="154"/>
                </a:cxn>
                <a:cxn ang="0">
                  <a:pos x="4" y="147"/>
                </a:cxn>
              </a:cxnLst>
              <a:rect l="0" t="0" r="r" b="b"/>
              <a:pathLst>
                <a:path w="1374" h="168">
                  <a:moveTo>
                    <a:pt x="0" y="160"/>
                  </a:moveTo>
                  <a:lnTo>
                    <a:pt x="21" y="164"/>
                  </a:lnTo>
                  <a:lnTo>
                    <a:pt x="48" y="167"/>
                  </a:lnTo>
                  <a:lnTo>
                    <a:pt x="80" y="168"/>
                  </a:lnTo>
                  <a:lnTo>
                    <a:pt x="114" y="168"/>
                  </a:lnTo>
                  <a:lnTo>
                    <a:pt x="155" y="167"/>
                  </a:lnTo>
                  <a:lnTo>
                    <a:pt x="198" y="164"/>
                  </a:lnTo>
                  <a:lnTo>
                    <a:pt x="246" y="161"/>
                  </a:lnTo>
                  <a:lnTo>
                    <a:pt x="296" y="157"/>
                  </a:lnTo>
                  <a:lnTo>
                    <a:pt x="349" y="152"/>
                  </a:lnTo>
                  <a:lnTo>
                    <a:pt x="403" y="147"/>
                  </a:lnTo>
                  <a:lnTo>
                    <a:pt x="460" y="142"/>
                  </a:lnTo>
                  <a:lnTo>
                    <a:pt x="519" y="135"/>
                  </a:lnTo>
                  <a:lnTo>
                    <a:pt x="580" y="128"/>
                  </a:lnTo>
                  <a:lnTo>
                    <a:pt x="639" y="120"/>
                  </a:lnTo>
                  <a:lnTo>
                    <a:pt x="700" y="112"/>
                  </a:lnTo>
                  <a:lnTo>
                    <a:pt x="759" y="104"/>
                  </a:lnTo>
                  <a:lnTo>
                    <a:pt x="818" y="96"/>
                  </a:lnTo>
                  <a:lnTo>
                    <a:pt x="878" y="89"/>
                  </a:lnTo>
                  <a:lnTo>
                    <a:pt x="935" y="81"/>
                  </a:lnTo>
                  <a:lnTo>
                    <a:pt x="990" y="73"/>
                  </a:lnTo>
                  <a:lnTo>
                    <a:pt x="1044" y="64"/>
                  </a:lnTo>
                  <a:lnTo>
                    <a:pt x="1093" y="57"/>
                  </a:lnTo>
                  <a:lnTo>
                    <a:pt x="1141" y="50"/>
                  </a:lnTo>
                  <a:lnTo>
                    <a:pt x="1187" y="43"/>
                  </a:lnTo>
                  <a:lnTo>
                    <a:pt x="1227" y="37"/>
                  </a:lnTo>
                  <a:lnTo>
                    <a:pt x="1263" y="31"/>
                  </a:lnTo>
                  <a:lnTo>
                    <a:pt x="1295" y="26"/>
                  </a:lnTo>
                  <a:lnTo>
                    <a:pt x="1322" y="21"/>
                  </a:lnTo>
                  <a:lnTo>
                    <a:pt x="1345" y="18"/>
                  </a:lnTo>
                  <a:lnTo>
                    <a:pt x="1360" y="16"/>
                  </a:lnTo>
                  <a:lnTo>
                    <a:pt x="1370" y="13"/>
                  </a:lnTo>
                  <a:lnTo>
                    <a:pt x="1374" y="13"/>
                  </a:lnTo>
                  <a:lnTo>
                    <a:pt x="1370" y="0"/>
                  </a:lnTo>
                  <a:lnTo>
                    <a:pt x="1366" y="0"/>
                  </a:lnTo>
                  <a:lnTo>
                    <a:pt x="1356" y="3"/>
                  </a:lnTo>
                  <a:lnTo>
                    <a:pt x="1341" y="5"/>
                  </a:lnTo>
                  <a:lnTo>
                    <a:pt x="1318" y="8"/>
                  </a:lnTo>
                  <a:lnTo>
                    <a:pt x="1292" y="13"/>
                  </a:lnTo>
                  <a:lnTo>
                    <a:pt x="1259" y="18"/>
                  </a:lnTo>
                  <a:lnTo>
                    <a:pt x="1223" y="24"/>
                  </a:lnTo>
                  <a:lnTo>
                    <a:pt x="1183" y="30"/>
                  </a:lnTo>
                  <a:lnTo>
                    <a:pt x="1137" y="37"/>
                  </a:lnTo>
                  <a:lnTo>
                    <a:pt x="1089" y="44"/>
                  </a:lnTo>
                  <a:lnTo>
                    <a:pt x="1040" y="51"/>
                  </a:lnTo>
                  <a:lnTo>
                    <a:pt x="986" y="60"/>
                  </a:lnTo>
                  <a:lnTo>
                    <a:pt x="931" y="68"/>
                  </a:lnTo>
                  <a:lnTo>
                    <a:pt x="874" y="76"/>
                  </a:lnTo>
                  <a:lnTo>
                    <a:pt x="815" y="83"/>
                  </a:lnTo>
                  <a:lnTo>
                    <a:pt x="755" y="91"/>
                  </a:lnTo>
                  <a:lnTo>
                    <a:pt x="696" y="99"/>
                  </a:lnTo>
                  <a:lnTo>
                    <a:pt x="635" y="107"/>
                  </a:lnTo>
                  <a:lnTo>
                    <a:pt x="576" y="115"/>
                  </a:lnTo>
                  <a:lnTo>
                    <a:pt x="519" y="122"/>
                  </a:lnTo>
                  <a:lnTo>
                    <a:pt x="460" y="129"/>
                  </a:lnTo>
                  <a:lnTo>
                    <a:pt x="403" y="134"/>
                  </a:lnTo>
                  <a:lnTo>
                    <a:pt x="349" y="139"/>
                  </a:lnTo>
                  <a:lnTo>
                    <a:pt x="296" y="144"/>
                  </a:lnTo>
                  <a:lnTo>
                    <a:pt x="246" y="148"/>
                  </a:lnTo>
                  <a:lnTo>
                    <a:pt x="198" y="151"/>
                  </a:lnTo>
                  <a:lnTo>
                    <a:pt x="155" y="154"/>
                  </a:lnTo>
                  <a:lnTo>
                    <a:pt x="114" y="155"/>
                  </a:lnTo>
                  <a:lnTo>
                    <a:pt x="80" y="155"/>
                  </a:lnTo>
                  <a:lnTo>
                    <a:pt x="48" y="154"/>
                  </a:lnTo>
                  <a:lnTo>
                    <a:pt x="25" y="151"/>
                  </a:lnTo>
                  <a:lnTo>
                    <a:pt x="4" y="147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87" name="Freeform 119"/>
            <p:cNvSpPr>
              <a:spLocks/>
            </p:cNvSpPr>
            <p:nvPr/>
          </p:nvSpPr>
          <p:spPr bwMode="auto">
            <a:xfrm>
              <a:off x="4748" y="2078"/>
              <a:ext cx="275" cy="149"/>
            </a:xfrm>
            <a:custGeom>
              <a:avLst/>
              <a:gdLst/>
              <a:ahLst/>
              <a:cxnLst>
                <a:cxn ang="0">
                  <a:pos x="19" y="299"/>
                </a:cxn>
                <a:cxn ang="0">
                  <a:pos x="21" y="212"/>
                </a:cxn>
                <a:cxn ang="0">
                  <a:pos x="36" y="147"/>
                </a:cxn>
                <a:cxn ang="0">
                  <a:pos x="61" y="102"/>
                </a:cxn>
                <a:cxn ang="0">
                  <a:pos x="95" y="70"/>
                </a:cxn>
                <a:cxn ang="0">
                  <a:pos x="132" y="50"/>
                </a:cxn>
                <a:cxn ang="0">
                  <a:pos x="177" y="37"/>
                </a:cxn>
                <a:cxn ang="0">
                  <a:pos x="223" y="25"/>
                </a:cxn>
                <a:cxn ang="0">
                  <a:pos x="275" y="13"/>
                </a:cxn>
                <a:cxn ang="0">
                  <a:pos x="267" y="0"/>
                </a:cxn>
                <a:cxn ang="0">
                  <a:pos x="219" y="12"/>
                </a:cxn>
                <a:cxn ang="0">
                  <a:pos x="170" y="24"/>
                </a:cxn>
                <a:cxn ang="0">
                  <a:pos x="124" y="39"/>
                </a:cxn>
                <a:cxn ang="0">
                  <a:pos x="80" y="63"/>
                </a:cxn>
                <a:cxn ang="0">
                  <a:pos x="46" y="96"/>
                </a:cxn>
                <a:cxn ang="0">
                  <a:pos x="17" y="145"/>
                </a:cxn>
                <a:cxn ang="0">
                  <a:pos x="2" y="212"/>
                </a:cxn>
                <a:cxn ang="0">
                  <a:pos x="0" y="299"/>
                </a:cxn>
                <a:cxn ang="0">
                  <a:pos x="19" y="299"/>
                </a:cxn>
              </a:cxnLst>
              <a:rect l="0" t="0" r="r" b="b"/>
              <a:pathLst>
                <a:path w="275" h="299">
                  <a:moveTo>
                    <a:pt x="19" y="299"/>
                  </a:moveTo>
                  <a:lnTo>
                    <a:pt x="21" y="212"/>
                  </a:lnTo>
                  <a:lnTo>
                    <a:pt x="36" y="147"/>
                  </a:lnTo>
                  <a:lnTo>
                    <a:pt x="61" y="102"/>
                  </a:lnTo>
                  <a:lnTo>
                    <a:pt x="95" y="70"/>
                  </a:lnTo>
                  <a:lnTo>
                    <a:pt x="132" y="50"/>
                  </a:lnTo>
                  <a:lnTo>
                    <a:pt x="177" y="37"/>
                  </a:lnTo>
                  <a:lnTo>
                    <a:pt x="223" y="25"/>
                  </a:lnTo>
                  <a:lnTo>
                    <a:pt x="275" y="13"/>
                  </a:lnTo>
                  <a:lnTo>
                    <a:pt x="267" y="0"/>
                  </a:lnTo>
                  <a:lnTo>
                    <a:pt x="219" y="12"/>
                  </a:lnTo>
                  <a:lnTo>
                    <a:pt x="170" y="24"/>
                  </a:lnTo>
                  <a:lnTo>
                    <a:pt x="124" y="39"/>
                  </a:lnTo>
                  <a:lnTo>
                    <a:pt x="80" y="63"/>
                  </a:lnTo>
                  <a:lnTo>
                    <a:pt x="46" y="96"/>
                  </a:lnTo>
                  <a:lnTo>
                    <a:pt x="17" y="145"/>
                  </a:lnTo>
                  <a:lnTo>
                    <a:pt x="2" y="212"/>
                  </a:lnTo>
                  <a:lnTo>
                    <a:pt x="0" y="299"/>
                  </a:lnTo>
                  <a:lnTo>
                    <a:pt x="19" y="299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88" name="Freeform 120"/>
            <p:cNvSpPr>
              <a:spLocks/>
            </p:cNvSpPr>
            <p:nvPr/>
          </p:nvSpPr>
          <p:spPr bwMode="auto">
            <a:xfrm>
              <a:off x="4614" y="2268"/>
              <a:ext cx="140" cy="6"/>
            </a:xfrm>
            <a:custGeom>
              <a:avLst/>
              <a:gdLst/>
              <a:ahLst/>
              <a:cxnLst>
                <a:cxn ang="0">
                  <a:pos x="144" y="6"/>
                </a:cxn>
                <a:cxn ang="0">
                  <a:pos x="144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44" y="13"/>
                </a:cxn>
                <a:cxn ang="0">
                  <a:pos x="144" y="6"/>
                </a:cxn>
              </a:cxnLst>
              <a:rect l="0" t="0" r="r" b="b"/>
              <a:pathLst>
                <a:path w="144" h="13">
                  <a:moveTo>
                    <a:pt x="144" y="6"/>
                  </a:moveTo>
                  <a:lnTo>
                    <a:pt x="14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44" y="13"/>
                  </a:lnTo>
                  <a:lnTo>
                    <a:pt x="144" y="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89" name="Freeform 121"/>
            <p:cNvSpPr>
              <a:spLocks/>
            </p:cNvSpPr>
            <p:nvPr/>
          </p:nvSpPr>
          <p:spPr bwMode="auto">
            <a:xfrm>
              <a:off x="4668" y="2286"/>
              <a:ext cx="84" cy="6"/>
            </a:xfrm>
            <a:custGeom>
              <a:avLst/>
              <a:gdLst/>
              <a:ahLst/>
              <a:cxnLst>
                <a:cxn ang="0">
                  <a:pos x="90" y="7"/>
                </a:cxn>
                <a:cxn ang="0">
                  <a:pos x="9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90" y="13"/>
                </a:cxn>
                <a:cxn ang="0">
                  <a:pos x="90" y="7"/>
                </a:cxn>
              </a:cxnLst>
              <a:rect l="0" t="0" r="r" b="b"/>
              <a:pathLst>
                <a:path w="90" h="13">
                  <a:moveTo>
                    <a:pt x="90" y="7"/>
                  </a:moveTo>
                  <a:lnTo>
                    <a:pt x="90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90" y="13"/>
                  </a:lnTo>
                  <a:lnTo>
                    <a:pt x="90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92" name="Freeform 124"/>
            <p:cNvSpPr>
              <a:spLocks/>
            </p:cNvSpPr>
            <p:nvPr/>
          </p:nvSpPr>
          <p:spPr bwMode="auto">
            <a:xfrm>
              <a:off x="3498" y="2166"/>
              <a:ext cx="255" cy="11"/>
            </a:xfrm>
            <a:custGeom>
              <a:avLst/>
              <a:gdLst/>
              <a:ahLst/>
              <a:cxnLst>
                <a:cxn ang="0">
                  <a:pos x="262" y="16"/>
                </a:cxn>
                <a:cxn ang="0">
                  <a:pos x="262" y="9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262" y="22"/>
                </a:cxn>
                <a:cxn ang="0">
                  <a:pos x="262" y="16"/>
                </a:cxn>
              </a:cxnLst>
              <a:rect l="0" t="0" r="r" b="b"/>
              <a:pathLst>
                <a:path w="262" h="22">
                  <a:moveTo>
                    <a:pt x="262" y="16"/>
                  </a:moveTo>
                  <a:lnTo>
                    <a:pt x="262" y="9"/>
                  </a:lnTo>
                  <a:lnTo>
                    <a:pt x="0" y="0"/>
                  </a:lnTo>
                  <a:lnTo>
                    <a:pt x="0" y="13"/>
                  </a:lnTo>
                  <a:lnTo>
                    <a:pt x="262" y="22"/>
                  </a:lnTo>
                  <a:lnTo>
                    <a:pt x="262" y="1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93" name="Freeform 125"/>
            <p:cNvSpPr>
              <a:spLocks/>
            </p:cNvSpPr>
            <p:nvPr/>
          </p:nvSpPr>
          <p:spPr bwMode="auto">
            <a:xfrm>
              <a:off x="3447" y="2188"/>
              <a:ext cx="170" cy="7"/>
            </a:xfrm>
            <a:custGeom>
              <a:avLst/>
              <a:gdLst/>
              <a:ahLst/>
              <a:cxnLst>
                <a:cxn ang="0">
                  <a:pos x="170" y="7"/>
                </a:cxn>
                <a:cxn ang="0">
                  <a:pos x="17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70" y="13"/>
                </a:cxn>
                <a:cxn ang="0">
                  <a:pos x="170" y="7"/>
                </a:cxn>
              </a:cxnLst>
              <a:rect l="0" t="0" r="r" b="b"/>
              <a:pathLst>
                <a:path w="170" h="13">
                  <a:moveTo>
                    <a:pt x="170" y="7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70" y="13"/>
                  </a:lnTo>
                  <a:lnTo>
                    <a:pt x="170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94" name="Freeform 126"/>
            <p:cNvSpPr>
              <a:spLocks/>
            </p:cNvSpPr>
            <p:nvPr/>
          </p:nvSpPr>
          <p:spPr bwMode="auto">
            <a:xfrm>
              <a:off x="3409" y="2215"/>
              <a:ext cx="143" cy="11"/>
            </a:xfrm>
            <a:custGeom>
              <a:avLst/>
              <a:gdLst/>
              <a:ahLst/>
              <a:cxnLst>
                <a:cxn ang="0">
                  <a:pos x="143" y="16"/>
                </a:cxn>
                <a:cxn ang="0">
                  <a:pos x="143" y="1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43" y="23"/>
                </a:cxn>
                <a:cxn ang="0">
                  <a:pos x="143" y="16"/>
                </a:cxn>
              </a:cxnLst>
              <a:rect l="0" t="0" r="r" b="b"/>
              <a:pathLst>
                <a:path w="143" h="23">
                  <a:moveTo>
                    <a:pt x="143" y="16"/>
                  </a:moveTo>
                  <a:lnTo>
                    <a:pt x="143" y="1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43" y="23"/>
                  </a:lnTo>
                  <a:lnTo>
                    <a:pt x="143" y="1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95" name="Freeform 127"/>
            <p:cNvSpPr>
              <a:spLocks/>
            </p:cNvSpPr>
            <p:nvPr/>
          </p:nvSpPr>
          <p:spPr bwMode="auto">
            <a:xfrm>
              <a:off x="4563" y="2579"/>
              <a:ext cx="238" cy="9"/>
            </a:xfrm>
            <a:custGeom>
              <a:avLst/>
              <a:gdLst/>
              <a:ahLst/>
              <a:cxnLst>
                <a:cxn ang="0">
                  <a:pos x="238" y="7"/>
                </a:cxn>
                <a:cxn ang="0">
                  <a:pos x="238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238" y="13"/>
                </a:cxn>
                <a:cxn ang="0">
                  <a:pos x="238" y="7"/>
                </a:cxn>
              </a:cxnLst>
              <a:rect l="0" t="0" r="r" b="b"/>
              <a:pathLst>
                <a:path w="238" h="19">
                  <a:moveTo>
                    <a:pt x="238" y="7"/>
                  </a:moveTo>
                  <a:lnTo>
                    <a:pt x="238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238" y="13"/>
                  </a:lnTo>
                  <a:lnTo>
                    <a:pt x="238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96" name="Freeform 128"/>
            <p:cNvSpPr>
              <a:spLocks/>
            </p:cNvSpPr>
            <p:nvPr/>
          </p:nvSpPr>
          <p:spPr bwMode="auto">
            <a:xfrm>
              <a:off x="4655" y="2596"/>
              <a:ext cx="146" cy="10"/>
            </a:xfrm>
            <a:custGeom>
              <a:avLst/>
              <a:gdLst/>
              <a:ahLst/>
              <a:cxnLst>
                <a:cxn ang="0">
                  <a:pos x="146" y="7"/>
                </a:cxn>
                <a:cxn ang="0">
                  <a:pos x="146" y="0"/>
                </a:cxn>
                <a:cxn ang="0">
                  <a:pos x="0" y="7"/>
                </a:cxn>
                <a:cxn ang="0">
                  <a:pos x="0" y="20"/>
                </a:cxn>
                <a:cxn ang="0">
                  <a:pos x="146" y="13"/>
                </a:cxn>
                <a:cxn ang="0">
                  <a:pos x="146" y="7"/>
                </a:cxn>
              </a:cxnLst>
              <a:rect l="0" t="0" r="r" b="b"/>
              <a:pathLst>
                <a:path w="146" h="20">
                  <a:moveTo>
                    <a:pt x="146" y="7"/>
                  </a:moveTo>
                  <a:lnTo>
                    <a:pt x="146" y="0"/>
                  </a:lnTo>
                  <a:lnTo>
                    <a:pt x="0" y="7"/>
                  </a:lnTo>
                  <a:lnTo>
                    <a:pt x="0" y="20"/>
                  </a:lnTo>
                  <a:lnTo>
                    <a:pt x="146" y="13"/>
                  </a:lnTo>
                  <a:lnTo>
                    <a:pt x="146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9697" name="Freeform 129"/>
            <p:cNvSpPr>
              <a:spLocks/>
            </p:cNvSpPr>
            <p:nvPr/>
          </p:nvSpPr>
          <p:spPr bwMode="auto">
            <a:xfrm>
              <a:off x="4733" y="2624"/>
              <a:ext cx="72" cy="8"/>
            </a:xfrm>
            <a:custGeom>
              <a:avLst/>
              <a:gdLst/>
              <a:ahLst/>
              <a:cxnLst>
                <a:cxn ang="0">
                  <a:pos x="72" y="6"/>
                </a:cxn>
                <a:cxn ang="0">
                  <a:pos x="72" y="0"/>
                </a:cxn>
                <a:cxn ang="0">
                  <a:pos x="0" y="4"/>
                </a:cxn>
                <a:cxn ang="0">
                  <a:pos x="0" y="17"/>
                </a:cxn>
                <a:cxn ang="0">
                  <a:pos x="72" y="13"/>
                </a:cxn>
                <a:cxn ang="0">
                  <a:pos x="72" y="6"/>
                </a:cxn>
              </a:cxnLst>
              <a:rect l="0" t="0" r="r" b="b"/>
              <a:pathLst>
                <a:path w="72" h="17">
                  <a:moveTo>
                    <a:pt x="72" y="6"/>
                  </a:moveTo>
                  <a:lnTo>
                    <a:pt x="72" y="0"/>
                  </a:lnTo>
                  <a:lnTo>
                    <a:pt x="0" y="4"/>
                  </a:lnTo>
                  <a:lnTo>
                    <a:pt x="0" y="17"/>
                  </a:lnTo>
                  <a:lnTo>
                    <a:pt x="72" y="13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103" name="Group 167"/>
            <p:cNvGrpSpPr>
              <a:grpSpLocks/>
            </p:cNvGrpSpPr>
            <p:nvPr/>
          </p:nvGrpSpPr>
          <p:grpSpPr bwMode="auto">
            <a:xfrm>
              <a:off x="3420" y="2592"/>
              <a:ext cx="372" cy="168"/>
              <a:chOff x="3420" y="2512"/>
              <a:chExt cx="536" cy="248"/>
            </a:xfrm>
          </p:grpSpPr>
          <p:sp>
            <p:nvSpPr>
              <p:cNvPr id="1389690" name="Freeform 122"/>
              <p:cNvSpPr>
                <a:spLocks/>
              </p:cNvSpPr>
              <p:nvPr/>
            </p:nvSpPr>
            <p:spPr bwMode="auto">
              <a:xfrm>
                <a:off x="3418" y="2541"/>
                <a:ext cx="249" cy="4"/>
              </a:xfrm>
              <a:custGeom>
                <a:avLst/>
                <a:gdLst/>
                <a:ahLst/>
                <a:cxnLst>
                  <a:cxn ang="0">
                    <a:pos x="248" y="6"/>
                  </a:cxn>
                  <a:cxn ang="0">
                    <a:pos x="248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248" y="13"/>
                  </a:cxn>
                  <a:cxn ang="0">
                    <a:pos x="248" y="6"/>
                  </a:cxn>
                </a:cxnLst>
                <a:rect l="0" t="0" r="r" b="b"/>
                <a:pathLst>
                  <a:path w="248" h="13">
                    <a:moveTo>
                      <a:pt x="248" y="6"/>
                    </a:moveTo>
                    <a:lnTo>
                      <a:pt x="248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248" y="13"/>
                    </a:lnTo>
                    <a:lnTo>
                      <a:pt x="248" y="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691" name="Freeform 123"/>
              <p:cNvSpPr>
                <a:spLocks/>
              </p:cNvSpPr>
              <p:nvPr/>
            </p:nvSpPr>
            <p:spPr bwMode="auto">
              <a:xfrm>
                <a:off x="3434" y="2559"/>
                <a:ext cx="156" cy="9"/>
              </a:xfrm>
              <a:custGeom>
                <a:avLst/>
                <a:gdLst/>
                <a:ahLst/>
                <a:cxnLst>
                  <a:cxn ang="0">
                    <a:pos x="156" y="15"/>
                  </a:cxn>
                  <a:cxn ang="0">
                    <a:pos x="156" y="8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56" y="21"/>
                  </a:cxn>
                  <a:cxn ang="0">
                    <a:pos x="156" y="15"/>
                  </a:cxn>
                </a:cxnLst>
                <a:rect l="0" t="0" r="r" b="b"/>
                <a:pathLst>
                  <a:path w="156" h="21">
                    <a:moveTo>
                      <a:pt x="156" y="15"/>
                    </a:moveTo>
                    <a:lnTo>
                      <a:pt x="156" y="8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56" y="21"/>
                    </a:lnTo>
                    <a:lnTo>
                      <a:pt x="156" y="15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698" name="Freeform 130"/>
              <p:cNvSpPr>
                <a:spLocks/>
              </p:cNvSpPr>
              <p:nvPr/>
            </p:nvSpPr>
            <p:spPr bwMode="auto">
              <a:xfrm>
                <a:off x="3516" y="2545"/>
                <a:ext cx="106" cy="35"/>
              </a:xfrm>
              <a:custGeom>
                <a:avLst/>
                <a:gdLst/>
                <a:ahLst/>
                <a:cxnLst>
                  <a:cxn ang="0">
                    <a:pos x="66" y="12"/>
                  </a:cxn>
                  <a:cxn ang="0">
                    <a:pos x="30" y="42"/>
                  </a:cxn>
                  <a:cxn ang="0">
                    <a:pos x="49" y="68"/>
                  </a:cxn>
                  <a:cxn ang="0">
                    <a:pos x="106" y="50"/>
                  </a:cxn>
                  <a:cxn ang="0">
                    <a:pos x="87" y="24"/>
                  </a:cxn>
                  <a:cxn ang="0">
                    <a:pos x="51" y="54"/>
                  </a:cxn>
                  <a:cxn ang="0">
                    <a:pos x="66" y="12"/>
                  </a:cxn>
                  <a:cxn ang="0">
                    <a:pos x="0" y="0"/>
                  </a:cxn>
                  <a:cxn ang="0">
                    <a:pos x="30" y="42"/>
                  </a:cxn>
                  <a:cxn ang="0">
                    <a:pos x="66" y="12"/>
                  </a:cxn>
                </a:cxnLst>
                <a:rect l="0" t="0" r="r" b="b"/>
                <a:pathLst>
                  <a:path w="106" h="68">
                    <a:moveTo>
                      <a:pt x="66" y="12"/>
                    </a:moveTo>
                    <a:lnTo>
                      <a:pt x="30" y="42"/>
                    </a:lnTo>
                    <a:lnTo>
                      <a:pt x="49" y="68"/>
                    </a:lnTo>
                    <a:lnTo>
                      <a:pt x="106" y="50"/>
                    </a:lnTo>
                    <a:lnTo>
                      <a:pt x="87" y="24"/>
                    </a:lnTo>
                    <a:lnTo>
                      <a:pt x="51" y="54"/>
                    </a:lnTo>
                    <a:lnTo>
                      <a:pt x="66" y="12"/>
                    </a:lnTo>
                    <a:lnTo>
                      <a:pt x="0" y="0"/>
                    </a:lnTo>
                    <a:lnTo>
                      <a:pt x="30" y="42"/>
                    </a:ln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699" name="Freeform 131"/>
              <p:cNvSpPr>
                <a:spLocks/>
              </p:cNvSpPr>
              <p:nvPr/>
            </p:nvSpPr>
            <p:spPr bwMode="auto">
              <a:xfrm>
                <a:off x="3567" y="2553"/>
                <a:ext cx="82" cy="27"/>
              </a:xfrm>
              <a:custGeom>
                <a:avLst/>
                <a:gdLst/>
                <a:ahLst/>
                <a:cxnLst>
                  <a:cxn ang="0">
                    <a:pos x="21" y="26"/>
                  </a:cxn>
                  <a:cxn ang="0">
                    <a:pos x="59" y="8"/>
                  </a:cxn>
                  <a:cxn ang="0">
                    <a:pos x="15" y="0"/>
                  </a:cxn>
                  <a:cxn ang="0">
                    <a:pos x="0" y="42"/>
                  </a:cxn>
                  <a:cxn ang="0">
                    <a:pos x="44" y="49"/>
                  </a:cxn>
                  <a:cxn ang="0">
                    <a:pos x="82" y="31"/>
                  </a:cxn>
                  <a:cxn ang="0">
                    <a:pos x="44" y="49"/>
                  </a:cxn>
                  <a:cxn ang="0">
                    <a:pos x="76" y="56"/>
                  </a:cxn>
                  <a:cxn ang="0">
                    <a:pos x="82" y="31"/>
                  </a:cxn>
                  <a:cxn ang="0">
                    <a:pos x="21" y="26"/>
                  </a:cxn>
                </a:cxnLst>
                <a:rect l="0" t="0" r="r" b="b"/>
                <a:pathLst>
                  <a:path w="82" h="56">
                    <a:moveTo>
                      <a:pt x="21" y="26"/>
                    </a:moveTo>
                    <a:lnTo>
                      <a:pt x="59" y="8"/>
                    </a:lnTo>
                    <a:lnTo>
                      <a:pt x="15" y="0"/>
                    </a:lnTo>
                    <a:lnTo>
                      <a:pt x="0" y="42"/>
                    </a:lnTo>
                    <a:lnTo>
                      <a:pt x="44" y="49"/>
                    </a:lnTo>
                    <a:lnTo>
                      <a:pt x="82" y="31"/>
                    </a:lnTo>
                    <a:lnTo>
                      <a:pt x="44" y="49"/>
                    </a:lnTo>
                    <a:lnTo>
                      <a:pt x="76" y="56"/>
                    </a:lnTo>
                    <a:lnTo>
                      <a:pt x="82" y="31"/>
                    </a:lnTo>
                    <a:lnTo>
                      <a:pt x="21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00" name="Freeform 132"/>
              <p:cNvSpPr>
                <a:spLocks/>
              </p:cNvSpPr>
              <p:nvPr/>
            </p:nvSpPr>
            <p:spPr bwMode="auto">
              <a:xfrm>
                <a:off x="3588" y="2530"/>
                <a:ext cx="69" cy="39"/>
              </a:xfrm>
              <a:custGeom>
                <a:avLst/>
                <a:gdLst/>
                <a:ahLst/>
                <a:cxnLst>
                  <a:cxn ang="0">
                    <a:pos x="59" y="26"/>
                  </a:cxn>
                  <a:cxn ang="0">
                    <a:pos x="8" y="39"/>
                  </a:cxn>
                  <a:cxn ang="0">
                    <a:pos x="0" y="71"/>
                  </a:cxn>
                  <a:cxn ang="0">
                    <a:pos x="61" y="76"/>
                  </a:cxn>
                  <a:cxn ang="0">
                    <a:pos x="69" y="44"/>
                  </a:cxn>
                  <a:cxn ang="0">
                    <a:pos x="17" y="57"/>
                  </a:cxn>
                  <a:cxn ang="0">
                    <a:pos x="59" y="26"/>
                  </a:cxn>
                  <a:cxn ang="0">
                    <a:pos x="17" y="0"/>
                  </a:cxn>
                  <a:cxn ang="0">
                    <a:pos x="8" y="39"/>
                  </a:cxn>
                  <a:cxn ang="0">
                    <a:pos x="59" y="26"/>
                  </a:cxn>
                </a:cxnLst>
                <a:rect l="0" t="0" r="r" b="b"/>
                <a:pathLst>
                  <a:path w="69" h="76">
                    <a:moveTo>
                      <a:pt x="59" y="26"/>
                    </a:moveTo>
                    <a:lnTo>
                      <a:pt x="8" y="39"/>
                    </a:lnTo>
                    <a:lnTo>
                      <a:pt x="0" y="71"/>
                    </a:lnTo>
                    <a:lnTo>
                      <a:pt x="61" y="76"/>
                    </a:lnTo>
                    <a:lnTo>
                      <a:pt x="69" y="44"/>
                    </a:lnTo>
                    <a:lnTo>
                      <a:pt x="17" y="57"/>
                    </a:lnTo>
                    <a:lnTo>
                      <a:pt x="59" y="26"/>
                    </a:lnTo>
                    <a:lnTo>
                      <a:pt x="17" y="0"/>
                    </a:lnTo>
                    <a:lnTo>
                      <a:pt x="8" y="39"/>
                    </a:lnTo>
                    <a:lnTo>
                      <a:pt x="59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01" name="Freeform 133"/>
              <p:cNvSpPr>
                <a:spLocks/>
              </p:cNvSpPr>
              <p:nvPr/>
            </p:nvSpPr>
            <p:spPr bwMode="auto">
              <a:xfrm>
                <a:off x="3605" y="2541"/>
                <a:ext cx="78" cy="35"/>
              </a:xfrm>
              <a:custGeom>
                <a:avLst/>
                <a:gdLst/>
                <a:ahLst/>
                <a:cxnLst>
                  <a:cxn ang="0">
                    <a:pos x="21" y="23"/>
                  </a:cxn>
                  <a:cxn ang="0">
                    <a:pos x="71" y="16"/>
                  </a:cxn>
                  <a:cxn ang="0">
                    <a:pos x="42" y="0"/>
                  </a:cxn>
                  <a:cxn ang="0">
                    <a:pos x="0" y="31"/>
                  </a:cxn>
                  <a:cxn ang="0">
                    <a:pos x="29" y="48"/>
                  </a:cxn>
                  <a:cxn ang="0">
                    <a:pos x="78" y="41"/>
                  </a:cxn>
                  <a:cxn ang="0">
                    <a:pos x="29" y="48"/>
                  </a:cxn>
                  <a:cxn ang="0">
                    <a:pos x="59" y="66"/>
                  </a:cxn>
                  <a:cxn ang="0">
                    <a:pos x="78" y="41"/>
                  </a:cxn>
                  <a:cxn ang="0">
                    <a:pos x="21" y="23"/>
                  </a:cxn>
                </a:cxnLst>
                <a:rect l="0" t="0" r="r" b="b"/>
                <a:pathLst>
                  <a:path w="78" h="66">
                    <a:moveTo>
                      <a:pt x="21" y="23"/>
                    </a:moveTo>
                    <a:lnTo>
                      <a:pt x="71" y="16"/>
                    </a:lnTo>
                    <a:lnTo>
                      <a:pt x="42" y="0"/>
                    </a:lnTo>
                    <a:lnTo>
                      <a:pt x="0" y="31"/>
                    </a:lnTo>
                    <a:lnTo>
                      <a:pt x="29" y="48"/>
                    </a:lnTo>
                    <a:lnTo>
                      <a:pt x="78" y="41"/>
                    </a:lnTo>
                    <a:lnTo>
                      <a:pt x="29" y="48"/>
                    </a:lnTo>
                    <a:lnTo>
                      <a:pt x="59" y="66"/>
                    </a:lnTo>
                    <a:lnTo>
                      <a:pt x="78" y="41"/>
                    </a:lnTo>
                    <a:lnTo>
                      <a:pt x="21" y="2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02" name="Freeform 134"/>
              <p:cNvSpPr>
                <a:spLocks/>
              </p:cNvSpPr>
              <p:nvPr/>
            </p:nvSpPr>
            <p:spPr bwMode="auto">
              <a:xfrm>
                <a:off x="3626" y="2518"/>
                <a:ext cx="79" cy="45"/>
              </a:xfrm>
              <a:custGeom>
                <a:avLst/>
                <a:gdLst/>
                <a:ahLst/>
                <a:cxnLst>
                  <a:cxn ang="0">
                    <a:pos x="80" y="43"/>
                  </a:cxn>
                  <a:cxn ang="0">
                    <a:pos x="23" y="42"/>
                  </a:cxn>
                  <a:cxn ang="0">
                    <a:pos x="0" y="72"/>
                  </a:cxn>
                  <a:cxn ang="0">
                    <a:pos x="57" y="90"/>
                  </a:cxn>
                  <a:cxn ang="0">
                    <a:pos x="80" y="60"/>
                  </a:cxn>
                  <a:cxn ang="0">
                    <a:pos x="23" y="59"/>
                  </a:cxn>
                  <a:cxn ang="0">
                    <a:pos x="80" y="43"/>
                  </a:cxn>
                  <a:cxn ang="0">
                    <a:pos x="54" y="0"/>
                  </a:cxn>
                  <a:cxn ang="0">
                    <a:pos x="23" y="42"/>
                  </a:cxn>
                  <a:cxn ang="0">
                    <a:pos x="80" y="43"/>
                  </a:cxn>
                </a:cxnLst>
                <a:rect l="0" t="0" r="r" b="b"/>
                <a:pathLst>
                  <a:path w="80" h="90">
                    <a:moveTo>
                      <a:pt x="80" y="43"/>
                    </a:moveTo>
                    <a:lnTo>
                      <a:pt x="23" y="42"/>
                    </a:lnTo>
                    <a:lnTo>
                      <a:pt x="0" y="72"/>
                    </a:lnTo>
                    <a:lnTo>
                      <a:pt x="57" y="90"/>
                    </a:lnTo>
                    <a:lnTo>
                      <a:pt x="80" y="60"/>
                    </a:lnTo>
                    <a:lnTo>
                      <a:pt x="23" y="59"/>
                    </a:lnTo>
                    <a:lnTo>
                      <a:pt x="80" y="43"/>
                    </a:lnTo>
                    <a:lnTo>
                      <a:pt x="54" y="0"/>
                    </a:lnTo>
                    <a:lnTo>
                      <a:pt x="23" y="42"/>
                    </a:lnTo>
                    <a:lnTo>
                      <a:pt x="80" y="4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03" name="Freeform 135"/>
              <p:cNvSpPr>
                <a:spLocks/>
              </p:cNvSpPr>
              <p:nvPr/>
            </p:nvSpPr>
            <p:spPr bwMode="auto">
              <a:xfrm>
                <a:off x="3649" y="2540"/>
                <a:ext cx="76" cy="43"/>
              </a:xfrm>
              <a:custGeom>
                <a:avLst/>
                <a:gdLst/>
                <a:ahLst/>
                <a:cxnLst>
                  <a:cxn ang="0">
                    <a:pos x="21" y="28"/>
                  </a:cxn>
                  <a:cxn ang="0">
                    <a:pos x="76" y="30"/>
                  </a:cxn>
                  <a:cxn ang="0">
                    <a:pos x="57" y="0"/>
                  </a:cxn>
                  <a:cxn ang="0">
                    <a:pos x="0" y="16"/>
                  </a:cxn>
                  <a:cxn ang="0">
                    <a:pos x="19" y="46"/>
                  </a:cxn>
                  <a:cxn ang="0">
                    <a:pos x="75" y="48"/>
                  </a:cxn>
                  <a:cxn ang="0">
                    <a:pos x="19" y="46"/>
                  </a:cxn>
                  <a:cxn ang="0">
                    <a:pos x="46" y="86"/>
                  </a:cxn>
                  <a:cxn ang="0">
                    <a:pos x="75" y="48"/>
                  </a:cxn>
                  <a:cxn ang="0">
                    <a:pos x="21" y="28"/>
                  </a:cxn>
                </a:cxnLst>
                <a:rect l="0" t="0" r="r" b="b"/>
                <a:pathLst>
                  <a:path w="76" h="86">
                    <a:moveTo>
                      <a:pt x="21" y="28"/>
                    </a:moveTo>
                    <a:lnTo>
                      <a:pt x="76" y="30"/>
                    </a:lnTo>
                    <a:lnTo>
                      <a:pt x="57" y="0"/>
                    </a:lnTo>
                    <a:lnTo>
                      <a:pt x="0" y="16"/>
                    </a:lnTo>
                    <a:lnTo>
                      <a:pt x="19" y="46"/>
                    </a:lnTo>
                    <a:lnTo>
                      <a:pt x="75" y="48"/>
                    </a:lnTo>
                    <a:lnTo>
                      <a:pt x="19" y="46"/>
                    </a:lnTo>
                    <a:lnTo>
                      <a:pt x="46" y="86"/>
                    </a:lnTo>
                    <a:lnTo>
                      <a:pt x="75" y="48"/>
                    </a:lnTo>
                    <a:lnTo>
                      <a:pt x="21" y="2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04" name="Freeform 136"/>
              <p:cNvSpPr>
                <a:spLocks/>
              </p:cNvSpPr>
              <p:nvPr/>
            </p:nvSpPr>
            <p:spPr bwMode="auto">
              <a:xfrm>
                <a:off x="3670" y="2509"/>
                <a:ext cx="84" cy="54"/>
              </a:xfrm>
              <a:custGeom>
                <a:avLst/>
                <a:gdLst/>
                <a:ahLst/>
                <a:cxnLst>
                  <a:cxn ang="0">
                    <a:pos x="84" y="58"/>
                  </a:cxn>
                  <a:cxn ang="0">
                    <a:pos x="27" y="51"/>
                  </a:cxn>
                  <a:cxn ang="0">
                    <a:pos x="0" y="84"/>
                  </a:cxn>
                  <a:cxn ang="0">
                    <a:pos x="54" y="104"/>
                  </a:cxn>
                  <a:cxn ang="0">
                    <a:pos x="80" y="72"/>
                  </a:cxn>
                  <a:cxn ang="0">
                    <a:pos x="23" y="65"/>
                  </a:cxn>
                  <a:cxn ang="0">
                    <a:pos x="84" y="58"/>
                  </a:cxn>
                  <a:cxn ang="0">
                    <a:pos x="67" y="0"/>
                  </a:cxn>
                  <a:cxn ang="0">
                    <a:pos x="27" y="51"/>
                  </a:cxn>
                  <a:cxn ang="0">
                    <a:pos x="84" y="58"/>
                  </a:cxn>
                </a:cxnLst>
                <a:rect l="0" t="0" r="r" b="b"/>
                <a:pathLst>
                  <a:path w="84" h="104">
                    <a:moveTo>
                      <a:pt x="84" y="58"/>
                    </a:moveTo>
                    <a:lnTo>
                      <a:pt x="27" y="51"/>
                    </a:lnTo>
                    <a:lnTo>
                      <a:pt x="0" y="84"/>
                    </a:lnTo>
                    <a:lnTo>
                      <a:pt x="54" y="104"/>
                    </a:lnTo>
                    <a:lnTo>
                      <a:pt x="80" y="72"/>
                    </a:lnTo>
                    <a:lnTo>
                      <a:pt x="23" y="65"/>
                    </a:lnTo>
                    <a:lnTo>
                      <a:pt x="84" y="58"/>
                    </a:lnTo>
                    <a:lnTo>
                      <a:pt x="67" y="0"/>
                    </a:lnTo>
                    <a:lnTo>
                      <a:pt x="27" y="51"/>
                    </a:lnTo>
                    <a:lnTo>
                      <a:pt x="84" y="5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05" name="Freeform 137"/>
              <p:cNvSpPr>
                <a:spLocks/>
              </p:cNvSpPr>
              <p:nvPr/>
            </p:nvSpPr>
            <p:spPr bwMode="auto">
              <a:xfrm>
                <a:off x="3693" y="2541"/>
                <a:ext cx="71" cy="40"/>
              </a:xfrm>
              <a:custGeom>
                <a:avLst/>
                <a:gdLst/>
                <a:ahLst/>
                <a:cxnLst>
                  <a:cxn ang="0">
                    <a:pos x="17" y="22"/>
                  </a:cxn>
                  <a:cxn ang="0">
                    <a:pos x="71" y="32"/>
                  </a:cxn>
                  <a:cxn ang="0">
                    <a:pos x="61" y="0"/>
                  </a:cxn>
                  <a:cxn ang="0">
                    <a:pos x="0" y="7"/>
                  </a:cxn>
                  <a:cxn ang="0">
                    <a:pos x="10" y="40"/>
                  </a:cxn>
                  <a:cxn ang="0">
                    <a:pos x="63" y="50"/>
                  </a:cxn>
                  <a:cxn ang="0">
                    <a:pos x="10" y="40"/>
                  </a:cxn>
                  <a:cxn ang="0">
                    <a:pos x="21" y="80"/>
                  </a:cxn>
                  <a:cxn ang="0">
                    <a:pos x="63" y="50"/>
                  </a:cxn>
                  <a:cxn ang="0">
                    <a:pos x="17" y="22"/>
                  </a:cxn>
                </a:cxnLst>
                <a:rect l="0" t="0" r="r" b="b"/>
                <a:pathLst>
                  <a:path w="71" h="80">
                    <a:moveTo>
                      <a:pt x="17" y="22"/>
                    </a:moveTo>
                    <a:lnTo>
                      <a:pt x="71" y="32"/>
                    </a:lnTo>
                    <a:lnTo>
                      <a:pt x="61" y="0"/>
                    </a:lnTo>
                    <a:lnTo>
                      <a:pt x="0" y="7"/>
                    </a:lnTo>
                    <a:lnTo>
                      <a:pt x="10" y="40"/>
                    </a:lnTo>
                    <a:lnTo>
                      <a:pt x="63" y="50"/>
                    </a:lnTo>
                    <a:lnTo>
                      <a:pt x="10" y="40"/>
                    </a:lnTo>
                    <a:lnTo>
                      <a:pt x="21" y="80"/>
                    </a:lnTo>
                    <a:lnTo>
                      <a:pt x="63" y="50"/>
                    </a:lnTo>
                    <a:lnTo>
                      <a:pt x="17" y="2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06" name="Freeform 138"/>
              <p:cNvSpPr>
                <a:spLocks/>
              </p:cNvSpPr>
              <p:nvPr/>
            </p:nvSpPr>
            <p:spPr bwMode="auto">
              <a:xfrm>
                <a:off x="3710" y="2514"/>
                <a:ext cx="101" cy="52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36" y="48"/>
                  </a:cxn>
                  <a:cxn ang="0">
                    <a:pos x="0" y="74"/>
                  </a:cxn>
                  <a:cxn ang="0">
                    <a:pos x="46" y="102"/>
                  </a:cxn>
                  <a:cxn ang="0">
                    <a:pos x="82" y="76"/>
                  </a:cxn>
                  <a:cxn ang="0">
                    <a:pos x="29" y="59"/>
                  </a:cxn>
                  <a:cxn ang="0">
                    <a:pos x="90" y="65"/>
                  </a:cxn>
                  <a:cxn ang="0">
                    <a:pos x="101" y="0"/>
                  </a:cxn>
                  <a:cxn ang="0">
                    <a:pos x="36" y="48"/>
                  </a:cxn>
                  <a:cxn ang="0">
                    <a:pos x="90" y="65"/>
                  </a:cxn>
                </a:cxnLst>
                <a:rect l="0" t="0" r="r" b="b"/>
                <a:pathLst>
                  <a:path w="101" h="102">
                    <a:moveTo>
                      <a:pt x="90" y="65"/>
                    </a:moveTo>
                    <a:lnTo>
                      <a:pt x="36" y="48"/>
                    </a:lnTo>
                    <a:lnTo>
                      <a:pt x="0" y="74"/>
                    </a:lnTo>
                    <a:lnTo>
                      <a:pt x="46" y="102"/>
                    </a:lnTo>
                    <a:lnTo>
                      <a:pt x="82" y="76"/>
                    </a:lnTo>
                    <a:lnTo>
                      <a:pt x="29" y="59"/>
                    </a:lnTo>
                    <a:lnTo>
                      <a:pt x="90" y="65"/>
                    </a:lnTo>
                    <a:lnTo>
                      <a:pt x="101" y="0"/>
                    </a:lnTo>
                    <a:lnTo>
                      <a:pt x="36" y="48"/>
                    </a:lnTo>
                    <a:lnTo>
                      <a:pt x="90" y="6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07" name="Freeform 139"/>
              <p:cNvSpPr>
                <a:spLocks/>
              </p:cNvSpPr>
              <p:nvPr/>
            </p:nvSpPr>
            <p:spPr bwMode="auto">
              <a:xfrm>
                <a:off x="3724" y="2545"/>
                <a:ext cx="76" cy="41"/>
              </a:xfrm>
              <a:custGeom>
                <a:avLst/>
                <a:gdLst/>
                <a:ahLst/>
                <a:cxnLst>
                  <a:cxn ang="0">
                    <a:pos x="24" y="26"/>
                  </a:cxn>
                  <a:cxn ang="0">
                    <a:pos x="68" y="47"/>
                  </a:cxn>
                  <a:cxn ang="0">
                    <a:pos x="76" y="6"/>
                  </a:cxn>
                  <a:cxn ang="0">
                    <a:pos x="15" y="0"/>
                  </a:cxn>
                  <a:cxn ang="0">
                    <a:pos x="7" y="42"/>
                  </a:cxn>
                  <a:cxn ang="0">
                    <a:pos x="51" y="63"/>
                  </a:cxn>
                  <a:cxn ang="0">
                    <a:pos x="7" y="42"/>
                  </a:cxn>
                  <a:cxn ang="0">
                    <a:pos x="0" y="84"/>
                  </a:cxn>
                  <a:cxn ang="0">
                    <a:pos x="51" y="63"/>
                  </a:cxn>
                  <a:cxn ang="0">
                    <a:pos x="24" y="26"/>
                  </a:cxn>
                </a:cxnLst>
                <a:rect l="0" t="0" r="r" b="b"/>
                <a:pathLst>
                  <a:path w="76" h="84">
                    <a:moveTo>
                      <a:pt x="24" y="26"/>
                    </a:moveTo>
                    <a:lnTo>
                      <a:pt x="68" y="47"/>
                    </a:lnTo>
                    <a:lnTo>
                      <a:pt x="76" y="6"/>
                    </a:lnTo>
                    <a:lnTo>
                      <a:pt x="15" y="0"/>
                    </a:lnTo>
                    <a:lnTo>
                      <a:pt x="7" y="42"/>
                    </a:lnTo>
                    <a:lnTo>
                      <a:pt x="51" y="63"/>
                    </a:lnTo>
                    <a:lnTo>
                      <a:pt x="7" y="42"/>
                    </a:lnTo>
                    <a:lnTo>
                      <a:pt x="0" y="84"/>
                    </a:lnTo>
                    <a:lnTo>
                      <a:pt x="51" y="63"/>
                    </a:lnTo>
                    <a:lnTo>
                      <a:pt x="24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08" name="Freeform 140"/>
              <p:cNvSpPr>
                <a:spLocks/>
              </p:cNvSpPr>
              <p:nvPr/>
            </p:nvSpPr>
            <p:spPr bwMode="auto">
              <a:xfrm>
                <a:off x="3748" y="2532"/>
                <a:ext cx="134" cy="44"/>
              </a:xfrm>
              <a:custGeom>
                <a:avLst/>
                <a:gdLst/>
                <a:ahLst/>
                <a:cxnLst>
                  <a:cxn ang="0">
                    <a:pos x="96" y="57"/>
                  </a:cxn>
                  <a:cxn ang="0">
                    <a:pos x="54" y="30"/>
                  </a:cxn>
                  <a:cxn ang="0">
                    <a:pos x="0" y="49"/>
                  </a:cxn>
                  <a:cxn ang="0">
                    <a:pos x="27" y="86"/>
                  </a:cxn>
                  <a:cxn ang="0">
                    <a:pos x="80" y="66"/>
                  </a:cxn>
                  <a:cxn ang="0">
                    <a:pos x="39" y="39"/>
                  </a:cxn>
                  <a:cxn ang="0">
                    <a:pos x="96" y="57"/>
                  </a:cxn>
                  <a:cxn ang="0">
                    <a:pos x="134" y="0"/>
                  </a:cxn>
                  <a:cxn ang="0">
                    <a:pos x="54" y="30"/>
                  </a:cxn>
                  <a:cxn ang="0">
                    <a:pos x="96" y="57"/>
                  </a:cxn>
                </a:cxnLst>
                <a:rect l="0" t="0" r="r" b="b"/>
                <a:pathLst>
                  <a:path w="134" h="86">
                    <a:moveTo>
                      <a:pt x="96" y="57"/>
                    </a:moveTo>
                    <a:lnTo>
                      <a:pt x="54" y="30"/>
                    </a:lnTo>
                    <a:lnTo>
                      <a:pt x="0" y="49"/>
                    </a:lnTo>
                    <a:lnTo>
                      <a:pt x="27" y="86"/>
                    </a:lnTo>
                    <a:lnTo>
                      <a:pt x="80" y="66"/>
                    </a:lnTo>
                    <a:lnTo>
                      <a:pt x="39" y="39"/>
                    </a:lnTo>
                    <a:lnTo>
                      <a:pt x="96" y="57"/>
                    </a:lnTo>
                    <a:lnTo>
                      <a:pt x="134" y="0"/>
                    </a:lnTo>
                    <a:lnTo>
                      <a:pt x="54" y="30"/>
                    </a:lnTo>
                    <a:lnTo>
                      <a:pt x="96" y="5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09" name="Freeform 141"/>
              <p:cNvSpPr>
                <a:spLocks/>
              </p:cNvSpPr>
              <p:nvPr/>
            </p:nvSpPr>
            <p:spPr bwMode="auto">
              <a:xfrm>
                <a:off x="3732" y="2553"/>
                <a:ext cx="112" cy="37"/>
              </a:xfrm>
              <a:custGeom>
                <a:avLst/>
                <a:gdLst/>
                <a:ahLst/>
                <a:cxnLst>
                  <a:cxn ang="0">
                    <a:pos x="50" y="27"/>
                  </a:cxn>
                  <a:cxn ang="0">
                    <a:pos x="84" y="57"/>
                  </a:cxn>
                  <a:cxn ang="0">
                    <a:pos x="111" y="18"/>
                  </a:cxn>
                  <a:cxn ang="0">
                    <a:pos x="54" y="0"/>
                  </a:cxn>
                  <a:cxn ang="0">
                    <a:pos x="27" y="39"/>
                  </a:cxn>
                  <a:cxn ang="0">
                    <a:pos x="61" y="69"/>
                  </a:cxn>
                  <a:cxn ang="0">
                    <a:pos x="27" y="39"/>
                  </a:cxn>
                  <a:cxn ang="0">
                    <a:pos x="0" y="77"/>
                  </a:cxn>
                  <a:cxn ang="0">
                    <a:pos x="61" y="69"/>
                  </a:cxn>
                  <a:cxn ang="0">
                    <a:pos x="50" y="27"/>
                  </a:cxn>
                </a:cxnLst>
                <a:rect l="0" t="0" r="r" b="b"/>
                <a:pathLst>
                  <a:path w="111" h="77">
                    <a:moveTo>
                      <a:pt x="50" y="27"/>
                    </a:moveTo>
                    <a:lnTo>
                      <a:pt x="84" y="57"/>
                    </a:lnTo>
                    <a:lnTo>
                      <a:pt x="111" y="18"/>
                    </a:lnTo>
                    <a:lnTo>
                      <a:pt x="54" y="0"/>
                    </a:lnTo>
                    <a:lnTo>
                      <a:pt x="27" y="39"/>
                    </a:lnTo>
                    <a:lnTo>
                      <a:pt x="61" y="69"/>
                    </a:lnTo>
                    <a:lnTo>
                      <a:pt x="27" y="39"/>
                    </a:lnTo>
                    <a:lnTo>
                      <a:pt x="0" y="77"/>
                    </a:lnTo>
                    <a:lnTo>
                      <a:pt x="61" y="69"/>
                    </a:lnTo>
                    <a:lnTo>
                      <a:pt x="50" y="2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10" name="Freeform 142"/>
              <p:cNvSpPr>
                <a:spLocks/>
              </p:cNvSpPr>
              <p:nvPr/>
            </p:nvSpPr>
            <p:spPr bwMode="auto">
              <a:xfrm>
                <a:off x="3783" y="2554"/>
                <a:ext cx="173" cy="32"/>
              </a:xfrm>
              <a:custGeom>
                <a:avLst/>
                <a:gdLst/>
                <a:ahLst/>
                <a:cxnLst>
                  <a:cxn ang="0">
                    <a:pos x="87" y="51"/>
                  </a:cxn>
                  <a:cxn ang="0">
                    <a:pos x="61" y="15"/>
                  </a:cxn>
                  <a:cxn ang="0">
                    <a:pos x="0" y="22"/>
                  </a:cxn>
                  <a:cxn ang="0">
                    <a:pos x="11" y="64"/>
                  </a:cxn>
                  <a:cxn ang="0">
                    <a:pos x="72" y="56"/>
                  </a:cxn>
                  <a:cxn ang="0">
                    <a:pos x="45" y="20"/>
                  </a:cxn>
                  <a:cxn ang="0">
                    <a:pos x="87" y="51"/>
                  </a:cxn>
                  <a:cxn ang="0">
                    <a:pos x="173" y="0"/>
                  </a:cxn>
                  <a:cxn ang="0">
                    <a:pos x="61" y="15"/>
                  </a:cxn>
                  <a:cxn ang="0">
                    <a:pos x="87" y="51"/>
                  </a:cxn>
                </a:cxnLst>
                <a:rect l="0" t="0" r="r" b="b"/>
                <a:pathLst>
                  <a:path w="173" h="64">
                    <a:moveTo>
                      <a:pt x="87" y="51"/>
                    </a:moveTo>
                    <a:lnTo>
                      <a:pt x="61" y="15"/>
                    </a:lnTo>
                    <a:lnTo>
                      <a:pt x="0" y="22"/>
                    </a:lnTo>
                    <a:lnTo>
                      <a:pt x="11" y="64"/>
                    </a:lnTo>
                    <a:lnTo>
                      <a:pt x="72" y="56"/>
                    </a:lnTo>
                    <a:lnTo>
                      <a:pt x="45" y="20"/>
                    </a:lnTo>
                    <a:lnTo>
                      <a:pt x="87" y="51"/>
                    </a:lnTo>
                    <a:lnTo>
                      <a:pt x="173" y="0"/>
                    </a:lnTo>
                    <a:lnTo>
                      <a:pt x="61" y="15"/>
                    </a:lnTo>
                    <a:lnTo>
                      <a:pt x="87" y="5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11" name="Freeform 143"/>
              <p:cNvSpPr>
                <a:spLocks/>
              </p:cNvSpPr>
              <p:nvPr/>
            </p:nvSpPr>
            <p:spPr bwMode="auto">
              <a:xfrm>
                <a:off x="3739" y="2563"/>
                <a:ext cx="129" cy="32"/>
              </a:xfrm>
              <a:custGeom>
                <a:avLst/>
                <a:gdLst/>
                <a:ahLst/>
                <a:cxnLst>
                  <a:cxn ang="0">
                    <a:pos x="74" y="21"/>
                  </a:cxn>
                  <a:cxn ang="0">
                    <a:pos x="88" y="57"/>
                  </a:cxn>
                  <a:cxn ang="0">
                    <a:pos x="131" y="31"/>
                  </a:cxn>
                  <a:cxn ang="0">
                    <a:pos x="89" y="0"/>
                  </a:cxn>
                  <a:cxn ang="0">
                    <a:pos x="46" y="26"/>
                  </a:cxn>
                  <a:cxn ang="0">
                    <a:pos x="59" y="62"/>
                  </a:cxn>
                  <a:cxn ang="0">
                    <a:pos x="46" y="26"/>
                  </a:cxn>
                  <a:cxn ang="0">
                    <a:pos x="0" y="52"/>
                  </a:cxn>
                  <a:cxn ang="0">
                    <a:pos x="59" y="62"/>
                  </a:cxn>
                  <a:cxn ang="0">
                    <a:pos x="74" y="21"/>
                  </a:cxn>
                </a:cxnLst>
                <a:rect l="0" t="0" r="r" b="b"/>
                <a:pathLst>
                  <a:path w="131" h="62">
                    <a:moveTo>
                      <a:pt x="74" y="21"/>
                    </a:moveTo>
                    <a:lnTo>
                      <a:pt x="88" y="57"/>
                    </a:lnTo>
                    <a:lnTo>
                      <a:pt x="131" y="31"/>
                    </a:lnTo>
                    <a:lnTo>
                      <a:pt x="89" y="0"/>
                    </a:lnTo>
                    <a:lnTo>
                      <a:pt x="46" y="26"/>
                    </a:lnTo>
                    <a:lnTo>
                      <a:pt x="59" y="62"/>
                    </a:lnTo>
                    <a:lnTo>
                      <a:pt x="46" y="26"/>
                    </a:lnTo>
                    <a:lnTo>
                      <a:pt x="0" y="52"/>
                    </a:lnTo>
                    <a:lnTo>
                      <a:pt x="59" y="62"/>
                    </a:lnTo>
                    <a:lnTo>
                      <a:pt x="74" y="2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12" name="Freeform 144"/>
              <p:cNvSpPr>
                <a:spLocks/>
              </p:cNvSpPr>
              <p:nvPr/>
            </p:nvSpPr>
            <p:spPr bwMode="auto">
              <a:xfrm>
                <a:off x="3797" y="2575"/>
                <a:ext cx="129" cy="26"/>
              </a:xfrm>
              <a:custGeom>
                <a:avLst/>
                <a:gdLst/>
                <a:ahLst/>
                <a:cxnLst>
                  <a:cxn ang="0">
                    <a:pos x="78" y="46"/>
                  </a:cxn>
                  <a:cxn ang="0">
                    <a:pos x="67" y="9"/>
                  </a:cxn>
                  <a:cxn ang="0">
                    <a:pos x="15" y="0"/>
                  </a:cxn>
                  <a:cxn ang="0">
                    <a:pos x="0" y="41"/>
                  </a:cxn>
                  <a:cxn ang="0">
                    <a:pos x="51" y="50"/>
                  </a:cxn>
                  <a:cxn ang="0">
                    <a:pos x="40" y="13"/>
                  </a:cxn>
                  <a:cxn ang="0">
                    <a:pos x="78" y="46"/>
                  </a:cxn>
                  <a:cxn ang="0">
                    <a:pos x="130" y="20"/>
                  </a:cxn>
                  <a:cxn ang="0">
                    <a:pos x="67" y="9"/>
                  </a:cxn>
                  <a:cxn ang="0">
                    <a:pos x="78" y="46"/>
                  </a:cxn>
                </a:cxnLst>
                <a:rect l="0" t="0" r="r" b="b"/>
                <a:pathLst>
                  <a:path w="130" h="50">
                    <a:moveTo>
                      <a:pt x="78" y="46"/>
                    </a:moveTo>
                    <a:lnTo>
                      <a:pt x="67" y="9"/>
                    </a:lnTo>
                    <a:lnTo>
                      <a:pt x="15" y="0"/>
                    </a:lnTo>
                    <a:lnTo>
                      <a:pt x="0" y="41"/>
                    </a:lnTo>
                    <a:lnTo>
                      <a:pt x="51" y="50"/>
                    </a:lnTo>
                    <a:lnTo>
                      <a:pt x="40" y="13"/>
                    </a:lnTo>
                    <a:lnTo>
                      <a:pt x="78" y="46"/>
                    </a:lnTo>
                    <a:lnTo>
                      <a:pt x="130" y="20"/>
                    </a:lnTo>
                    <a:lnTo>
                      <a:pt x="67" y="9"/>
                    </a:lnTo>
                    <a:lnTo>
                      <a:pt x="78" y="4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13" name="Freeform 145"/>
              <p:cNvSpPr>
                <a:spLocks/>
              </p:cNvSpPr>
              <p:nvPr/>
            </p:nvSpPr>
            <p:spPr bwMode="auto">
              <a:xfrm>
                <a:off x="3754" y="2581"/>
                <a:ext cx="122" cy="31"/>
              </a:xfrm>
              <a:custGeom>
                <a:avLst/>
                <a:gdLst/>
                <a:ahLst/>
                <a:cxnLst>
                  <a:cxn ang="0">
                    <a:pos x="73" y="20"/>
                  </a:cxn>
                  <a:cxn ang="0">
                    <a:pos x="78" y="57"/>
                  </a:cxn>
                  <a:cxn ang="0">
                    <a:pos x="122" y="33"/>
                  </a:cxn>
                  <a:cxn ang="0">
                    <a:pos x="84" y="0"/>
                  </a:cxn>
                  <a:cxn ang="0">
                    <a:pos x="40" y="23"/>
                  </a:cxn>
                  <a:cxn ang="0">
                    <a:pos x="46" y="59"/>
                  </a:cxn>
                  <a:cxn ang="0">
                    <a:pos x="40" y="23"/>
                  </a:cxn>
                  <a:cxn ang="0">
                    <a:pos x="0" y="44"/>
                  </a:cxn>
                  <a:cxn ang="0">
                    <a:pos x="46" y="59"/>
                  </a:cxn>
                  <a:cxn ang="0">
                    <a:pos x="73" y="20"/>
                  </a:cxn>
                </a:cxnLst>
                <a:rect l="0" t="0" r="r" b="b"/>
                <a:pathLst>
                  <a:path w="122" h="59">
                    <a:moveTo>
                      <a:pt x="73" y="20"/>
                    </a:moveTo>
                    <a:lnTo>
                      <a:pt x="78" y="57"/>
                    </a:lnTo>
                    <a:lnTo>
                      <a:pt x="122" y="33"/>
                    </a:lnTo>
                    <a:lnTo>
                      <a:pt x="84" y="0"/>
                    </a:lnTo>
                    <a:lnTo>
                      <a:pt x="40" y="23"/>
                    </a:lnTo>
                    <a:lnTo>
                      <a:pt x="46" y="59"/>
                    </a:lnTo>
                    <a:lnTo>
                      <a:pt x="40" y="23"/>
                    </a:lnTo>
                    <a:lnTo>
                      <a:pt x="0" y="44"/>
                    </a:lnTo>
                    <a:lnTo>
                      <a:pt x="46" y="59"/>
                    </a:lnTo>
                    <a:lnTo>
                      <a:pt x="73" y="2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14" name="Freeform 146"/>
              <p:cNvSpPr>
                <a:spLocks/>
              </p:cNvSpPr>
              <p:nvPr/>
            </p:nvSpPr>
            <p:spPr bwMode="auto">
              <a:xfrm>
                <a:off x="3800" y="2590"/>
                <a:ext cx="143" cy="27"/>
              </a:xfrm>
              <a:custGeom>
                <a:avLst/>
                <a:gdLst/>
                <a:ahLst/>
                <a:cxnLst>
                  <a:cxn ang="0">
                    <a:pos x="65" y="55"/>
                  </a:cxn>
                  <a:cxn ang="0">
                    <a:pos x="70" y="15"/>
                  </a:cxn>
                  <a:cxn ang="0">
                    <a:pos x="27" y="0"/>
                  </a:cxn>
                  <a:cxn ang="0">
                    <a:pos x="0" y="39"/>
                  </a:cxn>
                  <a:cxn ang="0">
                    <a:pos x="44" y="54"/>
                  </a:cxn>
                  <a:cxn ang="0">
                    <a:pos x="49" y="13"/>
                  </a:cxn>
                  <a:cxn ang="0">
                    <a:pos x="65" y="55"/>
                  </a:cxn>
                  <a:cxn ang="0">
                    <a:pos x="143" y="38"/>
                  </a:cxn>
                  <a:cxn ang="0">
                    <a:pos x="70" y="15"/>
                  </a:cxn>
                  <a:cxn ang="0">
                    <a:pos x="65" y="55"/>
                  </a:cxn>
                </a:cxnLst>
                <a:rect l="0" t="0" r="r" b="b"/>
                <a:pathLst>
                  <a:path w="143" h="55">
                    <a:moveTo>
                      <a:pt x="65" y="55"/>
                    </a:moveTo>
                    <a:lnTo>
                      <a:pt x="70" y="15"/>
                    </a:lnTo>
                    <a:lnTo>
                      <a:pt x="27" y="0"/>
                    </a:lnTo>
                    <a:lnTo>
                      <a:pt x="0" y="39"/>
                    </a:lnTo>
                    <a:lnTo>
                      <a:pt x="44" y="54"/>
                    </a:lnTo>
                    <a:lnTo>
                      <a:pt x="49" y="13"/>
                    </a:lnTo>
                    <a:lnTo>
                      <a:pt x="65" y="55"/>
                    </a:lnTo>
                    <a:lnTo>
                      <a:pt x="143" y="38"/>
                    </a:lnTo>
                    <a:lnTo>
                      <a:pt x="70" y="15"/>
                    </a:lnTo>
                    <a:lnTo>
                      <a:pt x="65" y="5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15" name="Freeform 147"/>
              <p:cNvSpPr>
                <a:spLocks/>
              </p:cNvSpPr>
              <p:nvPr/>
            </p:nvSpPr>
            <p:spPr bwMode="auto">
              <a:xfrm>
                <a:off x="3739" y="2599"/>
                <a:ext cx="126" cy="26"/>
              </a:xfrm>
              <a:custGeom>
                <a:avLst/>
                <a:gdLst/>
                <a:ahLst/>
                <a:cxnLst>
                  <a:cxn ang="0">
                    <a:pos x="84" y="17"/>
                  </a:cxn>
                  <a:cxn ang="0">
                    <a:pos x="70" y="54"/>
                  </a:cxn>
                  <a:cxn ang="0">
                    <a:pos x="126" y="42"/>
                  </a:cxn>
                  <a:cxn ang="0">
                    <a:pos x="110" y="0"/>
                  </a:cxn>
                  <a:cxn ang="0">
                    <a:pos x="55" y="12"/>
                  </a:cxn>
                  <a:cxn ang="0">
                    <a:pos x="42" y="48"/>
                  </a:cxn>
                  <a:cxn ang="0">
                    <a:pos x="55" y="12"/>
                  </a:cxn>
                  <a:cxn ang="0">
                    <a:pos x="0" y="24"/>
                  </a:cxn>
                  <a:cxn ang="0">
                    <a:pos x="42" y="48"/>
                  </a:cxn>
                  <a:cxn ang="0">
                    <a:pos x="84" y="17"/>
                  </a:cxn>
                </a:cxnLst>
                <a:rect l="0" t="0" r="r" b="b"/>
                <a:pathLst>
                  <a:path w="126" h="54">
                    <a:moveTo>
                      <a:pt x="84" y="17"/>
                    </a:moveTo>
                    <a:lnTo>
                      <a:pt x="70" y="54"/>
                    </a:lnTo>
                    <a:lnTo>
                      <a:pt x="126" y="42"/>
                    </a:lnTo>
                    <a:lnTo>
                      <a:pt x="110" y="0"/>
                    </a:lnTo>
                    <a:lnTo>
                      <a:pt x="55" y="12"/>
                    </a:lnTo>
                    <a:lnTo>
                      <a:pt x="42" y="48"/>
                    </a:lnTo>
                    <a:lnTo>
                      <a:pt x="55" y="12"/>
                    </a:lnTo>
                    <a:lnTo>
                      <a:pt x="0" y="24"/>
                    </a:lnTo>
                    <a:lnTo>
                      <a:pt x="42" y="48"/>
                    </a:lnTo>
                    <a:lnTo>
                      <a:pt x="84" y="1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16" name="Freeform 148"/>
              <p:cNvSpPr>
                <a:spLocks/>
              </p:cNvSpPr>
              <p:nvPr/>
            </p:nvSpPr>
            <p:spPr bwMode="auto">
              <a:xfrm>
                <a:off x="3780" y="2607"/>
                <a:ext cx="153" cy="34"/>
              </a:xfrm>
              <a:custGeom>
                <a:avLst/>
                <a:gdLst/>
                <a:ahLst/>
                <a:cxnLst>
                  <a:cxn ang="0">
                    <a:pos x="57" y="60"/>
                  </a:cxn>
                  <a:cxn ang="0">
                    <a:pos x="80" y="24"/>
                  </a:cxn>
                  <a:cxn ang="0">
                    <a:pos x="42" y="0"/>
                  </a:cxn>
                  <a:cxn ang="0">
                    <a:pos x="0" y="31"/>
                  </a:cxn>
                  <a:cxn ang="0">
                    <a:pos x="38" y="55"/>
                  </a:cxn>
                  <a:cxn ang="0">
                    <a:pos x="61" y="18"/>
                  </a:cxn>
                  <a:cxn ang="0">
                    <a:pos x="57" y="60"/>
                  </a:cxn>
                  <a:cxn ang="0">
                    <a:pos x="152" y="66"/>
                  </a:cxn>
                  <a:cxn ang="0">
                    <a:pos x="80" y="24"/>
                  </a:cxn>
                  <a:cxn ang="0">
                    <a:pos x="57" y="60"/>
                  </a:cxn>
                </a:cxnLst>
                <a:rect l="0" t="0" r="r" b="b"/>
                <a:pathLst>
                  <a:path w="152" h="66">
                    <a:moveTo>
                      <a:pt x="57" y="60"/>
                    </a:moveTo>
                    <a:lnTo>
                      <a:pt x="80" y="24"/>
                    </a:lnTo>
                    <a:lnTo>
                      <a:pt x="42" y="0"/>
                    </a:lnTo>
                    <a:lnTo>
                      <a:pt x="0" y="31"/>
                    </a:lnTo>
                    <a:lnTo>
                      <a:pt x="38" y="55"/>
                    </a:lnTo>
                    <a:lnTo>
                      <a:pt x="61" y="18"/>
                    </a:lnTo>
                    <a:lnTo>
                      <a:pt x="57" y="60"/>
                    </a:lnTo>
                    <a:lnTo>
                      <a:pt x="152" y="66"/>
                    </a:lnTo>
                    <a:lnTo>
                      <a:pt x="80" y="24"/>
                    </a:lnTo>
                    <a:lnTo>
                      <a:pt x="57" y="6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17" name="Freeform 149"/>
              <p:cNvSpPr>
                <a:spLocks/>
              </p:cNvSpPr>
              <p:nvPr/>
            </p:nvSpPr>
            <p:spPr bwMode="auto">
              <a:xfrm>
                <a:off x="3745" y="2612"/>
                <a:ext cx="96" cy="25"/>
              </a:xfrm>
              <a:custGeom>
                <a:avLst/>
                <a:gdLst/>
                <a:ahLst/>
                <a:cxnLst>
                  <a:cxn ang="0">
                    <a:pos x="70" y="20"/>
                  </a:cxn>
                  <a:cxn ang="0">
                    <a:pos x="38" y="45"/>
                  </a:cxn>
                  <a:cxn ang="0">
                    <a:pos x="93" y="49"/>
                  </a:cxn>
                  <a:cxn ang="0">
                    <a:pos x="97" y="7"/>
                  </a:cxn>
                  <a:cxn ang="0">
                    <a:pos x="42" y="3"/>
                  </a:cxn>
                  <a:cxn ang="0">
                    <a:pos x="9" y="28"/>
                  </a:cxn>
                  <a:cxn ang="0">
                    <a:pos x="42" y="3"/>
                  </a:cxn>
                  <a:cxn ang="0">
                    <a:pos x="0" y="0"/>
                  </a:cxn>
                  <a:cxn ang="0">
                    <a:pos x="9" y="28"/>
                  </a:cxn>
                  <a:cxn ang="0">
                    <a:pos x="70" y="20"/>
                  </a:cxn>
                </a:cxnLst>
                <a:rect l="0" t="0" r="r" b="b"/>
                <a:pathLst>
                  <a:path w="97" h="49">
                    <a:moveTo>
                      <a:pt x="70" y="20"/>
                    </a:moveTo>
                    <a:lnTo>
                      <a:pt x="38" y="45"/>
                    </a:lnTo>
                    <a:lnTo>
                      <a:pt x="93" y="49"/>
                    </a:lnTo>
                    <a:lnTo>
                      <a:pt x="97" y="7"/>
                    </a:lnTo>
                    <a:lnTo>
                      <a:pt x="42" y="3"/>
                    </a:lnTo>
                    <a:lnTo>
                      <a:pt x="9" y="28"/>
                    </a:lnTo>
                    <a:lnTo>
                      <a:pt x="42" y="3"/>
                    </a:lnTo>
                    <a:lnTo>
                      <a:pt x="0" y="0"/>
                    </a:lnTo>
                    <a:lnTo>
                      <a:pt x="9" y="28"/>
                    </a:lnTo>
                    <a:lnTo>
                      <a:pt x="70" y="2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18" name="Freeform 150"/>
              <p:cNvSpPr>
                <a:spLocks/>
              </p:cNvSpPr>
              <p:nvPr/>
            </p:nvSpPr>
            <p:spPr bwMode="auto">
              <a:xfrm>
                <a:off x="3754" y="2622"/>
                <a:ext cx="82" cy="36"/>
              </a:xfrm>
              <a:custGeom>
                <a:avLst/>
                <a:gdLst/>
                <a:ahLst/>
                <a:cxnLst>
                  <a:cxn ang="0">
                    <a:pos x="23" y="48"/>
                  </a:cxn>
                  <a:cxn ang="0">
                    <a:pos x="69" y="26"/>
                  </a:cxn>
                  <a:cxn ang="0">
                    <a:pos x="61" y="0"/>
                  </a:cxn>
                  <a:cxn ang="0">
                    <a:pos x="0" y="8"/>
                  </a:cxn>
                  <a:cxn ang="0">
                    <a:pos x="8" y="34"/>
                  </a:cxn>
                  <a:cxn ang="0">
                    <a:pos x="53" y="12"/>
                  </a:cxn>
                  <a:cxn ang="0">
                    <a:pos x="23" y="48"/>
                  </a:cxn>
                  <a:cxn ang="0">
                    <a:pos x="82" y="71"/>
                  </a:cxn>
                  <a:cxn ang="0">
                    <a:pos x="69" y="26"/>
                  </a:cxn>
                  <a:cxn ang="0">
                    <a:pos x="23" y="48"/>
                  </a:cxn>
                </a:cxnLst>
                <a:rect l="0" t="0" r="r" b="b"/>
                <a:pathLst>
                  <a:path w="82" h="71">
                    <a:moveTo>
                      <a:pt x="23" y="48"/>
                    </a:moveTo>
                    <a:lnTo>
                      <a:pt x="69" y="26"/>
                    </a:lnTo>
                    <a:lnTo>
                      <a:pt x="61" y="0"/>
                    </a:lnTo>
                    <a:lnTo>
                      <a:pt x="0" y="8"/>
                    </a:lnTo>
                    <a:lnTo>
                      <a:pt x="8" y="34"/>
                    </a:lnTo>
                    <a:lnTo>
                      <a:pt x="53" y="12"/>
                    </a:lnTo>
                    <a:lnTo>
                      <a:pt x="23" y="48"/>
                    </a:lnTo>
                    <a:lnTo>
                      <a:pt x="82" y="71"/>
                    </a:lnTo>
                    <a:lnTo>
                      <a:pt x="69" y="26"/>
                    </a:lnTo>
                    <a:lnTo>
                      <a:pt x="23" y="4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19" name="Freeform 151"/>
              <p:cNvSpPr>
                <a:spLocks/>
              </p:cNvSpPr>
              <p:nvPr/>
            </p:nvSpPr>
            <p:spPr bwMode="auto">
              <a:xfrm>
                <a:off x="3735" y="2619"/>
                <a:ext cx="72" cy="28"/>
              </a:xfrm>
              <a:custGeom>
                <a:avLst/>
                <a:gdLst/>
                <a:ahLst/>
                <a:cxnLst>
                  <a:cxn ang="0">
                    <a:pos x="15" y="44"/>
                  </a:cxn>
                  <a:cxn ang="0">
                    <a:pos x="0" y="40"/>
                  </a:cxn>
                  <a:cxn ang="0">
                    <a:pos x="42" y="55"/>
                  </a:cxn>
                  <a:cxn ang="0">
                    <a:pos x="72" y="19"/>
                  </a:cxn>
                  <a:cxn ang="0">
                    <a:pos x="31" y="3"/>
                  </a:cxn>
                  <a:cxn ang="0">
                    <a:pos x="15" y="0"/>
                  </a:cxn>
                  <a:cxn ang="0">
                    <a:pos x="31" y="3"/>
                  </a:cxn>
                  <a:cxn ang="0">
                    <a:pos x="23" y="0"/>
                  </a:cxn>
                  <a:cxn ang="0">
                    <a:pos x="15" y="0"/>
                  </a:cxn>
                  <a:cxn ang="0">
                    <a:pos x="15" y="44"/>
                  </a:cxn>
                </a:cxnLst>
                <a:rect l="0" t="0" r="r" b="b"/>
                <a:pathLst>
                  <a:path w="72" h="55">
                    <a:moveTo>
                      <a:pt x="15" y="44"/>
                    </a:moveTo>
                    <a:lnTo>
                      <a:pt x="0" y="40"/>
                    </a:lnTo>
                    <a:lnTo>
                      <a:pt x="42" y="55"/>
                    </a:lnTo>
                    <a:lnTo>
                      <a:pt x="72" y="19"/>
                    </a:lnTo>
                    <a:lnTo>
                      <a:pt x="31" y="3"/>
                    </a:lnTo>
                    <a:lnTo>
                      <a:pt x="15" y="0"/>
                    </a:lnTo>
                    <a:lnTo>
                      <a:pt x="31" y="3"/>
                    </a:lnTo>
                    <a:lnTo>
                      <a:pt x="23" y="0"/>
                    </a:lnTo>
                    <a:lnTo>
                      <a:pt x="15" y="0"/>
                    </a:lnTo>
                    <a:lnTo>
                      <a:pt x="15" y="44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20" name="Freeform 152"/>
              <p:cNvSpPr>
                <a:spLocks/>
              </p:cNvSpPr>
              <p:nvPr/>
            </p:nvSpPr>
            <p:spPr bwMode="auto">
              <a:xfrm>
                <a:off x="3616" y="2619"/>
                <a:ext cx="133" cy="22"/>
              </a:xfrm>
              <a:custGeom>
                <a:avLst/>
                <a:gdLst/>
                <a:ahLst/>
                <a:cxnLst>
                  <a:cxn ang="0">
                    <a:pos x="26" y="41"/>
                  </a:cxn>
                  <a:cxn ang="0">
                    <a:pos x="13" y="44"/>
                  </a:cxn>
                  <a:cxn ang="0">
                    <a:pos x="133" y="44"/>
                  </a:cxn>
                  <a:cxn ang="0">
                    <a:pos x="133" y="0"/>
                  </a:cxn>
                  <a:cxn ang="0">
                    <a:pos x="13" y="0"/>
                  </a:cxn>
                  <a:cxn ang="0">
                    <a:pos x="0" y="2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0" y="2"/>
                  </a:cxn>
                  <a:cxn ang="0">
                    <a:pos x="26" y="41"/>
                  </a:cxn>
                </a:cxnLst>
                <a:rect l="0" t="0" r="r" b="b"/>
                <a:pathLst>
                  <a:path w="133" h="44">
                    <a:moveTo>
                      <a:pt x="26" y="41"/>
                    </a:moveTo>
                    <a:lnTo>
                      <a:pt x="13" y="44"/>
                    </a:lnTo>
                    <a:lnTo>
                      <a:pt x="133" y="44"/>
                    </a:lnTo>
                    <a:lnTo>
                      <a:pt x="133" y="0"/>
                    </a:lnTo>
                    <a:lnTo>
                      <a:pt x="13" y="0"/>
                    </a:lnTo>
                    <a:lnTo>
                      <a:pt x="0" y="2"/>
                    </a:lnTo>
                    <a:lnTo>
                      <a:pt x="13" y="0"/>
                    </a:lnTo>
                    <a:lnTo>
                      <a:pt x="7" y="1"/>
                    </a:lnTo>
                    <a:lnTo>
                      <a:pt x="0" y="2"/>
                    </a:lnTo>
                    <a:lnTo>
                      <a:pt x="26" y="4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21" name="Freeform 153"/>
              <p:cNvSpPr>
                <a:spLocks/>
              </p:cNvSpPr>
              <p:nvPr/>
            </p:nvSpPr>
            <p:spPr bwMode="auto">
              <a:xfrm>
                <a:off x="3527" y="2620"/>
                <a:ext cx="116" cy="39"/>
              </a:xfrm>
              <a:custGeom>
                <a:avLst/>
                <a:gdLst/>
                <a:ahLst/>
                <a:cxnLst>
                  <a:cxn ang="0">
                    <a:pos x="19" y="33"/>
                  </a:cxn>
                  <a:cxn ang="0">
                    <a:pos x="63" y="57"/>
                  </a:cxn>
                  <a:cxn ang="0">
                    <a:pos x="116" y="39"/>
                  </a:cxn>
                  <a:cxn ang="0">
                    <a:pos x="90" y="0"/>
                  </a:cxn>
                  <a:cxn ang="0">
                    <a:pos x="36" y="18"/>
                  </a:cxn>
                  <a:cxn ang="0">
                    <a:pos x="80" y="43"/>
                  </a:cxn>
                  <a:cxn ang="0">
                    <a:pos x="19" y="33"/>
                  </a:cxn>
                  <a:cxn ang="0">
                    <a:pos x="0" y="78"/>
                  </a:cxn>
                  <a:cxn ang="0">
                    <a:pos x="63" y="57"/>
                  </a:cxn>
                  <a:cxn ang="0">
                    <a:pos x="19" y="33"/>
                  </a:cxn>
                </a:cxnLst>
                <a:rect l="0" t="0" r="r" b="b"/>
                <a:pathLst>
                  <a:path w="116" h="78">
                    <a:moveTo>
                      <a:pt x="19" y="33"/>
                    </a:moveTo>
                    <a:lnTo>
                      <a:pt x="63" y="57"/>
                    </a:lnTo>
                    <a:lnTo>
                      <a:pt x="116" y="39"/>
                    </a:lnTo>
                    <a:lnTo>
                      <a:pt x="90" y="0"/>
                    </a:lnTo>
                    <a:lnTo>
                      <a:pt x="36" y="18"/>
                    </a:lnTo>
                    <a:lnTo>
                      <a:pt x="80" y="43"/>
                    </a:lnTo>
                    <a:lnTo>
                      <a:pt x="19" y="33"/>
                    </a:lnTo>
                    <a:lnTo>
                      <a:pt x="0" y="78"/>
                    </a:lnTo>
                    <a:lnTo>
                      <a:pt x="63" y="57"/>
                    </a:lnTo>
                    <a:lnTo>
                      <a:pt x="19" y="3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22" name="Freeform 154"/>
              <p:cNvSpPr>
                <a:spLocks/>
              </p:cNvSpPr>
              <p:nvPr/>
            </p:nvSpPr>
            <p:spPr bwMode="auto">
              <a:xfrm>
                <a:off x="3544" y="2602"/>
                <a:ext cx="96" cy="40"/>
              </a:xfrm>
              <a:custGeom>
                <a:avLst/>
                <a:gdLst/>
                <a:ahLst/>
                <a:cxnLst>
                  <a:cxn ang="0">
                    <a:pos x="57" y="53"/>
                  </a:cxn>
                  <a:cxn ang="0">
                    <a:pos x="17" y="27"/>
                  </a:cxn>
                  <a:cxn ang="0">
                    <a:pos x="0" y="69"/>
                  </a:cxn>
                  <a:cxn ang="0">
                    <a:pos x="61" y="79"/>
                  </a:cxn>
                  <a:cxn ang="0">
                    <a:pos x="78" y="37"/>
                  </a:cxn>
                  <a:cxn ang="0">
                    <a:pos x="38" y="11"/>
                  </a:cxn>
                  <a:cxn ang="0">
                    <a:pos x="78" y="37"/>
                  </a:cxn>
                  <a:cxn ang="0">
                    <a:pos x="94" y="0"/>
                  </a:cxn>
                  <a:cxn ang="0">
                    <a:pos x="38" y="11"/>
                  </a:cxn>
                  <a:cxn ang="0">
                    <a:pos x="57" y="53"/>
                  </a:cxn>
                </a:cxnLst>
                <a:rect l="0" t="0" r="r" b="b"/>
                <a:pathLst>
                  <a:path w="94" h="79">
                    <a:moveTo>
                      <a:pt x="57" y="53"/>
                    </a:moveTo>
                    <a:lnTo>
                      <a:pt x="17" y="27"/>
                    </a:lnTo>
                    <a:lnTo>
                      <a:pt x="0" y="69"/>
                    </a:lnTo>
                    <a:lnTo>
                      <a:pt x="61" y="79"/>
                    </a:lnTo>
                    <a:lnTo>
                      <a:pt x="78" y="37"/>
                    </a:lnTo>
                    <a:lnTo>
                      <a:pt x="38" y="11"/>
                    </a:lnTo>
                    <a:lnTo>
                      <a:pt x="78" y="37"/>
                    </a:lnTo>
                    <a:lnTo>
                      <a:pt x="94" y="0"/>
                    </a:lnTo>
                    <a:lnTo>
                      <a:pt x="38" y="11"/>
                    </a:lnTo>
                    <a:lnTo>
                      <a:pt x="57" y="5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23" name="Freeform 155"/>
              <p:cNvSpPr>
                <a:spLocks/>
              </p:cNvSpPr>
              <p:nvPr/>
            </p:nvSpPr>
            <p:spPr bwMode="auto">
              <a:xfrm>
                <a:off x="3493" y="2608"/>
                <a:ext cx="109" cy="32"/>
              </a:xfrm>
              <a:custGeom>
                <a:avLst/>
                <a:gdLst/>
                <a:ahLst/>
                <a:cxnLst>
                  <a:cxn ang="0">
                    <a:pos x="30" y="21"/>
                  </a:cxn>
                  <a:cxn ang="0">
                    <a:pos x="68" y="51"/>
                  </a:cxn>
                  <a:cxn ang="0">
                    <a:pos x="110" y="42"/>
                  </a:cxn>
                  <a:cxn ang="0">
                    <a:pos x="91" y="0"/>
                  </a:cxn>
                  <a:cxn ang="0">
                    <a:pos x="49" y="10"/>
                  </a:cxn>
                  <a:cxn ang="0">
                    <a:pos x="87" y="39"/>
                  </a:cxn>
                  <a:cxn ang="0">
                    <a:pos x="30" y="21"/>
                  </a:cxn>
                  <a:cxn ang="0">
                    <a:pos x="0" y="65"/>
                  </a:cxn>
                  <a:cxn ang="0">
                    <a:pos x="68" y="51"/>
                  </a:cxn>
                  <a:cxn ang="0">
                    <a:pos x="30" y="21"/>
                  </a:cxn>
                </a:cxnLst>
                <a:rect l="0" t="0" r="r" b="b"/>
                <a:pathLst>
                  <a:path w="110" h="65">
                    <a:moveTo>
                      <a:pt x="30" y="21"/>
                    </a:moveTo>
                    <a:lnTo>
                      <a:pt x="68" y="51"/>
                    </a:lnTo>
                    <a:lnTo>
                      <a:pt x="110" y="42"/>
                    </a:lnTo>
                    <a:lnTo>
                      <a:pt x="91" y="0"/>
                    </a:lnTo>
                    <a:lnTo>
                      <a:pt x="49" y="10"/>
                    </a:lnTo>
                    <a:lnTo>
                      <a:pt x="87" y="39"/>
                    </a:lnTo>
                    <a:lnTo>
                      <a:pt x="30" y="21"/>
                    </a:lnTo>
                    <a:lnTo>
                      <a:pt x="0" y="65"/>
                    </a:lnTo>
                    <a:lnTo>
                      <a:pt x="68" y="51"/>
                    </a:lnTo>
                    <a:lnTo>
                      <a:pt x="30" y="2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24" name="Freeform 156"/>
              <p:cNvSpPr>
                <a:spLocks/>
              </p:cNvSpPr>
              <p:nvPr/>
            </p:nvSpPr>
            <p:spPr bwMode="auto">
              <a:xfrm>
                <a:off x="3523" y="2594"/>
                <a:ext cx="99" cy="32"/>
              </a:xfrm>
              <a:custGeom>
                <a:avLst/>
                <a:gdLst/>
                <a:ahLst/>
                <a:cxnLst>
                  <a:cxn ang="0">
                    <a:pos x="50" y="42"/>
                  </a:cxn>
                  <a:cxn ang="0">
                    <a:pos x="25" y="12"/>
                  </a:cxn>
                  <a:cxn ang="0">
                    <a:pos x="0" y="48"/>
                  </a:cxn>
                  <a:cxn ang="0">
                    <a:pos x="57" y="66"/>
                  </a:cxn>
                  <a:cxn ang="0">
                    <a:pos x="82" y="30"/>
                  </a:cxn>
                  <a:cxn ang="0">
                    <a:pos x="57" y="0"/>
                  </a:cxn>
                  <a:cxn ang="0">
                    <a:pos x="82" y="30"/>
                  </a:cxn>
                  <a:cxn ang="0">
                    <a:pos x="99" y="4"/>
                  </a:cxn>
                  <a:cxn ang="0">
                    <a:pos x="57" y="0"/>
                  </a:cxn>
                  <a:cxn ang="0">
                    <a:pos x="50" y="42"/>
                  </a:cxn>
                </a:cxnLst>
                <a:rect l="0" t="0" r="r" b="b"/>
                <a:pathLst>
                  <a:path w="99" h="66">
                    <a:moveTo>
                      <a:pt x="50" y="42"/>
                    </a:moveTo>
                    <a:lnTo>
                      <a:pt x="25" y="12"/>
                    </a:lnTo>
                    <a:lnTo>
                      <a:pt x="0" y="48"/>
                    </a:lnTo>
                    <a:lnTo>
                      <a:pt x="57" y="66"/>
                    </a:lnTo>
                    <a:lnTo>
                      <a:pt x="82" y="30"/>
                    </a:lnTo>
                    <a:lnTo>
                      <a:pt x="57" y="0"/>
                    </a:lnTo>
                    <a:lnTo>
                      <a:pt x="82" y="30"/>
                    </a:lnTo>
                    <a:lnTo>
                      <a:pt x="99" y="4"/>
                    </a:lnTo>
                    <a:lnTo>
                      <a:pt x="57" y="0"/>
                    </a:lnTo>
                    <a:lnTo>
                      <a:pt x="50" y="4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25" name="Freeform 157"/>
              <p:cNvSpPr>
                <a:spLocks/>
              </p:cNvSpPr>
              <p:nvPr/>
            </p:nvSpPr>
            <p:spPr bwMode="auto">
              <a:xfrm>
                <a:off x="3449" y="2590"/>
                <a:ext cx="129" cy="23"/>
              </a:xfrm>
              <a:custGeom>
                <a:avLst/>
                <a:gdLst/>
                <a:ahLst/>
                <a:cxnLst>
                  <a:cxn ang="0">
                    <a:pos x="69" y="3"/>
                  </a:cxn>
                  <a:cxn ang="0">
                    <a:pos x="82" y="42"/>
                  </a:cxn>
                  <a:cxn ang="0">
                    <a:pos x="124" y="46"/>
                  </a:cxn>
                  <a:cxn ang="0">
                    <a:pos x="131" y="4"/>
                  </a:cxn>
                  <a:cxn ang="0">
                    <a:pos x="89" y="0"/>
                  </a:cxn>
                  <a:cxn ang="0">
                    <a:pos x="103" y="39"/>
                  </a:cxn>
                  <a:cxn ang="0">
                    <a:pos x="69" y="3"/>
                  </a:cxn>
                  <a:cxn ang="0">
                    <a:pos x="0" y="34"/>
                  </a:cxn>
                  <a:cxn ang="0">
                    <a:pos x="82" y="42"/>
                  </a:cxn>
                  <a:cxn ang="0">
                    <a:pos x="69" y="3"/>
                  </a:cxn>
                </a:cxnLst>
                <a:rect l="0" t="0" r="r" b="b"/>
                <a:pathLst>
                  <a:path w="131" h="46">
                    <a:moveTo>
                      <a:pt x="69" y="3"/>
                    </a:moveTo>
                    <a:lnTo>
                      <a:pt x="82" y="42"/>
                    </a:lnTo>
                    <a:lnTo>
                      <a:pt x="124" y="46"/>
                    </a:lnTo>
                    <a:lnTo>
                      <a:pt x="131" y="4"/>
                    </a:lnTo>
                    <a:lnTo>
                      <a:pt x="89" y="0"/>
                    </a:lnTo>
                    <a:lnTo>
                      <a:pt x="103" y="39"/>
                    </a:lnTo>
                    <a:lnTo>
                      <a:pt x="69" y="3"/>
                    </a:lnTo>
                    <a:lnTo>
                      <a:pt x="0" y="34"/>
                    </a:lnTo>
                    <a:lnTo>
                      <a:pt x="82" y="42"/>
                    </a:lnTo>
                    <a:lnTo>
                      <a:pt x="69" y="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26" name="Freeform 158"/>
              <p:cNvSpPr>
                <a:spLocks/>
              </p:cNvSpPr>
              <p:nvPr/>
            </p:nvSpPr>
            <p:spPr bwMode="auto">
              <a:xfrm>
                <a:off x="3517" y="2584"/>
                <a:ext cx="112" cy="28"/>
              </a:xfrm>
              <a:custGeom>
                <a:avLst/>
                <a:gdLst/>
                <a:ahLst/>
                <a:cxnLst>
                  <a:cxn ang="0">
                    <a:pos x="40" y="35"/>
                  </a:cxn>
                  <a:cxn ang="0">
                    <a:pos x="41" y="0"/>
                  </a:cxn>
                  <a:cxn ang="0">
                    <a:pos x="0" y="20"/>
                  </a:cxn>
                  <a:cxn ang="0">
                    <a:pos x="34" y="56"/>
                  </a:cxn>
                  <a:cxn ang="0">
                    <a:pos x="76" y="37"/>
                  </a:cxn>
                  <a:cxn ang="0">
                    <a:pos x="78" y="2"/>
                  </a:cxn>
                  <a:cxn ang="0">
                    <a:pos x="76" y="37"/>
                  </a:cxn>
                  <a:cxn ang="0">
                    <a:pos x="112" y="19"/>
                  </a:cxn>
                  <a:cxn ang="0">
                    <a:pos x="78" y="2"/>
                  </a:cxn>
                  <a:cxn ang="0">
                    <a:pos x="40" y="35"/>
                  </a:cxn>
                </a:cxnLst>
                <a:rect l="0" t="0" r="r" b="b"/>
                <a:pathLst>
                  <a:path w="112" h="56">
                    <a:moveTo>
                      <a:pt x="40" y="35"/>
                    </a:moveTo>
                    <a:lnTo>
                      <a:pt x="41" y="0"/>
                    </a:lnTo>
                    <a:lnTo>
                      <a:pt x="0" y="20"/>
                    </a:lnTo>
                    <a:lnTo>
                      <a:pt x="34" y="56"/>
                    </a:lnTo>
                    <a:lnTo>
                      <a:pt x="76" y="37"/>
                    </a:lnTo>
                    <a:lnTo>
                      <a:pt x="78" y="2"/>
                    </a:lnTo>
                    <a:lnTo>
                      <a:pt x="76" y="37"/>
                    </a:lnTo>
                    <a:lnTo>
                      <a:pt x="112" y="19"/>
                    </a:lnTo>
                    <a:lnTo>
                      <a:pt x="78" y="2"/>
                    </a:lnTo>
                    <a:lnTo>
                      <a:pt x="40" y="3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27" name="Freeform 159"/>
              <p:cNvSpPr>
                <a:spLocks/>
              </p:cNvSpPr>
              <p:nvPr/>
            </p:nvSpPr>
            <p:spPr bwMode="auto">
              <a:xfrm>
                <a:off x="3493" y="2576"/>
                <a:ext cx="102" cy="25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36" y="35"/>
                  </a:cxn>
                  <a:cxn ang="0">
                    <a:pos x="65" y="50"/>
                  </a:cxn>
                  <a:cxn ang="0">
                    <a:pos x="103" y="17"/>
                  </a:cxn>
                  <a:cxn ang="0">
                    <a:pos x="74" y="1"/>
                  </a:cxn>
                  <a:cxn ang="0">
                    <a:pos x="70" y="36"/>
                  </a:cxn>
                  <a:cxn ang="0">
                    <a:pos x="40" y="0"/>
                  </a:cxn>
                  <a:cxn ang="0">
                    <a:pos x="0" y="15"/>
                  </a:cxn>
                  <a:cxn ang="0">
                    <a:pos x="36" y="35"/>
                  </a:cxn>
                  <a:cxn ang="0">
                    <a:pos x="40" y="0"/>
                  </a:cxn>
                </a:cxnLst>
                <a:rect l="0" t="0" r="r" b="b"/>
                <a:pathLst>
                  <a:path w="103" h="50">
                    <a:moveTo>
                      <a:pt x="40" y="0"/>
                    </a:moveTo>
                    <a:lnTo>
                      <a:pt x="36" y="35"/>
                    </a:lnTo>
                    <a:lnTo>
                      <a:pt x="65" y="50"/>
                    </a:lnTo>
                    <a:lnTo>
                      <a:pt x="103" y="17"/>
                    </a:lnTo>
                    <a:lnTo>
                      <a:pt x="74" y="1"/>
                    </a:lnTo>
                    <a:lnTo>
                      <a:pt x="70" y="36"/>
                    </a:lnTo>
                    <a:lnTo>
                      <a:pt x="40" y="0"/>
                    </a:lnTo>
                    <a:lnTo>
                      <a:pt x="0" y="15"/>
                    </a:lnTo>
                    <a:lnTo>
                      <a:pt x="36" y="3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28" name="Freeform 160"/>
              <p:cNvSpPr>
                <a:spLocks/>
              </p:cNvSpPr>
              <p:nvPr/>
            </p:nvSpPr>
            <p:spPr bwMode="auto">
              <a:xfrm>
                <a:off x="3533" y="2567"/>
                <a:ext cx="103" cy="27"/>
              </a:xfrm>
              <a:custGeom>
                <a:avLst/>
                <a:gdLst/>
                <a:ahLst/>
                <a:cxnLst>
                  <a:cxn ang="0">
                    <a:pos x="32" y="27"/>
                  </a:cxn>
                  <a:cxn ang="0">
                    <a:pos x="46" y="0"/>
                  </a:cxn>
                  <a:cxn ang="0">
                    <a:pos x="0" y="18"/>
                  </a:cxn>
                  <a:cxn ang="0">
                    <a:pos x="30" y="54"/>
                  </a:cxn>
                  <a:cxn ang="0">
                    <a:pos x="76" y="36"/>
                  </a:cxn>
                  <a:cxn ang="0">
                    <a:pos x="89" y="9"/>
                  </a:cxn>
                  <a:cxn ang="0">
                    <a:pos x="76" y="36"/>
                  </a:cxn>
                  <a:cxn ang="0">
                    <a:pos x="103" y="26"/>
                  </a:cxn>
                  <a:cxn ang="0">
                    <a:pos x="89" y="9"/>
                  </a:cxn>
                  <a:cxn ang="0">
                    <a:pos x="32" y="27"/>
                  </a:cxn>
                </a:cxnLst>
                <a:rect l="0" t="0" r="r" b="b"/>
                <a:pathLst>
                  <a:path w="103" h="54">
                    <a:moveTo>
                      <a:pt x="32" y="27"/>
                    </a:moveTo>
                    <a:lnTo>
                      <a:pt x="46" y="0"/>
                    </a:lnTo>
                    <a:lnTo>
                      <a:pt x="0" y="18"/>
                    </a:lnTo>
                    <a:lnTo>
                      <a:pt x="30" y="54"/>
                    </a:lnTo>
                    <a:lnTo>
                      <a:pt x="76" y="36"/>
                    </a:lnTo>
                    <a:lnTo>
                      <a:pt x="89" y="9"/>
                    </a:lnTo>
                    <a:lnTo>
                      <a:pt x="76" y="36"/>
                    </a:lnTo>
                    <a:lnTo>
                      <a:pt x="103" y="26"/>
                    </a:lnTo>
                    <a:lnTo>
                      <a:pt x="89" y="9"/>
                    </a:lnTo>
                    <a:lnTo>
                      <a:pt x="32" y="2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29" name="Freeform 161"/>
              <p:cNvSpPr>
                <a:spLocks/>
              </p:cNvSpPr>
              <p:nvPr/>
            </p:nvSpPr>
            <p:spPr bwMode="auto">
              <a:xfrm>
                <a:off x="3519" y="2621"/>
                <a:ext cx="299" cy="139"/>
              </a:xfrm>
              <a:custGeom>
                <a:avLst/>
                <a:gdLst/>
                <a:ahLst/>
                <a:cxnLst>
                  <a:cxn ang="0">
                    <a:pos x="79" y="28"/>
                  </a:cxn>
                  <a:cxn ang="0">
                    <a:pos x="75" y="61"/>
                  </a:cxn>
                  <a:cxn ang="0">
                    <a:pos x="63" y="91"/>
                  </a:cxn>
                  <a:cxn ang="0">
                    <a:pos x="46" y="121"/>
                  </a:cxn>
                  <a:cxn ang="0">
                    <a:pos x="29" y="150"/>
                  </a:cxn>
                  <a:cxn ang="0">
                    <a:pos x="12" y="180"/>
                  </a:cxn>
                  <a:cxn ang="0">
                    <a:pos x="0" y="212"/>
                  </a:cxn>
                  <a:cxn ang="0">
                    <a:pos x="0" y="243"/>
                  </a:cxn>
                  <a:cxn ang="0">
                    <a:pos x="12" y="276"/>
                  </a:cxn>
                  <a:cxn ang="0">
                    <a:pos x="21" y="256"/>
                  </a:cxn>
                  <a:cxn ang="0">
                    <a:pos x="39" y="235"/>
                  </a:cxn>
                  <a:cxn ang="0">
                    <a:pos x="58" y="217"/>
                  </a:cxn>
                  <a:cxn ang="0">
                    <a:pos x="81" y="200"/>
                  </a:cxn>
                  <a:cxn ang="0">
                    <a:pos x="100" y="184"/>
                  </a:cxn>
                  <a:cxn ang="0">
                    <a:pos x="117" y="169"/>
                  </a:cxn>
                  <a:cxn ang="0">
                    <a:pos x="128" y="156"/>
                  </a:cxn>
                  <a:cxn ang="0">
                    <a:pos x="130" y="144"/>
                  </a:cxn>
                  <a:cxn ang="0">
                    <a:pos x="134" y="154"/>
                  </a:cxn>
                  <a:cxn ang="0">
                    <a:pos x="130" y="163"/>
                  </a:cxn>
                  <a:cxn ang="0">
                    <a:pos x="128" y="175"/>
                  </a:cxn>
                  <a:cxn ang="0">
                    <a:pos x="132" y="192"/>
                  </a:cxn>
                  <a:cxn ang="0">
                    <a:pos x="138" y="204"/>
                  </a:cxn>
                  <a:cxn ang="0">
                    <a:pos x="143" y="214"/>
                  </a:cxn>
                  <a:cxn ang="0">
                    <a:pos x="149" y="223"/>
                  </a:cxn>
                  <a:cxn ang="0">
                    <a:pos x="157" y="231"/>
                  </a:cxn>
                  <a:cxn ang="0">
                    <a:pos x="166" y="239"/>
                  </a:cxn>
                  <a:cxn ang="0">
                    <a:pos x="176" y="245"/>
                  </a:cxn>
                  <a:cxn ang="0">
                    <a:pos x="191" y="252"/>
                  </a:cxn>
                  <a:cxn ang="0">
                    <a:pos x="208" y="258"/>
                  </a:cxn>
                  <a:cxn ang="0">
                    <a:pos x="203" y="223"/>
                  </a:cxn>
                  <a:cxn ang="0">
                    <a:pos x="208" y="191"/>
                  </a:cxn>
                  <a:cxn ang="0">
                    <a:pos x="222" y="160"/>
                  </a:cxn>
                  <a:cxn ang="0">
                    <a:pos x="241" y="130"/>
                  </a:cxn>
                  <a:cxn ang="0">
                    <a:pos x="262" y="98"/>
                  </a:cxn>
                  <a:cxn ang="0">
                    <a:pos x="281" y="69"/>
                  </a:cxn>
                  <a:cxn ang="0">
                    <a:pos x="294" y="36"/>
                  </a:cxn>
                  <a:cxn ang="0">
                    <a:pos x="298" y="2"/>
                  </a:cxn>
                  <a:cxn ang="0">
                    <a:pos x="271" y="2"/>
                  </a:cxn>
                  <a:cxn ang="0">
                    <a:pos x="243" y="1"/>
                  </a:cxn>
                  <a:cxn ang="0">
                    <a:pos x="216" y="1"/>
                  </a:cxn>
                  <a:cxn ang="0">
                    <a:pos x="189" y="0"/>
                  </a:cxn>
                  <a:cxn ang="0">
                    <a:pos x="163" y="0"/>
                  </a:cxn>
                  <a:cxn ang="0">
                    <a:pos x="134" y="1"/>
                  </a:cxn>
                  <a:cxn ang="0">
                    <a:pos x="107" y="2"/>
                  </a:cxn>
                  <a:cxn ang="0">
                    <a:pos x="79" y="5"/>
                  </a:cxn>
                  <a:cxn ang="0">
                    <a:pos x="77" y="8"/>
                  </a:cxn>
                  <a:cxn ang="0">
                    <a:pos x="77" y="13"/>
                  </a:cxn>
                  <a:cxn ang="0">
                    <a:pos x="77" y="21"/>
                  </a:cxn>
                  <a:cxn ang="0">
                    <a:pos x="79" y="28"/>
                  </a:cxn>
                </a:cxnLst>
                <a:rect l="0" t="0" r="r" b="b"/>
                <a:pathLst>
                  <a:path w="298" h="276">
                    <a:moveTo>
                      <a:pt x="79" y="28"/>
                    </a:moveTo>
                    <a:lnTo>
                      <a:pt x="75" y="61"/>
                    </a:lnTo>
                    <a:lnTo>
                      <a:pt x="63" y="91"/>
                    </a:lnTo>
                    <a:lnTo>
                      <a:pt x="46" y="121"/>
                    </a:lnTo>
                    <a:lnTo>
                      <a:pt x="29" y="150"/>
                    </a:lnTo>
                    <a:lnTo>
                      <a:pt x="12" y="180"/>
                    </a:lnTo>
                    <a:lnTo>
                      <a:pt x="0" y="212"/>
                    </a:lnTo>
                    <a:lnTo>
                      <a:pt x="0" y="243"/>
                    </a:lnTo>
                    <a:lnTo>
                      <a:pt x="12" y="276"/>
                    </a:lnTo>
                    <a:lnTo>
                      <a:pt x="21" y="256"/>
                    </a:lnTo>
                    <a:lnTo>
                      <a:pt x="39" y="235"/>
                    </a:lnTo>
                    <a:lnTo>
                      <a:pt x="58" y="217"/>
                    </a:lnTo>
                    <a:lnTo>
                      <a:pt x="81" y="200"/>
                    </a:lnTo>
                    <a:lnTo>
                      <a:pt x="100" y="184"/>
                    </a:lnTo>
                    <a:lnTo>
                      <a:pt x="117" y="169"/>
                    </a:lnTo>
                    <a:lnTo>
                      <a:pt x="128" y="156"/>
                    </a:lnTo>
                    <a:lnTo>
                      <a:pt x="130" y="144"/>
                    </a:lnTo>
                    <a:lnTo>
                      <a:pt x="134" y="154"/>
                    </a:lnTo>
                    <a:lnTo>
                      <a:pt x="130" y="163"/>
                    </a:lnTo>
                    <a:lnTo>
                      <a:pt x="128" y="175"/>
                    </a:lnTo>
                    <a:lnTo>
                      <a:pt x="132" y="192"/>
                    </a:lnTo>
                    <a:lnTo>
                      <a:pt x="138" y="204"/>
                    </a:lnTo>
                    <a:lnTo>
                      <a:pt x="143" y="214"/>
                    </a:lnTo>
                    <a:lnTo>
                      <a:pt x="149" y="223"/>
                    </a:lnTo>
                    <a:lnTo>
                      <a:pt x="157" y="231"/>
                    </a:lnTo>
                    <a:lnTo>
                      <a:pt x="166" y="239"/>
                    </a:lnTo>
                    <a:lnTo>
                      <a:pt x="176" y="245"/>
                    </a:lnTo>
                    <a:lnTo>
                      <a:pt x="191" y="252"/>
                    </a:lnTo>
                    <a:lnTo>
                      <a:pt x="208" y="258"/>
                    </a:lnTo>
                    <a:lnTo>
                      <a:pt x="203" y="223"/>
                    </a:lnTo>
                    <a:lnTo>
                      <a:pt x="208" y="191"/>
                    </a:lnTo>
                    <a:lnTo>
                      <a:pt x="222" y="160"/>
                    </a:lnTo>
                    <a:lnTo>
                      <a:pt x="241" y="130"/>
                    </a:lnTo>
                    <a:lnTo>
                      <a:pt x="262" y="98"/>
                    </a:lnTo>
                    <a:lnTo>
                      <a:pt x="281" y="69"/>
                    </a:lnTo>
                    <a:lnTo>
                      <a:pt x="294" y="36"/>
                    </a:lnTo>
                    <a:lnTo>
                      <a:pt x="298" y="2"/>
                    </a:lnTo>
                    <a:lnTo>
                      <a:pt x="271" y="2"/>
                    </a:lnTo>
                    <a:lnTo>
                      <a:pt x="243" y="1"/>
                    </a:lnTo>
                    <a:lnTo>
                      <a:pt x="216" y="1"/>
                    </a:lnTo>
                    <a:lnTo>
                      <a:pt x="189" y="0"/>
                    </a:lnTo>
                    <a:lnTo>
                      <a:pt x="163" y="0"/>
                    </a:lnTo>
                    <a:lnTo>
                      <a:pt x="134" y="1"/>
                    </a:lnTo>
                    <a:lnTo>
                      <a:pt x="107" y="2"/>
                    </a:lnTo>
                    <a:lnTo>
                      <a:pt x="79" y="5"/>
                    </a:lnTo>
                    <a:lnTo>
                      <a:pt x="77" y="8"/>
                    </a:lnTo>
                    <a:lnTo>
                      <a:pt x="77" y="13"/>
                    </a:lnTo>
                    <a:lnTo>
                      <a:pt x="77" y="21"/>
                    </a:lnTo>
                    <a:lnTo>
                      <a:pt x="79" y="28"/>
                    </a:lnTo>
                    <a:close/>
                  </a:path>
                </a:pathLst>
              </a:custGeom>
              <a:solidFill>
                <a:srgbClr val="007F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30" name="Freeform 162"/>
              <p:cNvSpPr>
                <a:spLocks/>
              </p:cNvSpPr>
              <p:nvPr/>
            </p:nvSpPr>
            <p:spPr bwMode="auto">
              <a:xfrm>
                <a:off x="3565" y="2558"/>
                <a:ext cx="258" cy="88"/>
              </a:xfrm>
              <a:custGeom>
                <a:avLst/>
                <a:gdLst/>
                <a:ahLst/>
                <a:cxnLst>
                  <a:cxn ang="0">
                    <a:pos x="130" y="175"/>
                  </a:cxn>
                  <a:cxn ang="0">
                    <a:pos x="157" y="174"/>
                  </a:cxn>
                  <a:cxn ang="0">
                    <a:pos x="180" y="169"/>
                  </a:cxn>
                  <a:cxn ang="0">
                    <a:pos x="201" y="161"/>
                  </a:cxn>
                  <a:cxn ang="0">
                    <a:pos x="220" y="149"/>
                  </a:cxn>
                  <a:cxn ang="0">
                    <a:pos x="237" y="136"/>
                  </a:cxn>
                  <a:cxn ang="0">
                    <a:pos x="248" y="122"/>
                  </a:cxn>
                  <a:cxn ang="0">
                    <a:pos x="256" y="106"/>
                  </a:cxn>
                  <a:cxn ang="0">
                    <a:pos x="258" y="88"/>
                  </a:cxn>
                  <a:cxn ang="0">
                    <a:pos x="256" y="70"/>
                  </a:cxn>
                  <a:cxn ang="0">
                    <a:pos x="248" y="54"/>
                  </a:cxn>
                  <a:cxn ang="0">
                    <a:pos x="237" y="39"/>
                  </a:cxn>
                  <a:cxn ang="0">
                    <a:pos x="220" y="26"/>
                  </a:cxn>
                  <a:cxn ang="0">
                    <a:pos x="201" y="15"/>
                  </a:cxn>
                  <a:cxn ang="0">
                    <a:pos x="180" y="6"/>
                  </a:cxn>
                  <a:cxn ang="0">
                    <a:pos x="157" y="1"/>
                  </a:cxn>
                  <a:cxn ang="0">
                    <a:pos x="130" y="0"/>
                  </a:cxn>
                  <a:cxn ang="0">
                    <a:pos x="103" y="1"/>
                  </a:cxn>
                  <a:cxn ang="0">
                    <a:pos x="78" y="6"/>
                  </a:cxn>
                  <a:cxn ang="0">
                    <a:pos x="57" y="15"/>
                  </a:cxn>
                  <a:cxn ang="0">
                    <a:pos x="38" y="26"/>
                  </a:cxn>
                  <a:cxn ang="0">
                    <a:pos x="21" y="39"/>
                  </a:cxn>
                  <a:cxn ang="0">
                    <a:pos x="10" y="54"/>
                  </a:cxn>
                  <a:cxn ang="0">
                    <a:pos x="2" y="70"/>
                  </a:cxn>
                  <a:cxn ang="0">
                    <a:pos x="0" y="88"/>
                  </a:cxn>
                  <a:cxn ang="0">
                    <a:pos x="2" y="106"/>
                  </a:cxn>
                  <a:cxn ang="0">
                    <a:pos x="10" y="122"/>
                  </a:cxn>
                  <a:cxn ang="0">
                    <a:pos x="21" y="136"/>
                  </a:cxn>
                  <a:cxn ang="0">
                    <a:pos x="38" y="149"/>
                  </a:cxn>
                  <a:cxn ang="0">
                    <a:pos x="57" y="161"/>
                  </a:cxn>
                  <a:cxn ang="0">
                    <a:pos x="78" y="169"/>
                  </a:cxn>
                  <a:cxn ang="0">
                    <a:pos x="103" y="174"/>
                  </a:cxn>
                  <a:cxn ang="0">
                    <a:pos x="130" y="175"/>
                  </a:cxn>
                </a:cxnLst>
                <a:rect l="0" t="0" r="r" b="b"/>
                <a:pathLst>
                  <a:path w="258" h="175">
                    <a:moveTo>
                      <a:pt x="130" y="175"/>
                    </a:moveTo>
                    <a:lnTo>
                      <a:pt x="157" y="174"/>
                    </a:lnTo>
                    <a:lnTo>
                      <a:pt x="180" y="169"/>
                    </a:lnTo>
                    <a:lnTo>
                      <a:pt x="201" y="161"/>
                    </a:lnTo>
                    <a:lnTo>
                      <a:pt x="220" y="149"/>
                    </a:lnTo>
                    <a:lnTo>
                      <a:pt x="237" y="136"/>
                    </a:lnTo>
                    <a:lnTo>
                      <a:pt x="248" y="122"/>
                    </a:lnTo>
                    <a:lnTo>
                      <a:pt x="256" y="106"/>
                    </a:lnTo>
                    <a:lnTo>
                      <a:pt x="258" y="88"/>
                    </a:lnTo>
                    <a:lnTo>
                      <a:pt x="256" y="70"/>
                    </a:lnTo>
                    <a:lnTo>
                      <a:pt x="248" y="54"/>
                    </a:lnTo>
                    <a:lnTo>
                      <a:pt x="237" y="39"/>
                    </a:lnTo>
                    <a:lnTo>
                      <a:pt x="220" y="26"/>
                    </a:lnTo>
                    <a:lnTo>
                      <a:pt x="201" y="15"/>
                    </a:lnTo>
                    <a:lnTo>
                      <a:pt x="180" y="6"/>
                    </a:lnTo>
                    <a:lnTo>
                      <a:pt x="157" y="1"/>
                    </a:lnTo>
                    <a:lnTo>
                      <a:pt x="130" y="0"/>
                    </a:lnTo>
                    <a:lnTo>
                      <a:pt x="103" y="1"/>
                    </a:lnTo>
                    <a:lnTo>
                      <a:pt x="78" y="6"/>
                    </a:lnTo>
                    <a:lnTo>
                      <a:pt x="57" y="15"/>
                    </a:lnTo>
                    <a:lnTo>
                      <a:pt x="38" y="26"/>
                    </a:lnTo>
                    <a:lnTo>
                      <a:pt x="21" y="39"/>
                    </a:lnTo>
                    <a:lnTo>
                      <a:pt x="10" y="54"/>
                    </a:lnTo>
                    <a:lnTo>
                      <a:pt x="2" y="70"/>
                    </a:lnTo>
                    <a:lnTo>
                      <a:pt x="0" y="88"/>
                    </a:lnTo>
                    <a:lnTo>
                      <a:pt x="2" y="106"/>
                    </a:lnTo>
                    <a:lnTo>
                      <a:pt x="10" y="122"/>
                    </a:lnTo>
                    <a:lnTo>
                      <a:pt x="21" y="136"/>
                    </a:lnTo>
                    <a:lnTo>
                      <a:pt x="38" y="149"/>
                    </a:lnTo>
                    <a:lnTo>
                      <a:pt x="57" y="161"/>
                    </a:lnTo>
                    <a:lnTo>
                      <a:pt x="78" y="169"/>
                    </a:lnTo>
                    <a:lnTo>
                      <a:pt x="103" y="174"/>
                    </a:lnTo>
                    <a:lnTo>
                      <a:pt x="130" y="175"/>
                    </a:lnTo>
                    <a:close/>
                  </a:path>
                </a:pathLst>
              </a:custGeom>
              <a:solidFill>
                <a:srgbClr val="E0B71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31" name="Freeform 163"/>
              <p:cNvSpPr>
                <a:spLocks/>
              </p:cNvSpPr>
              <p:nvPr/>
            </p:nvSpPr>
            <p:spPr bwMode="auto">
              <a:xfrm>
                <a:off x="3694" y="2603"/>
                <a:ext cx="136" cy="46"/>
              </a:xfrm>
              <a:custGeom>
                <a:avLst/>
                <a:gdLst/>
                <a:ahLst/>
                <a:cxnLst>
                  <a:cxn ang="0">
                    <a:pos x="120" y="0"/>
                  </a:cxn>
                  <a:cxn ang="0">
                    <a:pos x="120" y="0"/>
                  </a:cxn>
                  <a:cxn ang="0">
                    <a:pos x="120" y="18"/>
                  </a:cxn>
                  <a:cxn ang="0">
                    <a:pos x="112" y="33"/>
                  </a:cxn>
                  <a:cxn ang="0">
                    <a:pos x="101" y="46"/>
                  </a:cxn>
                  <a:cxn ang="0">
                    <a:pos x="86" y="59"/>
                  </a:cxn>
                  <a:cxn ang="0">
                    <a:pos x="67" y="69"/>
                  </a:cxn>
                  <a:cxn ang="0">
                    <a:pos x="48" y="77"/>
                  </a:cxn>
                  <a:cxn ang="0">
                    <a:pos x="27" y="82"/>
                  </a:cxn>
                  <a:cxn ang="0">
                    <a:pos x="0" y="82"/>
                  </a:cxn>
                  <a:cxn ang="0">
                    <a:pos x="0" y="92"/>
                  </a:cxn>
                  <a:cxn ang="0">
                    <a:pos x="27" y="90"/>
                  </a:cxn>
                  <a:cxn ang="0">
                    <a:pos x="51" y="85"/>
                  </a:cxn>
                  <a:cxn ang="0">
                    <a:pos x="74" y="77"/>
                  </a:cxn>
                  <a:cxn ang="0">
                    <a:pos x="93" y="64"/>
                  </a:cxn>
                  <a:cxn ang="0">
                    <a:pos x="112" y="51"/>
                  </a:cxn>
                  <a:cxn ang="0">
                    <a:pos x="124" y="35"/>
                  </a:cxn>
                  <a:cxn ang="0">
                    <a:pos x="132" y="18"/>
                  </a:cxn>
                  <a:cxn ang="0">
                    <a:pos x="135" y="0"/>
                  </a:cxn>
                  <a:cxn ang="0">
                    <a:pos x="135" y="0"/>
                  </a:cxn>
                  <a:cxn ang="0">
                    <a:pos x="120" y="0"/>
                  </a:cxn>
                </a:cxnLst>
                <a:rect l="0" t="0" r="r" b="b"/>
                <a:pathLst>
                  <a:path w="135" h="92">
                    <a:moveTo>
                      <a:pt x="120" y="0"/>
                    </a:moveTo>
                    <a:lnTo>
                      <a:pt x="120" y="0"/>
                    </a:lnTo>
                    <a:lnTo>
                      <a:pt x="120" y="18"/>
                    </a:lnTo>
                    <a:lnTo>
                      <a:pt x="112" y="33"/>
                    </a:lnTo>
                    <a:lnTo>
                      <a:pt x="101" y="46"/>
                    </a:lnTo>
                    <a:lnTo>
                      <a:pt x="86" y="59"/>
                    </a:lnTo>
                    <a:lnTo>
                      <a:pt x="67" y="69"/>
                    </a:lnTo>
                    <a:lnTo>
                      <a:pt x="48" y="77"/>
                    </a:lnTo>
                    <a:lnTo>
                      <a:pt x="27" y="82"/>
                    </a:lnTo>
                    <a:lnTo>
                      <a:pt x="0" y="82"/>
                    </a:lnTo>
                    <a:lnTo>
                      <a:pt x="0" y="92"/>
                    </a:lnTo>
                    <a:lnTo>
                      <a:pt x="27" y="90"/>
                    </a:lnTo>
                    <a:lnTo>
                      <a:pt x="51" y="85"/>
                    </a:lnTo>
                    <a:lnTo>
                      <a:pt x="74" y="77"/>
                    </a:lnTo>
                    <a:lnTo>
                      <a:pt x="93" y="64"/>
                    </a:lnTo>
                    <a:lnTo>
                      <a:pt x="112" y="51"/>
                    </a:lnTo>
                    <a:lnTo>
                      <a:pt x="124" y="35"/>
                    </a:lnTo>
                    <a:lnTo>
                      <a:pt x="132" y="18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32" name="Freeform 164"/>
              <p:cNvSpPr>
                <a:spLocks/>
              </p:cNvSpPr>
              <p:nvPr/>
            </p:nvSpPr>
            <p:spPr bwMode="auto">
              <a:xfrm>
                <a:off x="3694" y="2554"/>
                <a:ext cx="136" cy="49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27" y="10"/>
                  </a:cxn>
                  <a:cxn ang="0">
                    <a:pos x="48" y="15"/>
                  </a:cxn>
                  <a:cxn ang="0">
                    <a:pos x="67" y="24"/>
                  </a:cxn>
                  <a:cxn ang="0">
                    <a:pos x="86" y="33"/>
                  </a:cxn>
                  <a:cxn ang="0">
                    <a:pos x="101" y="46"/>
                  </a:cxn>
                  <a:cxn ang="0">
                    <a:pos x="112" y="61"/>
                  </a:cxn>
                  <a:cxn ang="0">
                    <a:pos x="120" y="75"/>
                  </a:cxn>
                  <a:cxn ang="0">
                    <a:pos x="120" y="93"/>
                  </a:cxn>
                  <a:cxn ang="0">
                    <a:pos x="135" y="93"/>
                  </a:cxn>
                  <a:cxn ang="0">
                    <a:pos x="132" y="75"/>
                  </a:cxn>
                  <a:cxn ang="0">
                    <a:pos x="124" y="58"/>
                  </a:cxn>
                  <a:cxn ang="0">
                    <a:pos x="112" y="41"/>
                  </a:cxn>
                  <a:cxn ang="0">
                    <a:pos x="93" y="28"/>
                  </a:cxn>
                  <a:cxn ang="0">
                    <a:pos x="74" y="16"/>
                  </a:cxn>
                  <a:cxn ang="0">
                    <a:pos x="51" y="7"/>
                  </a:cxn>
                  <a:cxn ang="0">
                    <a:pos x="27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0"/>
                  </a:cxn>
                </a:cxnLst>
                <a:rect l="0" t="0" r="r" b="b"/>
                <a:pathLst>
                  <a:path w="135" h="93">
                    <a:moveTo>
                      <a:pt x="0" y="10"/>
                    </a:moveTo>
                    <a:lnTo>
                      <a:pt x="0" y="10"/>
                    </a:lnTo>
                    <a:lnTo>
                      <a:pt x="27" y="10"/>
                    </a:lnTo>
                    <a:lnTo>
                      <a:pt x="48" y="15"/>
                    </a:lnTo>
                    <a:lnTo>
                      <a:pt x="67" y="24"/>
                    </a:lnTo>
                    <a:lnTo>
                      <a:pt x="86" y="33"/>
                    </a:lnTo>
                    <a:lnTo>
                      <a:pt x="101" y="46"/>
                    </a:lnTo>
                    <a:lnTo>
                      <a:pt x="112" y="61"/>
                    </a:lnTo>
                    <a:lnTo>
                      <a:pt x="120" y="75"/>
                    </a:lnTo>
                    <a:lnTo>
                      <a:pt x="120" y="93"/>
                    </a:lnTo>
                    <a:lnTo>
                      <a:pt x="135" y="93"/>
                    </a:lnTo>
                    <a:lnTo>
                      <a:pt x="132" y="75"/>
                    </a:lnTo>
                    <a:lnTo>
                      <a:pt x="124" y="58"/>
                    </a:lnTo>
                    <a:lnTo>
                      <a:pt x="112" y="41"/>
                    </a:lnTo>
                    <a:lnTo>
                      <a:pt x="93" y="28"/>
                    </a:lnTo>
                    <a:lnTo>
                      <a:pt x="74" y="16"/>
                    </a:lnTo>
                    <a:lnTo>
                      <a:pt x="51" y="7"/>
                    </a:lnTo>
                    <a:lnTo>
                      <a:pt x="27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33" name="Freeform 165"/>
              <p:cNvSpPr>
                <a:spLocks/>
              </p:cNvSpPr>
              <p:nvPr/>
            </p:nvSpPr>
            <p:spPr bwMode="auto">
              <a:xfrm>
                <a:off x="3558" y="2554"/>
                <a:ext cx="136" cy="49"/>
              </a:xfrm>
              <a:custGeom>
                <a:avLst/>
                <a:gdLst/>
                <a:ahLst/>
                <a:cxnLst>
                  <a:cxn ang="0">
                    <a:pos x="15" y="93"/>
                  </a:cxn>
                  <a:cxn ang="0">
                    <a:pos x="15" y="93"/>
                  </a:cxn>
                  <a:cxn ang="0">
                    <a:pos x="15" y="75"/>
                  </a:cxn>
                  <a:cxn ang="0">
                    <a:pos x="22" y="61"/>
                  </a:cxn>
                  <a:cxn ang="0">
                    <a:pos x="34" y="46"/>
                  </a:cxn>
                  <a:cxn ang="0">
                    <a:pos x="49" y="33"/>
                  </a:cxn>
                  <a:cxn ang="0">
                    <a:pos x="68" y="24"/>
                  </a:cxn>
                  <a:cxn ang="0">
                    <a:pos x="87" y="15"/>
                  </a:cxn>
                  <a:cxn ang="0">
                    <a:pos x="110" y="10"/>
                  </a:cxn>
                  <a:cxn ang="0">
                    <a:pos x="137" y="10"/>
                  </a:cxn>
                  <a:cxn ang="0">
                    <a:pos x="137" y="0"/>
                  </a:cxn>
                  <a:cxn ang="0">
                    <a:pos x="110" y="2"/>
                  </a:cxn>
                  <a:cxn ang="0">
                    <a:pos x="84" y="7"/>
                  </a:cxn>
                  <a:cxn ang="0">
                    <a:pos x="61" y="16"/>
                  </a:cxn>
                  <a:cxn ang="0">
                    <a:pos x="42" y="28"/>
                  </a:cxn>
                  <a:cxn ang="0">
                    <a:pos x="22" y="41"/>
                  </a:cxn>
                  <a:cxn ang="0">
                    <a:pos x="11" y="58"/>
                  </a:cxn>
                  <a:cxn ang="0">
                    <a:pos x="3" y="75"/>
                  </a:cxn>
                  <a:cxn ang="0">
                    <a:pos x="0" y="93"/>
                  </a:cxn>
                  <a:cxn ang="0">
                    <a:pos x="0" y="93"/>
                  </a:cxn>
                  <a:cxn ang="0">
                    <a:pos x="15" y="93"/>
                  </a:cxn>
                </a:cxnLst>
                <a:rect l="0" t="0" r="r" b="b"/>
                <a:pathLst>
                  <a:path w="137" h="93">
                    <a:moveTo>
                      <a:pt x="15" y="93"/>
                    </a:moveTo>
                    <a:lnTo>
                      <a:pt x="15" y="93"/>
                    </a:lnTo>
                    <a:lnTo>
                      <a:pt x="15" y="75"/>
                    </a:lnTo>
                    <a:lnTo>
                      <a:pt x="22" y="61"/>
                    </a:lnTo>
                    <a:lnTo>
                      <a:pt x="34" y="46"/>
                    </a:lnTo>
                    <a:lnTo>
                      <a:pt x="49" y="33"/>
                    </a:lnTo>
                    <a:lnTo>
                      <a:pt x="68" y="24"/>
                    </a:lnTo>
                    <a:lnTo>
                      <a:pt x="87" y="15"/>
                    </a:lnTo>
                    <a:lnTo>
                      <a:pt x="110" y="10"/>
                    </a:lnTo>
                    <a:lnTo>
                      <a:pt x="137" y="10"/>
                    </a:lnTo>
                    <a:lnTo>
                      <a:pt x="137" y="0"/>
                    </a:lnTo>
                    <a:lnTo>
                      <a:pt x="110" y="2"/>
                    </a:lnTo>
                    <a:lnTo>
                      <a:pt x="84" y="7"/>
                    </a:lnTo>
                    <a:lnTo>
                      <a:pt x="61" y="16"/>
                    </a:lnTo>
                    <a:lnTo>
                      <a:pt x="42" y="28"/>
                    </a:lnTo>
                    <a:lnTo>
                      <a:pt x="22" y="41"/>
                    </a:lnTo>
                    <a:lnTo>
                      <a:pt x="11" y="58"/>
                    </a:lnTo>
                    <a:lnTo>
                      <a:pt x="3" y="75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15" y="93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9734" name="Freeform 166"/>
              <p:cNvSpPr>
                <a:spLocks/>
              </p:cNvSpPr>
              <p:nvPr/>
            </p:nvSpPr>
            <p:spPr bwMode="auto">
              <a:xfrm>
                <a:off x="3558" y="2603"/>
                <a:ext cx="136" cy="46"/>
              </a:xfrm>
              <a:custGeom>
                <a:avLst/>
                <a:gdLst/>
                <a:ahLst/>
                <a:cxnLst>
                  <a:cxn ang="0">
                    <a:pos x="137" y="82"/>
                  </a:cxn>
                  <a:cxn ang="0">
                    <a:pos x="137" y="82"/>
                  </a:cxn>
                  <a:cxn ang="0">
                    <a:pos x="110" y="82"/>
                  </a:cxn>
                  <a:cxn ang="0">
                    <a:pos x="87" y="77"/>
                  </a:cxn>
                  <a:cxn ang="0">
                    <a:pos x="68" y="69"/>
                  </a:cxn>
                  <a:cxn ang="0">
                    <a:pos x="49" y="59"/>
                  </a:cxn>
                  <a:cxn ang="0">
                    <a:pos x="34" y="46"/>
                  </a:cxn>
                  <a:cxn ang="0">
                    <a:pos x="22" y="33"/>
                  </a:cxn>
                  <a:cxn ang="0">
                    <a:pos x="15" y="18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3" y="18"/>
                  </a:cxn>
                  <a:cxn ang="0">
                    <a:pos x="11" y="35"/>
                  </a:cxn>
                  <a:cxn ang="0">
                    <a:pos x="22" y="51"/>
                  </a:cxn>
                  <a:cxn ang="0">
                    <a:pos x="42" y="64"/>
                  </a:cxn>
                  <a:cxn ang="0">
                    <a:pos x="61" y="77"/>
                  </a:cxn>
                  <a:cxn ang="0">
                    <a:pos x="84" y="85"/>
                  </a:cxn>
                  <a:cxn ang="0">
                    <a:pos x="110" y="90"/>
                  </a:cxn>
                  <a:cxn ang="0">
                    <a:pos x="137" y="92"/>
                  </a:cxn>
                  <a:cxn ang="0">
                    <a:pos x="137" y="92"/>
                  </a:cxn>
                  <a:cxn ang="0">
                    <a:pos x="137" y="82"/>
                  </a:cxn>
                </a:cxnLst>
                <a:rect l="0" t="0" r="r" b="b"/>
                <a:pathLst>
                  <a:path w="137" h="92">
                    <a:moveTo>
                      <a:pt x="137" y="82"/>
                    </a:moveTo>
                    <a:lnTo>
                      <a:pt x="137" y="82"/>
                    </a:lnTo>
                    <a:lnTo>
                      <a:pt x="110" y="82"/>
                    </a:lnTo>
                    <a:lnTo>
                      <a:pt x="87" y="77"/>
                    </a:lnTo>
                    <a:lnTo>
                      <a:pt x="68" y="69"/>
                    </a:lnTo>
                    <a:lnTo>
                      <a:pt x="49" y="59"/>
                    </a:lnTo>
                    <a:lnTo>
                      <a:pt x="34" y="46"/>
                    </a:lnTo>
                    <a:lnTo>
                      <a:pt x="22" y="33"/>
                    </a:lnTo>
                    <a:lnTo>
                      <a:pt x="15" y="1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" y="18"/>
                    </a:lnTo>
                    <a:lnTo>
                      <a:pt x="11" y="35"/>
                    </a:lnTo>
                    <a:lnTo>
                      <a:pt x="22" y="51"/>
                    </a:lnTo>
                    <a:lnTo>
                      <a:pt x="42" y="64"/>
                    </a:lnTo>
                    <a:lnTo>
                      <a:pt x="61" y="77"/>
                    </a:lnTo>
                    <a:lnTo>
                      <a:pt x="84" y="85"/>
                    </a:lnTo>
                    <a:lnTo>
                      <a:pt x="110" y="90"/>
                    </a:lnTo>
                    <a:lnTo>
                      <a:pt x="137" y="92"/>
                    </a:lnTo>
                    <a:lnTo>
                      <a:pt x="137" y="92"/>
                    </a:lnTo>
                    <a:lnTo>
                      <a:pt x="137" y="82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389579" name="Text Box 11"/>
          <p:cNvSpPr txBox="1">
            <a:spLocks noChangeArrowheads="1"/>
          </p:cNvSpPr>
          <p:nvPr/>
        </p:nvSpPr>
        <p:spPr bwMode="auto">
          <a:xfrm>
            <a:off x="4419600" y="3462338"/>
            <a:ext cx="2052638" cy="89693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fr-FR" sz="2200" i="0">
                <a:solidFill>
                  <a:schemeClr val="tx1"/>
                </a:solidFill>
                <a:latin typeface="Helvetica" charset="0"/>
              </a:rPr>
              <a:t>requirements, 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fr-FR" sz="2200" i="0">
                <a:solidFill>
                  <a:schemeClr val="tx1"/>
                </a:solidFill>
                <a:latin typeface="Helvetica" charset="0"/>
              </a:rPr>
              <a:t>constraints,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fr-FR" sz="2200" i="0">
                <a:solidFill>
                  <a:schemeClr val="tx1"/>
                </a:solidFill>
                <a:latin typeface="Helvetica" charset="0"/>
              </a:rPr>
              <a:t>assumptions</a:t>
            </a:r>
            <a:endParaRPr lang="fr-FR" i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  <p:sp>
        <p:nvSpPr>
          <p:cNvPr id="1389580" name="Line 12"/>
          <p:cNvSpPr>
            <a:spLocks noChangeShapeType="1"/>
          </p:cNvSpPr>
          <p:nvPr/>
        </p:nvSpPr>
        <p:spPr bwMode="auto">
          <a:xfrm flipH="1">
            <a:off x="5210175" y="2730500"/>
            <a:ext cx="0" cy="68580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9581" name="Line 13"/>
          <p:cNvSpPr>
            <a:spLocks noChangeShapeType="1"/>
          </p:cNvSpPr>
          <p:nvPr/>
        </p:nvSpPr>
        <p:spPr bwMode="auto">
          <a:xfrm flipV="1">
            <a:off x="2743200" y="1866900"/>
            <a:ext cx="1219200" cy="0"/>
          </a:xfrm>
          <a:prstGeom prst="line">
            <a:avLst/>
          </a:prstGeom>
          <a:noFill/>
          <a:ln w="38100" cmpd="dbl">
            <a:solidFill>
              <a:schemeClr val="tx2"/>
            </a:solidFill>
            <a:prstDash val="sysDot"/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65" name="Group 171"/>
          <p:cNvGrpSpPr>
            <a:grpSpLocks/>
          </p:cNvGrpSpPr>
          <p:nvPr/>
        </p:nvGrpSpPr>
        <p:grpSpPr bwMode="auto">
          <a:xfrm>
            <a:off x="228600" y="1916113"/>
            <a:ext cx="2819400" cy="1500187"/>
            <a:chOff x="528" y="1359"/>
            <a:chExt cx="1776" cy="945"/>
          </a:xfrm>
        </p:grpSpPr>
        <p:graphicFrame>
          <p:nvGraphicFramePr>
            <p:cNvPr id="2053" name="Object 170"/>
            <p:cNvGraphicFramePr>
              <a:graphicFrameLocks noChangeAspect="1"/>
            </p:cNvGraphicFramePr>
            <p:nvPr/>
          </p:nvGraphicFramePr>
          <p:xfrm>
            <a:off x="528" y="1359"/>
            <a:ext cx="1776" cy="9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" name="Clip" r:id="rId4" imgW="1035720" imgH="504720" progId="MS_ClipArt_Gallery.2">
                    <p:embed/>
                  </p:oleObj>
                </mc:Choice>
                <mc:Fallback>
                  <p:oleObj name="Clip" r:id="rId4" imgW="1035720" imgH="504720" progId="MS_ClipArt_Gallery.2">
                    <p:embed/>
                    <p:pic>
                      <p:nvPicPr>
                        <p:cNvPr id="0" name="Object 1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359"/>
                          <a:ext cx="1776" cy="9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9584" name="Text Box 16"/>
            <p:cNvSpPr txBox="1">
              <a:spLocks noChangeArrowheads="1"/>
            </p:cNvSpPr>
            <p:nvPr/>
          </p:nvSpPr>
          <p:spPr bwMode="auto">
            <a:xfrm>
              <a:off x="720" y="1536"/>
              <a:ext cx="1440" cy="52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ts val="400"/>
                </a:spcBef>
                <a:defRPr/>
              </a:pPr>
              <a:r>
                <a:rPr lang="fr-FR" sz="2000" i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problems, </a:t>
              </a:r>
            </a:p>
            <a:p>
              <a:pPr>
                <a:lnSpc>
                  <a:spcPct val="70000"/>
                </a:lnSpc>
                <a:spcBef>
                  <a:spcPts val="400"/>
                </a:spcBef>
                <a:defRPr/>
              </a:pPr>
              <a:r>
                <a:rPr lang="fr-FR" sz="2000" i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opportunities,</a:t>
              </a:r>
            </a:p>
            <a:p>
              <a:pPr>
                <a:lnSpc>
                  <a:spcPct val="70000"/>
                </a:lnSpc>
                <a:spcBef>
                  <a:spcPts val="400"/>
                </a:spcBef>
                <a:defRPr/>
              </a:pPr>
              <a:r>
                <a:rPr lang="fr-FR" sz="2000" i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system knowledge</a:t>
              </a:r>
              <a:endParaRPr lang="fr-FR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endParaRPr>
            </a:p>
          </p:txBody>
        </p:sp>
      </p:grpSp>
      <p:graphicFrame>
        <p:nvGraphicFramePr>
          <p:cNvPr id="2050" name="Object 17"/>
          <p:cNvGraphicFramePr>
            <a:graphicFrameLocks noChangeAspect="1"/>
          </p:cNvGraphicFramePr>
          <p:nvPr/>
        </p:nvGraphicFramePr>
        <p:xfrm>
          <a:off x="3381375" y="5397500"/>
          <a:ext cx="914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Clip" r:id="rId6" imgW="1259640" imgH="1137240" progId="MS_ClipArt_Gallery.2">
                  <p:embed/>
                </p:oleObj>
              </mc:Choice>
              <mc:Fallback>
                <p:oleObj name="Clip" r:id="rId6" imgW="1259640" imgH="1137240" progId="MS_ClipArt_Gallery.2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5397500"/>
                        <a:ext cx="9144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8"/>
          <p:cNvGraphicFramePr>
            <a:graphicFrameLocks noChangeAspect="1"/>
          </p:cNvGraphicFramePr>
          <p:nvPr/>
        </p:nvGraphicFramePr>
        <p:xfrm>
          <a:off x="5868988" y="5321300"/>
          <a:ext cx="9413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Clip" r:id="rId8" imgW="762480" imgH="730440" progId="MS_ClipArt_Gallery.2">
                  <p:embed/>
                </p:oleObj>
              </mc:Choice>
              <mc:Fallback>
                <p:oleObj name="Clip" r:id="rId8" imgW="762480" imgH="730440" progId="MS_ClipArt_Gallery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5321300"/>
                        <a:ext cx="941387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9"/>
          <p:cNvGraphicFramePr>
            <a:graphicFrameLocks noChangeAspect="1"/>
          </p:cNvGraphicFramePr>
          <p:nvPr/>
        </p:nvGraphicFramePr>
        <p:xfrm>
          <a:off x="4538663" y="5397500"/>
          <a:ext cx="9763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Clip" r:id="rId10" imgW="840240" imgH="859320" progId="MS_ClipArt_Gallery.2">
                  <p:embed/>
                </p:oleObj>
              </mc:Choice>
              <mc:Fallback>
                <p:oleObj name="Clip" r:id="rId10" imgW="840240" imgH="859320" progId="MS_ClipArt_Gallery.2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8663" y="5397500"/>
                        <a:ext cx="976312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9588" name="Line 20"/>
          <p:cNvSpPr>
            <a:spLocks noChangeShapeType="1"/>
          </p:cNvSpPr>
          <p:nvPr/>
        </p:nvSpPr>
        <p:spPr bwMode="auto">
          <a:xfrm flipH="1">
            <a:off x="3984625" y="4870450"/>
            <a:ext cx="1127125" cy="438150"/>
          </a:xfrm>
          <a:prstGeom prst="line">
            <a:avLst/>
          </a:prstGeom>
          <a:noFill/>
          <a:ln w="28575">
            <a:solidFill>
              <a:srgbClr val="009999"/>
            </a:solidFill>
            <a:prstDash val="dash"/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9589" name="Line 21"/>
          <p:cNvSpPr>
            <a:spLocks noChangeShapeType="1"/>
          </p:cNvSpPr>
          <p:nvPr/>
        </p:nvSpPr>
        <p:spPr bwMode="auto">
          <a:xfrm>
            <a:off x="5124450" y="4894263"/>
            <a:ext cx="0" cy="438150"/>
          </a:xfrm>
          <a:prstGeom prst="line">
            <a:avLst/>
          </a:prstGeom>
          <a:noFill/>
          <a:ln w="28575">
            <a:solidFill>
              <a:srgbClr val="009999"/>
            </a:solidFill>
            <a:prstDash val="dash"/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9590" name="Line 22"/>
          <p:cNvSpPr>
            <a:spLocks noChangeShapeType="1"/>
          </p:cNvSpPr>
          <p:nvPr/>
        </p:nvSpPr>
        <p:spPr bwMode="auto">
          <a:xfrm>
            <a:off x="5111750" y="4870450"/>
            <a:ext cx="1116013" cy="427038"/>
          </a:xfrm>
          <a:prstGeom prst="line">
            <a:avLst/>
          </a:prstGeom>
          <a:noFill/>
          <a:ln w="28575">
            <a:solidFill>
              <a:srgbClr val="009999"/>
            </a:solidFill>
            <a:prstDash val="dash"/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9592" name="Text Box 24"/>
          <p:cNvSpPr txBox="1">
            <a:spLocks noChangeArrowheads="1"/>
          </p:cNvSpPr>
          <p:nvPr/>
        </p:nvSpPr>
        <p:spPr bwMode="auto">
          <a:xfrm>
            <a:off x="4267200" y="1739900"/>
            <a:ext cx="1905000" cy="3270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ts val="400"/>
              </a:spcBef>
              <a:defRPr/>
            </a:pPr>
            <a:r>
              <a:rPr lang="fr-FR" sz="2200" i="0">
                <a:solidFill>
                  <a:schemeClr val="tx1"/>
                </a:solidFill>
                <a:latin typeface="Arial" pitchFamily="34" charset="0"/>
              </a:rPr>
              <a:t>System-to-be</a:t>
            </a:r>
            <a:endParaRPr lang="fr-FR" i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389664" name="Text Box 96"/>
          <p:cNvSpPr txBox="1">
            <a:spLocks noChangeArrowheads="1"/>
          </p:cNvSpPr>
          <p:nvPr/>
        </p:nvSpPr>
        <p:spPr bwMode="auto">
          <a:xfrm>
            <a:off x="609600" y="1692275"/>
            <a:ext cx="1905000" cy="3270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ts val="400"/>
              </a:spcBef>
              <a:defRPr/>
            </a:pPr>
            <a:r>
              <a:rPr lang="fr-FR" sz="2200" i="0">
                <a:solidFill>
                  <a:schemeClr val="tx1"/>
                </a:solidFill>
                <a:latin typeface="Arial" pitchFamily="34" charset="0"/>
              </a:rPr>
              <a:t>System-as-is</a:t>
            </a:r>
            <a:endParaRPr lang="fr-FR" i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53463" cy="762000"/>
          </a:xfrm>
        </p:spPr>
        <p:txBody>
          <a:bodyPr/>
          <a:lstStyle/>
          <a:p>
            <a:r>
              <a:rPr kumimoji="0" lang="en-US" smtClean="0"/>
              <a:t>The </a:t>
            </a:r>
            <a:r>
              <a:rPr kumimoji="0" lang="en-US" sz="2400" smtClean="0"/>
              <a:t>WHY</a:t>
            </a:r>
            <a:r>
              <a:rPr kumimoji="0" lang="en-US" smtClean="0"/>
              <a:t> dimension</a:t>
            </a:r>
          </a:p>
        </p:txBody>
      </p:sp>
      <p:sp>
        <p:nvSpPr>
          <p:cNvPr id="138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Identify, analyze, refine the system-to-</a:t>
            </a:r>
            <a:r>
              <a:rPr lang="en-US" dirty="0" err="1" smtClean="0"/>
              <a:t>be’s</a:t>
            </a:r>
            <a:r>
              <a:rPr lang="en-US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objectives</a:t>
            </a:r>
            <a:endParaRPr 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to address analyzed deficiencies of the system-as-is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in alignment with business objectives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taking advantage of technology opportunities</a:t>
            </a:r>
          </a:p>
          <a:p>
            <a:pPr>
              <a:defRPr/>
            </a:pPr>
            <a:r>
              <a:rPr lang="en-US" dirty="0" smtClean="0"/>
              <a:t>Example:  airport train control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solidFill>
                  <a:srgbClr val="5F5F5F"/>
                </a:solidFill>
                <a:latin typeface="Arial" pitchFamily="34" charset="0"/>
              </a:rPr>
              <a:t>“Serve more passengers”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en-US" sz="2000" dirty="0" smtClean="0">
                <a:solidFill>
                  <a:srgbClr val="5F5F5F"/>
                </a:solidFill>
                <a:latin typeface="Arial" pitchFamily="34" charset="0"/>
              </a:rPr>
              <a:t>“Reduce transfer time among terminals”</a:t>
            </a:r>
          </a:p>
          <a:p>
            <a:pPr>
              <a:defRPr/>
            </a:pPr>
            <a:r>
              <a:rPr lang="en-US" dirty="0" smtClean="0"/>
              <a:t>Difficulties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dirty="0" smtClean="0"/>
              <a:t>Acquire domain knowledge</a:t>
            </a:r>
          </a:p>
          <a:p>
            <a:pPr lvl="1">
              <a:spcBef>
                <a:spcPct val="10000"/>
              </a:spcBef>
              <a:defRPr/>
            </a:pPr>
            <a:r>
              <a:rPr lang="en-US" dirty="0" smtClean="0"/>
              <a:t>Evaluate alternative options </a:t>
            </a:r>
            <a:r>
              <a:rPr lang="en-US" sz="2000" dirty="0" smtClean="0"/>
              <a:t>(e.g. alternative ways of satisfying the same objective)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defRPr/>
            </a:pPr>
            <a:r>
              <a:rPr lang="en-US" dirty="0" smtClean="0"/>
              <a:t>Match problems-opportunities, and evaluate these: implications, associated risks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defRPr/>
            </a:pPr>
            <a:r>
              <a:rPr lang="en-US" dirty="0" smtClean="0"/>
              <a:t>Handle conflicting objectives</a:t>
            </a:r>
          </a:p>
        </p:txBody>
      </p:sp>
      <p:sp>
        <p:nvSpPr>
          <p:cNvPr id="1388549" name="Freeform 5"/>
          <p:cNvSpPr>
            <a:spLocks/>
          </p:cNvSpPr>
          <p:nvPr/>
        </p:nvSpPr>
        <p:spPr bwMode="auto">
          <a:xfrm>
            <a:off x="228600" y="228600"/>
            <a:ext cx="2057400" cy="609600"/>
          </a:xfrm>
          <a:custGeom>
            <a:avLst/>
            <a:gdLst/>
            <a:ahLst/>
            <a:cxnLst>
              <a:cxn ang="0">
                <a:pos x="70" y="281"/>
              </a:cxn>
              <a:cxn ang="0">
                <a:pos x="164" y="219"/>
              </a:cxn>
              <a:cxn ang="0">
                <a:pos x="405" y="102"/>
              </a:cxn>
              <a:cxn ang="0">
                <a:pos x="569" y="78"/>
              </a:cxn>
              <a:cxn ang="0">
                <a:pos x="1224" y="109"/>
              </a:cxn>
              <a:cxn ang="0">
                <a:pos x="1403" y="164"/>
              </a:cxn>
              <a:cxn ang="0">
                <a:pos x="1504" y="203"/>
              </a:cxn>
              <a:cxn ang="0">
                <a:pos x="1535" y="219"/>
              </a:cxn>
              <a:cxn ang="0">
                <a:pos x="1699" y="70"/>
              </a:cxn>
              <a:cxn ang="0">
                <a:pos x="1808" y="24"/>
              </a:cxn>
              <a:cxn ang="0">
                <a:pos x="1972" y="0"/>
              </a:cxn>
              <a:cxn ang="0">
                <a:pos x="2509" y="24"/>
              </a:cxn>
              <a:cxn ang="0">
                <a:pos x="2821" y="78"/>
              </a:cxn>
              <a:cxn ang="0">
                <a:pos x="2922" y="109"/>
              </a:cxn>
              <a:cxn ang="0">
                <a:pos x="2992" y="148"/>
              </a:cxn>
              <a:cxn ang="0">
                <a:pos x="3031" y="195"/>
              </a:cxn>
              <a:cxn ang="0">
                <a:pos x="3086" y="242"/>
              </a:cxn>
              <a:cxn ang="0">
                <a:pos x="3125" y="195"/>
              </a:cxn>
              <a:cxn ang="0">
                <a:pos x="3374" y="109"/>
              </a:cxn>
              <a:cxn ang="0">
                <a:pos x="3966" y="148"/>
              </a:cxn>
              <a:cxn ang="0">
                <a:pos x="4076" y="172"/>
              </a:cxn>
              <a:cxn ang="0">
                <a:pos x="4146" y="226"/>
              </a:cxn>
              <a:cxn ang="0">
                <a:pos x="4278" y="304"/>
              </a:cxn>
              <a:cxn ang="0">
                <a:pos x="4364" y="413"/>
              </a:cxn>
              <a:cxn ang="0">
                <a:pos x="4356" y="515"/>
              </a:cxn>
              <a:cxn ang="0">
                <a:pos x="4208" y="819"/>
              </a:cxn>
              <a:cxn ang="0">
                <a:pos x="4099" y="865"/>
              </a:cxn>
              <a:cxn ang="0">
                <a:pos x="3951" y="881"/>
              </a:cxn>
              <a:cxn ang="0">
                <a:pos x="3499" y="850"/>
              </a:cxn>
              <a:cxn ang="0">
                <a:pos x="3296" y="819"/>
              </a:cxn>
              <a:cxn ang="0">
                <a:pos x="3133" y="780"/>
              </a:cxn>
              <a:cxn ang="0">
                <a:pos x="3094" y="756"/>
              </a:cxn>
              <a:cxn ang="0">
                <a:pos x="2813" y="865"/>
              </a:cxn>
              <a:cxn ang="0">
                <a:pos x="2611" y="897"/>
              </a:cxn>
              <a:cxn ang="0">
                <a:pos x="2057" y="873"/>
              </a:cxn>
              <a:cxn ang="0">
                <a:pos x="1722" y="780"/>
              </a:cxn>
              <a:cxn ang="0">
                <a:pos x="1707" y="756"/>
              </a:cxn>
              <a:cxn ang="0">
                <a:pos x="1730" y="764"/>
              </a:cxn>
              <a:cxn ang="0">
                <a:pos x="1699" y="787"/>
              </a:cxn>
              <a:cxn ang="0">
                <a:pos x="1629" y="834"/>
              </a:cxn>
              <a:cxn ang="0">
                <a:pos x="1364" y="889"/>
              </a:cxn>
              <a:cxn ang="0">
                <a:pos x="1029" y="858"/>
              </a:cxn>
              <a:cxn ang="0">
                <a:pos x="857" y="819"/>
              </a:cxn>
              <a:cxn ang="0">
                <a:pos x="499" y="725"/>
              </a:cxn>
              <a:cxn ang="0">
                <a:pos x="382" y="686"/>
              </a:cxn>
              <a:cxn ang="0">
                <a:pos x="304" y="663"/>
              </a:cxn>
              <a:cxn ang="0">
                <a:pos x="203" y="608"/>
              </a:cxn>
              <a:cxn ang="0">
                <a:pos x="47" y="561"/>
              </a:cxn>
              <a:cxn ang="0">
                <a:pos x="0" y="460"/>
              </a:cxn>
              <a:cxn ang="0">
                <a:pos x="8" y="343"/>
              </a:cxn>
              <a:cxn ang="0">
                <a:pos x="70" y="304"/>
              </a:cxn>
              <a:cxn ang="0">
                <a:pos x="70" y="281"/>
              </a:cxn>
            </a:cxnLst>
            <a:rect l="0" t="0" r="r" b="b"/>
            <a:pathLst>
              <a:path w="4364" h="897">
                <a:moveTo>
                  <a:pt x="70" y="281"/>
                </a:moveTo>
                <a:cubicBezTo>
                  <a:pt x="93" y="248"/>
                  <a:pt x="130" y="241"/>
                  <a:pt x="164" y="219"/>
                </a:cubicBezTo>
                <a:cubicBezTo>
                  <a:pt x="239" y="172"/>
                  <a:pt x="319" y="126"/>
                  <a:pt x="405" y="102"/>
                </a:cubicBezTo>
                <a:cubicBezTo>
                  <a:pt x="458" y="87"/>
                  <a:pt x="569" y="78"/>
                  <a:pt x="569" y="78"/>
                </a:cubicBezTo>
                <a:cubicBezTo>
                  <a:pt x="803" y="82"/>
                  <a:pt x="1003" y="76"/>
                  <a:pt x="1224" y="109"/>
                </a:cubicBezTo>
                <a:cubicBezTo>
                  <a:pt x="1283" y="134"/>
                  <a:pt x="1344" y="141"/>
                  <a:pt x="1403" y="164"/>
                </a:cubicBezTo>
                <a:cubicBezTo>
                  <a:pt x="1437" y="177"/>
                  <a:pt x="1470" y="191"/>
                  <a:pt x="1504" y="203"/>
                </a:cubicBezTo>
                <a:cubicBezTo>
                  <a:pt x="1554" y="221"/>
                  <a:pt x="1510" y="219"/>
                  <a:pt x="1535" y="219"/>
                </a:cubicBezTo>
                <a:cubicBezTo>
                  <a:pt x="1579" y="131"/>
                  <a:pt x="1616" y="111"/>
                  <a:pt x="1699" y="70"/>
                </a:cubicBezTo>
                <a:cubicBezTo>
                  <a:pt x="1737" y="51"/>
                  <a:pt x="1766" y="35"/>
                  <a:pt x="1808" y="24"/>
                </a:cubicBezTo>
                <a:cubicBezTo>
                  <a:pt x="1861" y="10"/>
                  <a:pt x="1972" y="0"/>
                  <a:pt x="1972" y="0"/>
                </a:cubicBezTo>
                <a:cubicBezTo>
                  <a:pt x="2170" y="4"/>
                  <a:pt x="2325" y="5"/>
                  <a:pt x="2509" y="24"/>
                </a:cubicBezTo>
                <a:cubicBezTo>
                  <a:pt x="2609" y="50"/>
                  <a:pt x="2718" y="65"/>
                  <a:pt x="2821" y="78"/>
                </a:cubicBezTo>
                <a:cubicBezTo>
                  <a:pt x="2855" y="90"/>
                  <a:pt x="2887" y="101"/>
                  <a:pt x="2922" y="109"/>
                </a:cubicBezTo>
                <a:cubicBezTo>
                  <a:pt x="2945" y="124"/>
                  <a:pt x="2971" y="131"/>
                  <a:pt x="2992" y="148"/>
                </a:cubicBezTo>
                <a:cubicBezTo>
                  <a:pt x="3032" y="181"/>
                  <a:pt x="3002" y="161"/>
                  <a:pt x="3031" y="195"/>
                </a:cubicBezTo>
                <a:cubicBezTo>
                  <a:pt x="3048" y="215"/>
                  <a:pt x="3068" y="224"/>
                  <a:pt x="3086" y="242"/>
                </a:cubicBezTo>
                <a:cubicBezTo>
                  <a:pt x="3100" y="228"/>
                  <a:pt x="3111" y="209"/>
                  <a:pt x="3125" y="195"/>
                </a:cubicBezTo>
                <a:cubicBezTo>
                  <a:pt x="3178" y="142"/>
                  <a:pt x="3302" y="120"/>
                  <a:pt x="3374" y="109"/>
                </a:cubicBezTo>
                <a:cubicBezTo>
                  <a:pt x="3572" y="117"/>
                  <a:pt x="3769" y="128"/>
                  <a:pt x="3966" y="148"/>
                </a:cubicBezTo>
                <a:cubicBezTo>
                  <a:pt x="4000" y="155"/>
                  <a:pt x="4045" y="155"/>
                  <a:pt x="4076" y="172"/>
                </a:cubicBezTo>
                <a:cubicBezTo>
                  <a:pt x="4137" y="206"/>
                  <a:pt x="4105" y="192"/>
                  <a:pt x="4146" y="226"/>
                </a:cubicBezTo>
                <a:cubicBezTo>
                  <a:pt x="4185" y="259"/>
                  <a:pt x="4234" y="279"/>
                  <a:pt x="4278" y="304"/>
                </a:cubicBezTo>
                <a:cubicBezTo>
                  <a:pt x="4315" y="329"/>
                  <a:pt x="4349" y="370"/>
                  <a:pt x="4364" y="413"/>
                </a:cubicBezTo>
                <a:cubicBezTo>
                  <a:pt x="4356" y="535"/>
                  <a:pt x="4356" y="569"/>
                  <a:pt x="4356" y="515"/>
                </a:cubicBezTo>
                <a:cubicBezTo>
                  <a:pt x="4334" y="663"/>
                  <a:pt x="4316" y="711"/>
                  <a:pt x="4208" y="819"/>
                </a:cubicBezTo>
                <a:cubicBezTo>
                  <a:pt x="4188" y="839"/>
                  <a:pt x="4128" y="856"/>
                  <a:pt x="4099" y="865"/>
                </a:cubicBezTo>
                <a:cubicBezTo>
                  <a:pt x="4085" y="870"/>
                  <a:pt x="3953" y="881"/>
                  <a:pt x="3951" y="881"/>
                </a:cubicBezTo>
                <a:cubicBezTo>
                  <a:pt x="3799" y="875"/>
                  <a:pt x="3650" y="861"/>
                  <a:pt x="3499" y="850"/>
                </a:cubicBezTo>
                <a:cubicBezTo>
                  <a:pt x="3432" y="839"/>
                  <a:pt x="3364" y="828"/>
                  <a:pt x="3296" y="819"/>
                </a:cubicBezTo>
                <a:cubicBezTo>
                  <a:pt x="3242" y="805"/>
                  <a:pt x="3188" y="792"/>
                  <a:pt x="3133" y="780"/>
                </a:cubicBezTo>
                <a:cubicBezTo>
                  <a:pt x="3097" y="772"/>
                  <a:pt x="3106" y="781"/>
                  <a:pt x="3094" y="756"/>
                </a:cubicBezTo>
                <a:cubicBezTo>
                  <a:pt x="3012" y="819"/>
                  <a:pt x="2915" y="852"/>
                  <a:pt x="2813" y="865"/>
                </a:cubicBezTo>
                <a:cubicBezTo>
                  <a:pt x="2753" y="886"/>
                  <a:pt x="2675" y="889"/>
                  <a:pt x="2611" y="897"/>
                </a:cubicBezTo>
                <a:cubicBezTo>
                  <a:pt x="2404" y="893"/>
                  <a:pt x="2248" y="889"/>
                  <a:pt x="2057" y="873"/>
                </a:cubicBezTo>
                <a:cubicBezTo>
                  <a:pt x="1945" y="844"/>
                  <a:pt x="1833" y="812"/>
                  <a:pt x="1722" y="780"/>
                </a:cubicBezTo>
                <a:cubicBezTo>
                  <a:pt x="1717" y="772"/>
                  <a:pt x="1707" y="756"/>
                  <a:pt x="1707" y="756"/>
                </a:cubicBezTo>
                <a:cubicBezTo>
                  <a:pt x="1715" y="759"/>
                  <a:pt x="1732" y="756"/>
                  <a:pt x="1730" y="764"/>
                </a:cubicBezTo>
                <a:cubicBezTo>
                  <a:pt x="1727" y="776"/>
                  <a:pt x="1710" y="780"/>
                  <a:pt x="1699" y="787"/>
                </a:cubicBezTo>
                <a:cubicBezTo>
                  <a:pt x="1676" y="803"/>
                  <a:pt x="1654" y="821"/>
                  <a:pt x="1629" y="834"/>
                </a:cubicBezTo>
                <a:cubicBezTo>
                  <a:pt x="1541" y="879"/>
                  <a:pt x="1463" y="882"/>
                  <a:pt x="1364" y="889"/>
                </a:cubicBezTo>
                <a:cubicBezTo>
                  <a:pt x="1250" y="883"/>
                  <a:pt x="1142" y="873"/>
                  <a:pt x="1029" y="858"/>
                </a:cubicBezTo>
                <a:cubicBezTo>
                  <a:pt x="974" y="840"/>
                  <a:pt x="914" y="834"/>
                  <a:pt x="857" y="819"/>
                </a:cubicBezTo>
                <a:cubicBezTo>
                  <a:pt x="737" y="788"/>
                  <a:pt x="619" y="756"/>
                  <a:pt x="499" y="725"/>
                </a:cubicBezTo>
                <a:cubicBezTo>
                  <a:pt x="459" y="715"/>
                  <a:pt x="421" y="698"/>
                  <a:pt x="382" y="686"/>
                </a:cubicBezTo>
                <a:cubicBezTo>
                  <a:pt x="357" y="679"/>
                  <a:pt x="327" y="675"/>
                  <a:pt x="304" y="663"/>
                </a:cubicBezTo>
                <a:cubicBezTo>
                  <a:pt x="269" y="645"/>
                  <a:pt x="240" y="622"/>
                  <a:pt x="203" y="608"/>
                </a:cubicBezTo>
                <a:cubicBezTo>
                  <a:pt x="153" y="589"/>
                  <a:pt x="98" y="579"/>
                  <a:pt x="47" y="561"/>
                </a:cubicBezTo>
                <a:cubicBezTo>
                  <a:pt x="19" y="519"/>
                  <a:pt x="15" y="505"/>
                  <a:pt x="0" y="460"/>
                </a:cubicBezTo>
                <a:cubicBezTo>
                  <a:pt x="3" y="421"/>
                  <a:pt x="2" y="382"/>
                  <a:pt x="8" y="343"/>
                </a:cubicBezTo>
                <a:cubicBezTo>
                  <a:pt x="12" y="319"/>
                  <a:pt x="70" y="304"/>
                  <a:pt x="70" y="304"/>
                </a:cubicBezTo>
                <a:cubicBezTo>
                  <a:pt x="89" y="277"/>
                  <a:pt x="95" y="281"/>
                  <a:pt x="70" y="281"/>
                </a:cubicBezTo>
                <a:close/>
              </a:path>
            </a:pathLst>
          </a:custGeom>
          <a:solidFill>
            <a:srgbClr val="C5C3F1"/>
          </a:solidFill>
          <a:ln w="12700" cap="sq" cmpd="sng">
            <a:solidFill>
              <a:schemeClr val="bg2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8551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533400" cy="5191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2800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?</a:t>
            </a:r>
            <a:endParaRPr lang="fr-FR" sz="2800" i="0">
              <a:solidFill>
                <a:srgbClr val="CC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53463" cy="762000"/>
          </a:xfrm>
        </p:spPr>
        <p:txBody>
          <a:bodyPr/>
          <a:lstStyle/>
          <a:p>
            <a:r>
              <a:rPr kumimoji="0" lang="en-US" smtClean="0"/>
              <a:t>The </a:t>
            </a:r>
            <a:r>
              <a:rPr kumimoji="0" lang="en-US" sz="2400" smtClean="0"/>
              <a:t>WHAT</a:t>
            </a:r>
            <a:r>
              <a:rPr kumimoji="0" lang="en-US" smtClean="0"/>
              <a:t> dimension</a:t>
            </a:r>
          </a:p>
        </p:txBody>
      </p:sp>
      <p:sp>
        <p:nvSpPr>
          <p:cNvPr id="139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346200"/>
            <a:ext cx="8751887" cy="4978400"/>
          </a:xfrm>
        </p:spPr>
        <p:txBody>
          <a:bodyPr/>
          <a:lstStyle/>
          <a:p>
            <a:pPr>
              <a:defRPr/>
            </a:pPr>
            <a:r>
              <a:rPr lang="en-US" smtClean="0"/>
              <a:t>Identify &amp; define the system-to-be’s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functional services </a:t>
            </a:r>
            <a:r>
              <a:rPr lang="en-US" smtClean="0"/>
              <a:t>(software services, associated manual procedures)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to satisfy the identified objectives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according to quality constraints: security, performance, ...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based on realistic assumptions about the environment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/>
              <a:t>Example: airport train control</a:t>
            </a:r>
          </a:p>
          <a:p>
            <a:pPr lvl="1">
              <a:buFontTx/>
              <a:buNone/>
              <a:defRPr/>
            </a:pP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“Computation of safe train accelerations”</a:t>
            </a:r>
          </a:p>
          <a:p>
            <a:pPr lvl="1">
              <a:buFontTx/>
              <a:buNone/>
              <a:defRPr/>
            </a:pP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“Display of useful information for passengers inside trains”</a:t>
            </a:r>
            <a:endParaRPr lang="en-US" sz="2000" smtClean="0">
              <a:latin typeface="Arial" pitchFamily="34" charset="0"/>
            </a:endParaRPr>
          </a:p>
          <a:p>
            <a:pPr>
              <a:lnSpc>
                <a:spcPct val="140000"/>
              </a:lnSpc>
              <a:defRPr/>
            </a:pPr>
            <a:r>
              <a:rPr lang="en-US" smtClean="0"/>
              <a:t>Difficulties</a:t>
            </a:r>
          </a:p>
          <a:p>
            <a:pPr lvl="1">
              <a:spcBef>
                <a:spcPct val="10000"/>
              </a:spcBef>
              <a:defRPr/>
            </a:pPr>
            <a:r>
              <a:rPr lang="en-US" smtClean="0"/>
              <a:t>Identify the right set of features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defRPr/>
            </a:pPr>
            <a:r>
              <a:rPr lang="en-US" smtClean="0"/>
              <a:t>Specify these precisely for understanding by all parties</a:t>
            </a:r>
            <a:endParaRPr lang="en-US" sz="2000" smtClean="0"/>
          </a:p>
          <a:p>
            <a:pPr lvl="1">
              <a:spcBef>
                <a:spcPct val="10000"/>
              </a:spcBef>
              <a:defRPr/>
            </a:pPr>
            <a:r>
              <a:rPr lang="en-US" smtClean="0"/>
              <a:t>Ensure backward traceability to system objectives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228600" y="228600"/>
            <a:ext cx="1524000" cy="809625"/>
            <a:chOff x="2949" y="2076"/>
            <a:chExt cx="2358" cy="839"/>
          </a:xfrm>
        </p:grpSpPr>
        <p:sp>
          <p:nvSpPr>
            <p:cNvPr id="1390597" name="Freeform 5"/>
            <p:cNvSpPr>
              <a:spLocks/>
            </p:cNvSpPr>
            <p:nvPr/>
          </p:nvSpPr>
          <p:spPr bwMode="auto">
            <a:xfrm>
              <a:off x="3111" y="2120"/>
              <a:ext cx="2196" cy="795"/>
            </a:xfrm>
            <a:custGeom>
              <a:avLst/>
              <a:gdLst/>
              <a:ahLst/>
              <a:cxnLst>
                <a:cxn ang="0">
                  <a:pos x="716" y="113"/>
                </a:cxn>
                <a:cxn ang="0">
                  <a:pos x="807" y="108"/>
                </a:cxn>
                <a:cxn ang="0">
                  <a:pos x="903" y="113"/>
                </a:cxn>
                <a:cxn ang="0">
                  <a:pos x="985" y="123"/>
                </a:cxn>
                <a:cxn ang="0">
                  <a:pos x="1069" y="128"/>
                </a:cxn>
                <a:cxn ang="0">
                  <a:pos x="1151" y="128"/>
                </a:cxn>
                <a:cxn ang="0">
                  <a:pos x="1231" y="121"/>
                </a:cxn>
                <a:cxn ang="0">
                  <a:pos x="1311" y="106"/>
                </a:cxn>
                <a:cxn ang="0">
                  <a:pos x="1431" y="75"/>
                </a:cxn>
                <a:cxn ang="0">
                  <a:pos x="1576" y="41"/>
                </a:cxn>
                <a:cxn ang="0">
                  <a:pos x="1723" y="14"/>
                </a:cxn>
                <a:cxn ang="0">
                  <a:pos x="1872" y="1"/>
                </a:cxn>
                <a:cxn ang="0">
                  <a:pos x="2019" y="2"/>
                </a:cxn>
                <a:cxn ang="0">
                  <a:pos x="2145" y="24"/>
                </a:cxn>
                <a:cxn ang="0">
                  <a:pos x="2192" y="80"/>
                </a:cxn>
                <a:cxn ang="0">
                  <a:pos x="2185" y="149"/>
                </a:cxn>
                <a:cxn ang="0">
                  <a:pos x="2139" y="184"/>
                </a:cxn>
                <a:cxn ang="0">
                  <a:pos x="2064" y="192"/>
                </a:cxn>
                <a:cxn ang="0">
                  <a:pos x="1977" y="186"/>
                </a:cxn>
                <a:cxn ang="0">
                  <a:pos x="1893" y="180"/>
                </a:cxn>
                <a:cxn ang="0">
                  <a:pos x="1832" y="188"/>
                </a:cxn>
                <a:cxn ang="0">
                  <a:pos x="1801" y="279"/>
                </a:cxn>
                <a:cxn ang="0">
                  <a:pos x="1801" y="462"/>
                </a:cxn>
                <a:cxn ang="0">
                  <a:pos x="1824" y="720"/>
                </a:cxn>
                <a:cxn ang="0">
                  <a:pos x="1845" y="1056"/>
                </a:cxn>
                <a:cxn ang="0">
                  <a:pos x="1870" y="1313"/>
                </a:cxn>
                <a:cxn ang="0">
                  <a:pos x="1847" y="1389"/>
                </a:cxn>
                <a:cxn ang="0">
                  <a:pos x="1782" y="1444"/>
                </a:cxn>
                <a:cxn ang="0">
                  <a:pos x="1696" y="1467"/>
                </a:cxn>
                <a:cxn ang="0">
                  <a:pos x="1610" y="1482"/>
                </a:cxn>
                <a:cxn ang="0">
                  <a:pos x="1524" y="1494"/>
                </a:cxn>
                <a:cxn ang="0">
                  <a:pos x="1437" y="1504"/>
                </a:cxn>
                <a:cxn ang="0">
                  <a:pos x="1347" y="1513"/>
                </a:cxn>
                <a:cxn ang="0">
                  <a:pos x="1246" y="1526"/>
                </a:cxn>
                <a:cxn ang="0">
                  <a:pos x="1126" y="1541"/>
                </a:cxn>
                <a:cxn ang="0">
                  <a:pos x="1007" y="1555"/>
                </a:cxn>
                <a:cxn ang="0">
                  <a:pos x="889" y="1567"/>
                </a:cxn>
                <a:cxn ang="0">
                  <a:pos x="773" y="1574"/>
                </a:cxn>
                <a:cxn ang="0">
                  <a:pos x="653" y="1578"/>
                </a:cxn>
                <a:cxn ang="0">
                  <a:pos x="540" y="1582"/>
                </a:cxn>
                <a:cxn ang="0">
                  <a:pos x="426" y="1587"/>
                </a:cxn>
                <a:cxn ang="0">
                  <a:pos x="313" y="1590"/>
                </a:cxn>
                <a:cxn ang="0">
                  <a:pos x="202" y="1584"/>
                </a:cxn>
                <a:cxn ang="0">
                  <a:pos x="96" y="1564"/>
                </a:cxn>
                <a:cxn ang="0">
                  <a:pos x="12" y="1513"/>
                </a:cxn>
                <a:cxn ang="0">
                  <a:pos x="8" y="1424"/>
                </a:cxn>
                <a:cxn ang="0">
                  <a:pos x="76" y="1354"/>
                </a:cxn>
                <a:cxn ang="0">
                  <a:pos x="174" y="1348"/>
                </a:cxn>
                <a:cxn ang="0">
                  <a:pos x="288" y="1365"/>
                </a:cxn>
                <a:cxn ang="0">
                  <a:pos x="435" y="1285"/>
                </a:cxn>
                <a:cxn ang="0">
                  <a:pos x="483" y="1014"/>
                </a:cxn>
                <a:cxn ang="0">
                  <a:pos x="426" y="734"/>
                </a:cxn>
                <a:cxn ang="0">
                  <a:pos x="408" y="493"/>
                </a:cxn>
                <a:cxn ang="0">
                  <a:pos x="441" y="310"/>
                </a:cxn>
                <a:cxn ang="0">
                  <a:pos x="492" y="223"/>
                </a:cxn>
                <a:cxn ang="0">
                  <a:pos x="572" y="147"/>
                </a:cxn>
                <a:cxn ang="0">
                  <a:pos x="628" y="118"/>
                </a:cxn>
              </a:cxnLst>
              <a:rect l="0" t="0" r="r" b="b"/>
              <a:pathLst>
                <a:path w="2196" h="1590">
                  <a:moveTo>
                    <a:pt x="655" y="118"/>
                  </a:moveTo>
                  <a:lnTo>
                    <a:pt x="685" y="115"/>
                  </a:lnTo>
                  <a:lnTo>
                    <a:pt x="716" y="113"/>
                  </a:lnTo>
                  <a:lnTo>
                    <a:pt x="744" y="110"/>
                  </a:lnTo>
                  <a:lnTo>
                    <a:pt x="777" y="108"/>
                  </a:lnTo>
                  <a:lnTo>
                    <a:pt x="807" y="108"/>
                  </a:lnTo>
                  <a:lnTo>
                    <a:pt x="838" y="108"/>
                  </a:lnTo>
                  <a:lnTo>
                    <a:pt x="870" y="109"/>
                  </a:lnTo>
                  <a:lnTo>
                    <a:pt x="903" y="113"/>
                  </a:lnTo>
                  <a:lnTo>
                    <a:pt x="929" y="117"/>
                  </a:lnTo>
                  <a:lnTo>
                    <a:pt x="958" y="119"/>
                  </a:lnTo>
                  <a:lnTo>
                    <a:pt x="985" y="123"/>
                  </a:lnTo>
                  <a:lnTo>
                    <a:pt x="1013" y="124"/>
                  </a:lnTo>
                  <a:lnTo>
                    <a:pt x="1040" y="127"/>
                  </a:lnTo>
                  <a:lnTo>
                    <a:pt x="1069" y="128"/>
                  </a:lnTo>
                  <a:lnTo>
                    <a:pt x="1095" y="128"/>
                  </a:lnTo>
                  <a:lnTo>
                    <a:pt x="1124" y="128"/>
                  </a:lnTo>
                  <a:lnTo>
                    <a:pt x="1151" y="128"/>
                  </a:lnTo>
                  <a:lnTo>
                    <a:pt x="1177" y="127"/>
                  </a:lnTo>
                  <a:lnTo>
                    <a:pt x="1204" y="124"/>
                  </a:lnTo>
                  <a:lnTo>
                    <a:pt x="1231" y="121"/>
                  </a:lnTo>
                  <a:lnTo>
                    <a:pt x="1257" y="117"/>
                  </a:lnTo>
                  <a:lnTo>
                    <a:pt x="1284" y="113"/>
                  </a:lnTo>
                  <a:lnTo>
                    <a:pt x="1311" y="106"/>
                  </a:lnTo>
                  <a:lnTo>
                    <a:pt x="1338" y="100"/>
                  </a:lnTo>
                  <a:lnTo>
                    <a:pt x="1385" y="87"/>
                  </a:lnTo>
                  <a:lnTo>
                    <a:pt x="1431" y="75"/>
                  </a:lnTo>
                  <a:lnTo>
                    <a:pt x="1479" y="63"/>
                  </a:lnTo>
                  <a:lnTo>
                    <a:pt x="1528" y="52"/>
                  </a:lnTo>
                  <a:lnTo>
                    <a:pt x="1576" y="41"/>
                  </a:lnTo>
                  <a:lnTo>
                    <a:pt x="1626" y="31"/>
                  </a:lnTo>
                  <a:lnTo>
                    <a:pt x="1673" y="22"/>
                  </a:lnTo>
                  <a:lnTo>
                    <a:pt x="1723" y="14"/>
                  </a:lnTo>
                  <a:lnTo>
                    <a:pt x="1772" y="9"/>
                  </a:lnTo>
                  <a:lnTo>
                    <a:pt x="1822" y="4"/>
                  </a:lnTo>
                  <a:lnTo>
                    <a:pt x="1872" y="1"/>
                  </a:lnTo>
                  <a:lnTo>
                    <a:pt x="1921" y="0"/>
                  </a:lnTo>
                  <a:lnTo>
                    <a:pt x="1969" y="0"/>
                  </a:lnTo>
                  <a:lnTo>
                    <a:pt x="2019" y="2"/>
                  </a:lnTo>
                  <a:lnTo>
                    <a:pt x="2068" y="8"/>
                  </a:lnTo>
                  <a:lnTo>
                    <a:pt x="2116" y="15"/>
                  </a:lnTo>
                  <a:lnTo>
                    <a:pt x="2145" y="24"/>
                  </a:lnTo>
                  <a:lnTo>
                    <a:pt x="2165" y="40"/>
                  </a:lnTo>
                  <a:lnTo>
                    <a:pt x="2181" y="58"/>
                  </a:lnTo>
                  <a:lnTo>
                    <a:pt x="2192" y="80"/>
                  </a:lnTo>
                  <a:lnTo>
                    <a:pt x="2196" y="104"/>
                  </a:lnTo>
                  <a:lnTo>
                    <a:pt x="2194" y="127"/>
                  </a:lnTo>
                  <a:lnTo>
                    <a:pt x="2185" y="149"/>
                  </a:lnTo>
                  <a:lnTo>
                    <a:pt x="2171" y="167"/>
                  </a:lnTo>
                  <a:lnTo>
                    <a:pt x="2158" y="178"/>
                  </a:lnTo>
                  <a:lnTo>
                    <a:pt x="2139" y="184"/>
                  </a:lnTo>
                  <a:lnTo>
                    <a:pt x="2116" y="189"/>
                  </a:lnTo>
                  <a:lnTo>
                    <a:pt x="2091" y="191"/>
                  </a:lnTo>
                  <a:lnTo>
                    <a:pt x="2064" y="192"/>
                  </a:lnTo>
                  <a:lnTo>
                    <a:pt x="2036" y="191"/>
                  </a:lnTo>
                  <a:lnTo>
                    <a:pt x="2005" y="188"/>
                  </a:lnTo>
                  <a:lnTo>
                    <a:pt x="1977" y="186"/>
                  </a:lnTo>
                  <a:lnTo>
                    <a:pt x="1946" y="184"/>
                  </a:lnTo>
                  <a:lnTo>
                    <a:pt x="1917" y="182"/>
                  </a:lnTo>
                  <a:lnTo>
                    <a:pt x="1893" y="180"/>
                  </a:lnTo>
                  <a:lnTo>
                    <a:pt x="1868" y="182"/>
                  </a:lnTo>
                  <a:lnTo>
                    <a:pt x="1849" y="183"/>
                  </a:lnTo>
                  <a:lnTo>
                    <a:pt x="1832" y="188"/>
                  </a:lnTo>
                  <a:lnTo>
                    <a:pt x="1820" y="195"/>
                  </a:lnTo>
                  <a:lnTo>
                    <a:pt x="1814" y="205"/>
                  </a:lnTo>
                  <a:lnTo>
                    <a:pt x="1801" y="279"/>
                  </a:lnTo>
                  <a:lnTo>
                    <a:pt x="1797" y="349"/>
                  </a:lnTo>
                  <a:lnTo>
                    <a:pt x="1799" y="412"/>
                  </a:lnTo>
                  <a:lnTo>
                    <a:pt x="1801" y="462"/>
                  </a:lnTo>
                  <a:lnTo>
                    <a:pt x="1805" y="562"/>
                  </a:lnTo>
                  <a:lnTo>
                    <a:pt x="1813" y="635"/>
                  </a:lnTo>
                  <a:lnTo>
                    <a:pt x="1824" y="720"/>
                  </a:lnTo>
                  <a:lnTo>
                    <a:pt x="1841" y="859"/>
                  </a:lnTo>
                  <a:lnTo>
                    <a:pt x="1847" y="960"/>
                  </a:lnTo>
                  <a:lnTo>
                    <a:pt x="1845" y="1056"/>
                  </a:lnTo>
                  <a:lnTo>
                    <a:pt x="1849" y="1161"/>
                  </a:lnTo>
                  <a:lnTo>
                    <a:pt x="1868" y="1289"/>
                  </a:lnTo>
                  <a:lnTo>
                    <a:pt x="1870" y="1313"/>
                  </a:lnTo>
                  <a:lnTo>
                    <a:pt x="1868" y="1339"/>
                  </a:lnTo>
                  <a:lnTo>
                    <a:pt x="1858" y="1364"/>
                  </a:lnTo>
                  <a:lnTo>
                    <a:pt x="1847" y="1389"/>
                  </a:lnTo>
                  <a:lnTo>
                    <a:pt x="1828" y="1411"/>
                  </a:lnTo>
                  <a:lnTo>
                    <a:pt x="1807" y="1430"/>
                  </a:lnTo>
                  <a:lnTo>
                    <a:pt x="1782" y="1444"/>
                  </a:lnTo>
                  <a:lnTo>
                    <a:pt x="1751" y="1455"/>
                  </a:lnTo>
                  <a:lnTo>
                    <a:pt x="1723" y="1461"/>
                  </a:lnTo>
                  <a:lnTo>
                    <a:pt x="1696" y="1467"/>
                  </a:lnTo>
                  <a:lnTo>
                    <a:pt x="1668" y="1472"/>
                  </a:lnTo>
                  <a:lnTo>
                    <a:pt x="1639" y="1477"/>
                  </a:lnTo>
                  <a:lnTo>
                    <a:pt x="1610" y="1482"/>
                  </a:lnTo>
                  <a:lnTo>
                    <a:pt x="1582" y="1486"/>
                  </a:lnTo>
                  <a:lnTo>
                    <a:pt x="1553" y="1490"/>
                  </a:lnTo>
                  <a:lnTo>
                    <a:pt x="1524" y="1494"/>
                  </a:lnTo>
                  <a:lnTo>
                    <a:pt x="1494" y="1496"/>
                  </a:lnTo>
                  <a:lnTo>
                    <a:pt x="1465" y="1500"/>
                  </a:lnTo>
                  <a:lnTo>
                    <a:pt x="1437" y="1504"/>
                  </a:lnTo>
                  <a:lnTo>
                    <a:pt x="1406" y="1507"/>
                  </a:lnTo>
                  <a:lnTo>
                    <a:pt x="1376" y="1511"/>
                  </a:lnTo>
                  <a:lnTo>
                    <a:pt x="1347" y="1513"/>
                  </a:lnTo>
                  <a:lnTo>
                    <a:pt x="1317" y="1517"/>
                  </a:lnTo>
                  <a:lnTo>
                    <a:pt x="1286" y="1521"/>
                  </a:lnTo>
                  <a:lnTo>
                    <a:pt x="1246" y="1526"/>
                  </a:lnTo>
                  <a:lnTo>
                    <a:pt x="1206" y="1532"/>
                  </a:lnTo>
                  <a:lnTo>
                    <a:pt x="1166" y="1537"/>
                  </a:lnTo>
                  <a:lnTo>
                    <a:pt x="1126" y="1541"/>
                  </a:lnTo>
                  <a:lnTo>
                    <a:pt x="1086" y="1546"/>
                  </a:lnTo>
                  <a:lnTo>
                    <a:pt x="1048" y="1551"/>
                  </a:lnTo>
                  <a:lnTo>
                    <a:pt x="1007" y="1555"/>
                  </a:lnTo>
                  <a:lnTo>
                    <a:pt x="969" y="1559"/>
                  </a:lnTo>
                  <a:lnTo>
                    <a:pt x="929" y="1563"/>
                  </a:lnTo>
                  <a:lnTo>
                    <a:pt x="889" y="1567"/>
                  </a:lnTo>
                  <a:lnTo>
                    <a:pt x="851" y="1569"/>
                  </a:lnTo>
                  <a:lnTo>
                    <a:pt x="811" y="1572"/>
                  </a:lnTo>
                  <a:lnTo>
                    <a:pt x="773" y="1574"/>
                  </a:lnTo>
                  <a:lnTo>
                    <a:pt x="733" y="1576"/>
                  </a:lnTo>
                  <a:lnTo>
                    <a:pt x="693" y="1577"/>
                  </a:lnTo>
                  <a:lnTo>
                    <a:pt x="653" y="1578"/>
                  </a:lnTo>
                  <a:lnTo>
                    <a:pt x="614" y="1578"/>
                  </a:lnTo>
                  <a:lnTo>
                    <a:pt x="578" y="1580"/>
                  </a:lnTo>
                  <a:lnTo>
                    <a:pt x="540" y="1582"/>
                  </a:lnTo>
                  <a:lnTo>
                    <a:pt x="502" y="1584"/>
                  </a:lnTo>
                  <a:lnTo>
                    <a:pt x="464" y="1586"/>
                  </a:lnTo>
                  <a:lnTo>
                    <a:pt x="426" y="1587"/>
                  </a:lnTo>
                  <a:lnTo>
                    <a:pt x="387" y="1589"/>
                  </a:lnTo>
                  <a:lnTo>
                    <a:pt x="351" y="1590"/>
                  </a:lnTo>
                  <a:lnTo>
                    <a:pt x="313" y="1590"/>
                  </a:lnTo>
                  <a:lnTo>
                    <a:pt x="275" y="1589"/>
                  </a:lnTo>
                  <a:lnTo>
                    <a:pt x="239" y="1587"/>
                  </a:lnTo>
                  <a:lnTo>
                    <a:pt x="202" y="1584"/>
                  </a:lnTo>
                  <a:lnTo>
                    <a:pt x="166" y="1580"/>
                  </a:lnTo>
                  <a:lnTo>
                    <a:pt x="130" y="1573"/>
                  </a:lnTo>
                  <a:lnTo>
                    <a:pt x="96" y="1564"/>
                  </a:lnTo>
                  <a:lnTo>
                    <a:pt x="61" y="1554"/>
                  </a:lnTo>
                  <a:lnTo>
                    <a:pt x="33" y="1538"/>
                  </a:lnTo>
                  <a:lnTo>
                    <a:pt x="12" y="1513"/>
                  </a:lnTo>
                  <a:lnTo>
                    <a:pt x="2" y="1486"/>
                  </a:lnTo>
                  <a:lnTo>
                    <a:pt x="0" y="1455"/>
                  </a:lnTo>
                  <a:lnTo>
                    <a:pt x="8" y="1424"/>
                  </a:lnTo>
                  <a:lnTo>
                    <a:pt x="23" y="1395"/>
                  </a:lnTo>
                  <a:lnTo>
                    <a:pt x="46" y="1370"/>
                  </a:lnTo>
                  <a:lnTo>
                    <a:pt x="76" y="1354"/>
                  </a:lnTo>
                  <a:lnTo>
                    <a:pt x="107" y="1347"/>
                  </a:lnTo>
                  <a:lnTo>
                    <a:pt x="139" y="1346"/>
                  </a:lnTo>
                  <a:lnTo>
                    <a:pt x="174" y="1348"/>
                  </a:lnTo>
                  <a:lnTo>
                    <a:pt x="210" y="1354"/>
                  </a:lnTo>
                  <a:lnTo>
                    <a:pt x="248" y="1360"/>
                  </a:lnTo>
                  <a:lnTo>
                    <a:pt x="288" y="1365"/>
                  </a:lnTo>
                  <a:lnTo>
                    <a:pt x="328" y="1369"/>
                  </a:lnTo>
                  <a:lnTo>
                    <a:pt x="366" y="1368"/>
                  </a:lnTo>
                  <a:lnTo>
                    <a:pt x="435" y="1285"/>
                  </a:lnTo>
                  <a:lnTo>
                    <a:pt x="473" y="1198"/>
                  </a:lnTo>
                  <a:lnTo>
                    <a:pt x="487" y="1108"/>
                  </a:lnTo>
                  <a:lnTo>
                    <a:pt x="483" y="1014"/>
                  </a:lnTo>
                  <a:lnTo>
                    <a:pt x="468" y="921"/>
                  </a:lnTo>
                  <a:lnTo>
                    <a:pt x="447" y="826"/>
                  </a:lnTo>
                  <a:lnTo>
                    <a:pt x="426" y="734"/>
                  </a:lnTo>
                  <a:lnTo>
                    <a:pt x="410" y="643"/>
                  </a:lnTo>
                  <a:lnTo>
                    <a:pt x="407" y="569"/>
                  </a:lnTo>
                  <a:lnTo>
                    <a:pt x="408" y="493"/>
                  </a:lnTo>
                  <a:lnTo>
                    <a:pt x="418" y="419"/>
                  </a:lnTo>
                  <a:lnTo>
                    <a:pt x="431" y="343"/>
                  </a:lnTo>
                  <a:lnTo>
                    <a:pt x="441" y="310"/>
                  </a:lnTo>
                  <a:lnTo>
                    <a:pt x="454" y="280"/>
                  </a:lnTo>
                  <a:lnTo>
                    <a:pt x="471" y="252"/>
                  </a:lnTo>
                  <a:lnTo>
                    <a:pt x="492" y="223"/>
                  </a:lnTo>
                  <a:lnTo>
                    <a:pt x="517" y="197"/>
                  </a:lnTo>
                  <a:lnTo>
                    <a:pt x="544" y="171"/>
                  </a:lnTo>
                  <a:lnTo>
                    <a:pt x="572" y="147"/>
                  </a:lnTo>
                  <a:lnTo>
                    <a:pt x="603" y="122"/>
                  </a:lnTo>
                  <a:lnTo>
                    <a:pt x="614" y="118"/>
                  </a:lnTo>
                  <a:lnTo>
                    <a:pt x="628" y="118"/>
                  </a:lnTo>
                  <a:lnTo>
                    <a:pt x="641" y="118"/>
                  </a:lnTo>
                  <a:lnTo>
                    <a:pt x="655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598" name="Freeform 6"/>
            <p:cNvSpPr>
              <a:spLocks/>
            </p:cNvSpPr>
            <p:nvPr/>
          </p:nvSpPr>
          <p:spPr bwMode="auto">
            <a:xfrm>
              <a:off x="2959" y="2079"/>
              <a:ext cx="2193" cy="796"/>
            </a:xfrm>
            <a:custGeom>
              <a:avLst/>
              <a:gdLst/>
              <a:ahLst/>
              <a:cxnLst>
                <a:cxn ang="0">
                  <a:pos x="713" y="115"/>
                </a:cxn>
                <a:cxn ang="0">
                  <a:pos x="805" y="109"/>
                </a:cxn>
                <a:cxn ang="0">
                  <a:pos x="900" y="115"/>
                </a:cxn>
                <a:cxn ang="0">
                  <a:pos x="982" y="124"/>
                </a:cxn>
                <a:cxn ang="0">
                  <a:pos x="1066" y="129"/>
                </a:cxn>
                <a:cxn ang="0">
                  <a:pos x="1148" y="129"/>
                </a:cxn>
                <a:cxn ang="0">
                  <a:pos x="1230" y="122"/>
                </a:cxn>
                <a:cxn ang="0">
                  <a:pos x="1310" y="108"/>
                </a:cxn>
                <a:cxn ang="0">
                  <a:pos x="1430" y="76"/>
                </a:cxn>
                <a:cxn ang="0">
                  <a:pos x="1573" y="42"/>
                </a:cxn>
                <a:cxn ang="0">
                  <a:pos x="1720" y="16"/>
                </a:cxn>
                <a:cxn ang="0">
                  <a:pos x="1869" y="1"/>
                </a:cxn>
                <a:cxn ang="0">
                  <a:pos x="2016" y="3"/>
                </a:cxn>
                <a:cxn ang="0">
                  <a:pos x="2142" y="25"/>
                </a:cxn>
                <a:cxn ang="0">
                  <a:pos x="2190" y="81"/>
                </a:cxn>
                <a:cxn ang="0">
                  <a:pos x="2182" y="150"/>
                </a:cxn>
                <a:cxn ang="0">
                  <a:pos x="2136" y="186"/>
                </a:cxn>
                <a:cxn ang="0">
                  <a:pos x="2062" y="192"/>
                </a:cxn>
                <a:cxn ang="0">
                  <a:pos x="1974" y="187"/>
                </a:cxn>
                <a:cxn ang="0">
                  <a:pos x="1890" y="181"/>
                </a:cxn>
                <a:cxn ang="0">
                  <a:pos x="1829" y="189"/>
                </a:cxn>
                <a:cxn ang="0">
                  <a:pos x="1799" y="280"/>
                </a:cxn>
                <a:cxn ang="0">
                  <a:pos x="1799" y="463"/>
                </a:cxn>
                <a:cxn ang="0">
                  <a:pos x="1821" y="723"/>
                </a:cxn>
                <a:cxn ang="0">
                  <a:pos x="1842" y="1058"/>
                </a:cxn>
                <a:cxn ang="0">
                  <a:pos x="1867" y="1314"/>
                </a:cxn>
                <a:cxn ang="0">
                  <a:pos x="1844" y="1389"/>
                </a:cxn>
                <a:cxn ang="0">
                  <a:pos x="1779" y="1446"/>
                </a:cxn>
                <a:cxn ang="0">
                  <a:pos x="1694" y="1468"/>
                </a:cxn>
                <a:cxn ang="0">
                  <a:pos x="1608" y="1483"/>
                </a:cxn>
                <a:cxn ang="0">
                  <a:pos x="1522" y="1494"/>
                </a:cxn>
                <a:cxn ang="0">
                  <a:pos x="1434" y="1505"/>
                </a:cxn>
                <a:cxn ang="0">
                  <a:pos x="1345" y="1514"/>
                </a:cxn>
                <a:cxn ang="0">
                  <a:pos x="1243" y="1527"/>
                </a:cxn>
                <a:cxn ang="0">
                  <a:pos x="1125" y="1542"/>
                </a:cxn>
                <a:cxn ang="0">
                  <a:pos x="1007" y="1555"/>
                </a:cxn>
                <a:cxn ang="0">
                  <a:pos x="889" y="1567"/>
                </a:cxn>
                <a:cxn ang="0">
                  <a:pos x="770" y="1575"/>
                </a:cxn>
                <a:cxn ang="0">
                  <a:pos x="650" y="1579"/>
                </a:cxn>
                <a:cxn ang="0">
                  <a:pos x="538" y="1583"/>
                </a:cxn>
                <a:cxn ang="0">
                  <a:pos x="423" y="1589"/>
                </a:cxn>
                <a:cxn ang="0">
                  <a:pos x="310" y="1590"/>
                </a:cxn>
                <a:cxn ang="0">
                  <a:pos x="200" y="1584"/>
                </a:cxn>
                <a:cxn ang="0">
                  <a:pos x="93" y="1564"/>
                </a:cxn>
                <a:cxn ang="0">
                  <a:pos x="11" y="1514"/>
                </a:cxn>
                <a:cxn ang="0">
                  <a:pos x="5" y="1424"/>
                </a:cxn>
                <a:cxn ang="0">
                  <a:pos x="74" y="1354"/>
                </a:cxn>
                <a:cxn ang="0">
                  <a:pos x="171" y="1349"/>
                </a:cxn>
                <a:cxn ang="0">
                  <a:pos x="286" y="1367"/>
                </a:cxn>
                <a:cxn ang="0">
                  <a:pos x="433" y="1286"/>
                </a:cxn>
                <a:cxn ang="0">
                  <a:pos x="480" y="1016"/>
                </a:cxn>
                <a:cxn ang="0">
                  <a:pos x="423" y="736"/>
                </a:cxn>
                <a:cxn ang="0">
                  <a:pos x="406" y="494"/>
                </a:cxn>
                <a:cxn ang="0">
                  <a:pos x="440" y="312"/>
                </a:cxn>
                <a:cxn ang="0">
                  <a:pos x="490" y="225"/>
                </a:cxn>
                <a:cxn ang="0">
                  <a:pos x="570" y="148"/>
                </a:cxn>
                <a:cxn ang="0">
                  <a:pos x="625" y="118"/>
                </a:cxn>
              </a:cxnLst>
              <a:rect l="0" t="0" r="r" b="b"/>
              <a:pathLst>
                <a:path w="2193" h="1590">
                  <a:moveTo>
                    <a:pt x="652" y="120"/>
                  </a:moveTo>
                  <a:lnTo>
                    <a:pt x="683" y="117"/>
                  </a:lnTo>
                  <a:lnTo>
                    <a:pt x="713" y="115"/>
                  </a:lnTo>
                  <a:lnTo>
                    <a:pt x="744" y="112"/>
                  </a:lnTo>
                  <a:lnTo>
                    <a:pt x="774" y="109"/>
                  </a:lnTo>
                  <a:lnTo>
                    <a:pt x="805" y="109"/>
                  </a:lnTo>
                  <a:lnTo>
                    <a:pt x="837" y="109"/>
                  </a:lnTo>
                  <a:lnTo>
                    <a:pt x="868" y="111"/>
                  </a:lnTo>
                  <a:lnTo>
                    <a:pt x="900" y="115"/>
                  </a:lnTo>
                  <a:lnTo>
                    <a:pt x="927" y="118"/>
                  </a:lnTo>
                  <a:lnTo>
                    <a:pt x="955" y="121"/>
                  </a:lnTo>
                  <a:lnTo>
                    <a:pt x="982" y="124"/>
                  </a:lnTo>
                  <a:lnTo>
                    <a:pt x="1011" y="126"/>
                  </a:lnTo>
                  <a:lnTo>
                    <a:pt x="1039" y="128"/>
                  </a:lnTo>
                  <a:lnTo>
                    <a:pt x="1066" y="129"/>
                  </a:lnTo>
                  <a:lnTo>
                    <a:pt x="1095" y="130"/>
                  </a:lnTo>
                  <a:lnTo>
                    <a:pt x="1121" y="130"/>
                  </a:lnTo>
                  <a:lnTo>
                    <a:pt x="1148" y="129"/>
                  </a:lnTo>
                  <a:lnTo>
                    <a:pt x="1177" y="128"/>
                  </a:lnTo>
                  <a:lnTo>
                    <a:pt x="1203" y="126"/>
                  </a:lnTo>
                  <a:lnTo>
                    <a:pt x="1230" y="122"/>
                  </a:lnTo>
                  <a:lnTo>
                    <a:pt x="1257" y="118"/>
                  </a:lnTo>
                  <a:lnTo>
                    <a:pt x="1283" y="115"/>
                  </a:lnTo>
                  <a:lnTo>
                    <a:pt x="1310" y="108"/>
                  </a:lnTo>
                  <a:lnTo>
                    <a:pt x="1337" y="102"/>
                  </a:lnTo>
                  <a:lnTo>
                    <a:pt x="1383" y="89"/>
                  </a:lnTo>
                  <a:lnTo>
                    <a:pt x="1430" y="76"/>
                  </a:lnTo>
                  <a:lnTo>
                    <a:pt x="1478" y="64"/>
                  </a:lnTo>
                  <a:lnTo>
                    <a:pt x="1526" y="52"/>
                  </a:lnTo>
                  <a:lnTo>
                    <a:pt x="1573" y="42"/>
                  </a:lnTo>
                  <a:lnTo>
                    <a:pt x="1623" y="31"/>
                  </a:lnTo>
                  <a:lnTo>
                    <a:pt x="1673" y="24"/>
                  </a:lnTo>
                  <a:lnTo>
                    <a:pt x="1720" y="16"/>
                  </a:lnTo>
                  <a:lnTo>
                    <a:pt x="1770" y="9"/>
                  </a:lnTo>
                  <a:lnTo>
                    <a:pt x="1820" y="4"/>
                  </a:lnTo>
                  <a:lnTo>
                    <a:pt x="1869" y="1"/>
                  </a:lnTo>
                  <a:lnTo>
                    <a:pt x="1919" y="0"/>
                  </a:lnTo>
                  <a:lnTo>
                    <a:pt x="1966" y="0"/>
                  </a:lnTo>
                  <a:lnTo>
                    <a:pt x="2016" y="3"/>
                  </a:lnTo>
                  <a:lnTo>
                    <a:pt x="2066" y="8"/>
                  </a:lnTo>
                  <a:lnTo>
                    <a:pt x="2113" y="16"/>
                  </a:lnTo>
                  <a:lnTo>
                    <a:pt x="2142" y="25"/>
                  </a:lnTo>
                  <a:lnTo>
                    <a:pt x="2163" y="40"/>
                  </a:lnTo>
                  <a:lnTo>
                    <a:pt x="2178" y="59"/>
                  </a:lnTo>
                  <a:lnTo>
                    <a:pt x="2190" y="81"/>
                  </a:lnTo>
                  <a:lnTo>
                    <a:pt x="2193" y="104"/>
                  </a:lnTo>
                  <a:lnTo>
                    <a:pt x="2192" y="128"/>
                  </a:lnTo>
                  <a:lnTo>
                    <a:pt x="2182" y="150"/>
                  </a:lnTo>
                  <a:lnTo>
                    <a:pt x="2169" y="169"/>
                  </a:lnTo>
                  <a:lnTo>
                    <a:pt x="2155" y="179"/>
                  </a:lnTo>
                  <a:lnTo>
                    <a:pt x="2136" y="186"/>
                  </a:lnTo>
                  <a:lnTo>
                    <a:pt x="2113" y="190"/>
                  </a:lnTo>
                  <a:lnTo>
                    <a:pt x="2089" y="192"/>
                  </a:lnTo>
                  <a:lnTo>
                    <a:pt x="2062" y="192"/>
                  </a:lnTo>
                  <a:lnTo>
                    <a:pt x="2033" y="191"/>
                  </a:lnTo>
                  <a:lnTo>
                    <a:pt x="2003" y="189"/>
                  </a:lnTo>
                  <a:lnTo>
                    <a:pt x="1974" y="187"/>
                  </a:lnTo>
                  <a:lnTo>
                    <a:pt x="1944" y="185"/>
                  </a:lnTo>
                  <a:lnTo>
                    <a:pt x="1915" y="182"/>
                  </a:lnTo>
                  <a:lnTo>
                    <a:pt x="1890" y="181"/>
                  </a:lnTo>
                  <a:lnTo>
                    <a:pt x="1865" y="182"/>
                  </a:lnTo>
                  <a:lnTo>
                    <a:pt x="1846" y="183"/>
                  </a:lnTo>
                  <a:lnTo>
                    <a:pt x="1829" y="189"/>
                  </a:lnTo>
                  <a:lnTo>
                    <a:pt x="1818" y="195"/>
                  </a:lnTo>
                  <a:lnTo>
                    <a:pt x="1812" y="205"/>
                  </a:lnTo>
                  <a:lnTo>
                    <a:pt x="1799" y="280"/>
                  </a:lnTo>
                  <a:lnTo>
                    <a:pt x="1797" y="350"/>
                  </a:lnTo>
                  <a:lnTo>
                    <a:pt x="1797" y="412"/>
                  </a:lnTo>
                  <a:lnTo>
                    <a:pt x="1799" y="463"/>
                  </a:lnTo>
                  <a:lnTo>
                    <a:pt x="1802" y="563"/>
                  </a:lnTo>
                  <a:lnTo>
                    <a:pt x="1810" y="636"/>
                  </a:lnTo>
                  <a:lnTo>
                    <a:pt x="1821" y="723"/>
                  </a:lnTo>
                  <a:lnTo>
                    <a:pt x="1839" y="862"/>
                  </a:lnTo>
                  <a:lnTo>
                    <a:pt x="1844" y="962"/>
                  </a:lnTo>
                  <a:lnTo>
                    <a:pt x="1842" y="1058"/>
                  </a:lnTo>
                  <a:lnTo>
                    <a:pt x="1846" y="1162"/>
                  </a:lnTo>
                  <a:lnTo>
                    <a:pt x="1865" y="1289"/>
                  </a:lnTo>
                  <a:lnTo>
                    <a:pt x="1867" y="1314"/>
                  </a:lnTo>
                  <a:lnTo>
                    <a:pt x="1865" y="1340"/>
                  </a:lnTo>
                  <a:lnTo>
                    <a:pt x="1858" y="1364"/>
                  </a:lnTo>
                  <a:lnTo>
                    <a:pt x="1844" y="1389"/>
                  </a:lnTo>
                  <a:lnTo>
                    <a:pt x="1827" y="1412"/>
                  </a:lnTo>
                  <a:lnTo>
                    <a:pt x="1806" y="1431"/>
                  </a:lnTo>
                  <a:lnTo>
                    <a:pt x="1779" y="1446"/>
                  </a:lnTo>
                  <a:lnTo>
                    <a:pt x="1749" y="1457"/>
                  </a:lnTo>
                  <a:lnTo>
                    <a:pt x="1722" y="1463"/>
                  </a:lnTo>
                  <a:lnTo>
                    <a:pt x="1694" y="1468"/>
                  </a:lnTo>
                  <a:lnTo>
                    <a:pt x="1665" y="1474"/>
                  </a:lnTo>
                  <a:lnTo>
                    <a:pt x="1636" y="1479"/>
                  </a:lnTo>
                  <a:lnTo>
                    <a:pt x="1608" y="1483"/>
                  </a:lnTo>
                  <a:lnTo>
                    <a:pt x="1579" y="1487"/>
                  </a:lnTo>
                  <a:lnTo>
                    <a:pt x="1551" y="1490"/>
                  </a:lnTo>
                  <a:lnTo>
                    <a:pt x="1522" y="1494"/>
                  </a:lnTo>
                  <a:lnTo>
                    <a:pt x="1493" y="1497"/>
                  </a:lnTo>
                  <a:lnTo>
                    <a:pt x="1463" y="1501"/>
                  </a:lnTo>
                  <a:lnTo>
                    <a:pt x="1434" y="1505"/>
                  </a:lnTo>
                  <a:lnTo>
                    <a:pt x="1404" y="1507"/>
                  </a:lnTo>
                  <a:lnTo>
                    <a:pt x="1373" y="1511"/>
                  </a:lnTo>
                  <a:lnTo>
                    <a:pt x="1345" y="1514"/>
                  </a:lnTo>
                  <a:lnTo>
                    <a:pt x="1314" y="1518"/>
                  </a:lnTo>
                  <a:lnTo>
                    <a:pt x="1283" y="1522"/>
                  </a:lnTo>
                  <a:lnTo>
                    <a:pt x="1243" y="1527"/>
                  </a:lnTo>
                  <a:lnTo>
                    <a:pt x="1203" y="1532"/>
                  </a:lnTo>
                  <a:lnTo>
                    <a:pt x="1163" y="1537"/>
                  </a:lnTo>
                  <a:lnTo>
                    <a:pt x="1125" y="1542"/>
                  </a:lnTo>
                  <a:lnTo>
                    <a:pt x="1085" y="1546"/>
                  </a:lnTo>
                  <a:lnTo>
                    <a:pt x="1045" y="1551"/>
                  </a:lnTo>
                  <a:lnTo>
                    <a:pt x="1007" y="1555"/>
                  </a:lnTo>
                  <a:lnTo>
                    <a:pt x="967" y="1559"/>
                  </a:lnTo>
                  <a:lnTo>
                    <a:pt x="927" y="1563"/>
                  </a:lnTo>
                  <a:lnTo>
                    <a:pt x="889" y="1567"/>
                  </a:lnTo>
                  <a:lnTo>
                    <a:pt x="848" y="1571"/>
                  </a:lnTo>
                  <a:lnTo>
                    <a:pt x="808" y="1574"/>
                  </a:lnTo>
                  <a:lnTo>
                    <a:pt x="770" y="1575"/>
                  </a:lnTo>
                  <a:lnTo>
                    <a:pt x="730" y="1577"/>
                  </a:lnTo>
                  <a:lnTo>
                    <a:pt x="690" y="1579"/>
                  </a:lnTo>
                  <a:lnTo>
                    <a:pt x="650" y="1579"/>
                  </a:lnTo>
                  <a:lnTo>
                    <a:pt x="612" y="1580"/>
                  </a:lnTo>
                  <a:lnTo>
                    <a:pt x="576" y="1581"/>
                  </a:lnTo>
                  <a:lnTo>
                    <a:pt x="538" y="1583"/>
                  </a:lnTo>
                  <a:lnTo>
                    <a:pt x="499" y="1585"/>
                  </a:lnTo>
                  <a:lnTo>
                    <a:pt x="461" y="1587"/>
                  </a:lnTo>
                  <a:lnTo>
                    <a:pt x="423" y="1589"/>
                  </a:lnTo>
                  <a:lnTo>
                    <a:pt x="385" y="1590"/>
                  </a:lnTo>
                  <a:lnTo>
                    <a:pt x="349" y="1590"/>
                  </a:lnTo>
                  <a:lnTo>
                    <a:pt x="310" y="1590"/>
                  </a:lnTo>
                  <a:lnTo>
                    <a:pt x="272" y="1590"/>
                  </a:lnTo>
                  <a:lnTo>
                    <a:pt x="236" y="1588"/>
                  </a:lnTo>
                  <a:lnTo>
                    <a:pt x="200" y="1584"/>
                  </a:lnTo>
                  <a:lnTo>
                    <a:pt x="164" y="1580"/>
                  </a:lnTo>
                  <a:lnTo>
                    <a:pt x="127" y="1574"/>
                  </a:lnTo>
                  <a:lnTo>
                    <a:pt x="93" y="1564"/>
                  </a:lnTo>
                  <a:lnTo>
                    <a:pt x="59" y="1554"/>
                  </a:lnTo>
                  <a:lnTo>
                    <a:pt x="30" y="1538"/>
                  </a:lnTo>
                  <a:lnTo>
                    <a:pt x="11" y="1514"/>
                  </a:lnTo>
                  <a:lnTo>
                    <a:pt x="0" y="1487"/>
                  </a:lnTo>
                  <a:lnTo>
                    <a:pt x="0" y="1455"/>
                  </a:lnTo>
                  <a:lnTo>
                    <a:pt x="5" y="1424"/>
                  </a:lnTo>
                  <a:lnTo>
                    <a:pt x="21" y="1396"/>
                  </a:lnTo>
                  <a:lnTo>
                    <a:pt x="43" y="1371"/>
                  </a:lnTo>
                  <a:lnTo>
                    <a:pt x="74" y="1354"/>
                  </a:lnTo>
                  <a:lnTo>
                    <a:pt x="104" y="1348"/>
                  </a:lnTo>
                  <a:lnTo>
                    <a:pt x="137" y="1346"/>
                  </a:lnTo>
                  <a:lnTo>
                    <a:pt x="171" y="1349"/>
                  </a:lnTo>
                  <a:lnTo>
                    <a:pt x="207" y="1355"/>
                  </a:lnTo>
                  <a:lnTo>
                    <a:pt x="246" y="1362"/>
                  </a:lnTo>
                  <a:lnTo>
                    <a:pt x="286" y="1367"/>
                  </a:lnTo>
                  <a:lnTo>
                    <a:pt x="326" y="1371"/>
                  </a:lnTo>
                  <a:lnTo>
                    <a:pt x="364" y="1370"/>
                  </a:lnTo>
                  <a:lnTo>
                    <a:pt x="433" y="1286"/>
                  </a:lnTo>
                  <a:lnTo>
                    <a:pt x="471" y="1199"/>
                  </a:lnTo>
                  <a:lnTo>
                    <a:pt x="484" y="1108"/>
                  </a:lnTo>
                  <a:lnTo>
                    <a:pt x="480" y="1016"/>
                  </a:lnTo>
                  <a:lnTo>
                    <a:pt x="465" y="921"/>
                  </a:lnTo>
                  <a:lnTo>
                    <a:pt x="444" y="828"/>
                  </a:lnTo>
                  <a:lnTo>
                    <a:pt x="423" y="736"/>
                  </a:lnTo>
                  <a:lnTo>
                    <a:pt x="408" y="645"/>
                  </a:lnTo>
                  <a:lnTo>
                    <a:pt x="404" y="569"/>
                  </a:lnTo>
                  <a:lnTo>
                    <a:pt x="406" y="494"/>
                  </a:lnTo>
                  <a:lnTo>
                    <a:pt x="415" y="420"/>
                  </a:lnTo>
                  <a:lnTo>
                    <a:pt x="431" y="343"/>
                  </a:lnTo>
                  <a:lnTo>
                    <a:pt x="440" y="312"/>
                  </a:lnTo>
                  <a:lnTo>
                    <a:pt x="454" y="281"/>
                  </a:lnTo>
                  <a:lnTo>
                    <a:pt x="471" y="252"/>
                  </a:lnTo>
                  <a:lnTo>
                    <a:pt x="490" y="225"/>
                  </a:lnTo>
                  <a:lnTo>
                    <a:pt x="515" y="198"/>
                  </a:lnTo>
                  <a:lnTo>
                    <a:pt x="541" y="173"/>
                  </a:lnTo>
                  <a:lnTo>
                    <a:pt x="570" y="148"/>
                  </a:lnTo>
                  <a:lnTo>
                    <a:pt x="600" y="124"/>
                  </a:lnTo>
                  <a:lnTo>
                    <a:pt x="612" y="120"/>
                  </a:lnTo>
                  <a:lnTo>
                    <a:pt x="625" y="118"/>
                  </a:lnTo>
                  <a:lnTo>
                    <a:pt x="639" y="120"/>
                  </a:lnTo>
                  <a:lnTo>
                    <a:pt x="652" y="120"/>
                  </a:lnTo>
                  <a:close/>
                </a:path>
              </a:pathLst>
            </a:custGeom>
            <a:solidFill>
              <a:srgbClr val="FFED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599" name="Freeform 7"/>
            <p:cNvSpPr>
              <a:spLocks/>
            </p:cNvSpPr>
            <p:nvPr/>
          </p:nvSpPr>
          <p:spPr bwMode="auto">
            <a:xfrm>
              <a:off x="3612" y="2130"/>
              <a:ext cx="248" cy="13"/>
            </a:xfrm>
            <a:custGeom>
              <a:avLst/>
              <a:gdLst/>
              <a:ahLst/>
              <a:cxnLst>
                <a:cxn ang="0">
                  <a:pos x="250" y="5"/>
                </a:cxn>
                <a:cxn ang="0">
                  <a:pos x="250" y="5"/>
                </a:cxn>
                <a:cxn ang="0">
                  <a:pos x="216" y="1"/>
                </a:cxn>
                <a:cxn ang="0">
                  <a:pos x="185" y="0"/>
                </a:cxn>
                <a:cxn ang="0">
                  <a:pos x="153" y="0"/>
                </a:cxn>
                <a:cxn ang="0">
                  <a:pos x="122" y="0"/>
                </a:cxn>
                <a:cxn ang="0">
                  <a:pos x="92" y="2"/>
                </a:cxn>
                <a:cxn ang="0">
                  <a:pos x="61" y="5"/>
                </a:cxn>
                <a:cxn ang="0">
                  <a:pos x="31" y="8"/>
                </a:cxn>
                <a:cxn ang="0">
                  <a:pos x="0" y="10"/>
                </a:cxn>
                <a:cxn ang="0">
                  <a:pos x="0" y="23"/>
                </a:cxn>
                <a:cxn ang="0">
                  <a:pos x="31" y="21"/>
                </a:cxn>
                <a:cxn ang="0">
                  <a:pos x="61" y="18"/>
                </a:cxn>
                <a:cxn ang="0">
                  <a:pos x="92" y="15"/>
                </a:cxn>
                <a:cxn ang="0">
                  <a:pos x="122" y="13"/>
                </a:cxn>
                <a:cxn ang="0">
                  <a:pos x="153" y="13"/>
                </a:cxn>
                <a:cxn ang="0">
                  <a:pos x="185" y="13"/>
                </a:cxn>
                <a:cxn ang="0">
                  <a:pos x="216" y="14"/>
                </a:cxn>
                <a:cxn ang="0">
                  <a:pos x="246" y="18"/>
                </a:cxn>
                <a:cxn ang="0">
                  <a:pos x="246" y="18"/>
                </a:cxn>
                <a:cxn ang="0">
                  <a:pos x="250" y="5"/>
                </a:cxn>
              </a:cxnLst>
              <a:rect l="0" t="0" r="r" b="b"/>
              <a:pathLst>
                <a:path w="250" h="23">
                  <a:moveTo>
                    <a:pt x="250" y="5"/>
                  </a:moveTo>
                  <a:lnTo>
                    <a:pt x="250" y="5"/>
                  </a:lnTo>
                  <a:lnTo>
                    <a:pt x="216" y="1"/>
                  </a:lnTo>
                  <a:lnTo>
                    <a:pt x="185" y="0"/>
                  </a:lnTo>
                  <a:lnTo>
                    <a:pt x="153" y="0"/>
                  </a:lnTo>
                  <a:lnTo>
                    <a:pt x="122" y="0"/>
                  </a:lnTo>
                  <a:lnTo>
                    <a:pt x="92" y="2"/>
                  </a:lnTo>
                  <a:lnTo>
                    <a:pt x="61" y="5"/>
                  </a:lnTo>
                  <a:lnTo>
                    <a:pt x="31" y="8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31" y="21"/>
                  </a:lnTo>
                  <a:lnTo>
                    <a:pt x="61" y="18"/>
                  </a:lnTo>
                  <a:lnTo>
                    <a:pt x="92" y="15"/>
                  </a:lnTo>
                  <a:lnTo>
                    <a:pt x="122" y="13"/>
                  </a:lnTo>
                  <a:lnTo>
                    <a:pt x="153" y="13"/>
                  </a:lnTo>
                  <a:lnTo>
                    <a:pt x="185" y="13"/>
                  </a:lnTo>
                  <a:lnTo>
                    <a:pt x="216" y="14"/>
                  </a:lnTo>
                  <a:lnTo>
                    <a:pt x="246" y="18"/>
                  </a:lnTo>
                  <a:lnTo>
                    <a:pt x="246" y="18"/>
                  </a:lnTo>
                  <a:lnTo>
                    <a:pt x="250" y="5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00" name="Freeform 8"/>
            <p:cNvSpPr>
              <a:spLocks/>
            </p:cNvSpPr>
            <p:nvPr/>
          </p:nvSpPr>
          <p:spPr bwMode="auto">
            <a:xfrm>
              <a:off x="3858" y="2127"/>
              <a:ext cx="442" cy="21"/>
            </a:xfrm>
            <a:custGeom>
              <a:avLst/>
              <a:gdLst/>
              <a:ahLst/>
              <a:cxnLst>
                <a:cxn ang="0">
                  <a:pos x="435" y="0"/>
                </a:cxn>
                <a:cxn ang="0">
                  <a:pos x="435" y="0"/>
                </a:cxn>
                <a:cxn ang="0">
                  <a:pos x="410" y="7"/>
                </a:cxn>
                <a:cxn ang="0">
                  <a:pos x="384" y="13"/>
                </a:cxn>
                <a:cxn ang="0">
                  <a:pos x="357" y="17"/>
                </a:cxn>
                <a:cxn ang="0">
                  <a:pos x="330" y="21"/>
                </a:cxn>
                <a:cxn ang="0">
                  <a:pos x="305" y="25"/>
                </a:cxn>
                <a:cxn ang="0">
                  <a:pos x="279" y="26"/>
                </a:cxn>
                <a:cxn ang="0">
                  <a:pos x="250" y="27"/>
                </a:cxn>
                <a:cxn ang="0">
                  <a:pos x="223" y="29"/>
                </a:cxn>
                <a:cxn ang="0">
                  <a:pos x="197" y="29"/>
                </a:cxn>
                <a:cxn ang="0">
                  <a:pos x="168" y="27"/>
                </a:cxn>
                <a:cxn ang="0">
                  <a:pos x="141" y="26"/>
                </a:cxn>
                <a:cxn ang="0">
                  <a:pos x="113" y="25"/>
                </a:cxn>
                <a:cxn ang="0">
                  <a:pos x="84" y="22"/>
                </a:cxn>
                <a:cxn ang="0">
                  <a:pos x="57" y="20"/>
                </a:cxn>
                <a:cxn ang="0">
                  <a:pos x="29" y="17"/>
                </a:cxn>
                <a:cxn ang="0">
                  <a:pos x="4" y="13"/>
                </a:cxn>
                <a:cxn ang="0">
                  <a:pos x="0" y="26"/>
                </a:cxn>
                <a:cxn ang="0">
                  <a:pos x="29" y="30"/>
                </a:cxn>
                <a:cxn ang="0">
                  <a:pos x="57" y="33"/>
                </a:cxn>
                <a:cxn ang="0">
                  <a:pos x="84" y="35"/>
                </a:cxn>
                <a:cxn ang="0">
                  <a:pos x="113" y="38"/>
                </a:cxn>
                <a:cxn ang="0">
                  <a:pos x="141" y="39"/>
                </a:cxn>
                <a:cxn ang="0">
                  <a:pos x="168" y="40"/>
                </a:cxn>
                <a:cxn ang="0">
                  <a:pos x="197" y="42"/>
                </a:cxn>
                <a:cxn ang="0">
                  <a:pos x="223" y="42"/>
                </a:cxn>
                <a:cxn ang="0">
                  <a:pos x="250" y="40"/>
                </a:cxn>
                <a:cxn ang="0">
                  <a:pos x="279" y="39"/>
                </a:cxn>
                <a:cxn ang="0">
                  <a:pos x="305" y="38"/>
                </a:cxn>
                <a:cxn ang="0">
                  <a:pos x="334" y="34"/>
                </a:cxn>
                <a:cxn ang="0">
                  <a:pos x="361" y="30"/>
                </a:cxn>
                <a:cxn ang="0">
                  <a:pos x="387" y="26"/>
                </a:cxn>
                <a:cxn ang="0">
                  <a:pos x="414" y="20"/>
                </a:cxn>
                <a:cxn ang="0">
                  <a:pos x="443" y="13"/>
                </a:cxn>
                <a:cxn ang="0">
                  <a:pos x="443" y="13"/>
                </a:cxn>
                <a:cxn ang="0">
                  <a:pos x="435" y="0"/>
                </a:cxn>
              </a:cxnLst>
              <a:rect l="0" t="0" r="r" b="b"/>
              <a:pathLst>
                <a:path w="443" h="42">
                  <a:moveTo>
                    <a:pt x="435" y="0"/>
                  </a:moveTo>
                  <a:lnTo>
                    <a:pt x="435" y="0"/>
                  </a:lnTo>
                  <a:lnTo>
                    <a:pt x="410" y="7"/>
                  </a:lnTo>
                  <a:lnTo>
                    <a:pt x="384" y="13"/>
                  </a:lnTo>
                  <a:lnTo>
                    <a:pt x="357" y="17"/>
                  </a:lnTo>
                  <a:lnTo>
                    <a:pt x="330" y="21"/>
                  </a:lnTo>
                  <a:lnTo>
                    <a:pt x="305" y="25"/>
                  </a:lnTo>
                  <a:lnTo>
                    <a:pt x="279" y="26"/>
                  </a:lnTo>
                  <a:lnTo>
                    <a:pt x="250" y="27"/>
                  </a:lnTo>
                  <a:lnTo>
                    <a:pt x="223" y="29"/>
                  </a:lnTo>
                  <a:lnTo>
                    <a:pt x="197" y="29"/>
                  </a:lnTo>
                  <a:lnTo>
                    <a:pt x="168" y="27"/>
                  </a:lnTo>
                  <a:lnTo>
                    <a:pt x="141" y="26"/>
                  </a:lnTo>
                  <a:lnTo>
                    <a:pt x="113" y="25"/>
                  </a:lnTo>
                  <a:lnTo>
                    <a:pt x="84" y="22"/>
                  </a:lnTo>
                  <a:lnTo>
                    <a:pt x="57" y="20"/>
                  </a:lnTo>
                  <a:lnTo>
                    <a:pt x="29" y="17"/>
                  </a:lnTo>
                  <a:lnTo>
                    <a:pt x="4" y="13"/>
                  </a:lnTo>
                  <a:lnTo>
                    <a:pt x="0" y="26"/>
                  </a:lnTo>
                  <a:lnTo>
                    <a:pt x="29" y="30"/>
                  </a:lnTo>
                  <a:lnTo>
                    <a:pt x="57" y="33"/>
                  </a:lnTo>
                  <a:lnTo>
                    <a:pt x="84" y="35"/>
                  </a:lnTo>
                  <a:lnTo>
                    <a:pt x="113" y="38"/>
                  </a:lnTo>
                  <a:lnTo>
                    <a:pt x="141" y="39"/>
                  </a:lnTo>
                  <a:lnTo>
                    <a:pt x="168" y="40"/>
                  </a:lnTo>
                  <a:lnTo>
                    <a:pt x="197" y="42"/>
                  </a:lnTo>
                  <a:lnTo>
                    <a:pt x="223" y="42"/>
                  </a:lnTo>
                  <a:lnTo>
                    <a:pt x="250" y="40"/>
                  </a:lnTo>
                  <a:lnTo>
                    <a:pt x="279" y="39"/>
                  </a:lnTo>
                  <a:lnTo>
                    <a:pt x="305" y="38"/>
                  </a:lnTo>
                  <a:lnTo>
                    <a:pt x="334" y="34"/>
                  </a:lnTo>
                  <a:lnTo>
                    <a:pt x="361" y="30"/>
                  </a:lnTo>
                  <a:lnTo>
                    <a:pt x="387" y="26"/>
                  </a:lnTo>
                  <a:lnTo>
                    <a:pt x="414" y="20"/>
                  </a:lnTo>
                  <a:lnTo>
                    <a:pt x="443" y="13"/>
                  </a:lnTo>
                  <a:lnTo>
                    <a:pt x="443" y="13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01" name="Freeform 9"/>
            <p:cNvSpPr>
              <a:spLocks/>
            </p:cNvSpPr>
            <p:nvPr/>
          </p:nvSpPr>
          <p:spPr bwMode="auto">
            <a:xfrm>
              <a:off x="4293" y="2076"/>
              <a:ext cx="781" cy="58"/>
            </a:xfrm>
            <a:custGeom>
              <a:avLst/>
              <a:gdLst/>
              <a:ahLst/>
              <a:cxnLst>
                <a:cxn ang="0">
                  <a:pos x="782" y="15"/>
                </a:cxn>
                <a:cxn ang="0">
                  <a:pos x="782" y="15"/>
                </a:cxn>
                <a:cxn ang="0">
                  <a:pos x="735" y="7"/>
                </a:cxn>
                <a:cxn ang="0">
                  <a:pos x="683" y="2"/>
                </a:cxn>
                <a:cxn ang="0">
                  <a:pos x="633" y="0"/>
                </a:cxn>
                <a:cxn ang="0">
                  <a:pos x="586" y="0"/>
                </a:cxn>
                <a:cxn ang="0">
                  <a:pos x="536" y="1"/>
                </a:cxn>
                <a:cxn ang="0">
                  <a:pos x="487" y="4"/>
                </a:cxn>
                <a:cxn ang="0">
                  <a:pos x="437" y="9"/>
                </a:cxn>
                <a:cxn ang="0">
                  <a:pos x="385" y="15"/>
                </a:cxn>
                <a:cxn ang="0">
                  <a:pos x="338" y="23"/>
                </a:cxn>
                <a:cxn ang="0">
                  <a:pos x="288" y="31"/>
                </a:cxn>
                <a:cxn ang="0">
                  <a:pos x="239" y="41"/>
                </a:cxn>
                <a:cxn ang="0">
                  <a:pos x="191" y="52"/>
                </a:cxn>
                <a:cxn ang="0">
                  <a:pos x="143" y="63"/>
                </a:cxn>
                <a:cxn ang="0">
                  <a:pos x="95" y="75"/>
                </a:cxn>
                <a:cxn ang="0">
                  <a:pos x="46" y="88"/>
                </a:cxn>
                <a:cxn ang="0">
                  <a:pos x="0" y="101"/>
                </a:cxn>
                <a:cxn ang="0">
                  <a:pos x="8" y="114"/>
                </a:cxn>
                <a:cxn ang="0">
                  <a:pos x="53" y="101"/>
                </a:cxn>
                <a:cxn ang="0">
                  <a:pos x="99" y="88"/>
                </a:cxn>
                <a:cxn ang="0">
                  <a:pos x="147" y="76"/>
                </a:cxn>
                <a:cxn ang="0">
                  <a:pos x="195" y="65"/>
                </a:cxn>
                <a:cxn ang="0">
                  <a:pos x="242" y="54"/>
                </a:cxn>
                <a:cxn ang="0">
                  <a:pos x="292" y="44"/>
                </a:cxn>
                <a:cxn ang="0">
                  <a:pos x="342" y="36"/>
                </a:cxn>
                <a:cxn ang="0">
                  <a:pos x="389" y="28"/>
                </a:cxn>
                <a:cxn ang="0">
                  <a:pos x="437" y="22"/>
                </a:cxn>
                <a:cxn ang="0">
                  <a:pos x="487" y="17"/>
                </a:cxn>
                <a:cxn ang="0">
                  <a:pos x="536" y="14"/>
                </a:cxn>
                <a:cxn ang="0">
                  <a:pos x="586" y="13"/>
                </a:cxn>
                <a:cxn ang="0">
                  <a:pos x="633" y="13"/>
                </a:cxn>
                <a:cxn ang="0">
                  <a:pos x="683" y="15"/>
                </a:cxn>
                <a:cxn ang="0">
                  <a:pos x="731" y="20"/>
                </a:cxn>
                <a:cxn ang="0">
                  <a:pos x="778" y="28"/>
                </a:cxn>
                <a:cxn ang="0">
                  <a:pos x="778" y="28"/>
                </a:cxn>
                <a:cxn ang="0">
                  <a:pos x="782" y="15"/>
                </a:cxn>
              </a:cxnLst>
              <a:rect l="0" t="0" r="r" b="b"/>
              <a:pathLst>
                <a:path w="782" h="114">
                  <a:moveTo>
                    <a:pt x="782" y="15"/>
                  </a:moveTo>
                  <a:lnTo>
                    <a:pt x="782" y="15"/>
                  </a:lnTo>
                  <a:lnTo>
                    <a:pt x="735" y="7"/>
                  </a:lnTo>
                  <a:lnTo>
                    <a:pt x="683" y="2"/>
                  </a:lnTo>
                  <a:lnTo>
                    <a:pt x="633" y="0"/>
                  </a:lnTo>
                  <a:lnTo>
                    <a:pt x="586" y="0"/>
                  </a:lnTo>
                  <a:lnTo>
                    <a:pt x="536" y="1"/>
                  </a:lnTo>
                  <a:lnTo>
                    <a:pt x="487" y="4"/>
                  </a:lnTo>
                  <a:lnTo>
                    <a:pt x="437" y="9"/>
                  </a:lnTo>
                  <a:lnTo>
                    <a:pt x="385" y="15"/>
                  </a:lnTo>
                  <a:lnTo>
                    <a:pt x="338" y="23"/>
                  </a:lnTo>
                  <a:lnTo>
                    <a:pt x="288" y="31"/>
                  </a:lnTo>
                  <a:lnTo>
                    <a:pt x="239" y="41"/>
                  </a:lnTo>
                  <a:lnTo>
                    <a:pt x="191" y="52"/>
                  </a:lnTo>
                  <a:lnTo>
                    <a:pt x="143" y="63"/>
                  </a:lnTo>
                  <a:lnTo>
                    <a:pt x="95" y="75"/>
                  </a:lnTo>
                  <a:lnTo>
                    <a:pt x="46" y="88"/>
                  </a:lnTo>
                  <a:lnTo>
                    <a:pt x="0" y="101"/>
                  </a:lnTo>
                  <a:lnTo>
                    <a:pt x="8" y="114"/>
                  </a:lnTo>
                  <a:lnTo>
                    <a:pt x="53" y="101"/>
                  </a:lnTo>
                  <a:lnTo>
                    <a:pt x="99" y="88"/>
                  </a:lnTo>
                  <a:lnTo>
                    <a:pt x="147" y="76"/>
                  </a:lnTo>
                  <a:lnTo>
                    <a:pt x="195" y="65"/>
                  </a:lnTo>
                  <a:lnTo>
                    <a:pt x="242" y="54"/>
                  </a:lnTo>
                  <a:lnTo>
                    <a:pt x="292" y="44"/>
                  </a:lnTo>
                  <a:lnTo>
                    <a:pt x="342" y="36"/>
                  </a:lnTo>
                  <a:lnTo>
                    <a:pt x="389" y="28"/>
                  </a:lnTo>
                  <a:lnTo>
                    <a:pt x="437" y="22"/>
                  </a:lnTo>
                  <a:lnTo>
                    <a:pt x="487" y="17"/>
                  </a:lnTo>
                  <a:lnTo>
                    <a:pt x="536" y="14"/>
                  </a:lnTo>
                  <a:lnTo>
                    <a:pt x="586" y="13"/>
                  </a:lnTo>
                  <a:lnTo>
                    <a:pt x="633" y="13"/>
                  </a:lnTo>
                  <a:lnTo>
                    <a:pt x="683" y="15"/>
                  </a:lnTo>
                  <a:lnTo>
                    <a:pt x="731" y="20"/>
                  </a:lnTo>
                  <a:lnTo>
                    <a:pt x="778" y="28"/>
                  </a:lnTo>
                  <a:lnTo>
                    <a:pt x="778" y="28"/>
                  </a:lnTo>
                  <a:lnTo>
                    <a:pt x="782" y="15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02" name="Freeform 10"/>
            <p:cNvSpPr>
              <a:spLocks/>
            </p:cNvSpPr>
            <p:nvPr/>
          </p:nvSpPr>
          <p:spPr bwMode="auto">
            <a:xfrm>
              <a:off x="5071" y="2084"/>
              <a:ext cx="91" cy="82"/>
            </a:xfrm>
            <a:custGeom>
              <a:avLst/>
              <a:gdLst/>
              <a:ahLst/>
              <a:cxnLst>
                <a:cxn ang="0">
                  <a:pos x="65" y="164"/>
                </a:cxn>
                <a:cxn ang="0">
                  <a:pos x="65" y="164"/>
                </a:cxn>
                <a:cxn ang="0">
                  <a:pos x="81" y="142"/>
                </a:cxn>
                <a:cxn ang="0">
                  <a:pos x="90" y="119"/>
                </a:cxn>
                <a:cxn ang="0">
                  <a:pos x="92" y="95"/>
                </a:cxn>
                <a:cxn ang="0">
                  <a:pos x="88" y="70"/>
                </a:cxn>
                <a:cxn ang="0">
                  <a:pos x="77" y="47"/>
                </a:cxn>
                <a:cxn ang="0">
                  <a:pos x="60" y="28"/>
                </a:cxn>
                <a:cxn ang="0">
                  <a:pos x="37" y="11"/>
                </a:cxn>
                <a:cxn ang="0">
                  <a:pos x="4" y="0"/>
                </a:cxn>
                <a:cxn ang="0">
                  <a:pos x="0" y="13"/>
                </a:cxn>
                <a:cxn ang="0">
                  <a:pos x="25" y="21"/>
                </a:cxn>
                <a:cxn ang="0">
                  <a:pos x="44" y="35"/>
                </a:cxn>
                <a:cxn ang="0">
                  <a:pos x="58" y="52"/>
                </a:cxn>
                <a:cxn ang="0">
                  <a:pos x="69" y="73"/>
                </a:cxn>
                <a:cxn ang="0">
                  <a:pos x="73" y="95"/>
                </a:cxn>
                <a:cxn ang="0">
                  <a:pos x="71" y="119"/>
                </a:cxn>
                <a:cxn ang="0">
                  <a:pos x="61" y="139"/>
                </a:cxn>
                <a:cxn ang="0">
                  <a:pos x="50" y="156"/>
                </a:cxn>
                <a:cxn ang="0">
                  <a:pos x="50" y="156"/>
                </a:cxn>
                <a:cxn ang="0">
                  <a:pos x="65" y="164"/>
                </a:cxn>
              </a:cxnLst>
              <a:rect l="0" t="0" r="r" b="b"/>
              <a:pathLst>
                <a:path w="92" h="164">
                  <a:moveTo>
                    <a:pt x="65" y="164"/>
                  </a:moveTo>
                  <a:lnTo>
                    <a:pt x="65" y="164"/>
                  </a:lnTo>
                  <a:lnTo>
                    <a:pt x="81" y="142"/>
                  </a:lnTo>
                  <a:lnTo>
                    <a:pt x="90" y="119"/>
                  </a:lnTo>
                  <a:lnTo>
                    <a:pt x="92" y="95"/>
                  </a:lnTo>
                  <a:lnTo>
                    <a:pt x="88" y="70"/>
                  </a:lnTo>
                  <a:lnTo>
                    <a:pt x="77" y="47"/>
                  </a:lnTo>
                  <a:lnTo>
                    <a:pt x="60" y="28"/>
                  </a:lnTo>
                  <a:lnTo>
                    <a:pt x="37" y="11"/>
                  </a:lnTo>
                  <a:lnTo>
                    <a:pt x="4" y="0"/>
                  </a:lnTo>
                  <a:lnTo>
                    <a:pt x="0" y="13"/>
                  </a:lnTo>
                  <a:lnTo>
                    <a:pt x="25" y="21"/>
                  </a:lnTo>
                  <a:lnTo>
                    <a:pt x="44" y="35"/>
                  </a:lnTo>
                  <a:lnTo>
                    <a:pt x="58" y="52"/>
                  </a:lnTo>
                  <a:lnTo>
                    <a:pt x="69" y="73"/>
                  </a:lnTo>
                  <a:lnTo>
                    <a:pt x="73" y="95"/>
                  </a:lnTo>
                  <a:lnTo>
                    <a:pt x="71" y="119"/>
                  </a:lnTo>
                  <a:lnTo>
                    <a:pt x="61" y="139"/>
                  </a:lnTo>
                  <a:lnTo>
                    <a:pt x="50" y="156"/>
                  </a:lnTo>
                  <a:lnTo>
                    <a:pt x="50" y="156"/>
                  </a:lnTo>
                  <a:lnTo>
                    <a:pt x="65" y="164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03" name="Freeform 11"/>
            <p:cNvSpPr>
              <a:spLocks/>
            </p:cNvSpPr>
            <p:nvPr/>
          </p:nvSpPr>
          <p:spPr bwMode="auto">
            <a:xfrm>
              <a:off x="4762" y="2162"/>
              <a:ext cx="373" cy="20"/>
            </a:xfrm>
            <a:custGeom>
              <a:avLst/>
              <a:gdLst/>
              <a:ahLst/>
              <a:cxnLst>
                <a:cxn ang="0">
                  <a:pos x="19" y="40"/>
                </a:cxn>
                <a:cxn ang="0">
                  <a:pos x="19" y="40"/>
                </a:cxn>
                <a:cxn ang="0">
                  <a:pos x="23" y="34"/>
                </a:cxn>
                <a:cxn ang="0">
                  <a:pos x="31" y="29"/>
                </a:cxn>
                <a:cxn ang="0">
                  <a:pos x="46" y="25"/>
                </a:cxn>
                <a:cxn ang="0">
                  <a:pos x="63" y="24"/>
                </a:cxn>
                <a:cxn ang="0">
                  <a:pos x="88" y="22"/>
                </a:cxn>
                <a:cxn ang="0">
                  <a:pos x="113" y="24"/>
                </a:cxn>
                <a:cxn ang="0">
                  <a:pos x="142" y="26"/>
                </a:cxn>
                <a:cxn ang="0">
                  <a:pos x="172" y="29"/>
                </a:cxn>
                <a:cxn ang="0">
                  <a:pos x="201" y="30"/>
                </a:cxn>
                <a:cxn ang="0">
                  <a:pos x="231" y="33"/>
                </a:cxn>
                <a:cxn ang="0">
                  <a:pos x="260" y="34"/>
                </a:cxn>
                <a:cxn ang="0">
                  <a:pos x="287" y="34"/>
                </a:cxn>
                <a:cxn ang="0">
                  <a:pos x="313" y="31"/>
                </a:cxn>
                <a:cxn ang="0">
                  <a:pos x="336" y="27"/>
                </a:cxn>
                <a:cxn ang="0">
                  <a:pos x="359" y="20"/>
                </a:cxn>
                <a:cxn ang="0">
                  <a:pos x="374" y="8"/>
                </a:cxn>
                <a:cxn ang="0">
                  <a:pos x="359" y="0"/>
                </a:cxn>
                <a:cxn ang="0">
                  <a:pos x="348" y="9"/>
                </a:cxn>
                <a:cxn ang="0">
                  <a:pos x="332" y="14"/>
                </a:cxn>
                <a:cxn ang="0">
                  <a:pos x="309" y="18"/>
                </a:cxn>
                <a:cxn ang="0">
                  <a:pos x="287" y="21"/>
                </a:cxn>
                <a:cxn ang="0">
                  <a:pos x="260" y="21"/>
                </a:cxn>
                <a:cxn ang="0">
                  <a:pos x="231" y="20"/>
                </a:cxn>
                <a:cxn ang="0">
                  <a:pos x="201" y="17"/>
                </a:cxn>
                <a:cxn ang="0">
                  <a:pos x="172" y="16"/>
                </a:cxn>
                <a:cxn ang="0">
                  <a:pos x="142" y="13"/>
                </a:cxn>
                <a:cxn ang="0">
                  <a:pos x="113" y="11"/>
                </a:cxn>
                <a:cxn ang="0">
                  <a:pos x="88" y="9"/>
                </a:cxn>
                <a:cxn ang="0">
                  <a:pos x="63" y="11"/>
                </a:cxn>
                <a:cxn ang="0">
                  <a:pos x="42" y="12"/>
                </a:cxn>
                <a:cxn ang="0">
                  <a:pos x="23" y="18"/>
                </a:cxn>
                <a:cxn ang="0">
                  <a:pos x="8" y="26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9" y="40"/>
                </a:cxn>
              </a:cxnLst>
              <a:rect l="0" t="0" r="r" b="b"/>
              <a:pathLst>
                <a:path w="374" h="40">
                  <a:moveTo>
                    <a:pt x="19" y="40"/>
                  </a:moveTo>
                  <a:lnTo>
                    <a:pt x="19" y="40"/>
                  </a:lnTo>
                  <a:lnTo>
                    <a:pt x="23" y="34"/>
                  </a:lnTo>
                  <a:lnTo>
                    <a:pt x="31" y="29"/>
                  </a:lnTo>
                  <a:lnTo>
                    <a:pt x="46" y="25"/>
                  </a:lnTo>
                  <a:lnTo>
                    <a:pt x="63" y="24"/>
                  </a:lnTo>
                  <a:lnTo>
                    <a:pt x="88" y="22"/>
                  </a:lnTo>
                  <a:lnTo>
                    <a:pt x="113" y="24"/>
                  </a:lnTo>
                  <a:lnTo>
                    <a:pt x="142" y="26"/>
                  </a:lnTo>
                  <a:lnTo>
                    <a:pt x="172" y="29"/>
                  </a:lnTo>
                  <a:lnTo>
                    <a:pt x="201" y="30"/>
                  </a:lnTo>
                  <a:lnTo>
                    <a:pt x="231" y="33"/>
                  </a:lnTo>
                  <a:lnTo>
                    <a:pt x="260" y="34"/>
                  </a:lnTo>
                  <a:lnTo>
                    <a:pt x="287" y="34"/>
                  </a:lnTo>
                  <a:lnTo>
                    <a:pt x="313" y="31"/>
                  </a:lnTo>
                  <a:lnTo>
                    <a:pt x="336" y="27"/>
                  </a:lnTo>
                  <a:lnTo>
                    <a:pt x="359" y="20"/>
                  </a:lnTo>
                  <a:lnTo>
                    <a:pt x="374" y="8"/>
                  </a:lnTo>
                  <a:lnTo>
                    <a:pt x="359" y="0"/>
                  </a:lnTo>
                  <a:lnTo>
                    <a:pt x="348" y="9"/>
                  </a:lnTo>
                  <a:lnTo>
                    <a:pt x="332" y="14"/>
                  </a:lnTo>
                  <a:lnTo>
                    <a:pt x="309" y="18"/>
                  </a:lnTo>
                  <a:lnTo>
                    <a:pt x="287" y="21"/>
                  </a:lnTo>
                  <a:lnTo>
                    <a:pt x="260" y="21"/>
                  </a:lnTo>
                  <a:lnTo>
                    <a:pt x="231" y="20"/>
                  </a:lnTo>
                  <a:lnTo>
                    <a:pt x="201" y="17"/>
                  </a:lnTo>
                  <a:lnTo>
                    <a:pt x="172" y="16"/>
                  </a:lnTo>
                  <a:lnTo>
                    <a:pt x="142" y="13"/>
                  </a:lnTo>
                  <a:lnTo>
                    <a:pt x="113" y="11"/>
                  </a:lnTo>
                  <a:lnTo>
                    <a:pt x="88" y="9"/>
                  </a:lnTo>
                  <a:lnTo>
                    <a:pt x="63" y="11"/>
                  </a:lnTo>
                  <a:lnTo>
                    <a:pt x="42" y="12"/>
                  </a:lnTo>
                  <a:lnTo>
                    <a:pt x="23" y="18"/>
                  </a:lnTo>
                  <a:lnTo>
                    <a:pt x="8" y="2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9" y="4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04" name="Freeform 12"/>
            <p:cNvSpPr>
              <a:spLocks/>
            </p:cNvSpPr>
            <p:nvPr/>
          </p:nvSpPr>
          <p:spPr bwMode="auto">
            <a:xfrm>
              <a:off x="4747" y="2181"/>
              <a:ext cx="32" cy="130"/>
            </a:xfrm>
            <a:custGeom>
              <a:avLst/>
              <a:gdLst/>
              <a:ahLst/>
              <a:cxnLst>
                <a:cxn ang="0">
                  <a:pos x="21" y="258"/>
                </a:cxn>
                <a:cxn ang="0">
                  <a:pos x="21" y="258"/>
                </a:cxn>
                <a:cxn ang="0">
                  <a:pos x="19" y="207"/>
                </a:cxn>
                <a:cxn ang="0">
                  <a:pos x="19" y="145"/>
                </a:cxn>
                <a:cxn ang="0">
                  <a:pos x="21" y="75"/>
                </a:cxn>
                <a:cxn ang="0">
                  <a:pos x="34" y="0"/>
                </a:cxn>
                <a:cxn ang="0">
                  <a:pos x="15" y="0"/>
                </a:cxn>
                <a:cxn ang="0">
                  <a:pos x="2" y="75"/>
                </a:cxn>
                <a:cxn ang="0">
                  <a:pos x="0" y="145"/>
                </a:cxn>
                <a:cxn ang="0">
                  <a:pos x="0" y="207"/>
                </a:cxn>
                <a:cxn ang="0">
                  <a:pos x="2" y="258"/>
                </a:cxn>
                <a:cxn ang="0">
                  <a:pos x="2" y="258"/>
                </a:cxn>
                <a:cxn ang="0">
                  <a:pos x="21" y="258"/>
                </a:cxn>
              </a:cxnLst>
              <a:rect l="0" t="0" r="r" b="b"/>
              <a:pathLst>
                <a:path w="34" h="258">
                  <a:moveTo>
                    <a:pt x="21" y="258"/>
                  </a:moveTo>
                  <a:lnTo>
                    <a:pt x="21" y="258"/>
                  </a:lnTo>
                  <a:lnTo>
                    <a:pt x="19" y="207"/>
                  </a:lnTo>
                  <a:lnTo>
                    <a:pt x="19" y="145"/>
                  </a:lnTo>
                  <a:lnTo>
                    <a:pt x="21" y="75"/>
                  </a:lnTo>
                  <a:lnTo>
                    <a:pt x="34" y="0"/>
                  </a:lnTo>
                  <a:lnTo>
                    <a:pt x="15" y="0"/>
                  </a:lnTo>
                  <a:lnTo>
                    <a:pt x="2" y="75"/>
                  </a:lnTo>
                  <a:lnTo>
                    <a:pt x="0" y="145"/>
                  </a:lnTo>
                  <a:lnTo>
                    <a:pt x="0" y="207"/>
                  </a:lnTo>
                  <a:lnTo>
                    <a:pt x="2" y="258"/>
                  </a:lnTo>
                  <a:lnTo>
                    <a:pt x="2" y="258"/>
                  </a:lnTo>
                  <a:lnTo>
                    <a:pt x="21" y="258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05" name="Freeform 13"/>
            <p:cNvSpPr>
              <a:spLocks/>
            </p:cNvSpPr>
            <p:nvPr/>
          </p:nvSpPr>
          <p:spPr bwMode="auto">
            <a:xfrm>
              <a:off x="4747" y="2311"/>
              <a:ext cx="59" cy="199"/>
            </a:xfrm>
            <a:custGeom>
              <a:avLst/>
              <a:gdLst/>
              <a:ahLst/>
              <a:cxnLst>
                <a:cxn ang="0">
                  <a:pos x="59" y="399"/>
                </a:cxn>
                <a:cxn ang="0">
                  <a:pos x="59" y="399"/>
                </a:cxn>
                <a:cxn ang="0">
                  <a:pos x="42" y="260"/>
                </a:cxn>
                <a:cxn ang="0">
                  <a:pos x="31" y="173"/>
                </a:cxn>
                <a:cxn ang="0">
                  <a:pos x="23" y="100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4" y="100"/>
                </a:cxn>
                <a:cxn ang="0">
                  <a:pos x="11" y="173"/>
                </a:cxn>
                <a:cxn ang="0">
                  <a:pos x="23" y="260"/>
                </a:cxn>
                <a:cxn ang="0">
                  <a:pos x="40" y="399"/>
                </a:cxn>
                <a:cxn ang="0">
                  <a:pos x="40" y="399"/>
                </a:cxn>
                <a:cxn ang="0">
                  <a:pos x="59" y="399"/>
                </a:cxn>
              </a:cxnLst>
              <a:rect l="0" t="0" r="r" b="b"/>
              <a:pathLst>
                <a:path w="59" h="399">
                  <a:moveTo>
                    <a:pt x="59" y="399"/>
                  </a:moveTo>
                  <a:lnTo>
                    <a:pt x="59" y="399"/>
                  </a:lnTo>
                  <a:lnTo>
                    <a:pt x="42" y="260"/>
                  </a:lnTo>
                  <a:lnTo>
                    <a:pt x="31" y="173"/>
                  </a:lnTo>
                  <a:lnTo>
                    <a:pt x="23" y="10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4" y="100"/>
                  </a:lnTo>
                  <a:lnTo>
                    <a:pt x="11" y="173"/>
                  </a:lnTo>
                  <a:lnTo>
                    <a:pt x="23" y="260"/>
                  </a:lnTo>
                  <a:lnTo>
                    <a:pt x="40" y="399"/>
                  </a:lnTo>
                  <a:lnTo>
                    <a:pt x="40" y="399"/>
                  </a:lnTo>
                  <a:lnTo>
                    <a:pt x="59" y="399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06" name="Freeform 14"/>
            <p:cNvSpPr>
              <a:spLocks/>
            </p:cNvSpPr>
            <p:nvPr/>
          </p:nvSpPr>
          <p:spPr bwMode="auto">
            <a:xfrm>
              <a:off x="4789" y="2510"/>
              <a:ext cx="44" cy="214"/>
            </a:xfrm>
            <a:custGeom>
              <a:avLst/>
              <a:gdLst/>
              <a:ahLst/>
              <a:cxnLst>
                <a:cxn ang="0">
                  <a:pos x="46" y="427"/>
                </a:cxn>
                <a:cxn ang="0">
                  <a:pos x="46" y="427"/>
                </a:cxn>
                <a:cxn ang="0">
                  <a:pos x="27" y="300"/>
                </a:cxn>
                <a:cxn ang="0">
                  <a:pos x="23" y="196"/>
                </a:cxn>
                <a:cxn ang="0">
                  <a:pos x="25" y="100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6" y="100"/>
                </a:cxn>
                <a:cxn ang="0">
                  <a:pos x="4" y="196"/>
                </a:cxn>
                <a:cxn ang="0">
                  <a:pos x="8" y="300"/>
                </a:cxn>
                <a:cxn ang="0">
                  <a:pos x="27" y="427"/>
                </a:cxn>
                <a:cxn ang="0">
                  <a:pos x="27" y="427"/>
                </a:cxn>
                <a:cxn ang="0">
                  <a:pos x="46" y="427"/>
                </a:cxn>
              </a:cxnLst>
              <a:rect l="0" t="0" r="r" b="b"/>
              <a:pathLst>
                <a:path w="46" h="427">
                  <a:moveTo>
                    <a:pt x="46" y="427"/>
                  </a:moveTo>
                  <a:lnTo>
                    <a:pt x="46" y="427"/>
                  </a:lnTo>
                  <a:lnTo>
                    <a:pt x="27" y="300"/>
                  </a:lnTo>
                  <a:lnTo>
                    <a:pt x="23" y="196"/>
                  </a:lnTo>
                  <a:lnTo>
                    <a:pt x="25" y="10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6" y="100"/>
                  </a:lnTo>
                  <a:lnTo>
                    <a:pt x="4" y="196"/>
                  </a:lnTo>
                  <a:lnTo>
                    <a:pt x="8" y="300"/>
                  </a:lnTo>
                  <a:lnTo>
                    <a:pt x="27" y="427"/>
                  </a:lnTo>
                  <a:lnTo>
                    <a:pt x="27" y="427"/>
                  </a:lnTo>
                  <a:lnTo>
                    <a:pt x="46" y="42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07" name="Freeform 15"/>
            <p:cNvSpPr>
              <a:spLocks/>
            </p:cNvSpPr>
            <p:nvPr/>
          </p:nvSpPr>
          <p:spPr bwMode="auto">
            <a:xfrm>
              <a:off x="4705" y="2724"/>
              <a:ext cx="130" cy="87"/>
            </a:xfrm>
            <a:custGeom>
              <a:avLst/>
              <a:gdLst/>
              <a:ahLst/>
              <a:cxnLst>
                <a:cxn ang="0">
                  <a:pos x="4" y="174"/>
                </a:cxn>
                <a:cxn ang="0">
                  <a:pos x="4" y="174"/>
                </a:cxn>
                <a:cxn ang="0">
                  <a:pos x="38" y="162"/>
                </a:cxn>
                <a:cxn ang="0">
                  <a:pos x="65" y="146"/>
                </a:cxn>
                <a:cxn ang="0">
                  <a:pos x="88" y="126"/>
                </a:cxn>
                <a:cxn ang="0">
                  <a:pos x="107" y="103"/>
                </a:cxn>
                <a:cxn ang="0">
                  <a:pos x="120" y="77"/>
                </a:cxn>
                <a:cxn ang="0">
                  <a:pos x="128" y="51"/>
                </a:cxn>
                <a:cxn ang="0">
                  <a:pos x="130" y="25"/>
                </a:cxn>
                <a:cxn ang="0">
                  <a:pos x="128" y="0"/>
                </a:cxn>
                <a:cxn ang="0">
                  <a:pos x="109" y="0"/>
                </a:cxn>
                <a:cxn ang="0">
                  <a:pos x="111" y="25"/>
                </a:cxn>
                <a:cxn ang="0">
                  <a:pos x="109" y="51"/>
                </a:cxn>
                <a:cxn ang="0">
                  <a:pos x="101" y="74"/>
                </a:cxn>
                <a:cxn ang="0">
                  <a:pos x="88" y="97"/>
                </a:cxn>
                <a:cxn ang="0">
                  <a:pos x="73" y="121"/>
                </a:cxn>
                <a:cxn ang="0">
                  <a:pos x="53" y="138"/>
                </a:cxn>
                <a:cxn ang="0">
                  <a:pos x="27" y="152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4" y="174"/>
                </a:cxn>
              </a:cxnLst>
              <a:rect l="0" t="0" r="r" b="b"/>
              <a:pathLst>
                <a:path w="130" h="174">
                  <a:moveTo>
                    <a:pt x="4" y="174"/>
                  </a:moveTo>
                  <a:lnTo>
                    <a:pt x="4" y="174"/>
                  </a:lnTo>
                  <a:lnTo>
                    <a:pt x="38" y="162"/>
                  </a:lnTo>
                  <a:lnTo>
                    <a:pt x="65" y="146"/>
                  </a:lnTo>
                  <a:lnTo>
                    <a:pt x="88" y="126"/>
                  </a:lnTo>
                  <a:lnTo>
                    <a:pt x="107" y="103"/>
                  </a:lnTo>
                  <a:lnTo>
                    <a:pt x="120" y="77"/>
                  </a:lnTo>
                  <a:lnTo>
                    <a:pt x="128" y="51"/>
                  </a:lnTo>
                  <a:lnTo>
                    <a:pt x="130" y="25"/>
                  </a:lnTo>
                  <a:lnTo>
                    <a:pt x="128" y="0"/>
                  </a:lnTo>
                  <a:lnTo>
                    <a:pt x="109" y="0"/>
                  </a:lnTo>
                  <a:lnTo>
                    <a:pt x="111" y="25"/>
                  </a:lnTo>
                  <a:lnTo>
                    <a:pt x="109" y="51"/>
                  </a:lnTo>
                  <a:lnTo>
                    <a:pt x="101" y="74"/>
                  </a:lnTo>
                  <a:lnTo>
                    <a:pt x="88" y="97"/>
                  </a:lnTo>
                  <a:lnTo>
                    <a:pt x="73" y="121"/>
                  </a:lnTo>
                  <a:lnTo>
                    <a:pt x="53" y="138"/>
                  </a:lnTo>
                  <a:lnTo>
                    <a:pt x="27" y="152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4" y="174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08" name="Freeform 16"/>
            <p:cNvSpPr>
              <a:spLocks/>
            </p:cNvSpPr>
            <p:nvPr/>
          </p:nvSpPr>
          <p:spPr bwMode="auto">
            <a:xfrm>
              <a:off x="4241" y="2805"/>
              <a:ext cx="469" cy="39"/>
            </a:xfrm>
            <a:custGeom>
              <a:avLst/>
              <a:gdLst/>
              <a:ahLst/>
              <a:cxnLst>
                <a:cxn ang="0">
                  <a:pos x="3" y="78"/>
                </a:cxn>
                <a:cxn ang="0">
                  <a:pos x="3" y="78"/>
                </a:cxn>
                <a:cxn ang="0">
                  <a:pos x="34" y="74"/>
                </a:cxn>
                <a:cxn ang="0">
                  <a:pos x="63" y="70"/>
                </a:cxn>
                <a:cxn ang="0">
                  <a:pos x="91" y="68"/>
                </a:cxn>
                <a:cxn ang="0">
                  <a:pos x="122" y="64"/>
                </a:cxn>
                <a:cxn ang="0">
                  <a:pos x="152" y="61"/>
                </a:cxn>
                <a:cxn ang="0">
                  <a:pos x="183" y="57"/>
                </a:cxn>
                <a:cxn ang="0">
                  <a:pos x="211" y="53"/>
                </a:cxn>
                <a:cxn ang="0">
                  <a:pos x="240" y="51"/>
                </a:cxn>
                <a:cxn ang="0">
                  <a:pos x="270" y="47"/>
                </a:cxn>
                <a:cxn ang="0">
                  <a:pos x="299" y="43"/>
                </a:cxn>
                <a:cxn ang="0">
                  <a:pos x="328" y="39"/>
                </a:cxn>
                <a:cxn ang="0">
                  <a:pos x="356" y="35"/>
                </a:cxn>
                <a:cxn ang="0">
                  <a:pos x="385" y="30"/>
                </a:cxn>
                <a:cxn ang="0">
                  <a:pos x="414" y="25"/>
                </a:cxn>
                <a:cxn ang="0">
                  <a:pos x="442" y="20"/>
                </a:cxn>
                <a:cxn ang="0">
                  <a:pos x="469" y="13"/>
                </a:cxn>
                <a:cxn ang="0">
                  <a:pos x="465" y="0"/>
                </a:cxn>
                <a:cxn ang="0">
                  <a:pos x="438" y="7"/>
                </a:cxn>
                <a:cxn ang="0">
                  <a:pos x="410" y="12"/>
                </a:cxn>
                <a:cxn ang="0">
                  <a:pos x="381" y="17"/>
                </a:cxn>
                <a:cxn ang="0">
                  <a:pos x="353" y="22"/>
                </a:cxn>
                <a:cxn ang="0">
                  <a:pos x="324" y="26"/>
                </a:cxn>
                <a:cxn ang="0">
                  <a:pos x="295" y="30"/>
                </a:cxn>
                <a:cxn ang="0">
                  <a:pos x="267" y="34"/>
                </a:cxn>
                <a:cxn ang="0">
                  <a:pos x="240" y="38"/>
                </a:cxn>
                <a:cxn ang="0">
                  <a:pos x="211" y="40"/>
                </a:cxn>
                <a:cxn ang="0">
                  <a:pos x="179" y="44"/>
                </a:cxn>
                <a:cxn ang="0">
                  <a:pos x="152" y="48"/>
                </a:cxn>
                <a:cxn ang="0">
                  <a:pos x="122" y="51"/>
                </a:cxn>
                <a:cxn ang="0">
                  <a:pos x="91" y="55"/>
                </a:cxn>
                <a:cxn ang="0">
                  <a:pos x="63" y="57"/>
                </a:cxn>
                <a:cxn ang="0">
                  <a:pos x="30" y="61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3" y="78"/>
                </a:cxn>
              </a:cxnLst>
              <a:rect l="0" t="0" r="r" b="b"/>
              <a:pathLst>
                <a:path w="469" h="78">
                  <a:moveTo>
                    <a:pt x="3" y="78"/>
                  </a:moveTo>
                  <a:lnTo>
                    <a:pt x="3" y="78"/>
                  </a:lnTo>
                  <a:lnTo>
                    <a:pt x="34" y="74"/>
                  </a:lnTo>
                  <a:lnTo>
                    <a:pt x="63" y="70"/>
                  </a:lnTo>
                  <a:lnTo>
                    <a:pt x="91" y="68"/>
                  </a:lnTo>
                  <a:lnTo>
                    <a:pt x="122" y="64"/>
                  </a:lnTo>
                  <a:lnTo>
                    <a:pt x="152" y="61"/>
                  </a:lnTo>
                  <a:lnTo>
                    <a:pt x="183" y="57"/>
                  </a:lnTo>
                  <a:lnTo>
                    <a:pt x="211" y="53"/>
                  </a:lnTo>
                  <a:lnTo>
                    <a:pt x="240" y="51"/>
                  </a:lnTo>
                  <a:lnTo>
                    <a:pt x="270" y="47"/>
                  </a:lnTo>
                  <a:lnTo>
                    <a:pt x="299" y="43"/>
                  </a:lnTo>
                  <a:lnTo>
                    <a:pt x="328" y="39"/>
                  </a:lnTo>
                  <a:lnTo>
                    <a:pt x="356" y="35"/>
                  </a:lnTo>
                  <a:lnTo>
                    <a:pt x="385" y="30"/>
                  </a:lnTo>
                  <a:lnTo>
                    <a:pt x="414" y="25"/>
                  </a:lnTo>
                  <a:lnTo>
                    <a:pt x="442" y="20"/>
                  </a:lnTo>
                  <a:lnTo>
                    <a:pt x="469" y="13"/>
                  </a:lnTo>
                  <a:lnTo>
                    <a:pt x="465" y="0"/>
                  </a:lnTo>
                  <a:lnTo>
                    <a:pt x="438" y="7"/>
                  </a:lnTo>
                  <a:lnTo>
                    <a:pt x="410" y="12"/>
                  </a:lnTo>
                  <a:lnTo>
                    <a:pt x="381" y="17"/>
                  </a:lnTo>
                  <a:lnTo>
                    <a:pt x="353" y="22"/>
                  </a:lnTo>
                  <a:lnTo>
                    <a:pt x="324" y="26"/>
                  </a:lnTo>
                  <a:lnTo>
                    <a:pt x="295" y="30"/>
                  </a:lnTo>
                  <a:lnTo>
                    <a:pt x="267" y="34"/>
                  </a:lnTo>
                  <a:lnTo>
                    <a:pt x="240" y="38"/>
                  </a:lnTo>
                  <a:lnTo>
                    <a:pt x="211" y="40"/>
                  </a:lnTo>
                  <a:lnTo>
                    <a:pt x="179" y="44"/>
                  </a:lnTo>
                  <a:lnTo>
                    <a:pt x="152" y="48"/>
                  </a:lnTo>
                  <a:lnTo>
                    <a:pt x="122" y="51"/>
                  </a:lnTo>
                  <a:lnTo>
                    <a:pt x="91" y="55"/>
                  </a:lnTo>
                  <a:lnTo>
                    <a:pt x="63" y="57"/>
                  </a:lnTo>
                  <a:lnTo>
                    <a:pt x="30" y="61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3" y="78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09" name="Freeform 17"/>
            <p:cNvSpPr>
              <a:spLocks/>
            </p:cNvSpPr>
            <p:nvPr/>
          </p:nvSpPr>
          <p:spPr bwMode="auto">
            <a:xfrm>
              <a:off x="3610" y="2838"/>
              <a:ext cx="634" cy="3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40" y="70"/>
                </a:cxn>
                <a:cxn ang="0">
                  <a:pos x="80" y="69"/>
                </a:cxn>
                <a:cxn ang="0">
                  <a:pos x="120" y="66"/>
                </a:cxn>
                <a:cxn ang="0">
                  <a:pos x="158" y="65"/>
                </a:cxn>
                <a:cxn ang="0">
                  <a:pos x="198" y="62"/>
                </a:cxn>
                <a:cxn ang="0">
                  <a:pos x="239" y="59"/>
                </a:cxn>
                <a:cxn ang="0">
                  <a:pos x="277" y="55"/>
                </a:cxn>
                <a:cxn ang="0">
                  <a:pos x="317" y="51"/>
                </a:cxn>
                <a:cxn ang="0">
                  <a:pos x="357" y="47"/>
                </a:cxn>
                <a:cxn ang="0">
                  <a:pos x="395" y="43"/>
                </a:cxn>
                <a:cxn ang="0">
                  <a:pos x="435" y="38"/>
                </a:cxn>
                <a:cxn ang="0">
                  <a:pos x="475" y="34"/>
                </a:cxn>
                <a:cxn ang="0">
                  <a:pos x="515" y="29"/>
                </a:cxn>
                <a:cxn ang="0">
                  <a:pos x="555" y="23"/>
                </a:cxn>
                <a:cxn ang="0">
                  <a:pos x="595" y="18"/>
                </a:cxn>
                <a:cxn ang="0">
                  <a:pos x="635" y="13"/>
                </a:cxn>
                <a:cxn ang="0">
                  <a:pos x="632" y="0"/>
                </a:cxn>
                <a:cxn ang="0">
                  <a:pos x="591" y="5"/>
                </a:cxn>
                <a:cxn ang="0">
                  <a:pos x="551" y="10"/>
                </a:cxn>
                <a:cxn ang="0">
                  <a:pos x="511" y="16"/>
                </a:cxn>
                <a:cxn ang="0">
                  <a:pos x="475" y="21"/>
                </a:cxn>
                <a:cxn ang="0">
                  <a:pos x="435" y="25"/>
                </a:cxn>
                <a:cxn ang="0">
                  <a:pos x="395" y="30"/>
                </a:cxn>
                <a:cxn ang="0">
                  <a:pos x="357" y="34"/>
                </a:cxn>
                <a:cxn ang="0">
                  <a:pos x="317" y="38"/>
                </a:cxn>
                <a:cxn ang="0">
                  <a:pos x="277" y="42"/>
                </a:cxn>
                <a:cxn ang="0">
                  <a:pos x="239" y="46"/>
                </a:cxn>
                <a:cxn ang="0">
                  <a:pos x="198" y="49"/>
                </a:cxn>
                <a:cxn ang="0">
                  <a:pos x="158" y="52"/>
                </a:cxn>
                <a:cxn ang="0">
                  <a:pos x="120" y="53"/>
                </a:cxn>
                <a:cxn ang="0">
                  <a:pos x="80" y="56"/>
                </a:cxn>
                <a:cxn ang="0">
                  <a:pos x="40" y="57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70"/>
                </a:cxn>
              </a:cxnLst>
              <a:rect l="0" t="0" r="r" b="b"/>
              <a:pathLst>
                <a:path w="635" h="70">
                  <a:moveTo>
                    <a:pt x="0" y="70"/>
                  </a:moveTo>
                  <a:lnTo>
                    <a:pt x="0" y="70"/>
                  </a:lnTo>
                  <a:lnTo>
                    <a:pt x="40" y="70"/>
                  </a:lnTo>
                  <a:lnTo>
                    <a:pt x="80" y="69"/>
                  </a:lnTo>
                  <a:lnTo>
                    <a:pt x="120" y="66"/>
                  </a:lnTo>
                  <a:lnTo>
                    <a:pt x="158" y="65"/>
                  </a:lnTo>
                  <a:lnTo>
                    <a:pt x="198" y="62"/>
                  </a:lnTo>
                  <a:lnTo>
                    <a:pt x="239" y="59"/>
                  </a:lnTo>
                  <a:lnTo>
                    <a:pt x="277" y="55"/>
                  </a:lnTo>
                  <a:lnTo>
                    <a:pt x="317" y="51"/>
                  </a:lnTo>
                  <a:lnTo>
                    <a:pt x="357" y="47"/>
                  </a:lnTo>
                  <a:lnTo>
                    <a:pt x="395" y="43"/>
                  </a:lnTo>
                  <a:lnTo>
                    <a:pt x="435" y="38"/>
                  </a:lnTo>
                  <a:lnTo>
                    <a:pt x="475" y="34"/>
                  </a:lnTo>
                  <a:lnTo>
                    <a:pt x="515" y="29"/>
                  </a:lnTo>
                  <a:lnTo>
                    <a:pt x="555" y="23"/>
                  </a:lnTo>
                  <a:lnTo>
                    <a:pt x="595" y="18"/>
                  </a:lnTo>
                  <a:lnTo>
                    <a:pt x="635" y="13"/>
                  </a:lnTo>
                  <a:lnTo>
                    <a:pt x="632" y="0"/>
                  </a:lnTo>
                  <a:lnTo>
                    <a:pt x="591" y="5"/>
                  </a:lnTo>
                  <a:lnTo>
                    <a:pt x="551" y="10"/>
                  </a:lnTo>
                  <a:lnTo>
                    <a:pt x="511" y="16"/>
                  </a:lnTo>
                  <a:lnTo>
                    <a:pt x="475" y="21"/>
                  </a:lnTo>
                  <a:lnTo>
                    <a:pt x="435" y="25"/>
                  </a:lnTo>
                  <a:lnTo>
                    <a:pt x="395" y="30"/>
                  </a:lnTo>
                  <a:lnTo>
                    <a:pt x="357" y="34"/>
                  </a:lnTo>
                  <a:lnTo>
                    <a:pt x="317" y="38"/>
                  </a:lnTo>
                  <a:lnTo>
                    <a:pt x="277" y="42"/>
                  </a:lnTo>
                  <a:lnTo>
                    <a:pt x="239" y="46"/>
                  </a:lnTo>
                  <a:lnTo>
                    <a:pt x="198" y="49"/>
                  </a:lnTo>
                  <a:lnTo>
                    <a:pt x="158" y="52"/>
                  </a:lnTo>
                  <a:lnTo>
                    <a:pt x="120" y="53"/>
                  </a:lnTo>
                  <a:lnTo>
                    <a:pt x="80" y="56"/>
                  </a:lnTo>
                  <a:lnTo>
                    <a:pt x="40" y="5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10" name="Freeform 18"/>
            <p:cNvSpPr>
              <a:spLocks/>
            </p:cNvSpPr>
            <p:nvPr/>
          </p:nvSpPr>
          <p:spPr bwMode="auto">
            <a:xfrm>
              <a:off x="3013" y="2854"/>
              <a:ext cx="597" cy="2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34" y="22"/>
                </a:cxn>
                <a:cxn ang="0">
                  <a:pos x="70" y="31"/>
                </a:cxn>
                <a:cxn ang="0">
                  <a:pos x="107" y="38"/>
                </a:cxn>
                <a:cxn ang="0">
                  <a:pos x="145" y="41"/>
                </a:cxn>
                <a:cxn ang="0">
                  <a:pos x="181" y="45"/>
                </a:cxn>
                <a:cxn ang="0">
                  <a:pos x="217" y="48"/>
                </a:cxn>
                <a:cxn ang="0">
                  <a:pos x="255" y="48"/>
                </a:cxn>
                <a:cxn ang="0">
                  <a:pos x="294" y="48"/>
                </a:cxn>
                <a:cxn ang="0">
                  <a:pos x="330" y="48"/>
                </a:cxn>
                <a:cxn ang="0">
                  <a:pos x="368" y="47"/>
                </a:cxn>
                <a:cxn ang="0">
                  <a:pos x="406" y="44"/>
                </a:cxn>
                <a:cxn ang="0">
                  <a:pos x="444" y="43"/>
                </a:cxn>
                <a:cxn ang="0">
                  <a:pos x="483" y="40"/>
                </a:cxn>
                <a:cxn ang="0">
                  <a:pos x="521" y="39"/>
                </a:cxn>
                <a:cxn ang="0">
                  <a:pos x="557" y="38"/>
                </a:cxn>
                <a:cxn ang="0">
                  <a:pos x="595" y="36"/>
                </a:cxn>
                <a:cxn ang="0">
                  <a:pos x="595" y="23"/>
                </a:cxn>
                <a:cxn ang="0">
                  <a:pos x="557" y="25"/>
                </a:cxn>
                <a:cxn ang="0">
                  <a:pos x="521" y="26"/>
                </a:cxn>
                <a:cxn ang="0">
                  <a:pos x="483" y="27"/>
                </a:cxn>
                <a:cxn ang="0">
                  <a:pos x="444" y="30"/>
                </a:cxn>
                <a:cxn ang="0">
                  <a:pos x="406" y="31"/>
                </a:cxn>
                <a:cxn ang="0">
                  <a:pos x="368" y="34"/>
                </a:cxn>
                <a:cxn ang="0">
                  <a:pos x="330" y="35"/>
                </a:cxn>
                <a:cxn ang="0">
                  <a:pos x="294" y="35"/>
                </a:cxn>
                <a:cxn ang="0">
                  <a:pos x="255" y="35"/>
                </a:cxn>
                <a:cxn ang="0">
                  <a:pos x="217" y="35"/>
                </a:cxn>
                <a:cxn ang="0">
                  <a:pos x="181" y="32"/>
                </a:cxn>
                <a:cxn ang="0">
                  <a:pos x="145" y="28"/>
                </a:cxn>
                <a:cxn ang="0">
                  <a:pos x="111" y="25"/>
                </a:cxn>
                <a:cxn ang="0">
                  <a:pos x="74" y="18"/>
                </a:cxn>
                <a:cxn ang="0">
                  <a:pos x="42" y="9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10"/>
                </a:cxn>
              </a:cxnLst>
              <a:rect l="0" t="0" r="r" b="b"/>
              <a:pathLst>
                <a:path w="595" h="48">
                  <a:moveTo>
                    <a:pt x="0" y="10"/>
                  </a:moveTo>
                  <a:lnTo>
                    <a:pt x="0" y="10"/>
                  </a:lnTo>
                  <a:lnTo>
                    <a:pt x="34" y="22"/>
                  </a:lnTo>
                  <a:lnTo>
                    <a:pt x="70" y="31"/>
                  </a:lnTo>
                  <a:lnTo>
                    <a:pt x="107" y="38"/>
                  </a:lnTo>
                  <a:lnTo>
                    <a:pt x="145" y="41"/>
                  </a:lnTo>
                  <a:lnTo>
                    <a:pt x="181" y="45"/>
                  </a:lnTo>
                  <a:lnTo>
                    <a:pt x="217" y="48"/>
                  </a:lnTo>
                  <a:lnTo>
                    <a:pt x="255" y="48"/>
                  </a:lnTo>
                  <a:lnTo>
                    <a:pt x="294" y="48"/>
                  </a:lnTo>
                  <a:lnTo>
                    <a:pt x="330" y="48"/>
                  </a:lnTo>
                  <a:lnTo>
                    <a:pt x="368" y="47"/>
                  </a:lnTo>
                  <a:lnTo>
                    <a:pt x="406" y="44"/>
                  </a:lnTo>
                  <a:lnTo>
                    <a:pt x="444" y="43"/>
                  </a:lnTo>
                  <a:lnTo>
                    <a:pt x="483" y="40"/>
                  </a:lnTo>
                  <a:lnTo>
                    <a:pt x="521" y="39"/>
                  </a:lnTo>
                  <a:lnTo>
                    <a:pt x="557" y="38"/>
                  </a:lnTo>
                  <a:lnTo>
                    <a:pt x="595" y="36"/>
                  </a:lnTo>
                  <a:lnTo>
                    <a:pt x="595" y="23"/>
                  </a:lnTo>
                  <a:lnTo>
                    <a:pt x="557" y="25"/>
                  </a:lnTo>
                  <a:lnTo>
                    <a:pt x="521" y="26"/>
                  </a:lnTo>
                  <a:lnTo>
                    <a:pt x="483" y="27"/>
                  </a:lnTo>
                  <a:lnTo>
                    <a:pt x="444" y="30"/>
                  </a:lnTo>
                  <a:lnTo>
                    <a:pt x="406" y="31"/>
                  </a:lnTo>
                  <a:lnTo>
                    <a:pt x="368" y="34"/>
                  </a:lnTo>
                  <a:lnTo>
                    <a:pt x="330" y="35"/>
                  </a:lnTo>
                  <a:lnTo>
                    <a:pt x="294" y="35"/>
                  </a:lnTo>
                  <a:lnTo>
                    <a:pt x="255" y="35"/>
                  </a:lnTo>
                  <a:lnTo>
                    <a:pt x="217" y="35"/>
                  </a:lnTo>
                  <a:lnTo>
                    <a:pt x="181" y="32"/>
                  </a:lnTo>
                  <a:lnTo>
                    <a:pt x="145" y="28"/>
                  </a:lnTo>
                  <a:lnTo>
                    <a:pt x="111" y="25"/>
                  </a:lnTo>
                  <a:lnTo>
                    <a:pt x="74" y="18"/>
                  </a:lnTo>
                  <a:lnTo>
                    <a:pt x="42" y="9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11" name="Freeform 19"/>
            <p:cNvSpPr>
              <a:spLocks/>
            </p:cNvSpPr>
            <p:nvPr/>
          </p:nvSpPr>
          <p:spPr bwMode="auto">
            <a:xfrm>
              <a:off x="2949" y="2754"/>
              <a:ext cx="88" cy="105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80" y="0"/>
                </a:cxn>
                <a:cxn ang="0">
                  <a:pos x="46" y="18"/>
                </a:cxn>
                <a:cxn ang="0">
                  <a:pos x="23" y="44"/>
                </a:cxn>
                <a:cxn ang="0">
                  <a:pos x="6" y="74"/>
                </a:cxn>
                <a:cxn ang="0">
                  <a:pos x="0" y="106"/>
                </a:cxn>
                <a:cxn ang="0">
                  <a:pos x="0" y="138"/>
                </a:cxn>
                <a:cxn ang="0">
                  <a:pos x="11" y="167"/>
                </a:cxn>
                <a:cxn ang="0">
                  <a:pos x="32" y="193"/>
                </a:cxn>
                <a:cxn ang="0">
                  <a:pos x="65" y="210"/>
                </a:cxn>
                <a:cxn ang="0">
                  <a:pos x="72" y="200"/>
                </a:cxn>
                <a:cxn ang="0">
                  <a:pos x="48" y="186"/>
                </a:cxn>
                <a:cxn ang="0">
                  <a:pos x="31" y="162"/>
                </a:cxn>
                <a:cxn ang="0">
                  <a:pos x="19" y="138"/>
                </a:cxn>
                <a:cxn ang="0">
                  <a:pos x="19" y="106"/>
                </a:cxn>
                <a:cxn ang="0">
                  <a:pos x="25" y="76"/>
                </a:cxn>
                <a:cxn ang="0">
                  <a:pos x="38" y="49"/>
                </a:cxn>
                <a:cxn ang="0">
                  <a:pos x="61" y="26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0"/>
                </a:cxn>
              </a:cxnLst>
              <a:rect l="0" t="0" r="r" b="b"/>
              <a:pathLst>
                <a:path w="88" h="210">
                  <a:moveTo>
                    <a:pt x="80" y="0"/>
                  </a:moveTo>
                  <a:lnTo>
                    <a:pt x="80" y="0"/>
                  </a:lnTo>
                  <a:lnTo>
                    <a:pt x="46" y="18"/>
                  </a:lnTo>
                  <a:lnTo>
                    <a:pt x="23" y="44"/>
                  </a:lnTo>
                  <a:lnTo>
                    <a:pt x="6" y="74"/>
                  </a:lnTo>
                  <a:lnTo>
                    <a:pt x="0" y="106"/>
                  </a:lnTo>
                  <a:lnTo>
                    <a:pt x="0" y="138"/>
                  </a:lnTo>
                  <a:lnTo>
                    <a:pt x="11" y="167"/>
                  </a:lnTo>
                  <a:lnTo>
                    <a:pt x="32" y="193"/>
                  </a:lnTo>
                  <a:lnTo>
                    <a:pt x="65" y="210"/>
                  </a:lnTo>
                  <a:lnTo>
                    <a:pt x="72" y="200"/>
                  </a:lnTo>
                  <a:lnTo>
                    <a:pt x="48" y="186"/>
                  </a:lnTo>
                  <a:lnTo>
                    <a:pt x="31" y="162"/>
                  </a:lnTo>
                  <a:lnTo>
                    <a:pt x="19" y="138"/>
                  </a:lnTo>
                  <a:lnTo>
                    <a:pt x="19" y="106"/>
                  </a:lnTo>
                  <a:lnTo>
                    <a:pt x="25" y="76"/>
                  </a:lnTo>
                  <a:lnTo>
                    <a:pt x="38" y="49"/>
                  </a:lnTo>
                  <a:lnTo>
                    <a:pt x="61" y="26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12" name="Freeform 20"/>
            <p:cNvSpPr>
              <a:spLocks/>
            </p:cNvSpPr>
            <p:nvPr/>
          </p:nvSpPr>
          <p:spPr bwMode="auto">
            <a:xfrm>
              <a:off x="3030" y="2749"/>
              <a:ext cx="302" cy="20"/>
            </a:xfrm>
            <a:custGeom>
              <a:avLst/>
              <a:gdLst/>
              <a:ahLst/>
              <a:cxnLst>
                <a:cxn ang="0">
                  <a:pos x="286" y="26"/>
                </a:cxn>
                <a:cxn ang="0">
                  <a:pos x="294" y="23"/>
                </a:cxn>
                <a:cxn ang="0">
                  <a:pos x="256" y="24"/>
                </a:cxn>
                <a:cxn ang="0">
                  <a:pos x="216" y="20"/>
                </a:cxn>
                <a:cxn ang="0">
                  <a:pos x="178" y="15"/>
                </a:cxn>
                <a:cxn ang="0">
                  <a:pos x="139" y="9"/>
                </a:cxn>
                <a:cxn ang="0">
                  <a:pos x="103" y="2"/>
                </a:cxn>
                <a:cxn ang="0">
                  <a:pos x="67" y="0"/>
                </a:cxn>
                <a:cxn ang="0">
                  <a:pos x="34" y="1"/>
                </a:cxn>
                <a:cxn ang="0">
                  <a:pos x="0" y="9"/>
                </a:cxn>
                <a:cxn ang="0">
                  <a:pos x="8" y="19"/>
                </a:cxn>
                <a:cxn ang="0">
                  <a:pos x="34" y="14"/>
                </a:cxn>
                <a:cxn ang="0">
                  <a:pos x="67" y="13"/>
                </a:cxn>
                <a:cxn ang="0">
                  <a:pos x="99" y="15"/>
                </a:cxn>
                <a:cxn ang="0">
                  <a:pos x="136" y="22"/>
                </a:cxn>
                <a:cxn ang="0">
                  <a:pos x="174" y="28"/>
                </a:cxn>
                <a:cxn ang="0">
                  <a:pos x="216" y="33"/>
                </a:cxn>
                <a:cxn ang="0">
                  <a:pos x="256" y="37"/>
                </a:cxn>
                <a:cxn ang="0">
                  <a:pos x="294" y="36"/>
                </a:cxn>
                <a:cxn ang="0">
                  <a:pos x="302" y="33"/>
                </a:cxn>
                <a:cxn ang="0">
                  <a:pos x="294" y="36"/>
                </a:cxn>
                <a:cxn ang="0">
                  <a:pos x="300" y="36"/>
                </a:cxn>
                <a:cxn ang="0">
                  <a:pos x="302" y="33"/>
                </a:cxn>
                <a:cxn ang="0">
                  <a:pos x="286" y="26"/>
                </a:cxn>
              </a:cxnLst>
              <a:rect l="0" t="0" r="r" b="b"/>
              <a:pathLst>
                <a:path w="302" h="37">
                  <a:moveTo>
                    <a:pt x="286" y="26"/>
                  </a:moveTo>
                  <a:lnTo>
                    <a:pt x="294" y="23"/>
                  </a:lnTo>
                  <a:lnTo>
                    <a:pt x="256" y="24"/>
                  </a:lnTo>
                  <a:lnTo>
                    <a:pt x="216" y="20"/>
                  </a:lnTo>
                  <a:lnTo>
                    <a:pt x="178" y="15"/>
                  </a:lnTo>
                  <a:lnTo>
                    <a:pt x="139" y="9"/>
                  </a:lnTo>
                  <a:lnTo>
                    <a:pt x="103" y="2"/>
                  </a:lnTo>
                  <a:lnTo>
                    <a:pt x="67" y="0"/>
                  </a:lnTo>
                  <a:lnTo>
                    <a:pt x="34" y="1"/>
                  </a:lnTo>
                  <a:lnTo>
                    <a:pt x="0" y="9"/>
                  </a:lnTo>
                  <a:lnTo>
                    <a:pt x="8" y="19"/>
                  </a:lnTo>
                  <a:lnTo>
                    <a:pt x="34" y="14"/>
                  </a:lnTo>
                  <a:lnTo>
                    <a:pt x="67" y="13"/>
                  </a:lnTo>
                  <a:lnTo>
                    <a:pt x="99" y="15"/>
                  </a:lnTo>
                  <a:lnTo>
                    <a:pt x="136" y="22"/>
                  </a:lnTo>
                  <a:lnTo>
                    <a:pt x="174" y="28"/>
                  </a:lnTo>
                  <a:lnTo>
                    <a:pt x="216" y="33"/>
                  </a:lnTo>
                  <a:lnTo>
                    <a:pt x="256" y="37"/>
                  </a:lnTo>
                  <a:lnTo>
                    <a:pt x="294" y="36"/>
                  </a:lnTo>
                  <a:lnTo>
                    <a:pt x="302" y="33"/>
                  </a:lnTo>
                  <a:lnTo>
                    <a:pt x="294" y="36"/>
                  </a:lnTo>
                  <a:lnTo>
                    <a:pt x="300" y="36"/>
                  </a:lnTo>
                  <a:lnTo>
                    <a:pt x="302" y="33"/>
                  </a:lnTo>
                  <a:lnTo>
                    <a:pt x="286" y="2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13" name="Freeform 21"/>
            <p:cNvSpPr>
              <a:spLocks/>
            </p:cNvSpPr>
            <p:nvPr/>
          </p:nvSpPr>
          <p:spPr bwMode="auto">
            <a:xfrm>
              <a:off x="3315" y="2402"/>
              <a:ext cx="138" cy="364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58" y="91"/>
                </a:cxn>
                <a:cxn ang="0">
                  <a:pos x="79" y="183"/>
                </a:cxn>
                <a:cxn ang="0">
                  <a:pos x="99" y="276"/>
                </a:cxn>
                <a:cxn ang="0">
                  <a:pos x="115" y="371"/>
                </a:cxn>
                <a:cxn ang="0">
                  <a:pos x="119" y="463"/>
                </a:cxn>
                <a:cxn ang="0">
                  <a:pos x="105" y="553"/>
                </a:cxn>
                <a:cxn ang="0">
                  <a:pos x="67" y="639"/>
                </a:cxn>
                <a:cxn ang="0">
                  <a:pos x="0" y="721"/>
                </a:cxn>
                <a:cxn ang="0">
                  <a:pos x="16" y="728"/>
                </a:cxn>
                <a:cxn ang="0">
                  <a:pos x="86" y="644"/>
                </a:cxn>
                <a:cxn ang="0">
                  <a:pos x="124" y="556"/>
                </a:cxn>
                <a:cxn ang="0">
                  <a:pos x="138" y="463"/>
                </a:cxn>
                <a:cxn ang="0">
                  <a:pos x="134" y="371"/>
                </a:cxn>
                <a:cxn ang="0">
                  <a:pos x="119" y="276"/>
                </a:cxn>
                <a:cxn ang="0">
                  <a:pos x="98" y="183"/>
                </a:cxn>
                <a:cxn ang="0">
                  <a:pos x="77" y="91"/>
                </a:cxn>
                <a:cxn ang="0">
                  <a:pos x="61" y="0"/>
                </a:cxn>
                <a:cxn ang="0">
                  <a:pos x="61" y="0"/>
                </a:cxn>
                <a:cxn ang="0">
                  <a:pos x="42" y="0"/>
                </a:cxn>
              </a:cxnLst>
              <a:rect l="0" t="0" r="r" b="b"/>
              <a:pathLst>
                <a:path w="138" h="728">
                  <a:moveTo>
                    <a:pt x="42" y="0"/>
                  </a:moveTo>
                  <a:lnTo>
                    <a:pt x="42" y="0"/>
                  </a:lnTo>
                  <a:lnTo>
                    <a:pt x="58" y="91"/>
                  </a:lnTo>
                  <a:lnTo>
                    <a:pt x="79" y="183"/>
                  </a:lnTo>
                  <a:lnTo>
                    <a:pt x="99" y="276"/>
                  </a:lnTo>
                  <a:lnTo>
                    <a:pt x="115" y="371"/>
                  </a:lnTo>
                  <a:lnTo>
                    <a:pt x="119" y="463"/>
                  </a:lnTo>
                  <a:lnTo>
                    <a:pt x="105" y="553"/>
                  </a:lnTo>
                  <a:lnTo>
                    <a:pt x="67" y="639"/>
                  </a:lnTo>
                  <a:lnTo>
                    <a:pt x="0" y="721"/>
                  </a:lnTo>
                  <a:lnTo>
                    <a:pt x="16" y="728"/>
                  </a:lnTo>
                  <a:lnTo>
                    <a:pt x="86" y="644"/>
                  </a:lnTo>
                  <a:lnTo>
                    <a:pt x="124" y="556"/>
                  </a:lnTo>
                  <a:lnTo>
                    <a:pt x="138" y="463"/>
                  </a:lnTo>
                  <a:lnTo>
                    <a:pt x="134" y="371"/>
                  </a:lnTo>
                  <a:lnTo>
                    <a:pt x="119" y="276"/>
                  </a:lnTo>
                  <a:lnTo>
                    <a:pt x="98" y="183"/>
                  </a:lnTo>
                  <a:lnTo>
                    <a:pt x="77" y="91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14" name="Freeform 22"/>
            <p:cNvSpPr>
              <a:spLocks/>
            </p:cNvSpPr>
            <p:nvPr/>
          </p:nvSpPr>
          <p:spPr bwMode="auto">
            <a:xfrm>
              <a:off x="3352" y="2250"/>
              <a:ext cx="47" cy="151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7" y="0"/>
                </a:cxn>
                <a:cxn ang="0">
                  <a:pos x="12" y="77"/>
                </a:cxn>
                <a:cxn ang="0">
                  <a:pos x="2" y="151"/>
                </a:cxn>
                <a:cxn ang="0">
                  <a:pos x="0" y="226"/>
                </a:cxn>
                <a:cxn ang="0">
                  <a:pos x="4" y="302"/>
                </a:cxn>
                <a:cxn ang="0">
                  <a:pos x="23" y="302"/>
                </a:cxn>
                <a:cxn ang="0">
                  <a:pos x="20" y="226"/>
                </a:cxn>
                <a:cxn ang="0">
                  <a:pos x="21" y="151"/>
                </a:cxn>
                <a:cxn ang="0">
                  <a:pos x="31" y="77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27" y="0"/>
                </a:cxn>
              </a:cxnLst>
              <a:rect l="0" t="0" r="r" b="b"/>
              <a:pathLst>
                <a:path w="46" h="302">
                  <a:moveTo>
                    <a:pt x="27" y="0"/>
                  </a:moveTo>
                  <a:lnTo>
                    <a:pt x="27" y="0"/>
                  </a:lnTo>
                  <a:lnTo>
                    <a:pt x="12" y="77"/>
                  </a:lnTo>
                  <a:lnTo>
                    <a:pt x="2" y="151"/>
                  </a:lnTo>
                  <a:lnTo>
                    <a:pt x="0" y="226"/>
                  </a:lnTo>
                  <a:lnTo>
                    <a:pt x="4" y="302"/>
                  </a:lnTo>
                  <a:lnTo>
                    <a:pt x="23" y="302"/>
                  </a:lnTo>
                  <a:lnTo>
                    <a:pt x="20" y="226"/>
                  </a:lnTo>
                  <a:lnTo>
                    <a:pt x="21" y="151"/>
                  </a:lnTo>
                  <a:lnTo>
                    <a:pt x="31" y="77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15" name="Freeform 23"/>
            <p:cNvSpPr>
              <a:spLocks/>
            </p:cNvSpPr>
            <p:nvPr/>
          </p:nvSpPr>
          <p:spPr bwMode="auto">
            <a:xfrm>
              <a:off x="3379" y="2139"/>
              <a:ext cx="189" cy="112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172" y="0"/>
                </a:cxn>
                <a:cxn ang="0">
                  <a:pos x="141" y="24"/>
                </a:cxn>
                <a:cxn ang="0">
                  <a:pos x="113" y="49"/>
                </a:cxn>
                <a:cxn ang="0">
                  <a:pos x="86" y="74"/>
                </a:cxn>
                <a:cxn ang="0">
                  <a:pos x="61" y="102"/>
                </a:cxn>
                <a:cxn ang="0">
                  <a:pos x="40" y="130"/>
                </a:cxn>
                <a:cxn ang="0">
                  <a:pos x="23" y="160"/>
                </a:cxn>
                <a:cxn ang="0">
                  <a:pos x="10" y="191"/>
                </a:cxn>
                <a:cxn ang="0">
                  <a:pos x="0" y="223"/>
                </a:cxn>
                <a:cxn ang="0">
                  <a:pos x="19" y="223"/>
                </a:cxn>
                <a:cxn ang="0">
                  <a:pos x="29" y="193"/>
                </a:cxn>
                <a:cxn ang="0">
                  <a:pos x="42" y="162"/>
                </a:cxn>
                <a:cxn ang="0">
                  <a:pos x="59" y="135"/>
                </a:cxn>
                <a:cxn ang="0">
                  <a:pos x="76" y="108"/>
                </a:cxn>
                <a:cxn ang="0">
                  <a:pos x="101" y="82"/>
                </a:cxn>
                <a:cxn ang="0">
                  <a:pos x="128" y="57"/>
                </a:cxn>
                <a:cxn ang="0">
                  <a:pos x="157" y="32"/>
                </a:cxn>
                <a:cxn ang="0">
                  <a:pos x="187" y="8"/>
                </a:cxn>
                <a:cxn ang="0">
                  <a:pos x="187" y="8"/>
                </a:cxn>
                <a:cxn ang="0">
                  <a:pos x="172" y="0"/>
                </a:cxn>
              </a:cxnLst>
              <a:rect l="0" t="0" r="r" b="b"/>
              <a:pathLst>
                <a:path w="187" h="223">
                  <a:moveTo>
                    <a:pt x="172" y="0"/>
                  </a:moveTo>
                  <a:lnTo>
                    <a:pt x="172" y="0"/>
                  </a:lnTo>
                  <a:lnTo>
                    <a:pt x="141" y="24"/>
                  </a:lnTo>
                  <a:lnTo>
                    <a:pt x="113" y="49"/>
                  </a:lnTo>
                  <a:lnTo>
                    <a:pt x="86" y="74"/>
                  </a:lnTo>
                  <a:lnTo>
                    <a:pt x="61" y="102"/>
                  </a:lnTo>
                  <a:lnTo>
                    <a:pt x="40" y="130"/>
                  </a:lnTo>
                  <a:lnTo>
                    <a:pt x="23" y="160"/>
                  </a:lnTo>
                  <a:lnTo>
                    <a:pt x="10" y="191"/>
                  </a:lnTo>
                  <a:lnTo>
                    <a:pt x="0" y="223"/>
                  </a:lnTo>
                  <a:lnTo>
                    <a:pt x="19" y="223"/>
                  </a:lnTo>
                  <a:lnTo>
                    <a:pt x="29" y="193"/>
                  </a:lnTo>
                  <a:lnTo>
                    <a:pt x="42" y="162"/>
                  </a:lnTo>
                  <a:lnTo>
                    <a:pt x="59" y="135"/>
                  </a:lnTo>
                  <a:lnTo>
                    <a:pt x="76" y="108"/>
                  </a:lnTo>
                  <a:lnTo>
                    <a:pt x="101" y="82"/>
                  </a:lnTo>
                  <a:lnTo>
                    <a:pt x="128" y="57"/>
                  </a:lnTo>
                  <a:lnTo>
                    <a:pt x="157" y="32"/>
                  </a:lnTo>
                  <a:lnTo>
                    <a:pt x="187" y="8"/>
                  </a:lnTo>
                  <a:lnTo>
                    <a:pt x="187" y="8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16" name="Freeform 24"/>
            <p:cNvSpPr>
              <a:spLocks/>
            </p:cNvSpPr>
            <p:nvPr/>
          </p:nvSpPr>
          <p:spPr bwMode="auto">
            <a:xfrm>
              <a:off x="3551" y="2135"/>
              <a:ext cx="61" cy="8"/>
            </a:xfrm>
            <a:custGeom>
              <a:avLst/>
              <a:gdLst/>
              <a:ahLst/>
              <a:cxnLst>
                <a:cxn ang="0">
                  <a:pos x="59" y="1"/>
                </a:cxn>
                <a:cxn ang="0">
                  <a:pos x="59" y="1"/>
                </a:cxn>
                <a:cxn ang="0">
                  <a:pos x="46" y="1"/>
                </a:cxn>
                <a:cxn ang="0">
                  <a:pos x="32" y="0"/>
                </a:cxn>
                <a:cxn ang="0">
                  <a:pos x="17" y="1"/>
                </a:cxn>
                <a:cxn ang="0">
                  <a:pos x="0" y="8"/>
                </a:cxn>
                <a:cxn ang="0">
                  <a:pos x="15" y="16"/>
                </a:cxn>
                <a:cxn ang="0">
                  <a:pos x="21" y="14"/>
                </a:cxn>
                <a:cxn ang="0">
                  <a:pos x="32" y="13"/>
                </a:cxn>
                <a:cxn ang="0">
                  <a:pos x="46" y="14"/>
                </a:cxn>
                <a:cxn ang="0">
                  <a:pos x="59" y="14"/>
                </a:cxn>
                <a:cxn ang="0">
                  <a:pos x="59" y="14"/>
                </a:cxn>
                <a:cxn ang="0">
                  <a:pos x="59" y="1"/>
                </a:cxn>
              </a:cxnLst>
              <a:rect l="0" t="0" r="r" b="b"/>
              <a:pathLst>
                <a:path w="59" h="16">
                  <a:moveTo>
                    <a:pt x="59" y="1"/>
                  </a:moveTo>
                  <a:lnTo>
                    <a:pt x="59" y="1"/>
                  </a:lnTo>
                  <a:lnTo>
                    <a:pt x="46" y="1"/>
                  </a:lnTo>
                  <a:lnTo>
                    <a:pt x="32" y="0"/>
                  </a:lnTo>
                  <a:lnTo>
                    <a:pt x="17" y="1"/>
                  </a:lnTo>
                  <a:lnTo>
                    <a:pt x="0" y="8"/>
                  </a:lnTo>
                  <a:lnTo>
                    <a:pt x="15" y="16"/>
                  </a:lnTo>
                  <a:lnTo>
                    <a:pt x="21" y="14"/>
                  </a:lnTo>
                  <a:lnTo>
                    <a:pt x="32" y="13"/>
                  </a:lnTo>
                  <a:lnTo>
                    <a:pt x="46" y="14"/>
                  </a:lnTo>
                  <a:lnTo>
                    <a:pt x="59" y="14"/>
                  </a:lnTo>
                  <a:lnTo>
                    <a:pt x="59" y="14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17" name="Freeform 25"/>
            <p:cNvSpPr>
              <a:spLocks/>
            </p:cNvSpPr>
            <p:nvPr/>
          </p:nvSpPr>
          <p:spPr bwMode="auto">
            <a:xfrm>
              <a:off x="4600" y="2688"/>
              <a:ext cx="135" cy="118"/>
            </a:xfrm>
            <a:custGeom>
              <a:avLst/>
              <a:gdLst/>
              <a:ahLst/>
              <a:cxnLst>
                <a:cxn ang="0">
                  <a:pos x="96" y="13"/>
                </a:cxn>
                <a:cxn ang="0">
                  <a:pos x="86" y="4"/>
                </a:cxn>
                <a:cxn ang="0">
                  <a:pos x="25" y="93"/>
                </a:cxn>
                <a:cxn ang="0">
                  <a:pos x="0" y="155"/>
                </a:cxn>
                <a:cxn ang="0">
                  <a:pos x="2" y="198"/>
                </a:cxn>
                <a:cxn ang="0">
                  <a:pos x="29" y="224"/>
                </a:cxn>
                <a:cxn ang="0">
                  <a:pos x="63" y="237"/>
                </a:cxn>
                <a:cxn ang="0">
                  <a:pos x="98" y="239"/>
                </a:cxn>
                <a:cxn ang="0">
                  <a:pos x="124" y="237"/>
                </a:cxn>
                <a:cxn ang="0">
                  <a:pos x="136" y="235"/>
                </a:cxn>
                <a:cxn ang="0">
                  <a:pos x="132" y="222"/>
                </a:cxn>
                <a:cxn ang="0">
                  <a:pos x="124" y="224"/>
                </a:cxn>
                <a:cxn ang="0">
                  <a:pos x="98" y="226"/>
                </a:cxn>
                <a:cxn ang="0">
                  <a:pos x="67" y="224"/>
                </a:cxn>
                <a:cxn ang="0">
                  <a:pos x="40" y="213"/>
                </a:cxn>
                <a:cxn ang="0">
                  <a:pos x="21" y="195"/>
                </a:cxn>
                <a:cxn ang="0">
                  <a:pos x="19" y="155"/>
                </a:cxn>
                <a:cxn ang="0">
                  <a:pos x="44" y="95"/>
                </a:cxn>
                <a:cxn ang="0">
                  <a:pos x="101" y="9"/>
                </a:cxn>
                <a:cxn ang="0">
                  <a:pos x="92" y="0"/>
                </a:cxn>
                <a:cxn ang="0">
                  <a:pos x="96" y="13"/>
                </a:cxn>
              </a:cxnLst>
              <a:rect l="0" t="0" r="r" b="b"/>
              <a:pathLst>
                <a:path w="136" h="239">
                  <a:moveTo>
                    <a:pt x="96" y="13"/>
                  </a:moveTo>
                  <a:lnTo>
                    <a:pt x="86" y="4"/>
                  </a:lnTo>
                  <a:lnTo>
                    <a:pt x="25" y="93"/>
                  </a:lnTo>
                  <a:lnTo>
                    <a:pt x="0" y="155"/>
                  </a:lnTo>
                  <a:lnTo>
                    <a:pt x="2" y="198"/>
                  </a:lnTo>
                  <a:lnTo>
                    <a:pt x="29" y="224"/>
                  </a:lnTo>
                  <a:lnTo>
                    <a:pt x="63" y="237"/>
                  </a:lnTo>
                  <a:lnTo>
                    <a:pt x="98" y="239"/>
                  </a:lnTo>
                  <a:lnTo>
                    <a:pt x="124" y="237"/>
                  </a:lnTo>
                  <a:lnTo>
                    <a:pt x="136" y="235"/>
                  </a:lnTo>
                  <a:lnTo>
                    <a:pt x="132" y="222"/>
                  </a:lnTo>
                  <a:lnTo>
                    <a:pt x="124" y="224"/>
                  </a:lnTo>
                  <a:lnTo>
                    <a:pt x="98" y="226"/>
                  </a:lnTo>
                  <a:lnTo>
                    <a:pt x="67" y="224"/>
                  </a:lnTo>
                  <a:lnTo>
                    <a:pt x="40" y="213"/>
                  </a:lnTo>
                  <a:lnTo>
                    <a:pt x="21" y="195"/>
                  </a:lnTo>
                  <a:lnTo>
                    <a:pt x="19" y="155"/>
                  </a:lnTo>
                  <a:lnTo>
                    <a:pt x="44" y="95"/>
                  </a:lnTo>
                  <a:lnTo>
                    <a:pt x="101" y="9"/>
                  </a:lnTo>
                  <a:lnTo>
                    <a:pt x="92" y="0"/>
                  </a:lnTo>
                  <a:lnTo>
                    <a:pt x="96" y="13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18" name="Freeform 26"/>
            <p:cNvSpPr>
              <a:spLocks/>
            </p:cNvSpPr>
            <p:nvPr/>
          </p:nvSpPr>
          <p:spPr bwMode="auto">
            <a:xfrm>
              <a:off x="3320" y="2688"/>
              <a:ext cx="1376" cy="82"/>
            </a:xfrm>
            <a:custGeom>
              <a:avLst/>
              <a:gdLst/>
              <a:ahLst/>
              <a:cxnLst>
                <a:cxn ang="0">
                  <a:pos x="21" y="164"/>
                </a:cxn>
                <a:cxn ang="0">
                  <a:pos x="80" y="168"/>
                </a:cxn>
                <a:cxn ang="0">
                  <a:pos x="155" y="167"/>
                </a:cxn>
                <a:cxn ang="0">
                  <a:pos x="246" y="161"/>
                </a:cxn>
                <a:cxn ang="0">
                  <a:pos x="349" y="152"/>
                </a:cxn>
                <a:cxn ang="0">
                  <a:pos x="460" y="142"/>
                </a:cxn>
                <a:cxn ang="0">
                  <a:pos x="580" y="128"/>
                </a:cxn>
                <a:cxn ang="0">
                  <a:pos x="700" y="112"/>
                </a:cxn>
                <a:cxn ang="0">
                  <a:pos x="818" y="96"/>
                </a:cxn>
                <a:cxn ang="0">
                  <a:pos x="935" y="81"/>
                </a:cxn>
                <a:cxn ang="0">
                  <a:pos x="1044" y="64"/>
                </a:cxn>
                <a:cxn ang="0">
                  <a:pos x="1141" y="50"/>
                </a:cxn>
                <a:cxn ang="0">
                  <a:pos x="1227" y="37"/>
                </a:cxn>
                <a:cxn ang="0">
                  <a:pos x="1295" y="26"/>
                </a:cxn>
                <a:cxn ang="0">
                  <a:pos x="1345" y="18"/>
                </a:cxn>
                <a:cxn ang="0">
                  <a:pos x="1370" y="13"/>
                </a:cxn>
                <a:cxn ang="0">
                  <a:pos x="1370" y="0"/>
                </a:cxn>
                <a:cxn ang="0">
                  <a:pos x="1356" y="3"/>
                </a:cxn>
                <a:cxn ang="0">
                  <a:pos x="1318" y="8"/>
                </a:cxn>
                <a:cxn ang="0">
                  <a:pos x="1259" y="18"/>
                </a:cxn>
                <a:cxn ang="0">
                  <a:pos x="1183" y="30"/>
                </a:cxn>
                <a:cxn ang="0">
                  <a:pos x="1089" y="44"/>
                </a:cxn>
                <a:cxn ang="0">
                  <a:pos x="986" y="60"/>
                </a:cxn>
                <a:cxn ang="0">
                  <a:pos x="874" y="76"/>
                </a:cxn>
                <a:cxn ang="0">
                  <a:pos x="755" y="91"/>
                </a:cxn>
                <a:cxn ang="0">
                  <a:pos x="635" y="107"/>
                </a:cxn>
                <a:cxn ang="0">
                  <a:pos x="519" y="122"/>
                </a:cxn>
                <a:cxn ang="0">
                  <a:pos x="403" y="134"/>
                </a:cxn>
                <a:cxn ang="0">
                  <a:pos x="296" y="144"/>
                </a:cxn>
                <a:cxn ang="0">
                  <a:pos x="198" y="151"/>
                </a:cxn>
                <a:cxn ang="0">
                  <a:pos x="114" y="155"/>
                </a:cxn>
                <a:cxn ang="0">
                  <a:pos x="48" y="154"/>
                </a:cxn>
                <a:cxn ang="0">
                  <a:pos x="4" y="147"/>
                </a:cxn>
              </a:cxnLst>
              <a:rect l="0" t="0" r="r" b="b"/>
              <a:pathLst>
                <a:path w="1374" h="168">
                  <a:moveTo>
                    <a:pt x="0" y="160"/>
                  </a:moveTo>
                  <a:lnTo>
                    <a:pt x="21" y="164"/>
                  </a:lnTo>
                  <a:lnTo>
                    <a:pt x="48" y="167"/>
                  </a:lnTo>
                  <a:lnTo>
                    <a:pt x="80" y="168"/>
                  </a:lnTo>
                  <a:lnTo>
                    <a:pt x="114" y="168"/>
                  </a:lnTo>
                  <a:lnTo>
                    <a:pt x="155" y="167"/>
                  </a:lnTo>
                  <a:lnTo>
                    <a:pt x="198" y="164"/>
                  </a:lnTo>
                  <a:lnTo>
                    <a:pt x="246" y="161"/>
                  </a:lnTo>
                  <a:lnTo>
                    <a:pt x="296" y="157"/>
                  </a:lnTo>
                  <a:lnTo>
                    <a:pt x="349" y="152"/>
                  </a:lnTo>
                  <a:lnTo>
                    <a:pt x="403" y="147"/>
                  </a:lnTo>
                  <a:lnTo>
                    <a:pt x="460" y="142"/>
                  </a:lnTo>
                  <a:lnTo>
                    <a:pt x="519" y="135"/>
                  </a:lnTo>
                  <a:lnTo>
                    <a:pt x="580" y="128"/>
                  </a:lnTo>
                  <a:lnTo>
                    <a:pt x="639" y="120"/>
                  </a:lnTo>
                  <a:lnTo>
                    <a:pt x="700" y="112"/>
                  </a:lnTo>
                  <a:lnTo>
                    <a:pt x="759" y="104"/>
                  </a:lnTo>
                  <a:lnTo>
                    <a:pt x="818" y="96"/>
                  </a:lnTo>
                  <a:lnTo>
                    <a:pt x="878" y="89"/>
                  </a:lnTo>
                  <a:lnTo>
                    <a:pt x="935" y="81"/>
                  </a:lnTo>
                  <a:lnTo>
                    <a:pt x="990" y="73"/>
                  </a:lnTo>
                  <a:lnTo>
                    <a:pt x="1044" y="64"/>
                  </a:lnTo>
                  <a:lnTo>
                    <a:pt x="1093" y="57"/>
                  </a:lnTo>
                  <a:lnTo>
                    <a:pt x="1141" y="50"/>
                  </a:lnTo>
                  <a:lnTo>
                    <a:pt x="1187" y="43"/>
                  </a:lnTo>
                  <a:lnTo>
                    <a:pt x="1227" y="37"/>
                  </a:lnTo>
                  <a:lnTo>
                    <a:pt x="1263" y="31"/>
                  </a:lnTo>
                  <a:lnTo>
                    <a:pt x="1295" y="26"/>
                  </a:lnTo>
                  <a:lnTo>
                    <a:pt x="1322" y="21"/>
                  </a:lnTo>
                  <a:lnTo>
                    <a:pt x="1345" y="18"/>
                  </a:lnTo>
                  <a:lnTo>
                    <a:pt x="1360" y="16"/>
                  </a:lnTo>
                  <a:lnTo>
                    <a:pt x="1370" y="13"/>
                  </a:lnTo>
                  <a:lnTo>
                    <a:pt x="1374" y="13"/>
                  </a:lnTo>
                  <a:lnTo>
                    <a:pt x="1370" y="0"/>
                  </a:lnTo>
                  <a:lnTo>
                    <a:pt x="1366" y="0"/>
                  </a:lnTo>
                  <a:lnTo>
                    <a:pt x="1356" y="3"/>
                  </a:lnTo>
                  <a:lnTo>
                    <a:pt x="1341" y="5"/>
                  </a:lnTo>
                  <a:lnTo>
                    <a:pt x="1318" y="8"/>
                  </a:lnTo>
                  <a:lnTo>
                    <a:pt x="1292" y="13"/>
                  </a:lnTo>
                  <a:lnTo>
                    <a:pt x="1259" y="18"/>
                  </a:lnTo>
                  <a:lnTo>
                    <a:pt x="1223" y="24"/>
                  </a:lnTo>
                  <a:lnTo>
                    <a:pt x="1183" y="30"/>
                  </a:lnTo>
                  <a:lnTo>
                    <a:pt x="1137" y="37"/>
                  </a:lnTo>
                  <a:lnTo>
                    <a:pt x="1089" y="44"/>
                  </a:lnTo>
                  <a:lnTo>
                    <a:pt x="1040" y="51"/>
                  </a:lnTo>
                  <a:lnTo>
                    <a:pt x="986" y="60"/>
                  </a:lnTo>
                  <a:lnTo>
                    <a:pt x="931" y="68"/>
                  </a:lnTo>
                  <a:lnTo>
                    <a:pt x="874" y="76"/>
                  </a:lnTo>
                  <a:lnTo>
                    <a:pt x="815" y="83"/>
                  </a:lnTo>
                  <a:lnTo>
                    <a:pt x="755" y="91"/>
                  </a:lnTo>
                  <a:lnTo>
                    <a:pt x="696" y="99"/>
                  </a:lnTo>
                  <a:lnTo>
                    <a:pt x="635" y="107"/>
                  </a:lnTo>
                  <a:lnTo>
                    <a:pt x="576" y="115"/>
                  </a:lnTo>
                  <a:lnTo>
                    <a:pt x="519" y="122"/>
                  </a:lnTo>
                  <a:lnTo>
                    <a:pt x="460" y="129"/>
                  </a:lnTo>
                  <a:lnTo>
                    <a:pt x="403" y="134"/>
                  </a:lnTo>
                  <a:lnTo>
                    <a:pt x="349" y="139"/>
                  </a:lnTo>
                  <a:lnTo>
                    <a:pt x="296" y="144"/>
                  </a:lnTo>
                  <a:lnTo>
                    <a:pt x="246" y="148"/>
                  </a:lnTo>
                  <a:lnTo>
                    <a:pt x="198" y="151"/>
                  </a:lnTo>
                  <a:lnTo>
                    <a:pt x="155" y="154"/>
                  </a:lnTo>
                  <a:lnTo>
                    <a:pt x="114" y="155"/>
                  </a:lnTo>
                  <a:lnTo>
                    <a:pt x="80" y="155"/>
                  </a:lnTo>
                  <a:lnTo>
                    <a:pt x="48" y="154"/>
                  </a:lnTo>
                  <a:lnTo>
                    <a:pt x="25" y="151"/>
                  </a:lnTo>
                  <a:lnTo>
                    <a:pt x="4" y="147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19" name="Freeform 27"/>
            <p:cNvSpPr>
              <a:spLocks/>
            </p:cNvSpPr>
            <p:nvPr/>
          </p:nvSpPr>
          <p:spPr bwMode="auto">
            <a:xfrm>
              <a:off x="4747" y="2078"/>
              <a:ext cx="275" cy="150"/>
            </a:xfrm>
            <a:custGeom>
              <a:avLst/>
              <a:gdLst/>
              <a:ahLst/>
              <a:cxnLst>
                <a:cxn ang="0">
                  <a:pos x="19" y="299"/>
                </a:cxn>
                <a:cxn ang="0">
                  <a:pos x="21" y="212"/>
                </a:cxn>
                <a:cxn ang="0">
                  <a:pos x="36" y="147"/>
                </a:cxn>
                <a:cxn ang="0">
                  <a:pos x="61" y="102"/>
                </a:cxn>
                <a:cxn ang="0">
                  <a:pos x="95" y="70"/>
                </a:cxn>
                <a:cxn ang="0">
                  <a:pos x="132" y="50"/>
                </a:cxn>
                <a:cxn ang="0">
                  <a:pos x="177" y="37"/>
                </a:cxn>
                <a:cxn ang="0">
                  <a:pos x="223" y="25"/>
                </a:cxn>
                <a:cxn ang="0">
                  <a:pos x="275" y="13"/>
                </a:cxn>
                <a:cxn ang="0">
                  <a:pos x="267" y="0"/>
                </a:cxn>
                <a:cxn ang="0">
                  <a:pos x="219" y="12"/>
                </a:cxn>
                <a:cxn ang="0">
                  <a:pos x="170" y="24"/>
                </a:cxn>
                <a:cxn ang="0">
                  <a:pos x="124" y="39"/>
                </a:cxn>
                <a:cxn ang="0">
                  <a:pos x="80" y="63"/>
                </a:cxn>
                <a:cxn ang="0">
                  <a:pos x="46" y="96"/>
                </a:cxn>
                <a:cxn ang="0">
                  <a:pos x="17" y="145"/>
                </a:cxn>
                <a:cxn ang="0">
                  <a:pos x="2" y="212"/>
                </a:cxn>
                <a:cxn ang="0">
                  <a:pos x="0" y="299"/>
                </a:cxn>
                <a:cxn ang="0">
                  <a:pos x="19" y="299"/>
                </a:cxn>
              </a:cxnLst>
              <a:rect l="0" t="0" r="r" b="b"/>
              <a:pathLst>
                <a:path w="275" h="299">
                  <a:moveTo>
                    <a:pt x="19" y="299"/>
                  </a:moveTo>
                  <a:lnTo>
                    <a:pt x="21" y="212"/>
                  </a:lnTo>
                  <a:lnTo>
                    <a:pt x="36" y="147"/>
                  </a:lnTo>
                  <a:lnTo>
                    <a:pt x="61" y="102"/>
                  </a:lnTo>
                  <a:lnTo>
                    <a:pt x="95" y="70"/>
                  </a:lnTo>
                  <a:lnTo>
                    <a:pt x="132" y="50"/>
                  </a:lnTo>
                  <a:lnTo>
                    <a:pt x="177" y="37"/>
                  </a:lnTo>
                  <a:lnTo>
                    <a:pt x="223" y="25"/>
                  </a:lnTo>
                  <a:lnTo>
                    <a:pt x="275" y="13"/>
                  </a:lnTo>
                  <a:lnTo>
                    <a:pt x="267" y="0"/>
                  </a:lnTo>
                  <a:lnTo>
                    <a:pt x="219" y="12"/>
                  </a:lnTo>
                  <a:lnTo>
                    <a:pt x="170" y="24"/>
                  </a:lnTo>
                  <a:lnTo>
                    <a:pt x="124" y="39"/>
                  </a:lnTo>
                  <a:lnTo>
                    <a:pt x="80" y="63"/>
                  </a:lnTo>
                  <a:lnTo>
                    <a:pt x="46" y="96"/>
                  </a:lnTo>
                  <a:lnTo>
                    <a:pt x="17" y="145"/>
                  </a:lnTo>
                  <a:lnTo>
                    <a:pt x="2" y="212"/>
                  </a:lnTo>
                  <a:lnTo>
                    <a:pt x="0" y="299"/>
                  </a:lnTo>
                  <a:lnTo>
                    <a:pt x="19" y="299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20" name="Freeform 28"/>
            <p:cNvSpPr>
              <a:spLocks/>
            </p:cNvSpPr>
            <p:nvPr/>
          </p:nvSpPr>
          <p:spPr bwMode="auto">
            <a:xfrm>
              <a:off x="4614" y="2268"/>
              <a:ext cx="142" cy="5"/>
            </a:xfrm>
            <a:custGeom>
              <a:avLst/>
              <a:gdLst/>
              <a:ahLst/>
              <a:cxnLst>
                <a:cxn ang="0">
                  <a:pos x="144" y="6"/>
                </a:cxn>
                <a:cxn ang="0">
                  <a:pos x="144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44" y="13"/>
                </a:cxn>
                <a:cxn ang="0">
                  <a:pos x="144" y="6"/>
                </a:cxn>
              </a:cxnLst>
              <a:rect l="0" t="0" r="r" b="b"/>
              <a:pathLst>
                <a:path w="144" h="13">
                  <a:moveTo>
                    <a:pt x="144" y="6"/>
                  </a:moveTo>
                  <a:lnTo>
                    <a:pt x="14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44" y="13"/>
                  </a:lnTo>
                  <a:lnTo>
                    <a:pt x="144" y="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21" name="Freeform 29"/>
            <p:cNvSpPr>
              <a:spLocks/>
            </p:cNvSpPr>
            <p:nvPr/>
          </p:nvSpPr>
          <p:spPr bwMode="auto">
            <a:xfrm>
              <a:off x="4668" y="2287"/>
              <a:ext cx="88" cy="5"/>
            </a:xfrm>
            <a:custGeom>
              <a:avLst/>
              <a:gdLst/>
              <a:ahLst/>
              <a:cxnLst>
                <a:cxn ang="0">
                  <a:pos x="90" y="7"/>
                </a:cxn>
                <a:cxn ang="0">
                  <a:pos x="9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90" y="13"/>
                </a:cxn>
                <a:cxn ang="0">
                  <a:pos x="90" y="7"/>
                </a:cxn>
              </a:cxnLst>
              <a:rect l="0" t="0" r="r" b="b"/>
              <a:pathLst>
                <a:path w="90" h="13">
                  <a:moveTo>
                    <a:pt x="90" y="7"/>
                  </a:moveTo>
                  <a:lnTo>
                    <a:pt x="90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90" y="13"/>
                  </a:lnTo>
                  <a:lnTo>
                    <a:pt x="90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22" name="Freeform 30"/>
            <p:cNvSpPr>
              <a:spLocks/>
            </p:cNvSpPr>
            <p:nvPr/>
          </p:nvSpPr>
          <p:spPr bwMode="auto">
            <a:xfrm>
              <a:off x="3499" y="2166"/>
              <a:ext cx="260" cy="10"/>
            </a:xfrm>
            <a:custGeom>
              <a:avLst/>
              <a:gdLst/>
              <a:ahLst/>
              <a:cxnLst>
                <a:cxn ang="0">
                  <a:pos x="262" y="16"/>
                </a:cxn>
                <a:cxn ang="0">
                  <a:pos x="262" y="9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262" y="22"/>
                </a:cxn>
                <a:cxn ang="0">
                  <a:pos x="262" y="16"/>
                </a:cxn>
              </a:cxnLst>
              <a:rect l="0" t="0" r="r" b="b"/>
              <a:pathLst>
                <a:path w="262" h="22">
                  <a:moveTo>
                    <a:pt x="262" y="16"/>
                  </a:moveTo>
                  <a:lnTo>
                    <a:pt x="262" y="9"/>
                  </a:lnTo>
                  <a:lnTo>
                    <a:pt x="0" y="0"/>
                  </a:lnTo>
                  <a:lnTo>
                    <a:pt x="0" y="13"/>
                  </a:lnTo>
                  <a:lnTo>
                    <a:pt x="262" y="22"/>
                  </a:lnTo>
                  <a:lnTo>
                    <a:pt x="262" y="1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23" name="Freeform 31"/>
            <p:cNvSpPr>
              <a:spLocks/>
            </p:cNvSpPr>
            <p:nvPr/>
          </p:nvSpPr>
          <p:spPr bwMode="auto">
            <a:xfrm>
              <a:off x="3448" y="2188"/>
              <a:ext cx="169" cy="7"/>
            </a:xfrm>
            <a:custGeom>
              <a:avLst/>
              <a:gdLst/>
              <a:ahLst/>
              <a:cxnLst>
                <a:cxn ang="0">
                  <a:pos x="170" y="7"/>
                </a:cxn>
                <a:cxn ang="0">
                  <a:pos x="17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70" y="13"/>
                </a:cxn>
                <a:cxn ang="0">
                  <a:pos x="170" y="7"/>
                </a:cxn>
              </a:cxnLst>
              <a:rect l="0" t="0" r="r" b="b"/>
              <a:pathLst>
                <a:path w="170" h="13">
                  <a:moveTo>
                    <a:pt x="170" y="7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70" y="13"/>
                  </a:lnTo>
                  <a:lnTo>
                    <a:pt x="170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24" name="Freeform 32"/>
            <p:cNvSpPr>
              <a:spLocks/>
            </p:cNvSpPr>
            <p:nvPr/>
          </p:nvSpPr>
          <p:spPr bwMode="auto">
            <a:xfrm>
              <a:off x="3408" y="2214"/>
              <a:ext cx="142" cy="12"/>
            </a:xfrm>
            <a:custGeom>
              <a:avLst/>
              <a:gdLst/>
              <a:ahLst/>
              <a:cxnLst>
                <a:cxn ang="0">
                  <a:pos x="143" y="16"/>
                </a:cxn>
                <a:cxn ang="0">
                  <a:pos x="143" y="1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43" y="23"/>
                </a:cxn>
                <a:cxn ang="0">
                  <a:pos x="143" y="16"/>
                </a:cxn>
              </a:cxnLst>
              <a:rect l="0" t="0" r="r" b="b"/>
              <a:pathLst>
                <a:path w="143" h="23">
                  <a:moveTo>
                    <a:pt x="143" y="16"/>
                  </a:moveTo>
                  <a:lnTo>
                    <a:pt x="143" y="1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43" y="23"/>
                  </a:lnTo>
                  <a:lnTo>
                    <a:pt x="143" y="1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25" name="Freeform 33"/>
            <p:cNvSpPr>
              <a:spLocks/>
            </p:cNvSpPr>
            <p:nvPr/>
          </p:nvSpPr>
          <p:spPr bwMode="auto">
            <a:xfrm>
              <a:off x="4563" y="2579"/>
              <a:ext cx="238" cy="8"/>
            </a:xfrm>
            <a:custGeom>
              <a:avLst/>
              <a:gdLst/>
              <a:ahLst/>
              <a:cxnLst>
                <a:cxn ang="0">
                  <a:pos x="238" y="7"/>
                </a:cxn>
                <a:cxn ang="0">
                  <a:pos x="238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238" y="13"/>
                </a:cxn>
                <a:cxn ang="0">
                  <a:pos x="238" y="7"/>
                </a:cxn>
              </a:cxnLst>
              <a:rect l="0" t="0" r="r" b="b"/>
              <a:pathLst>
                <a:path w="238" h="19">
                  <a:moveTo>
                    <a:pt x="238" y="7"/>
                  </a:moveTo>
                  <a:lnTo>
                    <a:pt x="238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238" y="13"/>
                  </a:lnTo>
                  <a:lnTo>
                    <a:pt x="238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26" name="Freeform 34"/>
            <p:cNvSpPr>
              <a:spLocks/>
            </p:cNvSpPr>
            <p:nvPr/>
          </p:nvSpPr>
          <p:spPr bwMode="auto">
            <a:xfrm>
              <a:off x="4656" y="2596"/>
              <a:ext cx="145" cy="10"/>
            </a:xfrm>
            <a:custGeom>
              <a:avLst/>
              <a:gdLst/>
              <a:ahLst/>
              <a:cxnLst>
                <a:cxn ang="0">
                  <a:pos x="146" y="7"/>
                </a:cxn>
                <a:cxn ang="0">
                  <a:pos x="146" y="0"/>
                </a:cxn>
                <a:cxn ang="0">
                  <a:pos x="0" y="7"/>
                </a:cxn>
                <a:cxn ang="0">
                  <a:pos x="0" y="20"/>
                </a:cxn>
                <a:cxn ang="0">
                  <a:pos x="146" y="13"/>
                </a:cxn>
                <a:cxn ang="0">
                  <a:pos x="146" y="7"/>
                </a:cxn>
              </a:cxnLst>
              <a:rect l="0" t="0" r="r" b="b"/>
              <a:pathLst>
                <a:path w="146" h="20">
                  <a:moveTo>
                    <a:pt x="146" y="7"/>
                  </a:moveTo>
                  <a:lnTo>
                    <a:pt x="146" y="0"/>
                  </a:lnTo>
                  <a:lnTo>
                    <a:pt x="0" y="7"/>
                  </a:lnTo>
                  <a:lnTo>
                    <a:pt x="0" y="20"/>
                  </a:lnTo>
                  <a:lnTo>
                    <a:pt x="146" y="13"/>
                  </a:lnTo>
                  <a:lnTo>
                    <a:pt x="146" y="7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0627" name="Freeform 35"/>
            <p:cNvSpPr>
              <a:spLocks/>
            </p:cNvSpPr>
            <p:nvPr/>
          </p:nvSpPr>
          <p:spPr bwMode="auto">
            <a:xfrm>
              <a:off x="4732" y="2624"/>
              <a:ext cx="74" cy="8"/>
            </a:xfrm>
            <a:custGeom>
              <a:avLst/>
              <a:gdLst/>
              <a:ahLst/>
              <a:cxnLst>
                <a:cxn ang="0">
                  <a:pos x="72" y="6"/>
                </a:cxn>
                <a:cxn ang="0">
                  <a:pos x="72" y="0"/>
                </a:cxn>
                <a:cxn ang="0">
                  <a:pos x="0" y="4"/>
                </a:cxn>
                <a:cxn ang="0">
                  <a:pos x="0" y="17"/>
                </a:cxn>
                <a:cxn ang="0">
                  <a:pos x="72" y="13"/>
                </a:cxn>
                <a:cxn ang="0">
                  <a:pos x="72" y="6"/>
                </a:cxn>
              </a:cxnLst>
              <a:rect l="0" t="0" r="r" b="b"/>
              <a:pathLst>
                <a:path w="72" h="17">
                  <a:moveTo>
                    <a:pt x="72" y="6"/>
                  </a:moveTo>
                  <a:lnTo>
                    <a:pt x="72" y="0"/>
                  </a:lnTo>
                  <a:lnTo>
                    <a:pt x="0" y="4"/>
                  </a:lnTo>
                  <a:lnTo>
                    <a:pt x="0" y="17"/>
                  </a:lnTo>
                  <a:lnTo>
                    <a:pt x="72" y="13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C993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7685" name="Group 36"/>
            <p:cNvGrpSpPr>
              <a:grpSpLocks/>
            </p:cNvGrpSpPr>
            <p:nvPr/>
          </p:nvGrpSpPr>
          <p:grpSpPr bwMode="auto">
            <a:xfrm>
              <a:off x="3420" y="2592"/>
              <a:ext cx="372" cy="168"/>
              <a:chOff x="3420" y="2512"/>
              <a:chExt cx="536" cy="248"/>
            </a:xfrm>
          </p:grpSpPr>
          <p:sp>
            <p:nvSpPr>
              <p:cNvPr id="1390629" name="Freeform 37"/>
              <p:cNvSpPr>
                <a:spLocks/>
              </p:cNvSpPr>
              <p:nvPr/>
            </p:nvSpPr>
            <p:spPr bwMode="auto">
              <a:xfrm>
                <a:off x="3421" y="2542"/>
                <a:ext cx="248" cy="7"/>
              </a:xfrm>
              <a:custGeom>
                <a:avLst/>
                <a:gdLst/>
                <a:ahLst/>
                <a:cxnLst>
                  <a:cxn ang="0">
                    <a:pos x="248" y="6"/>
                  </a:cxn>
                  <a:cxn ang="0">
                    <a:pos x="248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248" y="13"/>
                  </a:cxn>
                  <a:cxn ang="0">
                    <a:pos x="248" y="6"/>
                  </a:cxn>
                </a:cxnLst>
                <a:rect l="0" t="0" r="r" b="b"/>
                <a:pathLst>
                  <a:path w="248" h="13">
                    <a:moveTo>
                      <a:pt x="248" y="6"/>
                    </a:moveTo>
                    <a:lnTo>
                      <a:pt x="248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248" y="13"/>
                    </a:lnTo>
                    <a:lnTo>
                      <a:pt x="248" y="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30" name="Freeform 38"/>
              <p:cNvSpPr>
                <a:spLocks/>
              </p:cNvSpPr>
              <p:nvPr/>
            </p:nvSpPr>
            <p:spPr bwMode="auto">
              <a:xfrm>
                <a:off x="3435" y="2561"/>
                <a:ext cx="156" cy="10"/>
              </a:xfrm>
              <a:custGeom>
                <a:avLst/>
                <a:gdLst/>
                <a:ahLst/>
                <a:cxnLst>
                  <a:cxn ang="0">
                    <a:pos x="156" y="15"/>
                  </a:cxn>
                  <a:cxn ang="0">
                    <a:pos x="156" y="8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56" y="21"/>
                  </a:cxn>
                  <a:cxn ang="0">
                    <a:pos x="156" y="15"/>
                  </a:cxn>
                </a:cxnLst>
                <a:rect l="0" t="0" r="r" b="b"/>
                <a:pathLst>
                  <a:path w="156" h="21">
                    <a:moveTo>
                      <a:pt x="156" y="15"/>
                    </a:moveTo>
                    <a:lnTo>
                      <a:pt x="156" y="8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56" y="21"/>
                    </a:lnTo>
                    <a:lnTo>
                      <a:pt x="156" y="15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31" name="Freeform 39"/>
              <p:cNvSpPr>
                <a:spLocks/>
              </p:cNvSpPr>
              <p:nvPr/>
            </p:nvSpPr>
            <p:spPr bwMode="auto">
              <a:xfrm>
                <a:off x="3516" y="2547"/>
                <a:ext cx="106" cy="34"/>
              </a:xfrm>
              <a:custGeom>
                <a:avLst/>
                <a:gdLst/>
                <a:ahLst/>
                <a:cxnLst>
                  <a:cxn ang="0">
                    <a:pos x="66" y="12"/>
                  </a:cxn>
                  <a:cxn ang="0">
                    <a:pos x="30" y="42"/>
                  </a:cxn>
                  <a:cxn ang="0">
                    <a:pos x="49" y="68"/>
                  </a:cxn>
                  <a:cxn ang="0">
                    <a:pos x="106" y="50"/>
                  </a:cxn>
                  <a:cxn ang="0">
                    <a:pos x="87" y="24"/>
                  </a:cxn>
                  <a:cxn ang="0">
                    <a:pos x="51" y="54"/>
                  </a:cxn>
                  <a:cxn ang="0">
                    <a:pos x="66" y="12"/>
                  </a:cxn>
                  <a:cxn ang="0">
                    <a:pos x="0" y="0"/>
                  </a:cxn>
                  <a:cxn ang="0">
                    <a:pos x="30" y="42"/>
                  </a:cxn>
                  <a:cxn ang="0">
                    <a:pos x="66" y="12"/>
                  </a:cxn>
                </a:cxnLst>
                <a:rect l="0" t="0" r="r" b="b"/>
                <a:pathLst>
                  <a:path w="106" h="68">
                    <a:moveTo>
                      <a:pt x="66" y="12"/>
                    </a:moveTo>
                    <a:lnTo>
                      <a:pt x="30" y="42"/>
                    </a:lnTo>
                    <a:lnTo>
                      <a:pt x="49" y="68"/>
                    </a:lnTo>
                    <a:lnTo>
                      <a:pt x="106" y="50"/>
                    </a:lnTo>
                    <a:lnTo>
                      <a:pt x="87" y="24"/>
                    </a:lnTo>
                    <a:lnTo>
                      <a:pt x="51" y="54"/>
                    </a:lnTo>
                    <a:lnTo>
                      <a:pt x="66" y="12"/>
                    </a:lnTo>
                    <a:lnTo>
                      <a:pt x="0" y="0"/>
                    </a:lnTo>
                    <a:lnTo>
                      <a:pt x="30" y="42"/>
                    </a:ln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32" name="Freeform 40"/>
              <p:cNvSpPr>
                <a:spLocks/>
              </p:cNvSpPr>
              <p:nvPr/>
            </p:nvSpPr>
            <p:spPr bwMode="auto">
              <a:xfrm>
                <a:off x="3566" y="2554"/>
                <a:ext cx="85" cy="27"/>
              </a:xfrm>
              <a:custGeom>
                <a:avLst/>
                <a:gdLst/>
                <a:ahLst/>
                <a:cxnLst>
                  <a:cxn ang="0">
                    <a:pos x="21" y="26"/>
                  </a:cxn>
                  <a:cxn ang="0">
                    <a:pos x="59" y="8"/>
                  </a:cxn>
                  <a:cxn ang="0">
                    <a:pos x="15" y="0"/>
                  </a:cxn>
                  <a:cxn ang="0">
                    <a:pos x="0" y="42"/>
                  </a:cxn>
                  <a:cxn ang="0">
                    <a:pos x="44" y="49"/>
                  </a:cxn>
                  <a:cxn ang="0">
                    <a:pos x="82" y="31"/>
                  </a:cxn>
                  <a:cxn ang="0">
                    <a:pos x="44" y="49"/>
                  </a:cxn>
                  <a:cxn ang="0">
                    <a:pos x="76" y="56"/>
                  </a:cxn>
                  <a:cxn ang="0">
                    <a:pos x="82" y="31"/>
                  </a:cxn>
                  <a:cxn ang="0">
                    <a:pos x="21" y="26"/>
                  </a:cxn>
                </a:cxnLst>
                <a:rect l="0" t="0" r="r" b="b"/>
                <a:pathLst>
                  <a:path w="82" h="56">
                    <a:moveTo>
                      <a:pt x="21" y="26"/>
                    </a:moveTo>
                    <a:lnTo>
                      <a:pt x="59" y="8"/>
                    </a:lnTo>
                    <a:lnTo>
                      <a:pt x="15" y="0"/>
                    </a:lnTo>
                    <a:lnTo>
                      <a:pt x="0" y="42"/>
                    </a:lnTo>
                    <a:lnTo>
                      <a:pt x="44" y="49"/>
                    </a:lnTo>
                    <a:lnTo>
                      <a:pt x="82" y="31"/>
                    </a:lnTo>
                    <a:lnTo>
                      <a:pt x="44" y="49"/>
                    </a:lnTo>
                    <a:lnTo>
                      <a:pt x="76" y="56"/>
                    </a:lnTo>
                    <a:lnTo>
                      <a:pt x="82" y="31"/>
                    </a:lnTo>
                    <a:lnTo>
                      <a:pt x="21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33" name="Freeform 41"/>
              <p:cNvSpPr>
                <a:spLocks/>
              </p:cNvSpPr>
              <p:nvPr/>
            </p:nvSpPr>
            <p:spPr bwMode="auto">
              <a:xfrm>
                <a:off x="3587" y="2530"/>
                <a:ext cx="71" cy="39"/>
              </a:xfrm>
              <a:custGeom>
                <a:avLst/>
                <a:gdLst/>
                <a:ahLst/>
                <a:cxnLst>
                  <a:cxn ang="0">
                    <a:pos x="59" y="26"/>
                  </a:cxn>
                  <a:cxn ang="0">
                    <a:pos x="8" y="39"/>
                  </a:cxn>
                  <a:cxn ang="0">
                    <a:pos x="0" y="71"/>
                  </a:cxn>
                  <a:cxn ang="0">
                    <a:pos x="61" y="76"/>
                  </a:cxn>
                  <a:cxn ang="0">
                    <a:pos x="69" y="44"/>
                  </a:cxn>
                  <a:cxn ang="0">
                    <a:pos x="17" y="57"/>
                  </a:cxn>
                  <a:cxn ang="0">
                    <a:pos x="59" y="26"/>
                  </a:cxn>
                  <a:cxn ang="0">
                    <a:pos x="17" y="0"/>
                  </a:cxn>
                  <a:cxn ang="0">
                    <a:pos x="8" y="39"/>
                  </a:cxn>
                  <a:cxn ang="0">
                    <a:pos x="59" y="26"/>
                  </a:cxn>
                </a:cxnLst>
                <a:rect l="0" t="0" r="r" b="b"/>
                <a:pathLst>
                  <a:path w="69" h="76">
                    <a:moveTo>
                      <a:pt x="59" y="26"/>
                    </a:moveTo>
                    <a:lnTo>
                      <a:pt x="8" y="39"/>
                    </a:lnTo>
                    <a:lnTo>
                      <a:pt x="0" y="71"/>
                    </a:lnTo>
                    <a:lnTo>
                      <a:pt x="61" y="76"/>
                    </a:lnTo>
                    <a:lnTo>
                      <a:pt x="69" y="44"/>
                    </a:lnTo>
                    <a:lnTo>
                      <a:pt x="17" y="57"/>
                    </a:lnTo>
                    <a:lnTo>
                      <a:pt x="59" y="26"/>
                    </a:lnTo>
                    <a:lnTo>
                      <a:pt x="17" y="0"/>
                    </a:lnTo>
                    <a:lnTo>
                      <a:pt x="8" y="39"/>
                    </a:lnTo>
                    <a:lnTo>
                      <a:pt x="59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34" name="Freeform 42"/>
              <p:cNvSpPr>
                <a:spLocks/>
              </p:cNvSpPr>
              <p:nvPr/>
            </p:nvSpPr>
            <p:spPr bwMode="auto">
              <a:xfrm>
                <a:off x="3605" y="2544"/>
                <a:ext cx="78" cy="32"/>
              </a:xfrm>
              <a:custGeom>
                <a:avLst/>
                <a:gdLst/>
                <a:ahLst/>
                <a:cxnLst>
                  <a:cxn ang="0">
                    <a:pos x="21" y="23"/>
                  </a:cxn>
                  <a:cxn ang="0">
                    <a:pos x="71" y="16"/>
                  </a:cxn>
                  <a:cxn ang="0">
                    <a:pos x="42" y="0"/>
                  </a:cxn>
                  <a:cxn ang="0">
                    <a:pos x="0" y="31"/>
                  </a:cxn>
                  <a:cxn ang="0">
                    <a:pos x="29" y="48"/>
                  </a:cxn>
                  <a:cxn ang="0">
                    <a:pos x="78" y="41"/>
                  </a:cxn>
                  <a:cxn ang="0">
                    <a:pos x="29" y="48"/>
                  </a:cxn>
                  <a:cxn ang="0">
                    <a:pos x="59" y="66"/>
                  </a:cxn>
                  <a:cxn ang="0">
                    <a:pos x="78" y="41"/>
                  </a:cxn>
                  <a:cxn ang="0">
                    <a:pos x="21" y="23"/>
                  </a:cxn>
                </a:cxnLst>
                <a:rect l="0" t="0" r="r" b="b"/>
                <a:pathLst>
                  <a:path w="78" h="66">
                    <a:moveTo>
                      <a:pt x="21" y="23"/>
                    </a:moveTo>
                    <a:lnTo>
                      <a:pt x="71" y="16"/>
                    </a:lnTo>
                    <a:lnTo>
                      <a:pt x="42" y="0"/>
                    </a:lnTo>
                    <a:lnTo>
                      <a:pt x="0" y="31"/>
                    </a:lnTo>
                    <a:lnTo>
                      <a:pt x="29" y="48"/>
                    </a:lnTo>
                    <a:lnTo>
                      <a:pt x="78" y="41"/>
                    </a:lnTo>
                    <a:lnTo>
                      <a:pt x="29" y="48"/>
                    </a:lnTo>
                    <a:lnTo>
                      <a:pt x="59" y="66"/>
                    </a:lnTo>
                    <a:lnTo>
                      <a:pt x="78" y="41"/>
                    </a:lnTo>
                    <a:lnTo>
                      <a:pt x="21" y="2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35" name="Freeform 43"/>
              <p:cNvSpPr>
                <a:spLocks/>
              </p:cNvSpPr>
              <p:nvPr/>
            </p:nvSpPr>
            <p:spPr bwMode="auto">
              <a:xfrm>
                <a:off x="3626" y="2520"/>
                <a:ext cx="81" cy="44"/>
              </a:xfrm>
              <a:custGeom>
                <a:avLst/>
                <a:gdLst/>
                <a:ahLst/>
                <a:cxnLst>
                  <a:cxn ang="0">
                    <a:pos x="80" y="43"/>
                  </a:cxn>
                  <a:cxn ang="0">
                    <a:pos x="23" y="42"/>
                  </a:cxn>
                  <a:cxn ang="0">
                    <a:pos x="0" y="72"/>
                  </a:cxn>
                  <a:cxn ang="0">
                    <a:pos x="57" y="90"/>
                  </a:cxn>
                  <a:cxn ang="0">
                    <a:pos x="80" y="60"/>
                  </a:cxn>
                  <a:cxn ang="0">
                    <a:pos x="23" y="59"/>
                  </a:cxn>
                  <a:cxn ang="0">
                    <a:pos x="80" y="43"/>
                  </a:cxn>
                  <a:cxn ang="0">
                    <a:pos x="54" y="0"/>
                  </a:cxn>
                  <a:cxn ang="0">
                    <a:pos x="23" y="42"/>
                  </a:cxn>
                  <a:cxn ang="0">
                    <a:pos x="80" y="43"/>
                  </a:cxn>
                </a:cxnLst>
                <a:rect l="0" t="0" r="r" b="b"/>
                <a:pathLst>
                  <a:path w="80" h="90">
                    <a:moveTo>
                      <a:pt x="80" y="43"/>
                    </a:moveTo>
                    <a:lnTo>
                      <a:pt x="23" y="42"/>
                    </a:lnTo>
                    <a:lnTo>
                      <a:pt x="0" y="72"/>
                    </a:lnTo>
                    <a:lnTo>
                      <a:pt x="57" y="90"/>
                    </a:lnTo>
                    <a:lnTo>
                      <a:pt x="80" y="60"/>
                    </a:lnTo>
                    <a:lnTo>
                      <a:pt x="23" y="59"/>
                    </a:lnTo>
                    <a:lnTo>
                      <a:pt x="80" y="43"/>
                    </a:lnTo>
                    <a:lnTo>
                      <a:pt x="54" y="0"/>
                    </a:lnTo>
                    <a:lnTo>
                      <a:pt x="23" y="42"/>
                    </a:lnTo>
                    <a:lnTo>
                      <a:pt x="80" y="4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36" name="Freeform 44"/>
              <p:cNvSpPr>
                <a:spLocks/>
              </p:cNvSpPr>
              <p:nvPr/>
            </p:nvSpPr>
            <p:spPr bwMode="auto">
              <a:xfrm>
                <a:off x="3651" y="2542"/>
                <a:ext cx="74" cy="41"/>
              </a:xfrm>
              <a:custGeom>
                <a:avLst/>
                <a:gdLst/>
                <a:ahLst/>
                <a:cxnLst>
                  <a:cxn ang="0">
                    <a:pos x="21" y="28"/>
                  </a:cxn>
                  <a:cxn ang="0">
                    <a:pos x="76" y="30"/>
                  </a:cxn>
                  <a:cxn ang="0">
                    <a:pos x="57" y="0"/>
                  </a:cxn>
                  <a:cxn ang="0">
                    <a:pos x="0" y="16"/>
                  </a:cxn>
                  <a:cxn ang="0">
                    <a:pos x="19" y="46"/>
                  </a:cxn>
                  <a:cxn ang="0">
                    <a:pos x="75" y="48"/>
                  </a:cxn>
                  <a:cxn ang="0">
                    <a:pos x="19" y="46"/>
                  </a:cxn>
                  <a:cxn ang="0">
                    <a:pos x="46" y="86"/>
                  </a:cxn>
                  <a:cxn ang="0">
                    <a:pos x="75" y="48"/>
                  </a:cxn>
                  <a:cxn ang="0">
                    <a:pos x="21" y="28"/>
                  </a:cxn>
                </a:cxnLst>
                <a:rect l="0" t="0" r="r" b="b"/>
                <a:pathLst>
                  <a:path w="76" h="86">
                    <a:moveTo>
                      <a:pt x="21" y="28"/>
                    </a:moveTo>
                    <a:lnTo>
                      <a:pt x="76" y="30"/>
                    </a:lnTo>
                    <a:lnTo>
                      <a:pt x="57" y="0"/>
                    </a:lnTo>
                    <a:lnTo>
                      <a:pt x="0" y="16"/>
                    </a:lnTo>
                    <a:lnTo>
                      <a:pt x="19" y="46"/>
                    </a:lnTo>
                    <a:lnTo>
                      <a:pt x="75" y="48"/>
                    </a:lnTo>
                    <a:lnTo>
                      <a:pt x="19" y="46"/>
                    </a:lnTo>
                    <a:lnTo>
                      <a:pt x="46" y="86"/>
                    </a:lnTo>
                    <a:lnTo>
                      <a:pt x="75" y="48"/>
                    </a:lnTo>
                    <a:lnTo>
                      <a:pt x="21" y="2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37" name="Freeform 45"/>
              <p:cNvSpPr>
                <a:spLocks/>
              </p:cNvSpPr>
              <p:nvPr/>
            </p:nvSpPr>
            <p:spPr bwMode="auto">
              <a:xfrm>
                <a:off x="3669" y="2513"/>
                <a:ext cx="85" cy="51"/>
              </a:xfrm>
              <a:custGeom>
                <a:avLst/>
                <a:gdLst/>
                <a:ahLst/>
                <a:cxnLst>
                  <a:cxn ang="0">
                    <a:pos x="84" y="58"/>
                  </a:cxn>
                  <a:cxn ang="0">
                    <a:pos x="27" y="51"/>
                  </a:cxn>
                  <a:cxn ang="0">
                    <a:pos x="0" y="84"/>
                  </a:cxn>
                  <a:cxn ang="0">
                    <a:pos x="54" y="104"/>
                  </a:cxn>
                  <a:cxn ang="0">
                    <a:pos x="80" y="72"/>
                  </a:cxn>
                  <a:cxn ang="0">
                    <a:pos x="23" y="65"/>
                  </a:cxn>
                  <a:cxn ang="0">
                    <a:pos x="84" y="58"/>
                  </a:cxn>
                  <a:cxn ang="0">
                    <a:pos x="67" y="0"/>
                  </a:cxn>
                  <a:cxn ang="0">
                    <a:pos x="27" y="51"/>
                  </a:cxn>
                  <a:cxn ang="0">
                    <a:pos x="84" y="58"/>
                  </a:cxn>
                </a:cxnLst>
                <a:rect l="0" t="0" r="r" b="b"/>
                <a:pathLst>
                  <a:path w="84" h="104">
                    <a:moveTo>
                      <a:pt x="84" y="58"/>
                    </a:moveTo>
                    <a:lnTo>
                      <a:pt x="27" y="51"/>
                    </a:lnTo>
                    <a:lnTo>
                      <a:pt x="0" y="84"/>
                    </a:lnTo>
                    <a:lnTo>
                      <a:pt x="54" y="104"/>
                    </a:lnTo>
                    <a:lnTo>
                      <a:pt x="80" y="72"/>
                    </a:lnTo>
                    <a:lnTo>
                      <a:pt x="23" y="65"/>
                    </a:lnTo>
                    <a:lnTo>
                      <a:pt x="84" y="58"/>
                    </a:lnTo>
                    <a:lnTo>
                      <a:pt x="67" y="0"/>
                    </a:lnTo>
                    <a:lnTo>
                      <a:pt x="27" y="51"/>
                    </a:lnTo>
                    <a:lnTo>
                      <a:pt x="84" y="5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38" name="Freeform 46"/>
              <p:cNvSpPr>
                <a:spLocks/>
              </p:cNvSpPr>
              <p:nvPr/>
            </p:nvSpPr>
            <p:spPr bwMode="auto">
              <a:xfrm>
                <a:off x="3693" y="2542"/>
                <a:ext cx="71" cy="39"/>
              </a:xfrm>
              <a:custGeom>
                <a:avLst/>
                <a:gdLst/>
                <a:ahLst/>
                <a:cxnLst>
                  <a:cxn ang="0">
                    <a:pos x="17" y="22"/>
                  </a:cxn>
                  <a:cxn ang="0">
                    <a:pos x="71" y="32"/>
                  </a:cxn>
                  <a:cxn ang="0">
                    <a:pos x="61" y="0"/>
                  </a:cxn>
                  <a:cxn ang="0">
                    <a:pos x="0" y="7"/>
                  </a:cxn>
                  <a:cxn ang="0">
                    <a:pos x="10" y="40"/>
                  </a:cxn>
                  <a:cxn ang="0">
                    <a:pos x="63" y="50"/>
                  </a:cxn>
                  <a:cxn ang="0">
                    <a:pos x="10" y="40"/>
                  </a:cxn>
                  <a:cxn ang="0">
                    <a:pos x="21" y="80"/>
                  </a:cxn>
                  <a:cxn ang="0">
                    <a:pos x="63" y="50"/>
                  </a:cxn>
                  <a:cxn ang="0">
                    <a:pos x="17" y="22"/>
                  </a:cxn>
                </a:cxnLst>
                <a:rect l="0" t="0" r="r" b="b"/>
                <a:pathLst>
                  <a:path w="71" h="80">
                    <a:moveTo>
                      <a:pt x="17" y="22"/>
                    </a:moveTo>
                    <a:lnTo>
                      <a:pt x="71" y="32"/>
                    </a:lnTo>
                    <a:lnTo>
                      <a:pt x="61" y="0"/>
                    </a:lnTo>
                    <a:lnTo>
                      <a:pt x="0" y="7"/>
                    </a:lnTo>
                    <a:lnTo>
                      <a:pt x="10" y="40"/>
                    </a:lnTo>
                    <a:lnTo>
                      <a:pt x="63" y="50"/>
                    </a:lnTo>
                    <a:lnTo>
                      <a:pt x="10" y="40"/>
                    </a:lnTo>
                    <a:lnTo>
                      <a:pt x="21" y="80"/>
                    </a:lnTo>
                    <a:lnTo>
                      <a:pt x="63" y="50"/>
                    </a:lnTo>
                    <a:lnTo>
                      <a:pt x="17" y="2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39" name="Freeform 47"/>
              <p:cNvSpPr>
                <a:spLocks/>
              </p:cNvSpPr>
              <p:nvPr/>
            </p:nvSpPr>
            <p:spPr bwMode="auto">
              <a:xfrm>
                <a:off x="3711" y="2515"/>
                <a:ext cx="99" cy="51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36" y="48"/>
                  </a:cxn>
                  <a:cxn ang="0">
                    <a:pos x="0" y="74"/>
                  </a:cxn>
                  <a:cxn ang="0">
                    <a:pos x="46" y="102"/>
                  </a:cxn>
                  <a:cxn ang="0">
                    <a:pos x="82" y="76"/>
                  </a:cxn>
                  <a:cxn ang="0">
                    <a:pos x="29" y="59"/>
                  </a:cxn>
                  <a:cxn ang="0">
                    <a:pos x="90" y="65"/>
                  </a:cxn>
                  <a:cxn ang="0">
                    <a:pos x="101" y="0"/>
                  </a:cxn>
                  <a:cxn ang="0">
                    <a:pos x="36" y="48"/>
                  </a:cxn>
                  <a:cxn ang="0">
                    <a:pos x="90" y="65"/>
                  </a:cxn>
                </a:cxnLst>
                <a:rect l="0" t="0" r="r" b="b"/>
                <a:pathLst>
                  <a:path w="101" h="102">
                    <a:moveTo>
                      <a:pt x="90" y="65"/>
                    </a:moveTo>
                    <a:lnTo>
                      <a:pt x="36" y="48"/>
                    </a:lnTo>
                    <a:lnTo>
                      <a:pt x="0" y="74"/>
                    </a:lnTo>
                    <a:lnTo>
                      <a:pt x="46" y="102"/>
                    </a:lnTo>
                    <a:lnTo>
                      <a:pt x="82" y="76"/>
                    </a:lnTo>
                    <a:lnTo>
                      <a:pt x="29" y="59"/>
                    </a:lnTo>
                    <a:lnTo>
                      <a:pt x="90" y="65"/>
                    </a:lnTo>
                    <a:lnTo>
                      <a:pt x="101" y="0"/>
                    </a:lnTo>
                    <a:lnTo>
                      <a:pt x="36" y="48"/>
                    </a:lnTo>
                    <a:lnTo>
                      <a:pt x="90" y="6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40" name="Freeform 48"/>
              <p:cNvSpPr>
                <a:spLocks/>
              </p:cNvSpPr>
              <p:nvPr/>
            </p:nvSpPr>
            <p:spPr bwMode="auto">
              <a:xfrm>
                <a:off x="3725" y="2547"/>
                <a:ext cx="74" cy="39"/>
              </a:xfrm>
              <a:custGeom>
                <a:avLst/>
                <a:gdLst/>
                <a:ahLst/>
                <a:cxnLst>
                  <a:cxn ang="0">
                    <a:pos x="24" y="26"/>
                  </a:cxn>
                  <a:cxn ang="0">
                    <a:pos x="68" y="47"/>
                  </a:cxn>
                  <a:cxn ang="0">
                    <a:pos x="76" y="6"/>
                  </a:cxn>
                  <a:cxn ang="0">
                    <a:pos x="15" y="0"/>
                  </a:cxn>
                  <a:cxn ang="0">
                    <a:pos x="7" y="42"/>
                  </a:cxn>
                  <a:cxn ang="0">
                    <a:pos x="51" y="63"/>
                  </a:cxn>
                  <a:cxn ang="0">
                    <a:pos x="7" y="42"/>
                  </a:cxn>
                  <a:cxn ang="0">
                    <a:pos x="0" y="84"/>
                  </a:cxn>
                  <a:cxn ang="0">
                    <a:pos x="51" y="63"/>
                  </a:cxn>
                  <a:cxn ang="0">
                    <a:pos x="24" y="26"/>
                  </a:cxn>
                </a:cxnLst>
                <a:rect l="0" t="0" r="r" b="b"/>
                <a:pathLst>
                  <a:path w="76" h="84">
                    <a:moveTo>
                      <a:pt x="24" y="26"/>
                    </a:moveTo>
                    <a:lnTo>
                      <a:pt x="68" y="47"/>
                    </a:lnTo>
                    <a:lnTo>
                      <a:pt x="76" y="6"/>
                    </a:lnTo>
                    <a:lnTo>
                      <a:pt x="15" y="0"/>
                    </a:lnTo>
                    <a:lnTo>
                      <a:pt x="7" y="42"/>
                    </a:lnTo>
                    <a:lnTo>
                      <a:pt x="51" y="63"/>
                    </a:lnTo>
                    <a:lnTo>
                      <a:pt x="7" y="42"/>
                    </a:lnTo>
                    <a:lnTo>
                      <a:pt x="0" y="84"/>
                    </a:lnTo>
                    <a:lnTo>
                      <a:pt x="51" y="63"/>
                    </a:lnTo>
                    <a:lnTo>
                      <a:pt x="24" y="2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41" name="Freeform 49"/>
              <p:cNvSpPr>
                <a:spLocks/>
              </p:cNvSpPr>
              <p:nvPr/>
            </p:nvSpPr>
            <p:spPr bwMode="auto">
              <a:xfrm>
                <a:off x="3746" y="2535"/>
                <a:ext cx="134" cy="41"/>
              </a:xfrm>
              <a:custGeom>
                <a:avLst/>
                <a:gdLst/>
                <a:ahLst/>
                <a:cxnLst>
                  <a:cxn ang="0">
                    <a:pos x="96" y="57"/>
                  </a:cxn>
                  <a:cxn ang="0">
                    <a:pos x="54" y="30"/>
                  </a:cxn>
                  <a:cxn ang="0">
                    <a:pos x="0" y="49"/>
                  </a:cxn>
                  <a:cxn ang="0">
                    <a:pos x="27" y="86"/>
                  </a:cxn>
                  <a:cxn ang="0">
                    <a:pos x="80" y="66"/>
                  </a:cxn>
                  <a:cxn ang="0">
                    <a:pos x="39" y="39"/>
                  </a:cxn>
                  <a:cxn ang="0">
                    <a:pos x="96" y="57"/>
                  </a:cxn>
                  <a:cxn ang="0">
                    <a:pos x="134" y="0"/>
                  </a:cxn>
                  <a:cxn ang="0">
                    <a:pos x="54" y="30"/>
                  </a:cxn>
                  <a:cxn ang="0">
                    <a:pos x="96" y="57"/>
                  </a:cxn>
                </a:cxnLst>
                <a:rect l="0" t="0" r="r" b="b"/>
                <a:pathLst>
                  <a:path w="134" h="86">
                    <a:moveTo>
                      <a:pt x="96" y="57"/>
                    </a:moveTo>
                    <a:lnTo>
                      <a:pt x="54" y="30"/>
                    </a:lnTo>
                    <a:lnTo>
                      <a:pt x="0" y="49"/>
                    </a:lnTo>
                    <a:lnTo>
                      <a:pt x="27" y="86"/>
                    </a:lnTo>
                    <a:lnTo>
                      <a:pt x="80" y="66"/>
                    </a:lnTo>
                    <a:lnTo>
                      <a:pt x="39" y="39"/>
                    </a:lnTo>
                    <a:lnTo>
                      <a:pt x="96" y="57"/>
                    </a:lnTo>
                    <a:lnTo>
                      <a:pt x="134" y="0"/>
                    </a:lnTo>
                    <a:lnTo>
                      <a:pt x="54" y="30"/>
                    </a:lnTo>
                    <a:lnTo>
                      <a:pt x="96" y="5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42" name="Freeform 50"/>
              <p:cNvSpPr>
                <a:spLocks/>
              </p:cNvSpPr>
              <p:nvPr/>
            </p:nvSpPr>
            <p:spPr bwMode="auto">
              <a:xfrm>
                <a:off x="3732" y="2554"/>
                <a:ext cx="110" cy="36"/>
              </a:xfrm>
              <a:custGeom>
                <a:avLst/>
                <a:gdLst/>
                <a:ahLst/>
                <a:cxnLst>
                  <a:cxn ang="0">
                    <a:pos x="50" y="27"/>
                  </a:cxn>
                  <a:cxn ang="0">
                    <a:pos x="84" y="57"/>
                  </a:cxn>
                  <a:cxn ang="0">
                    <a:pos x="111" y="18"/>
                  </a:cxn>
                  <a:cxn ang="0">
                    <a:pos x="54" y="0"/>
                  </a:cxn>
                  <a:cxn ang="0">
                    <a:pos x="27" y="39"/>
                  </a:cxn>
                  <a:cxn ang="0">
                    <a:pos x="61" y="69"/>
                  </a:cxn>
                  <a:cxn ang="0">
                    <a:pos x="27" y="39"/>
                  </a:cxn>
                  <a:cxn ang="0">
                    <a:pos x="0" y="77"/>
                  </a:cxn>
                  <a:cxn ang="0">
                    <a:pos x="61" y="69"/>
                  </a:cxn>
                  <a:cxn ang="0">
                    <a:pos x="50" y="27"/>
                  </a:cxn>
                </a:cxnLst>
                <a:rect l="0" t="0" r="r" b="b"/>
                <a:pathLst>
                  <a:path w="111" h="77">
                    <a:moveTo>
                      <a:pt x="50" y="27"/>
                    </a:moveTo>
                    <a:lnTo>
                      <a:pt x="84" y="57"/>
                    </a:lnTo>
                    <a:lnTo>
                      <a:pt x="111" y="18"/>
                    </a:lnTo>
                    <a:lnTo>
                      <a:pt x="54" y="0"/>
                    </a:lnTo>
                    <a:lnTo>
                      <a:pt x="27" y="39"/>
                    </a:lnTo>
                    <a:lnTo>
                      <a:pt x="61" y="69"/>
                    </a:lnTo>
                    <a:lnTo>
                      <a:pt x="27" y="39"/>
                    </a:lnTo>
                    <a:lnTo>
                      <a:pt x="0" y="77"/>
                    </a:lnTo>
                    <a:lnTo>
                      <a:pt x="61" y="69"/>
                    </a:lnTo>
                    <a:lnTo>
                      <a:pt x="50" y="2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43" name="Freeform 51"/>
              <p:cNvSpPr>
                <a:spLocks/>
              </p:cNvSpPr>
              <p:nvPr/>
            </p:nvSpPr>
            <p:spPr bwMode="auto">
              <a:xfrm>
                <a:off x="3782" y="2559"/>
                <a:ext cx="173" cy="32"/>
              </a:xfrm>
              <a:custGeom>
                <a:avLst/>
                <a:gdLst/>
                <a:ahLst/>
                <a:cxnLst>
                  <a:cxn ang="0">
                    <a:pos x="87" y="51"/>
                  </a:cxn>
                  <a:cxn ang="0">
                    <a:pos x="61" y="15"/>
                  </a:cxn>
                  <a:cxn ang="0">
                    <a:pos x="0" y="22"/>
                  </a:cxn>
                  <a:cxn ang="0">
                    <a:pos x="11" y="64"/>
                  </a:cxn>
                  <a:cxn ang="0">
                    <a:pos x="72" y="56"/>
                  </a:cxn>
                  <a:cxn ang="0">
                    <a:pos x="45" y="20"/>
                  </a:cxn>
                  <a:cxn ang="0">
                    <a:pos x="87" y="51"/>
                  </a:cxn>
                  <a:cxn ang="0">
                    <a:pos x="173" y="0"/>
                  </a:cxn>
                  <a:cxn ang="0">
                    <a:pos x="61" y="15"/>
                  </a:cxn>
                  <a:cxn ang="0">
                    <a:pos x="87" y="51"/>
                  </a:cxn>
                </a:cxnLst>
                <a:rect l="0" t="0" r="r" b="b"/>
                <a:pathLst>
                  <a:path w="173" h="64">
                    <a:moveTo>
                      <a:pt x="87" y="51"/>
                    </a:moveTo>
                    <a:lnTo>
                      <a:pt x="61" y="15"/>
                    </a:lnTo>
                    <a:lnTo>
                      <a:pt x="0" y="22"/>
                    </a:lnTo>
                    <a:lnTo>
                      <a:pt x="11" y="64"/>
                    </a:lnTo>
                    <a:lnTo>
                      <a:pt x="72" y="56"/>
                    </a:lnTo>
                    <a:lnTo>
                      <a:pt x="45" y="20"/>
                    </a:lnTo>
                    <a:lnTo>
                      <a:pt x="87" y="51"/>
                    </a:lnTo>
                    <a:lnTo>
                      <a:pt x="173" y="0"/>
                    </a:lnTo>
                    <a:lnTo>
                      <a:pt x="61" y="15"/>
                    </a:lnTo>
                    <a:lnTo>
                      <a:pt x="87" y="5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44" name="Freeform 52"/>
              <p:cNvSpPr>
                <a:spLocks/>
              </p:cNvSpPr>
              <p:nvPr/>
            </p:nvSpPr>
            <p:spPr bwMode="auto">
              <a:xfrm>
                <a:off x="3739" y="2566"/>
                <a:ext cx="131" cy="32"/>
              </a:xfrm>
              <a:custGeom>
                <a:avLst/>
                <a:gdLst/>
                <a:ahLst/>
                <a:cxnLst>
                  <a:cxn ang="0">
                    <a:pos x="74" y="21"/>
                  </a:cxn>
                  <a:cxn ang="0">
                    <a:pos x="88" y="57"/>
                  </a:cxn>
                  <a:cxn ang="0">
                    <a:pos x="131" y="31"/>
                  </a:cxn>
                  <a:cxn ang="0">
                    <a:pos x="89" y="0"/>
                  </a:cxn>
                  <a:cxn ang="0">
                    <a:pos x="46" y="26"/>
                  </a:cxn>
                  <a:cxn ang="0">
                    <a:pos x="59" y="62"/>
                  </a:cxn>
                  <a:cxn ang="0">
                    <a:pos x="46" y="26"/>
                  </a:cxn>
                  <a:cxn ang="0">
                    <a:pos x="0" y="52"/>
                  </a:cxn>
                  <a:cxn ang="0">
                    <a:pos x="59" y="62"/>
                  </a:cxn>
                  <a:cxn ang="0">
                    <a:pos x="74" y="21"/>
                  </a:cxn>
                </a:cxnLst>
                <a:rect l="0" t="0" r="r" b="b"/>
                <a:pathLst>
                  <a:path w="131" h="62">
                    <a:moveTo>
                      <a:pt x="74" y="21"/>
                    </a:moveTo>
                    <a:lnTo>
                      <a:pt x="88" y="57"/>
                    </a:lnTo>
                    <a:lnTo>
                      <a:pt x="131" y="31"/>
                    </a:lnTo>
                    <a:lnTo>
                      <a:pt x="89" y="0"/>
                    </a:lnTo>
                    <a:lnTo>
                      <a:pt x="46" y="26"/>
                    </a:lnTo>
                    <a:lnTo>
                      <a:pt x="59" y="62"/>
                    </a:lnTo>
                    <a:lnTo>
                      <a:pt x="46" y="26"/>
                    </a:lnTo>
                    <a:lnTo>
                      <a:pt x="0" y="52"/>
                    </a:lnTo>
                    <a:lnTo>
                      <a:pt x="59" y="62"/>
                    </a:lnTo>
                    <a:lnTo>
                      <a:pt x="74" y="2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45" name="Freeform 53"/>
              <p:cNvSpPr>
                <a:spLocks/>
              </p:cNvSpPr>
              <p:nvPr/>
            </p:nvSpPr>
            <p:spPr bwMode="auto">
              <a:xfrm>
                <a:off x="3796" y="2576"/>
                <a:ext cx="131" cy="27"/>
              </a:xfrm>
              <a:custGeom>
                <a:avLst/>
                <a:gdLst/>
                <a:ahLst/>
                <a:cxnLst>
                  <a:cxn ang="0">
                    <a:pos x="78" y="46"/>
                  </a:cxn>
                  <a:cxn ang="0">
                    <a:pos x="67" y="9"/>
                  </a:cxn>
                  <a:cxn ang="0">
                    <a:pos x="15" y="0"/>
                  </a:cxn>
                  <a:cxn ang="0">
                    <a:pos x="0" y="41"/>
                  </a:cxn>
                  <a:cxn ang="0">
                    <a:pos x="51" y="50"/>
                  </a:cxn>
                  <a:cxn ang="0">
                    <a:pos x="40" y="13"/>
                  </a:cxn>
                  <a:cxn ang="0">
                    <a:pos x="78" y="46"/>
                  </a:cxn>
                  <a:cxn ang="0">
                    <a:pos x="130" y="20"/>
                  </a:cxn>
                  <a:cxn ang="0">
                    <a:pos x="67" y="9"/>
                  </a:cxn>
                  <a:cxn ang="0">
                    <a:pos x="78" y="46"/>
                  </a:cxn>
                </a:cxnLst>
                <a:rect l="0" t="0" r="r" b="b"/>
                <a:pathLst>
                  <a:path w="130" h="50">
                    <a:moveTo>
                      <a:pt x="78" y="46"/>
                    </a:moveTo>
                    <a:lnTo>
                      <a:pt x="67" y="9"/>
                    </a:lnTo>
                    <a:lnTo>
                      <a:pt x="15" y="0"/>
                    </a:lnTo>
                    <a:lnTo>
                      <a:pt x="0" y="41"/>
                    </a:lnTo>
                    <a:lnTo>
                      <a:pt x="51" y="50"/>
                    </a:lnTo>
                    <a:lnTo>
                      <a:pt x="40" y="13"/>
                    </a:lnTo>
                    <a:lnTo>
                      <a:pt x="78" y="46"/>
                    </a:lnTo>
                    <a:lnTo>
                      <a:pt x="130" y="20"/>
                    </a:lnTo>
                    <a:lnTo>
                      <a:pt x="67" y="9"/>
                    </a:lnTo>
                    <a:lnTo>
                      <a:pt x="78" y="46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46" name="Freeform 54"/>
              <p:cNvSpPr>
                <a:spLocks/>
              </p:cNvSpPr>
              <p:nvPr/>
            </p:nvSpPr>
            <p:spPr bwMode="auto">
              <a:xfrm>
                <a:off x="3754" y="2583"/>
                <a:ext cx="120" cy="29"/>
              </a:xfrm>
              <a:custGeom>
                <a:avLst/>
                <a:gdLst/>
                <a:ahLst/>
                <a:cxnLst>
                  <a:cxn ang="0">
                    <a:pos x="73" y="20"/>
                  </a:cxn>
                  <a:cxn ang="0">
                    <a:pos x="78" y="57"/>
                  </a:cxn>
                  <a:cxn ang="0">
                    <a:pos x="122" y="33"/>
                  </a:cxn>
                  <a:cxn ang="0">
                    <a:pos x="84" y="0"/>
                  </a:cxn>
                  <a:cxn ang="0">
                    <a:pos x="40" y="23"/>
                  </a:cxn>
                  <a:cxn ang="0">
                    <a:pos x="46" y="59"/>
                  </a:cxn>
                  <a:cxn ang="0">
                    <a:pos x="40" y="23"/>
                  </a:cxn>
                  <a:cxn ang="0">
                    <a:pos x="0" y="44"/>
                  </a:cxn>
                  <a:cxn ang="0">
                    <a:pos x="46" y="59"/>
                  </a:cxn>
                  <a:cxn ang="0">
                    <a:pos x="73" y="20"/>
                  </a:cxn>
                </a:cxnLst>
                <a:rect l="0" t="0" r="r" b="b"/>
                <a:pathLst>
                  <a:path w="122" h="59">
                    <a:moveTo>
                      <a:pt x="73" y="20"/>
                    </a:moveTo>
                    <a:lnTo>
                      <a:pt x="78" y="57"/>
                    </a:lnTo>
                    <a:lnTo>
                      <a:pt x="122" y="33"/>
                    </a:lnTo>
                    <a:lnTo>
                      <a:pt x="84" y="0"/>
                    </a:lnTo>
                    <a:lnTo>
                      <a:pt x="40" y="23"/>
                    </a:lnTo>
                    <a:lnTo>
                      <a:pt x="46" y="59"/>
                    </a:lnTo>
                    <a:lnTo>
                      <a:pt x="40" y="23"/>
                    </a:lnTo>
                    <a:lnTo>
                      <a:pt x="0" y="44"/>
                    </a:lnTo>
                    <a:lnTo>
                      <a:pt x="46" y="59"/>
                    </a:lnTo>
                    <a:lnTo>
                      <a:pt x="73" y="2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47" name="Freeform 55"/>
              <p:cNvSpPr>
                <a:spLocks/>
              </p:cNvSpPr>
              <p:nvPr/>
            </p:nvSpPr>
            <p:spPr bwMode="auto">
              <a:xfrm>
                <a:off x="3800" y="2593"/>
                <a:ext cx="142" cy="27"/>
              </a:xfrm>
              <a:custGeom>
                <a:avLst/>
                <a:gdLst/>
                <a:ahLst/>
                <a:cxnLst>
                  <a:cxn ang="0">
                    <a:pos x="65" y="55"/>
                  </a:cxn>
                  <a:cxn ang="0">
                    <a:pos x="70" y="15"/>
                  </a:cxn>
                  <a:cxn ang="0">
                    <a:pos x="27" y="0"/>
                  </a:cxn>
                  <a:cxn ang="0">
                    <a:pos x="0" y="39"/>
                  </a:cxn>
                  <a:cxn ang="0">
                    <a:pos x="44" y="54"/>
                  </a:cxn>
                  <a:cxn ang="0">
                    <a:pos x="49" y="13"/>
                  </a:cxn>
                  <a:cxn ang="0">
                    <a:pos x="65" y="55"/>
                  </a:cxn>
                  <a:cxn ang="0">
                    <a:pos x="143" y="38"/>
                  </a:cxn>
                  <a:cxn ang="0">
                    <a:pos x="70" y="15"/>
                  </a:cxn>
                  <a:cxn ang="0">
                    <a:pos x="65" y="55"/>
                  </a:cxn>
                </a:cxnLst>
                <a:rect l="0" t="0" r="r" b="b"/>
                <a:pathLst>
                  <a:path w="143" h="55">
                    <a:moveTo>
                      <a:pt x="65" y="55"/>
                    </a:moveTo>
                    <a:lnTo>
                      <a:pt x="70" y="15"/>
                    </a:lnTo>
                    <a:lnTo>
                      <a:pt x="27" y="0"/>
                    </a:lnTo>
                    <a:lnTo>
                      <a:pt x="0" y="39"/>
                    </a:lnTo>
                    <a:lnTo>
                      <a:pt x="44" y="54"/>
                    </a:lnTo>
                    <a:lnTo>
                      <a:pt x="49" y="13"/>
                    </a:lnTo>
                    <a:lnTo>
                      <a:pt x="65" y="55"/>
                    </a:lnTo>
                    <a:lnTo>
                      <a:pt x="143" y="38"/>
                    </a:lnTo>
                    <a:lnTo>
                      <a:pt x="70" y="15"/>
                    </a:lnTo>
                    <a:lnTo>
                      <a:pt x="65" y="5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48" name="Freeform 56"/>
              <p:cNvSpPr>
                <a:spLocks/>
              </p:cNvSpPr>
              <p:nvPr/>
            </p:nvSpPr>
            <p:spPr bwMode="auto">
              <a:xfrm>
                <a:off x="3739" y="2600"/>
                <a:ext cx="124" cy="24"/>
              </a:xfrm>
              <a:custGeom>
                <a:avLst/>
                <a:gdLst/>
                <a:ahLst/>
                <a:cxnLst>
                  <a:cxn ang="0">
                    <a:pos x="84" y="17"/>
                  </a:cxn>
                  <a:cxn ang="0">
                    <a:pos x="70" y="54"/>
                  </a:cxn>
                  <a:cxn ang="0">
                    <a:pos x="126" y="42"/>
                  </a:cxn>
                  <a:cxn ang="0">
                    <a:pos x="110" y="0"/>
                  </a:cxn>
                  <a:cxn ang="0">
                    <a:pos x="55" y="12"/>
                  </a:cxn>
                  <a:cxn ang="0">
                    <a:pos x="42" y="48"/>
                  </a:cxn>
                  <a:cxn ang="0">
                    <a:pos x="55" y="12"/>
                  </a:cxn>
                  <a:cxn ang="0">
                    <a:pos x="0" y="24"/>
                  </a:cxn>
                  <a:cxn ang="0">
                    <a:pos x="42" y="48"/>
                  </a:cxn>
                  <a:cxn ang="0">
                    <a:pos x="84" y="17"/>
                  </a:cxn>
                </a:cxnLst>
                <a:rect l="0" t="0" r="r" b="b"/>
                <a:pathLst>
                  <a:path w="126" h="54">
                    <a:moveTo>
                      <a:pt x="84" y="17"/>
                    </a:moveTo>
                    <a:lnTo>
                      <a:pt x="70" y="54"/>
                    </a:lnTo>
                    <a:lnTo>
                      <a:pt x="126" y="42"/>
                    </a:lnTo>
                    <a:lnTo>
                      <a:pt x="110" y="0"/>
                    </a:lnTo>
                    <a:lnTo>
                      <a:pt x="55" y="12"/>
                    </a:lnTo>
                    <a:lnTo>
                      <a:pt x="42" y="48"/>
                    </a:lnTo>
                    <a:lnTo>
                      <a:pt x="55" y="12"/>
                    </a:lnTo>
                    <a:lnTo>
                      <a:pt x="0" y="24"/>
                    </a:lnTo>
                    <a:lnTo>
                      <a:pt x="42" y="48"/>
                    </a:lnTo>
                    <a:lnTo>
                      <a:pt x="84" y="1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49" name="Freeform 57"/>
              <p:cNvSpPr>
                <a:spLocks/>
              </p:cNvSpPr>
              <p:nvPr/>
            </p:nvSpPr>
            <p:spPr bwMode="auto">
              <a:xfrm>
                <a:off x="3782" y="2608"/>
                <a:ext cx="152" cy="34"/>
              </a:xfrm>
              <a:custGeom>
                <a:avLst/>
                <a:gdLst/>
                <a:ahLst/>
                <a:cxnLst>
                  <a:cxn ang="0">
                    <a:pos x="57" y="60"/>
                  </a:cxn>
                  <a:cxn ang="0">
                    <a:pos x="80" y="24"/>
                  </a:cxn>
                  <a:cxn ang="0">
                    <a:pos x="42" y="0"/>
                  </a:cxn>
                  <a:cxn ang="0">
                    <a:pos x="0" y="31"/>
                  </a:cxn>
                  <a:cxn ang="0">
                    <a:pos x="38" y="55"/>
                  </a:cxn>
                  <a:cxn ang="0">
                    <a:pos x="61" y="18"/>
                  </a:cxn>
                  <a:cxn ang="0">
                    <a:pos x="57" y="60"/>
                  </a:cxn>
                  <a:cxn ang="0">
                    <a:pos x="152" y="66"/>
                  </a:cxn>
                  <a:cxn ang="0">
                    <a:pos x="80" y="24"/>
                  </a:cxn>
                  <a:cxn ang="0">
                    <a:pos x="57" y="60"/>
                  </a:cxn>
                </a:cxnLst>
                <a:rect l="0" t="0" r="r" b="b"/>
                <a:pathLst>
                  <a:path w="152" h="66">
                    <a:moveTo>
                      <a:pt x="57" y="60"/>
                    </a:moveTo>
                    <a:lnTo>
                      <a:pt x="80" y="24"/>
                    </a:lnTo>
                    <a:lnTo>
                      <a:pt x="42" y="0"/>
                    </a:lnTo>
                    <a:lnTo>
                      <a:pt x="0" y="31"/>
                    </a:lnTo>
                    <a:lnTo>
                      <a:pt x="38" y="55"/>
                    </a:lnTo>
                    <a:lnTo>
                      <a:pt x="61" y="18"/>
                    </a:lnTo>
                    <a:lnTo>
                      <a:pt x="57" y="60"/>
                    </a:lnTo>
                    <a:lnTo>
                      <a:pt x="152" y="66"/>
                    </a:lnTo>
                    <a:lnTo>
                      <a:pt x="80" y="24"/>
                    </a:lnTo>
                    <a:lnTo>
                      <a:pt x="57" y="6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50" name="Freeform 58"/>
              <p:cNvSpPr>
                <a:spLocks/>
              </p:cNvSpPr>
              <p:nvPr/>
            </p:nvSpPr>
            <p:spPr bwMode="auto">
              <a:xfrm>
                <a:off x="3746" y="2612"/>
                <a:ext cx="96" cy="24"/>
              </a:xfrm>
              <a:custGeom>
                <a:avLst/>
                <a:gdLst/>
                <a:ahLst/>
                <a:cxnLst>
                  <a:cxn ang="0">
                    <a:pos x="70" y="20"/>
                  </a:cxn>
                  <a:cxn ang="0">
                    <a:pos x="38" y="45"/>
                  </a:cxn>
                  <a:cxn ang="0">
                    <a:pos x="93" y="49"/>
                  </a:cxn>
                  <a:cxn ang="0">
                    <a:pos x="97" y="7"/>
                  </a:cxn>
                  <a:cxn ang="0">
                    <a:pos x="42" y="3"/>
                  </a:cxn>
                  <a:cxn ang="0">
                    <a:pos x="9" y="28"/>
                  </a:cxn>
                  <a:cxn ang="0">
                    <a:pos x="42" y="3"/>
                  </a:cxn>
                  <a:cxn ang="0">
                    <a:pos x="0" y="0"/>
                  </a:cxn>
                  <a:cxn ang="0">
                    <a:pos x="9" y="28"/>
                  </a:cxn>
                  <a:cxn ang="0">
                    <a:pos x="70" y="20"/>
                  </a:cxn>
                </a:cxnLst>
                <a:rect l="0" t="0" r="r" b="b"/>
                <a:pathLst>
                  <a:path w="97" h="49">
                    <a:moveTo>
                      <a:pt x="70" y="20"/>
                    </a:moveTo>
                    <a:lnTo>
                      <a:pt x="38" y="45"/>
                    </a:lnTo>
                    <a:lnTo>
                      <a:pt x="93" y="49"/>
                    </a:lnTo>
                    <a:lnTo>
                      <a:pt x="97" y="7"/>
                    </a:lnTo>
                    <a:lnTo>
                      <a:pt x="42" y="3"/>
                    </a:lnTo>
                    <a:lnTo>
                      <a:pt x="9" y="28"/>
                    </a:lnTo>
                    <a:lnTo>
                      <a:pt x="42" y="3"/>
                    </a:lnTo>
                    <a:lnTo>
                      <a:pt x="0" y="0"/>
                    </a:lnTo>
                    <a:lnTo>
                      <a:pt x="9" y="28"/>
                    </a:lnTo>
                    <a:lnTo>
                      <a:pt x="70" y="2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51" name="Freeform 59"/>
              <p:cNvSpPr>
                <a:spLocks/>
              </p:cNvSpPr>
              <p:nvPr/>
            </p:nvSpPr>
            <p:spPr bwMode="auto">
              <a:xfrm>
                <a:off x="3754" y="2625"/>
                <a:ext cx="81" cy="34"/>
              </a:xfrm>
              <a:custGeom>
                <a:avLst/>
                <a:gdLst/>
                <a:ahLst/>
                <a:cxnLst>
                  <a:cxn ang="0">
                    <a:pos x="23" y="48"/>
                  </a:cxn>
                  <a:cxn ang="0">
                    <a:pos x="69" y="26"/>
                  </a:cxn>
                  <a:cxn ang="0">
                    <a:pos x="61" y="0"/>
                  </a:cxn>
                  <a:cxn ang="0">
                    <a:pos x="0" y="8"/>
                  </a:cxn>
                  <a:cxn ang="0">
                    <a:pos x="8" y="34"/>
                  </a:cxn>
                  <a:cxn ang="0">
                    <a:pos x="53" y="12"/>
                  </a:cxn>
                  <a:cxn ang="0">
                    <a:pos x="23" y="48"/>
                  </a:cxn>
                  <a:cxn ang="0">
                    <a:pos x="82" y="71"/>
                  </a:cxn>
                  <a:cxn ang="0">
                    <a:pos x="69" y="26"/>
                  </a:cxn>
                  <a:cxn ang="0">
                    <a:pos x="23" y="48"/>
                  </a:cxn>
                </a:cxnLst>
                <a:rect l="0" t="0" r="r" b="b"/>
                <a:pathLst>
                  <a:path w="82" h="71">
                    <a:moveTo>
                      <a:pt x="23" y="48"/>
                    </a:moveTo>
                    <a:lnTo>
                      <a:pt x="69" y="26"/>
                    </a:lnTo>
                    <a:lnTo>
                      <a:pt x="61" y="0"/>
                    </a:lnTo>
                    <a:lnTo>
                      <a:pt x="0" y="8"/>
                    </a:lnTo>
                    <a:lnTo>
                      <a:pt x="8" y="34"/>
                    </a:lnTo>
                    <a:lnTo>
                      <a:pt x="53" y="12"/>
                    </a:lnTo>
                    <a:lnTo>
                      <a:pt x="23" y="48"/>
                    </a:lnTo>
                    <a:lnTo>
                      <a:pt x="82" y="71"/>
                    </a:lnTo>
                    <a:lnTo>
                      <a:pt x="69" y="26"/>
                    </a:lnTo>
                    <a:lnTo>
                      <a:pt x="23" y="48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52" name="Freeform 60"/>
              <p:cNvSpPr>
                <a:spLocks/>
              </p:cNvSpPr>
              <p:nvPr/>
            </p:nvSpPr>
            <p:spPr bwMode="auto">
              <a:xfrm>
                <a:off x="3736" y="2620"/>
                <a:ext cx="71" cy="29"/>
              </a:xfrm>
              <a:custGeom>
                <a:avLst/>
                <a:gdLst/>
                <a:ahLst/>
                <a:cxnLst>
                  <a:cxn ang="0">
                    <a:pos x="15" y="44"/>
                  </a:cxn>
                  <a:cxn ang="0">
                    <a:pos x="0" y="40"/>
                  </a:cxn>
                  <a:cxn ang="0">
                    <a:pos x="42" y="55"/>
                  </a:cxn>
                  <a:cxn ang="0">
                    <a:pos x="72" y="19"/>
                  </a:cxn>
                  <a:cxn ang="0">
                    <a:pos x="31" y="3"/>
                  </a:cxn>
                  <a:cxn ang="0">
                    <a:pos x="15" y="0"/>
                  </a:cxn>
                  <a:cxn ang="0">
                    <a:pos x="31" y="3"/>
                  </a:cxn>
                  <a:cxn ang="0">
                    <a:pos x="23" y="0"/>
                  </a:cxn>
                  <a:cxn ang="0">
                    <a:pos x="15" y="0"/>
                  </a:cxn>
                  <a:cxn ang="0">
                    <a:pos x="15" y="44"/>
                  </a:cxn>
                </a:cxnLst>
                <a:rect l="0" t="0" r="r" b="b"/>
                <a:pathLst>
                  <a:path w="72" h="55">
                    <a:moveTo>
                      <a:pt x="15" y="44"/>
                    </a:moveTo>
                    <a:lnTo>
                      <a:pt x="0" y="40"/>
                    </a:lnTo>
                    <a:lnTo>
                      <a:pt x="42" y="55"/>
                    </a:lnTo>
                    <a:lnTo>
                      <a:pt x="72" y="19"/>
                    </a:lnTo>
                    <a:lnTo>
                      <a:pt x="31" y="3"/>
                    </a:lnTo>
                    <a:lnTo>
                      <a:pt x="15" y="0"/>
                    </a:lnTo>
                    <a:lnTo>
                      <a:pt x="31" y="3"/>
                    </a:lnTo>
                    <a:lnTo>
                      <a:pt x="23" y="0"/>
                    </a:lnTo>
                    <a:lnTo>
                      <a:pt x="15" y="0"/>
                    </a:lnTo>
                    <a:lnTo>
                      <a:pt x="15" y="44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53" name="Freeform 61"/>
              <p:cNvSpPr>
                <a:spLocks/>
              </p:cNvSpPr>
              <p:nvPr/>
            </p:nvSpPr>
            <p:spPr bwMode="auto">
              <a:xfrm>
                <a:off x="3616" y="2620"/>
                <a:ext cx="134" cy="22"/>
              </a:xfrm>
              <a:custGeom>
                <a:avLst/>
                <a:gdLst/>
                <a:ahLst/>
                <a:cxnLst>
                  <a:cxn ang="0">
                    <a:pos x="26" y="41"/>
                  </a:cxn>
                  <a:cxn ang="0">
                    <a:pos x="13" y="44"/>
                  </a:cxn>
                  <a:cxn ang="0">
                    <a:pos x="133" y="44"/>
                  </a:cxn>
                  <a:cxn ang="0">
                    <a:pos x="133" y="0"/>
                  </a:cxn>
                  <a:cxn ang="0">
                    <a:pos x="13" y="0"/>
                  </a:cxn>
                  <a:cxn ang="0">
                    <a:pos x="0" y="2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0" y="2"/>
                  </a:cxn>
                  <a:cxn ang="0">
                    <a:pos x="26" y="41"/>
                  </a:cxn>
                </a:cxnLst>
                <a:rect l="0" t="0" r="r" b="b"/>
                <a:pathLst>
                  <a:path w="133" h="44">
                    <a:moveTo>
                      <a:pt x="26" y="41"/>
                    </a:moveTo>
                    <a:lnTo>
                      <a:pt x="13" y="44"/>
                    </a:lnTo>
                    <a:lnTo>
                      <a:pt x="133" y="44"/>
                    </a:lnTo>
                    <a:lnTo>
                      <a:pt x="133" y="0"/>
                    </a:lnTo>
                    <a:lnTo>
                      <a:pt x="13" y="0"/>
                    </a:lnTo>
                    <a:lnTo>
                      <a:pt x="0" y="2"/>
                    </a:lnTo>
                    <a:lnTo>
                      <a:pt x="13" y="0"/>
                    </a:lnTo>
                    <a:lnTo>
                      <a:pt x="7" y="1"/>
                    </a:lnTo>
                    <a:lnTo>
                      <a:pt x="0" y="2"/>
                    </a:lnTo>
                    <a:lnTo>
                      <a:pt x="26" y="4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54" name="Freeform 62"/>
              <p:cNvSpPr>
                <a:spLocks/>
              </p:cNvSpPr>
              <p:nvPr/>
            </p:nvSpPr>
            <p:spPr bwMode="auto">
              <a:xfrm>
                <a:off x="3527" y="2620"/>
                <a:ext cx="117" cy="39"/>
              </a:xfrm>
              <a:custGeom>
                <a:avLst/>
                <a:gdLst/>
                <a:ahLst/>
                <a:cxnLst>
                  <a:cxn ang="0">
                    <a:pos x="19" y="33"/>
                  </a:cxn>
                  <a:cxn ang="0">
                    <a:pos x="63" y="57"/>
                  </a:cxn>
                  <a:cxn ang="0">
                    <a:pos x="116" y="39"/>
                  </a:cxn>
                  <a:cxn ang="0">
                    <a:pos x="90" y="0"/>
                  </a:cxn>
                  <a:cxn ang="0">
                    <a:pos x="36" y="18"/>
                  </a:cxn>
                  <a:cxn ang="0">
                    <a:pos x="80" y="43"/>
                  </a:cxn>
                  <a:cxn ang="0">
                    <a:pos x="19" y="33"/>
                  </a:cxn>
                  <a:cxn ang="0">
                    <a:pos x="0" y="78"/>
                  </a:cxn>
                  <a:cxn ang="0">
                    <a:pos x="63" y="57"/>
                  </a:cxn>
                  <a:cxn ang="0">
                    <a:pos x="19" y="33"/>
                  </a:cxn>
                </a:cxnLst>
                <a:rect l="0" t="0" r="r" b="b"/>
                <a:pathLst>
                  <a:path w="116" h="78">
                    <a:moveTo>
                      <a:pt x="19" y="33"/>
                    </a:moveTo>
                    <a:lnTo>
                      <a:pt x="63" y="57"/>
                    </a:lnTo>
                    <a:lnTo>
                      <a:pt x="116" y="39"/>
                    </a:lnTo>
                    <a:lnTo>
                      <a:pt x="90" y="0"/>
                    </a:lnTo>
                    <a:lnTo>
                      <a:pt x="36" y="18"/>
                    </a:lnTo>
                    <a:lnTo>
                      <a:pt x="80" y="43"/>
                    </a:lnTo>
                    <a:lnTo>
                      <a:pt x="19" y="33"/>
                    </a:lnTo>
                    <a:lnTo>
                      <a:pt x="0" y="78"/>
                    </a:lnTo>
                    <a:lnTo>
                      <a:pt x="63" y="57"/>
                    </a:lnTo>
                    <a:lnTo>
                      <a:pt x="19" y="3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55" name="Freeform 63"/>
              <p:cNvSpPr>
                <a:spLocks/>
              </p:cNvSpPr>
              <p:nvPr/>
            </p:nvSpPr>
            <p:spPr bwMode="auto">
              <a:xfrm>
                <a:off x="3545" y="2603"/>
                <a:ext cx="96" cy="39"/>
              </a:xfrm>
              <a:custGeom>
                <a:avLst/>
                <a:gdLst/>
                <a:ahLst/>
                <a:cxnLst>
                  <a:cxn ang="0">
                    <a:pos x="57" y="53"/>
                  </a:cxn>
                  <a:cxn ang="0">
                    <a:pos x="17" y="27"/>
                  </a:cxn>
                  <a:cxn ang="0">
                    <a:pos x="0" y="69"/>
                  </a:cxn>
                  <a:cxn ang="0">
                    <a:pos x="61" y="79"/>
                  </a:cxn>
                  <a:cxn ang="0">
                    <a:pos x="78" y="37"/>
                  </a:cxn>
                  <a:cxn ang="0">
                    <a:pos x="38" y="11"/>
                  </a:cxn>
                  <a:cxn ang="0">
                    <a:pos x="78" y="37"/>
                  </a:cxn>
                  <a:cxn ang="0">
                    <a:pos x="94" y="0"/>
                  </a:cxn>
                  <a:cxn ang="0">
                    <a:pos x="38" y="11"/>
                  </a:cxn>
                  <a:cxn ang="0">
                    <a:pos x="57" y="53"/>
                  </a:cxn>
                </a:cxnLst>
                <a:rect l="0" t="0" r="r" b="b"/>
                <a:pathLst>
                  <a:path w="94" h="79">
                    <a:moveTo>
                      <a:pt x="57" y="53"/>
                    </a:moveTo>
                    <a:lnTo>
                      <a:pt x="17" y="27"/>
                    </a:lnTo>
                    <a:lnTo>
                      <a:pt x="0" y="69"/>
                    </a:lnTo>
                    <a:lnTo>
                      <a:pt x="61" y="79"/>
                    </a:lnTo>
                    <a:lnTo>
                      <a:pt x="78" y="37"/>
                    </a:lnTo>
                    <a:lnTo>
                      <a:pt x="38" y="11"/>
                    </a:lnTo>
                    <a:lnTo>
                      <a:pt x="78" y="37"/>
                    </a:lnTo>
                    <a:lnTo>
                      <a:pt x="94" y="0"/>
                    </a:lnTo>
                    <a:lnTo>
                      <a:pt x="38" y="11"/>
                    </a:lnTo>
                    <a:lnTo>
                      <a:pt x="57" y="5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56" name="Freeform 64"/>
              <p:cNvSpPr>
                <a:spLocks/>
              </p:cNvSpPr>
              <p:nvPr/>
            </p:nvSpPr>
            <p:spPr bwMode="auto">
              <a:xfrm>
                <a:off x="3495" y="2608"/>
                <a:ext cx="110" cy="34"/>
              </a:xfrm>
              <a:custGeom>
                <a:avLst/>
                <a:gdLst/>
                <a:ahLst/>
                <a:cxnLst>
                  <a:cxn ang="0">
                    <a:pos x="30" y="21"/>
                  </a:cxn>
                  <a:cxn ang="0">
                    <a:pos x="68" y="51"/>
                  </a:cxn>
                  <a:cxn ang="0">
                    <a:pos x="110" y="42"/>
                  </a:cxn>
                  <a:cxn ang="0">
                    <a:pos x="91" y="0"/>
                  </a:cxn>
                  <a:cxn ang="0">
                    <a:pos x="49" y="10"/>
                  </a:cxn>
                  <a:cxn ang="0">
                    <a:pos x="87" y="39"/>
                  </a:cxn>
                  <a:cxn ang="0">
                    <a:pos x="30" y="21"/>
                  </a:cxn>
                  <a:cxn ang="0">
                    <a:pos x="0" y="65"/>
                  </a:cxn>
                  <a:cxn ang="0">
                    <a:pos x="68" y="51"/>
                  </a:cxn>
                  <a:cxn ang="0">
                    <a:pos x="30" y="21"/>
                  </a:cxn>
                </a:cxnLst>
                <a:rect l="0" t="0" r="r" b="b"/>
                <a:pathLst>
                  <a:path w="110" h="65">
                    <a:moveTo>
                      <a:pt x="30" y="21"/>
                    </a:moveTo>
                    <a:lnTo>
                      <a:pt x="68" y="51"/>
                    </a:lnTo>
                    <a:lnTo>
                      <a:pt x="110" y="42"/>
                    </a:lnTo>
                    <a:lnTo>
                      <a:pt x="91" y="0"/>
                    </a:lnTo>
                    <a:lnTo>
                      <a:pt x="49" y="10"/>
                    </a:lnTo>
                    <a:lnTo>
                      <a:pt x="87" y="39"/>
                    </a:lnTo>
                    <a:lnTo>
                      <a:pt x="30" y="21"/>
                    </a:lnTo>
                    <a:lnTo>
                      <a:pt x="0" y="65"/>
                    </a:lnTo>
                    <a:lnTo>
                      <a:pt x="68" y="51"/>
                    </a:lnTo>
                    <a:lnTo>
                      <a:pt x="30" y="21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57" name="Freeform 65"/>
              <p:cNvSpPr>
                <a:spLocks/>
              </p:cNvSpPr>
              <p:nvPr/>
            </p:nvSpPr>
            <p:spPr bwMode="auto">
              <a:xfrm>
                <a:off x="3524" y="2595"/>
                <a:ext cx="99" cy="32"/>
              </a:xfrm>
              <a:custGeom>
                <a:avLst/>
                <a:gdLst/>
                <a:ahLst/>
                <a:cxnLst>
                  <a:cxn ang="0">
                    <a:pos x="50" y="42"/>
                  </a:cxn>
                  <a:cxn ang="0">
                    <a:pos x="25" y="12"/>
                  </a:cxn>
                  <a:cxn ang="0">
                    <a:pos x="0" y="48"/>
                  </a:cxn>
                  <a:cxn ang="0">
                    <a:pos x="57" y="66"/>
                  </a:cxn>
                  <a:cxn ang="0">
                    <a:pos x="82" y="30"/>
                  </a:cxn>
                  <a:cxn ang="0">
                    <a:pos x="57" y="0"/>
                  </a:cxn>
                  <a:cxn ang="0">
                    <a:pos x="82" y="30"/>
                  </a:cxn>
                  <a:cxn ang="0">
                    <a:pos x="99" y="4"/>
                  </a:cxn>
                  <a:cxn ang="0">
                    <a:pos x="57" y="0"/>
                  </a:cxn>
                  <a:cxn ang="0">
                    <a:pos x="50" y="42"/>
                  </a:cxn>
                </a:cxnLst>
                <a:rect l="0" t="0" r="r" b="b"/>
                <a:pathLst>
                  <a:path w="99" h="66">
                    <a:moveTo>
                      <a:pt x="50" y="42"/>
                    </a:moveTo>
                    <a:lnTo>
                      <a:pt x="25" y="12"/>
                    </a:lnTo>
                    <a:lnTo>
                      <a:pt x="0" y="48"/>
                    </a:lnTo>
                    <a:lnTo>
                      <a:pt x="57" y="66"/>
                    </a:lnTo>
                    <a:lnTo>
                      <a:pt x="82" y="30"/>
                    </a:lnTo>
                    <a:lnTo>
                      <a:pt x="57" y="0"/>
                    </a:lnTo>
                    <a:lnTo>
                      <a:pt x="82" y="30"/>
                    </a:lnTo>
                    <a:lnTo>
                      <a:pt x="99" y="4"/>
                    </a:lnTo>
                    <a:lnTo>
                      <a:pt x="57" y="0"/>
                    </a:lnTo>
                    <a:lnTo>
                      <a:pt x="50" y="42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58" name="Freeform 66"/>
              <p:cNvSpPr>
                <a:spLocks/>
              </p:cNvSpPr>
              <p:nvPr/>
            </p:nvSpPr>
            <p:spPr bwMode="auto">
              <a:xfrm>
                <a:off x="3449" y="2593"/>
                <a:ext cx="131" cy="22"/>
              </a:xfrm>
              <a:custGeom>
                <a:avLst/>
                <a:gdLst/>
                <a:ahLst/>
                <a:cxnLst>
                  <a:cxn ang="0">
                    <a:pos x="69" y="3"/>
                  </a:cxn>
                  <a:cxn ang="0">
                    <a:pos x="82" y="42"/>
                  </a:cxn>
                  <a:cxn ang="0">
                    <a:pos x="124" y="46"/>
                  </a:cxn>
                  <a:cxn ang="0">
                    <a:pos x="131" y="4"/>
                  </a:cxn>
                  <a:cxn ang="0">
                    <a:pos x="89" y="0"/>
                  </a:cxn>
                  <a:cxn ang="0">
                    <a:pos x="103" y="39"/>
                  </a:cxn>
                  <a:cxn ang="0">
                    <a:pos x="69" y="3"/>
                  </a:cxn>
                  <a:cxn ang="0">
                    <a:pos x="0" y="34"/>
                  </a:cxn>
                  <a:cxn ang="0">
                    <a:pos x="82" y="42"/>
                  </a:cxn>
                  <a:cxn ang="0">
                    <a:pos x="69" y="3"/>
                  </a:cxn>
                </a:cxnLst>
                <a:rect l="0" t="0" r="r" b="b"/>
                <a:pathLst>
                  <a:path w="131" h="46">
                    <a:moveTo>
                      <a:pt x="69" y="3"/>
                    </a:moveTo>
                    <a:lnTo>
                      <a:pt x="82" y="42"/>
                    </a:lnTo>
                    <a:lnTo>
                      <a:pt x="124" y="46"/>
                    </a:lnTo>
                    <a:lnTo>
                      <a:pt x="131" y="4"/>
                    </a:lnTo>
                    <a:lnTo>
                      <a:pt x="89" y="0"/>
                    </a:lnTo>
                    <a:lnTo>
                      <a:pt x="103" y="39"/>
                    </a:lnTo>
                    <a:lnTo>
                      <a:pt x="69" y="3"/>
                    </a:lnTo>
                    <a:lnTo>
                      <a:pt x="0" y="34"/>
                    </a:lnTo>
                    <a:lnTo>
                      <a:pt x="82" y="42"/>
                    </a:lnTo>
                    <a:lnTo>
                      <a:pt x="69" y="3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59" name="Freeform 67"/>
              <p:cNvSpPr>
                <a:spLocks/>
              </p:cNvSpPr>
              <p:nvPr/>
            </p:nvSpPr>
            <p:spPr bwMode="auto">
              <a:xfrm>
                <a:off x="3520" y="2586"/>
                <a:ext cx="110" cy="29"/>
              </a:xfrm>
              <a:custGeom>
                <a:avLst/>
                <a:gdLst/>
                <a:ahLst/>
                <a:cxnLst>
                  <a:cxn ang="0">
                    <a:pos x="40" y="35"/>
                  </a:cxn>
                  <a:cxn ang="0">
                    <a:pos x="41" y="0"/>
                  </a:cxn>
                  <a:cxn ang="0">
                    <a:pos x="0" y="20"/>
                  </a:cxn>
                  <a:cxn ang="0">
                    <a:pos x="34" y="56"/>
                  </a:cxn>
                  <a:cxn ang="0">
                    <a:pos x="76" y="37"/>
                  </a:cxn>
                  <a:cxn ang="0">
                    <a:pos x="78" y="2"/>
                  </a:cxn>
                  <a:cxn ang="0">
                    <a:pos x="76" y="37"/>
                  </a:cxn>
                  <a:cxn ang="0">
                    <a:pos x="112" y="19"/>
                  </a:cxn>
                  <a:cxn ang="0">
                    <a:pos x="78" y="2"/>
                  </a:cxn>
                  <a:cxn ang="0">
                    <a:pos x="40" y="35"/>
                  </a:cxn>
                </a:cxnLst>
                <a:rect l="0" t="0" r="r" b="b"/>
                <a:pathLst>
                  <a:path w="112" h="56">
                    <a:moveTo>
                      <a:pt x="40" y="35"/>
                    </a:moveTo>
                    <a:lnTo>
                      <a:pt x="41" y="0"/>
                    </a:lnTo>
                    <a:lnTo>
                      <a:pt x="0" y="20"/>
                    </a:lnTo>
                    <a:lnTo>
                      <a:pt x="34" y="56"/>
                    </a:lnTo>
                    <a:lnTo>
                      <a:pt x="76" y="37"/>
                    </a:lnTo>
                    <a:lnTo>
                      <a:pt x="78" y="2"/>
                    </a:lnTo>
                    <a:lnTo>
                      <a:pt x="76" y="37"/>
                    </a:lnTo>
                    <a:lnTo>
                      <a:pt x="112" y="19"/>
                    </a:lnTo>
                    <a:lnTo>
                      <a:pt x="78" y="2"/>
                    </a:lnTo>
                    <a:lnTo>
                      <a:pt x="40" y="35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60" name="Freeform 68"/>
              <p:cNvSpPr>
                <a:spLocks/>
              </p:cNvSpPr>
              <p:nvPr/>
            </p:nvSpPr>
            <p:spPr bwMode="auto">
              <a:xfrm>
                <a:off x="3495" y="2576"/>
                <a:ext cx="103" cy="27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36" y="35"/>
                  </a:cxn>
                  <a:cxn ang="0">
                    <a:pos x="65" y="50"/>
                  </a:cxn>
                  <a:cxn ang="0">
                    <a:pos x="103" y="17"/>
                  </a:cxn>
                  <a:cxn ang="0">
                    <a:pos x="74" y="1"/>
                  </a:cxn>
                  <a:cxn ang="0">
                    <a:pos x="70" y="36"/>
                  </a:cxn>
                  <a:cxn ang="0">
                    <a:pos x="40" y="0"/>
                  </a:cxn>
                  <a:cxn ang="0">
                    <a:pos x="0" y="15"/>
                  </a:cxn>
                  <a:cxn ang="0">
                    <a:pos x="36" y="35"/>
                  </a:cxn>
                  <a:cxn ang="0">
                    <a:pos x="40" y="0"/>
                  </a:cxn>
                </a:cxnLst>
                <a:rect l="0" t="0" r="r" b="b"/>
                <a:pathLst>
                  <a:path w="103" h="50">
                    <a:moveTo>
                      <a:pt x="40" y="0"/>
                    </a:moveTo>
                    <a:lnTo>
                      <a:pt x="36" y="35"/>
                    </a:lnTo>
                    <a:lnTo>
                      <a:pt x="65" y="50"/>
                    </a:lnTo>
                    <a:lnTo>
                      <a:pt x="103" y="17"/>
                    </a:lnTo>
                    <a:lnTo>
                      <a:pt x="74" y="1"/>
                    </a:lnTo>
                    <a:lnTo>
                      <a:pt x="70" y="36"/>
                    </a:lnTo>
                    <a:lnTo>
                      <a:pt x="40" y="0"/>
                    </a:lnTo>
                    <a:lnTo>
                      <a:pt x="0" y="15"/>
                    </a:lnTo>
                    <a:lnTo>
                      <a:pt x="36" y="3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61" name="Freeform 69"/>
              <p:cNvSpPr>
                <a:spLocks/>
              </p:cNvSpPr>
              <p:nvPr/>
            </p:nvSpPr>
            <p:spPr bwMode="auto">
              <a:xfrm>
                <a:off x="3534" y="2569"/>
                <a:ext cx="103" cy="29"/>
              </a:xfrm>
              <a:custGeom>
                <a:avLst/>
                <a:gdLst/>
                <a:ahLst/>
                <a:cxnLst>
                  <a:cxn ang="0">
                    <a:pos x="32" y="27"/>
                  </a:cxn>
                  <a:cxn ang="0">
                    <a:pos x="46" y="0"/>
                  </a:cxn>
                  <a:cxn ang="0">
                    <a:pos x="0" y="18"/>
                  </a:cxn>
                  <a:cxn ang="0">
                    <a:pos x="30" y="54"/>
                  </a:cxn>
                  <a:cxn ang="0">
                    <a:pos x="76" y="36"/>
                  </a:cxn>
                  <a:cxn ang="0">
                    <a:pos x="89" y="9"/>
                  </a:cxn>
                  <a:cxn ang="0">
                    <a:pos x="76" y="36"/>
                  </a:cxn>
                  <a:cxn ang="0">
                    <a:pos x="103" y="26"/>
                  </a:cxn>
                  <a:cxn ang="0">
                    <a:pos x="89" y="9"/>
                  </a:cxn>
                  <a:cxn ang="0">
                    <a:pos x="32" y="27"/>
                  </a:cxn>
                </a:cxnLst>
                <a:rect l="0" t="0" r="r" b="b"/>
                <a:pathLst>
                  <a:path w="103" h="54">
                    <a:moveTo>
                      <a:pt x="32" y="27"/>
                    </a:moveTo>
                    <a:lnTo>
                      <a:pt x="46" y="0"/>
                    </a:lnTo>
                    <a:lnTo>
                      <a:pt x="0" y="18"/>
                    </a:lnTo>
                    <a:lnTo>
                      <a:pt x="30" y="54"/>
                    </a:lnTo>
                    <a:lnTo>
                      <a:pt x="76" y="36"/>
                    </a:lnTo>
                    <a:lnTo>
                      <a:pt x="89" y="9"/>
                    </a:lnTo>
                    <a:lnTo>
                      <a:pt x="76" y="36"/>
                    </a:lnTo>
                    <a:lnTo>
                      <a:pt x="103" y="26"/>
                    </a:lnTo>
                    <a:lnTo>
                      <a:pt x="89" y="9"/>
                    </a:lnTo>
                    <a:lnTo>
                      <a:pt x="32" y="27"/>
                    </a:lnTo>
                    <a:close/>
                  </a:path>
                </a:pathLst>
              </a:custGeom>
              <a:solidFill>
                <a:srgbClr val="FF00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62" name="Freeform 70"/>
              <p:cNvSpPr>
                <a:spLocks/>
              </p:cNvSpPr>
              <p:nvPr/>
            </p:nvSpPr>
            <p:spPr bwMode="auto">
              <a:xfrm>
                <a:off x="3520" y="2622"/>
                <a:ext cx="297" cy="138"/>
              </a:xfrm>
              <a:custGeom>
                <a:avLst/>
                <a:gdLst/>
                <a:ahLst/>
                <a:cxnLst>
                  <a:cxn ang="0">
                    <a:pos x="79" y="28"/>
                  </a:cxn>
                  <a:cxn ang="0">
                    <a:pos x="75" y="61"/>
                  </a:cxn>
                  <a:cxn ang="0">
                    <a:pos x="63" y="91"/>
                  </a:cxn>
                  <a:cxn ang="0">
                    <a:pos x="46" y="121"/>
                  </a:cxn>
                  <a:cxn ang="0">
                    <a:pos x="29" y="150"/>
                  </a:cxn>
                  <a:cxn ang="0">
                    <a:pos x="12" y="180"/>
                  </a:cxn>
                  <a:cxn ang="0">
                    <a:pos x="0" y="212"/>
                  </a:cxn>
                  <a:cxn ang="0">
                    <a:pos x="0" y="243"/>
                  </a:cxn>
                  <a:cxn ang="0">
                    <a:pos x="12" y="276"/>
                  </a:cxn>
                  <a:cxn ang="0">
                    <a:pos x="21" y="256"/>
                  </a:cxn>
                  <a:cxn ang="0">
                    <a:pos x="39" y="235"/>
                  </a:cxn>
                  <a:cxn ang="0">
                    <a:pos x="58" y="217"/>
                  </a:cxn>
                  <a:cxn ang="0">
                    <a:pos x="81" y="200"/>
                  </a:cxn>
                  <a:cxn ang="0">
                    <a:pos x="100" y="184"/>
                  </a:cxn>
                  <a:cxn ang="0">
                    <a:pos x="117" y="169"/>
                  </a:cxn>
                  <a:cxn ang="0">
                    <a:pos x="128" y="156"/>
                  </a:cxn>
                  <a:cxn ang="0">
                    <a:pos x="130" y="144"/>
                  </a:cxn>
                  <a:cxn ang="0">
                    <a:pos x="134" y="154"/>
                  </a:cxn>
                  <a:cxn ang="0">
                    <a:pos x="130" y="163"/>
                  </a:cxn>
                  <a:cxn ang="0">
                    <a:pos x="128" y="175"/>
                  </a:cxn>
                  <a:cxn ang="0">
                    <a:pos x="132" y="192"/>
                  </a:cxn>
                  <a:cxn ang="0">
                    <a:pos x="138" y="204"/>
                  </a:cxn>
                  <a:cxn ang="0">
                    <a:pos x="143" y="214"/>
                  </a:cxn>
                  <a:cxn ang="0">
                    <a:pos x="149" y="223"/>
                  </a:cxn>
                  <a:cxn ang="0">
                    <a:pos x="157" y="231"/>
                  </a:cxn>
                  <a:cxn ang="0">
                    <a:pos x="166" y="239"/>
                  </a:cxn>
                  <a:cxn ang="0">
                    <a:pos x="176" y="245"/>
                  </a:cxn>
                  <a:cxn ang="0">
                    <a:pos x="191" y="252"/>
                  </a:cxn>
                  <a:cxn ang="0">
                    <a:pos x="208" y="258"/>
                  </a:cxn>
                  <a:cxn ang="0">
                    <a:pos x="203" y="223"/>
                  </a:cxn>
                  <a:cxn ang="0">
                    <a:pos x="208" y="191"/>
                  </a:cxn>
                  <a:cxn ang="0">
                    <a:pos x="222" y="160"/>
                  </a:cxn>
                  <a:cxn ang="0">
                    <a:pos x="241" y="130"/>
                  </a:cxn>
                  <a:cxn ang="0">
                    <a:pos x="262" y="98"/>
                  </a:cxn>
                  <a:cxn ang="0">
                    <a:pos x="281" y="69"/>
                  </a:cxn>
                  <a:cxn ang="0">
                    <a:pos x="294" y="36"/>
                  </a:cxn>
                  <a:cxn ang="0">
                    <a:pos x="298" y="2"/>
                  </a:cxn>
                  <a:cxn ang="0">
                    <a:pos x="271" y="2"/>
                  </a:cxn>
                  <a:cxn ang="0">
                    <a:pos x="243" y="1"/>
                  </a:cxn>
                  <a:cxn ang="0">
                    <a:pos x="216" y="1"/>
                  </a:cxn>
                  <a:cxn ang="0">
                    <a:pos x="189" y="0"/>
                  </a:cxn>
                  <a:cxn ang="0">
                    <a:pos x="163" y="0"/>
                  </a:cxn>
                  <a:cxn ang="0">
                    <a:pos x="134" y="1"/>
                  </a:cxn>
                  <a:cxn ang="0">
                    <a:pos x="107" y="2"/>
                  </a:cxn>
                  <a:cxn ang="0">
                    <a:pos x="79" y="5"/>
                  </a:cxn>
                  <a:cxn ang="0">
                    <a:pos x="77" y="8"/>
                  </a:cxn>
                  <a:cxn ang="0">
                    <a:pos x="77" y="13"/>
                  </a:cxn>
                  <a:cxn ang="0">
                    <a:pos x="77" y="21"/>
                  </a:cxn>
                  <a:cxn ang="0">
                    <a:pos x="79" y="28"/>
                  </a:cxn>
                </a:cxnLst>
                <a:rect l="0" t="0" r="r" b="b"/>
                <a:pathLst>
                  <a:path w="298" h="276">
                    <a:moveTo>
                      <a:pt x="79" y="28"/>
                    </a:moveTo>
                    <a:lnTo>
                      <a:pt x="75" y="61"/>
                    </a:lnTo>
                    <a:lnTo>
                      <a:pt x="63" y="91"/>
                    </a:lnTo>
                    <a:lnTo>
                      <a:pt x="46" y="121"/>
                    </a:lnTo>
                    <a:lnTo>
                      <a:pt x="29" y="150"/>
                    </a:lnTo>
                    <a:lnTo>
                      <a:pt x="12" y="180"/>
                    </a:lnTo>
                    <a:lnTo>
                      <a:pt x="0" y="212"/>
                    </a:lnTo>
                    <a:lnTo>
                      <a:pt x="0" y="243"/>
                    </a:lnTo>
                    <a:lnTo>
                      <a:pt x="12" y="276"/>
                    </a:lnTo>
                    <a:lnTo>
                      <a:pt x="21" y="256"/>
                    </a:lnTo>
                    <a:lnTo>
                      <a:pt x="39" y="235"/>
                    </a:lnTo>
                    <a:lnTo>
                      <a:pt x="58" y="217"/>
                    </a:lnTo>
                    <a:lnTo>
                      <a:pt x="81" y="200"/>
                    </a:lnTo>
                    <a:lnTo>
                      <a:pt x="100" y="184"/>
                    </a:lnTo>
                    <a:lnTo>
                      <a:pt x="117" y="169"/>
                    </a:lnTo>
                    <a:lnTo>
                      <a:pt x="128" y="156"/>
                    </a:lnTo>
                    <a:lnTo>
                      <a:pt x="130" y="144"/>
                    </a:lnTo>
                    <a:lnTo>
                      <a:pt x="134" y="154"/>
                    </a:lnTo>
                    <a:lnTo>
                      <a:pt x="130" y="163"/>
                    </a:lnTo>
                    <a:lnTo>
                      <a:pt x="128" y="175"/>
                    </a:lnTo>
                    <a:lnTo>
                      <a:pt x="132" y="192"/>
                    </a:lnTo>
                    <a:lnTo>
                      <a:pt x="138" y="204"/>
                    </a:lnTo>
                    <a:lnTo>
                      <a:pt x="143" y="214"/>
                    </a:lnTo>
                    <a:lnTo>
                      <a:pt x="149" y="223"/>
                    </a:lnTo>
                    <a:lnTo>
                      <a:pt x="157" y="231"/>
                    </a:lnTo>
                    <a:lnTo>
                      <a:pt x="166" y="239"/>
                    </a:lnTo>
                    <a:lnTo>
                      <a:pt x="176" y="245"/>
                    </a:lnTo>
                    <a:lnTo>
                      <a:pt x="191" y="252"/>
                    </a:lnTo>
                    <a:lnTo>
                      <a:pt x="208" y="258"/>
                    </a:lnTo>
                    <a:lnTo>
                      <a:pt x="203" y="223"/>
                    </a:lnTo>
                    <a:lnTo>
                      <a:pt x="208" y="191"/>
                    </a:lnTo>
                    <a:lnTo>
                      <a:pt x="222" y="160"/>
                    </a:lnTo>
                    <a:lnTo>
                      <a:pt x="241" y="130"/>
                    </a:lnTo>
                    <a:lnTo>
                      <a:pt x="262" y="98"/>
                    </a:lnTo>
                    <a:lnTo>
                      <a:pt x="281" y="69"/>
                    </a:lnTo>
                    <a:lnTo>
                      <a:pt x="294" y="36"/>
                    </a:lnTo>
                    <a:lnTo>
                      <a:pt x="298" y="2"/>
                    </a:lnTo>
                    <a:lnTo>
                      <a:pt x="271" y="2"/>
                    </a:lnTo>
                    <a:lnTo>
                      <a:pt x="243" y="1"/>
                    </a:lnTo>
                    <a:lnTo>
                      <a:pt x="216" y="1"/>
                    </a:lnTo>
                    <a:lnTo>
                      <a:pt x="189" y="0"/>
                    </a:lnTo>
                    <a:lnTo>
                      <a:pt x="163" y="0"/>
                    </a:lnTo>
                    <a:lnTo>
                      <a:pt x="134" y="1"/>
                    </a:lnTo>
                    <a:lnTo>
                      <a:pt x="107" y="2"/>
                    </a:lnTo>
                    <a:lnTo>
                      <a:pt x="79" y="5"/>
                    </a:lnTo>
                    <a:lnTo>
                      <a:pt x="77" y="8"/>
                    </a:lnTo>
                    <a:lnTo>
                      <a:pt x="77" y="13"/>
                    </a:lnTo>
                    <a:lnTo>
                      <a:pt x="77" y="21"/>
                    </a:lnTo>
                    <a:lnTo>
                      <a:pt x="79" y="28"/>
                    </a:lnTo>
                    <a:close/>
                  </a:path>
                </a:pathLst>
              </a:custGeom>
              <a:solidFill>
                <a:srgbClr val="007F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63" name="Freeform 71"/>
              <p:cNvSpPr>
                <a:spLocks/>
              </p:cNvSpPr>
              <p:nvPr/>
            </p:nvSpPr>
            <p:spPr bwMode="auto">
              <a:xfrm>
                <a:off x="3566" y="2559"/>
                <a:ext cx="258" cy="87"/>
              </a:xfrm>
              <a:custGeom>
                <a:avLst/>
                <a:gdLst/>
                <a:ahLst/>
                <a:cxnLst>
                  <a:cxn ang="0">
                    <a:pos x="130" y="175"/>
                  </a:cxn>
                  <a:cxn ang="0">
                    <a:pos x="157" y="174"/>
                  </a:cxn>
                  <a:cxn ang="0">
                    <a:pos x="180" y="169"/>
                  </a:cxn>
                  <a:cxn ang="0">
                    <a:pos x="201" y="161"/>
                  </a:cxn>
                  <a:cxn ang="0">
                    <a:pos x="220" y="149"/>
                  </a:cxn>
                  <a:cxn ang="0">
                    <a:pos x="237" y="136"/>
                  </a:cxn>
                  <a:cxn ang="0">
                    <a:pos x="248" y="122"/>
                  </a:cxn>
                  <a:cxn ang="0">
                    <a:pos x="256" y="106"/>
                  </a:cxn>
                  <a:cxn ang="0">
                    <a:pos x="258" y="88"/>
                  </a:cxn>
                  <a:cxn ang="0">
                    <a:pos x="256" y="70"/>
                  </a:cxn>
                  <a:cxn ang="0">
                    <a:pos x="248" y="54"/>
                  </a:cxn>
                  <a:cxn ang="0">
                    <a:pos x="237" y="39"/>
                  </a:cxn>
                  <a:cxn ang="0">
                    <a:pos x="220" y="26"/>
                  </a:cxn>
                  <a:cxn ang="0">
                    <a:pos x="201" y="15"/>
                  </a:cxn>
                  <a:cxn ang="0">
                    <a:pos x="180" y="6"/>
                  </a:cxn>
                  <a:cxn ang="0">
                    <a:pos x="157" y="1"/>
                  </a:cxn>
                  <a:cxn ang="0">
                    <a:pos x="130" y="0"/>
                  </a:cxn>
                  <a:cxn ang="0">
                    <a:pos x="103" y="1"/>
                  </a:cxn>
                  <a:cxn ang="0">
                    <a:pos x="78" y="6"/>
                  </a:cxn>
                  <a:cxn ang="0">
                    <a:pos x="57" y="15"/>
                  </a:cxn>
                  <a:cxn ang="0">
                    <a:pos x="38" y="26"/>
                  </a:cxn>
                  <a:cxn ang="0">
                    <a:pos x="21" y="39"/>
                  </a:cxn>
                  <a:cxn ang="0">
                    <a:pos x="10" y="54"/>
                  </a:cxn>
                  <a:cxn ang="0">
                    <a:pos x="2" y="70"/>
                  </a:cxn>
                  <a:cxn ang="0">
                    <a:pos x="0" y="88"/>
                  </a:cxn>
                  <a:cxn ang="0">
                    <a:pos x="2" y="106"/>
                  </a:cxn>
                  <a:cxn ang="0">
                    <a:pos x="10" y="122"/>
                  </a:cxn>
                  <a:cxn ang="0">
                    <a:pos x="21" y="136"/>
                  </a:cxn>
                  <a:cxn ang="0">
                    <a:pos x="38" y="149"/>
                  </a:cxn>
                  <a:cxn ang="0">
                    <a:pos x="57" y="161"/>
                  </a:cxn>
                  <a:cxn ang="0">
                    <a:pos x="78" y="169"/>
                  </a:cxn>
                  <a:cxn ang="0">
                    <a:pos x="103" y="174"/>
                  </a:cxn>
                  <a:cxn ang="0">
                    <a:pos x="130" y="175"/>
                  </a:cxn>
                </a:cxnLst>
                <a:rect l="0" t="0" r="r" b="b"/>
                <a:pathLst>
                  <a:path w="258" h="175">
                    <a:moveTo>
                      <a:pt x="130" y="175"/>
                    </a:moveTo>
                    <a:lnTo>
                      <a:pt x="157" y="174"/>
                    </a:lnTo>
                    <a:lnTo>
                      <a:pt x="180" y="169"/>
                    </a:lnTo>
                    <a:lnTo>
                      <a:pt x="201" y="161"/>
                    </a:lnTo>
                    <a:lnTo>
                      <a:pt x="220" y="149"/>
                    </a:lnTo>
                    <a:lnTo>
                      <a:pt x="237" y="136"/>
                    </a:lnTo>
                    <a:lnTo>
                      <a:pt x="248" y="122"/>
                    </a:lnTo>
                    <a:lnTo>
                      <a:pt x="256" y="106"/>
                    </a:lnTo>
                    <a:lnTo>
                      <a:pt x="258" y="88"/>
                    </a:lnTo>
                    <a:lnTo>
                      <a:pt x="256" y="70"/>
                    </a:lnTo>
                    <a:lnTo>
                      <a:pt x="248" y="54"/>
                    </a:lnTo>
                    <a:lnTo>
                      <a:pt x="237" y="39"/>
                    </a:lnTo>
                    <a:lnTo>
                      <a:pt x="220" y="26"/>
                    </a:lnTo>
                    <a:lnTo>
                      <a:pt x="201" y="15"/>
                    </a:lnTo>
                    <a:lnTo>
                      <a:pt x="180" y="6"/>
                    </a:lnTo>
                    <a:lnTo>
                      <a:pt x="157" y="1"/>
                    </a:lnTo>
                    <a:lnTo>
                      <a:pt x="130" y="0"/>
                    </a:lnTo>
                    <a:lnTo>
                      <a:pt x="103" y="1"/>
                    </a:lnTo>
                    <a:lnTo>
                      <a:pt x="78" y="6"/>
                    </a:lnTo>
                    <a:lnTo>
                      <a:pt x="57" y="15"/>
                    </a:lnTo>
                    <a:lnTo>
                      <a:pt x="38" y="26"/>
                    </a:lnTo>
                    <a:lnTo>
                      <a:pt x="21" y="39"/>
                    </a:lnTo>
                    <a:lnTo>
                      <a:pt x="10" y="54"/>
                    </a:lnTo>
                    <a:lnTo>
                      <a:pt x="2" y="70"/>
                    </a:lnTo>
                    <a:lnTo>
                      <a:pt x="0" y="88"/>
                    </a:lnTo>
                    <a:lnTo>
                      <a:pt x="2" y="106"/>
                    </a:lnTo>
                    <a:lnTo>
                      <a:pt x="10" y="122"/>
                    </a:lnTo>
                    <a:lnTo>
                      <a:pt x="21" y="136"/>
                    </a:lnTo>
                    <a:lnTo>
                      <a:pt x="38" y="149"/>
                    </a:lnTo>
                    <a:lnTo>
                      <a:pt x="57" y="161"/>
                    </a:lnTo>
                    <a:lnTo>
                      <a:pt x="78" y="169"/>
                    </a:lnTo>
                    <a:lnTo>
                      <a:pt x="103" y="174"/>
                    </a:lnTo>
                    <a:lnTo>
                      <a:pt x="130" y="175"/>
                    </a:lnTo>
                    <a:close/>
                  </a:path>
                </a:pathLst>
              </a:custGeom>
              <a:solidFill>
                <a:srgbClr val="E0B71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64" name="Freeform 72"/>
              <p:cNvSpPr>
                <a:spLocks/>
              </p:cNvSpPr>
              <p:nvPr/>
            </p:nvSpPr>
            <p:spPr bwMode="auto">
              <a:xfrm>
                <a:off x="3693" y="2603"/>
                <a:ext cx="138" cy="46"/>
              </a:xfrm>
              <a:custGeom>
                <a:avLst/>
                <a:gdLst/>
                <a:ahLst/>
                <a:cxnLst>
                  <a:cxn ang="0">
                    <a:pos x="120" y="0"/>
                  </a:cxn>
                  <a:cxn ang="0">
                    <a:pos x="120" y="0"/>
                  </a:cxn>
                  <a:cxn ang="0">
                    <a:pos x="120" y="18"/>
                  </a:cxn>
                  <a:cxn ang="0">
                    <a:pos x="112" y="33"/>
                  </a:cxn>
                  <a:cxn ang="0">
                    <a:pos x="101" y="46"/>
                  </a:cxn>
                  <a:cxn ang="0">
                    <a:pos x="86" y="59"/>
                  </a:cxn>
                  <a:cxn ang="0">
                    <a:pos x="67" y="69"/>
                  </a:cxn>
                  <a:cxn ang="0">
                    <a:pos x="48" y="77"/>
                  </a:cxn>
                  <a:cxn ang="0">
                    <a:pos x="27" y="82"/>
                  </a:cxn>
                  <a:cxn ang="0">
                    <a:pos x="0" y="82"/>
                  </a:cxn>
                  <a:cxn ang="0">
                    <a:pos x="0" y="92"/>
                  </a:cxn>
                  <a:cxn ang="0">
                    <a:pos x="27" y="90"/>
                  </a:cxn>
                  <a:cxn ang="0">
                    <a:pos x="51" y="85"/>
                  </a:cxn>
                  <a:cxn ang="0">
                    <a:pos x="74" y="77"/>
                  </a:cxn>
                  <a:cxn ang="0">
                    <a:pos x="93" y="64"/>
                  </a:cxn>
                  <a:cxn ang="0">
                    <a:pos x="112" y="51"/>
                  </a:cxn>
                  <a:cxn ang="0">
                    <a:pos x="124" y="35"/>
                  </a:cxn>
                  <a:cxn ang="0">
                    <a:pos x="132" y="18"/>
                  </a:cxn>
                  <a:cxn ang="0">
                    <a:pos x="135" y="0"/>
                  </a:cxn>
                  <a:cxn ang="0">
                    <a:pos x="135" y="0"/>
                  </a:cxn>
                  <a:cxn ang="0">
                    <a:pos x="120" y="0"/>
                  </a:cxn>
                </a:cxnLst>
                <a:rect l="0" t="0" r="r" b="b"/>
                <a:pathLst>
                  <a:path w="135" h="92">
                    <a:moveTo>
                      <a:pt x="120" y="0"/>
                    </a:moveTo>
                    <a:lnTo>
                      <a:pt x="120" y="0"/>
                    </a:lnTo>
                    <a:lnTo>
                      <a:pt x="120" y="18"/>
                    </a:lnTo>
                    <a:lnTo>
                      <a:pt x="112" y="33"/>
                    </a:lnTo>
                    <a:lnTo>
                      <a:pt x="101" y="46"/>
                    </a:lnTo>
                    <a:lnTo>
                      <a:pt x="86" y="59"/>
                    </a:lnTo>
                    <a:lnTo>
                      <a:pt x="67" y="69"/>
                    </a:lnTo>
                    <a:lnTo>
                      <a:pt x="48" y="77"/>
                    </a:lnTo>
                    <a:lnTo>
                      <a:pt x="27" y="82"/>
                    </a:lnTo>
                    <a:lnTo>
                      <a:pt x="0" y="82"/>
                    </a:lnTo>
                    <a:lnTo>
                      <a:pt x="0" y="92"/>
                    </a:lnTo>
                    <a:lnTo>
                      <a:pt x="27" y="90"/>
                    </a:lnTo>
                    <a:lnTo>
                      <a:pt x="51" y="85"/>
                    </a:lnTo>
                    <a:lnTo>
                      <a:pt x="74" y="77"/>
                    </a:lnTo>
                    <a:lnTo>
                      <a:pt x="93" y="64"/>
                    </a:lnTo>
                    <a:lnTo>
                      <a:pt x="112" y="51"/>
                    </a:lnTo>
                    <a:lnTo>
                      <a:pt x="124" y="35"/>
                    </a:lnTo>
                    <a:lnTo>
                      <a:pt x="132" y="18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65" name="Freeform 73"/>
              <p:cNvSpPr>
                <a:spLocks/>
              </p:cNvSpPr>
              <p:nvPr/>
            </p:nvSpPr>
            <p:spPr bwMode="auto">
              <a:xfrm>
                <a:off x="3693" y="2559"/>
                <a:ext cx="138" cy="44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27" y="10"/>
                  </a:cxn>
                  <a:cxn ang="0">
                    <a:pos x="48" y="15"/>
                  </a:cxn>
                  <a:cxn ang="0">
                    <a:pos x="67" y="24"/>
                  </a:cxn>
                  <a:cxn ang="0">
                    <a:pos x="86" y="33"/>
                  </a:cxn>
                  <a:cxn ang="0">
                    <a:pos x="101" y="46"/>
                  </a:cxn>
                  <a:cxn ang="0">
                    <a:pos x="112" y="61"/>
                  </a:cxn>
                  <a:cxn ang="0">
                    <a:pos x="120" y="75"/>
                  </a:cxn>
                  <a:cxn ang="0">
                    <a:pos x="120" y="93"/>
                  </a:cxn>
                  <a:cxn ang="0">
                    <a:pos x="135" y="93"/>
                  </a:cxn>
                  <a:cxn ang="0">
                    <a:pos x="132" y="75"/>
                  </a:cxn>
                  <a:cxn ang="0">
                    <a:pos x="124" y="58"/>
                  </a:cxn>
                  <a:cxn ang="0">
                    <a:pos x="112" y="41"/>
                  </a:cxn>
                  <a:cxn ang="0">
                    <a:pos x="93" y="28"/>
                  </a:cxn>
                  <a:cxn ang="0">
                    <a:pos x="74" y="16"/>
                  </a:cxn>
                  <a:cxn ang="0">
                    <a:pos x="51" y="7"/>
                  </a:cxn>
                  <a:cxn ang="0">
                    <a:pos x="27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0"/>
                  </a:cxn>
                </a:cxnLst>
                <a:rect l="0" t="0" r="r" b="b"/>
                <a:pathLst>
                  <a:path w="135" h="93">
                    <a:moveTo>
                      <a:pt x="0" y="10"/>
                    </a:moveTo>
                    <a:lnTo>
                      <a:pt x="0" y="10"/>
                    </a:lnTo>
                    <a:lnTo>
                      <a:pt x="27" y="10"/>
                    </a:lnTo>
                    <a:lnTo>
                      <a:pt x="48" y="15"/>
                    </a:lnTo>
                    <a:lnTo>
                      <a:pt x="67" y="24"/>
                    </a:lnTo>
                    <a:lnTo>
                      <a:pt x="86" y="33"/>
                    </a:lnTo>
                    <a:lnTo>
                      <a:pt x="101" y="46"/>
                    </a:lnTo>
                    <a:lnTo>
                      <a:pt x="112" y="61"/>
                    </a:lnTo>
                    <a:lnTo>
                      <a:pt x="120" y="75"/>
                    </a:lnTo>
                    <a:lnTo>
                      <a:pt x="120" y="93"/>
                    </a:lnTo>
                    <a:lnTo>
                      <a:pt x="135" y="93"/>
                    </a:lnTo>
                    <a:lnTo>
                      <a:pt x="132" y="75"/>
                    </a:lnTo>
                    <a:lnTo>
                      <a:pt x="124" y="58"/>
                    </a:lnTo>
                    <a:lnTo>
                      <a:pt x="112" y="41"/>
                    </a:lnTo>
                    <a:lnTo>
                      <a:pt x="93" y="28"/>
                    </a:lnTo>
                    <a:lnTo>
                      <a:pt x="74" y="16"/>
                    </a:lnTo>
                    <a:lnTo>
                      <a:pt x="51" y="7"/>
                    </a:lnTo>
                    <a:lnTo>
                      <a:pt x="27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66" name="Freeform 74"/>
              <p:cNvSpPr>
                <a:spLocks/>
              </p:cNvSpPr>
              <p:nvPr/>
            </p:nvSpPr>
            <p:spPr bwMode="auto">
              <a:xfrm>
                <a:off x="3559" y="2559"/>
                <a:ext cx="134" cy="44"/>
              </a:xfrm>
              <a:custGeom>
                <a:avLst/>
                <a:gdLst/>
                <a:ahLst/>
                <a:cxnLst>
                  <a:cxn ang="0">
                    <a:pos x="15" y="93"/>
                  </a:cxn>
                  <a:cxn ang="0">
                    <a:pos x="15" y="93"/>
                  </a:cxn>
                  <a:cxn ang="0">
                    <a:pos x="15" y="75"/>
                  </a:cxn>
                  <a:cxn ang="0">
                    <a:pos x="22" y="61"/>
                  </a:cxn>
                  <a:cxn ang="0">
                    <a:pos x="34" y="46"/>
                  </a:cxn>
                  <a:cxn ang="0">
                    <a:pos x="49" y="33"/>
                  </a:cxn>
                  <a:cxn ang="0">
                    <a:pos x="68" y="24"/>
                  </a:cxn>
                  <a:cxn ang="0">
                    <a:pos x="87" y="15"/>
                  </a:cxn>
                  <a:cxn ang="0">
                    <a:pos x="110" y="10"/>
                  </a:cxn>
                  <a:cxn ang="0">
                    <a:pos x="137" y="10"/>
                  </a:cxn>
                  <a:cxn ang="0">
                    <a:pos x="137" y="0"/>
                  </a:cxn>
                  <a:cxn ang="0">
                    <a:pos x="110" y="2"/>
                  </a:cxn>
                  <a:cxn ang="0">
                    <a:pos x="84" y="7"/>
                  </a:cxn>
                  <a:cxn ang="0">
                    <a:pos x="61" y="16"/>
                  </a:cxn>
                  <a:cxn ang="0">
                    <a:pos x="42" y="28"/>
                  </a:cxn>
                  <a:cxn ang="0">
                    <a:pos x="22" y="41"/>
                  </a:cxn>
                  <a:cxn ang="0">
                    <a:pos x="11" y="58"/>
                  </a:cxn>
                  <a:cxn ang="0">
                    <a:pos x="3" y="75"/>
                  </a:cxn>
                  <a:cxn ang="0">
                    <a:pos x="0" y="93"/>
                  </a:cxn>
                  <a:cxn ang="0">
                    <a:pos x="0" y="93"/>
                  </a:cxn>
                  <a:cxn ang="0">
                    <a:pos x="15" y="93"/>
                  </a:cxn>
                </a:cxnLst>
                <a:rect l="0" t="0" r="r" b="b"/>
                <a:pathLst>
                  <a:path w="137" h="93">
                    <a:moveTo>
                      <a:pt x="15" y="93"/>
                    </a:moveTo>
                    <a:lnTo>
                      <a:pt x="15" y="93"/>
                    </a:lnTo>
                    <a:lnTo>
                      <a:pt x="15" y="75"/>
                    </a:lnTo>
                    <a:lnTo>
                      <a:pt x="22" y="61"/>
                    </a:lnTo>
                    <a:lnTo>
                      <a:pt x="34" y="46"/>
                    </a:lnTo>
                    <a:lnTo>
                      <a:pt x="49" y="33"/>
                    </a:lnTo>
                    <a:lnTo>
                      <a:pt x="68" y="24"/>
                    </a:lnTo>
                    <a:lnTo>
                      <a:pt x="87" y="15"/>
                    </a:lnTo>
                    <a:lnTo>
                      <a:pt x="110" y="10"/>
                    </a:lnTo>
                    <a:lnTo>
                      <a:pt x="137" y="10"/>
                    </a:lnTo>
                    <a:lnTo>
                      <a:pt x="137" y="0"/>
                    </a:lnTo>
                    <a:lnTo>
                      <a:pt x="110" y="2"/>
                    </a:lnTo>
                    <a:lnTo>
                      <a:pt x="84" y="7"/>
                    </a:lnTo>
                    <a:lnTo>
                      <a:pt x="61" y="16"/>
                    </a:lnTo>
                    <a:lnTo>
                      <a:pt x="42" y="28"/>
                    </a:lnTo>
                    <a:lnTo>
                      <a:pt x="22" y="41"/>
                    </a:lnTo>
                    <a:lnTo>
                      <a:pt x="11" y="58"/>
                    </a:lnTo>
                    <a:lnTo>
                      <a:pt x="3" y="75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15" y="93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0667" name="Freeform 75"/>
              <p:cNvSpPr>
                <a:spLocks/>
              </p:cNvSpPr>
              <p:nvPr/>
            </p:nvSpPr>
            <p:spPr bwMode="auto">
              <a:xfrm>
                <a:off x="3559" y="2603"/>
                <a:ext cx="134" cy="46"/>
              </a:xfrm>
              <a:custGeom>
                <a:avLst/>
                <a:gdLst/>
                <a:ahLst/>
                <a:cxnLst>
                  <a:cxn ang="0">
                    <a:pos x="137" y="82"/>
                  </a:cxn>
                  <a:cxn ang="0">
                    <a:pos x="137" y="82"/>
                  </a:cxn>
                  <a:cxn ang="0">
                    <a:pos x="110" y="82"/>
                  </a:cxn>
                  <a:cxn ang="0">
                    <a:pos x="87" y="77"/>
                  </a:cxn>
                  <a:cxn ang="0">
                    <a:pos x="68" y="69"/>
                  </a:cxn>
                  <a:cxn ang="0">
                    <a:pos x="49" y="59"/>
                  </a:cxn>
                  <a:cxn ang="0">
                    <a:pos x="34" y="46"/>
                  </a:cxn>
                  <a:cxn ang="0">
                    <a:pos x="22" y="33"/>
                  </a:cxn>
                  <a:cxn ang="0">
                    <a:pos x="15" y="18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3" y="18"/>
                  </a:cxn>
                  <a:cxn ang="0">
                    <a:pos x="11" y="35"/>
                  </a:cxn>
                  <a:cxn ang="0">
                    <a:pos x="22" y="51"/>
                  </a:cxn>
                  <a:cxn ang="0">
                    <a:pos x="42" y="64"/>
                  </a:cxn>
                  <a:cxn ang="0">
                    <a:pos x="61" y="77"/>
                  </a:cxn>
                  <a:cxn ang="0">
                    <a:pos x="84" y="85"/>
                  </a:cxn>
                  <a:cxn ang="0">
                    <a:pos x="110" y="90"/>
                  </a:cxn>
                  <a:cxn ang="0">
                    <a:pos x="137" y="92"/>
                  </a:cxn>
                  <a:cxn ang="0">
                    <a:pos x="137" y="92"/>
                  </a:cxn>
                  <a:cxn ang="0">
                    <a:pos x="137" y="82"/>
                  </a:cxn>
                </a:cxnLst>
                <a:rect l="0" t="0" r="r" b="b"/>
                <a:pathLst>
                  <a:path w="137" h="92">
                    <a:moveTo>
                      <a:pt x="137" y="82"/>
                    </a:moveTo>
                    <a:lnTo>
                      <a:pt x="137" y="82"/>
                    </a:lnTo>
                    <a:lnTo>
                      <a:pt x="110" y="82"/>
                    </a:lnTo>
                    <a:lnTo>
                      <a:pt x="87" y="77"/>
                    </a:lnTo>
                    <a:lnTo>
                      <a:pt x="68" y="69"/>
                    </a:lnTo>
                    <a:lnTo>
                      <a:pt x="49" y="59"/>
                    </a:lnTo>
                    <a:lnTo>
                      <a:pt x="34" y="46"/>
                    </a:lnTo>
                    <a:lnTo>
                      <a:pt x="22" y="33"/>
                    </a:lnTo>
                    <a:lnTo>
                      <a:pt x="15" y="1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" y="18"/>
                    </a:lnTo>
                    <a:lnTo>
                      <a:pt x="11" y="35"/>
                    </a:lnTo>
                    <a:lnTo>
                      <a:pt x="22" y="51"/>
                    </a:lnTo>
                    <a:lnTo>
                      <a:pt x="42" y="64"/>
                    </a:lnTo>
                    <a:lnTo>
                      <a:pt x="61" y="77"/>
                    </a:lnTo>
                    <a:lnTo>
                      <a:pt x="84" y="85"/>
                    </a:lnTo>
                    <a:lnTo>
                      <a:pt x="110" y="90"/>
                    </a:lnTo>
                    <a:lnTo>
                      <a:pt x="137" y="92"/>
                    </a:lnTo>
                    <a:lnTo>
                      <a:pt x="137" y="92"/>
                    </a:lnTo>
                    <a:lnTo>
                      <a:pt x="137" y="82"/>
                    </a:lnTo>
                    <a:close/>
                  </a:path>
                </a:pathLst>
              </a:custGeom>
              <a:solidFill>
                <a:srgbClr val="B2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390668" name="Text Box 76"/>
          <p:cNvSpPr txBox="1">
            <a:spLocks noChangeArrowheads="1"/>
          </p:cNvSpPr>
          <p:nvPr/>
        </p:nvSpPr>
        <p:spPr bwMode="auto">
          <a:xfrm>
            <a:off x="762000" y="304800"/>
            <a:ext cx="533400" cy="5191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2800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?</a:t>
            </a:r>
            <a:endParaRPr lang="fr-FR" sz="2800" i="0">
              <a:solidFill>
                <a:srgbClr val="CC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53463" cy="762000"/>
          </a:xfrm>
        </p:spPr>
        <p:txBody>
          <a:bodyPr/>
          <a:lstStyle/>
          <a:p>
            <a:r>
              <a:rPr kumimoji="0" lang="en-US" smtClean="0"/>
              <a:t>The </a:t>
            </a:r>
            <a:r>
              <a:rPr kumimoji="0" lang="en-US" sz="2400" smtClean="0"/>
              <a:t>WHO</a:t>
            </a:r>
            <a:r>
              <a:rPr kumimoji="0" lang="en-US" smtClean="0"/>
              <a:t> dimension</a:t>
            </a:r>
          </a:p>
        </p:txBody>
      </p:sp>
      <p:sp>
        <p:nvSpPr>
          <p:cNvPr id="139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16988" cy="4978400"/>
          </a:xfrm>
        </p:spPr>
        <p:txBody>
          <a:bodyPr/>
          <a:lstStyle/>
          <a:p>
            <a:pPr>
              <a:defRPr/>
            </a:pPr>
            <a:r>
              <a:rPr lang="en-US" smtClean="0"/>
              <a:t>Assign responsibilities for the objectives, services, constraints among system-to-be components</a:t>
            </a:r>
          </a:p>
          <a:p>
            <a:pPr lvl="1">
              <a:defRPr/>
            </a:pPr>
            <a:r>
              <a:rPr lang="en-US" smtClean="0"/>
              <a:t>based on their capabilities and on the system’s objectives</a:t>
            </a:r>
          </a:p>
          <a:p>
            <a:pPr lvl="1">
              <a:defRPr/>
            </a:pPr>
            <a:r>
              <a:rPr lang="en-US" smtClean="0"/>
              <a:t>yielding the software-environment boundary</a:t>
            </a:r>
          </a:p>
          <a:p>
            <a:pPr>
              <a:lnSpc>
                <a:spcPct val="130000"/>
              </a:lnSpc>
              <a:defRPr/>
            </a:pPr>
            <a:r>
              <a:rPr lang="en-US" smtClean="0"/>
              <a:t>Example:  airport train control</a:t>
            </a:r>
          </a:p>
          <a:p>
            <a:pPr lvl="1">
              <a:defRPr/>
            </a:pP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“Safe train acceleration”</a:t>
            </a:r>
            <a:r>
              <a:rPr lang="en-US" smtClean="0"/>
              <a:t> ...  under direct responsibility of software-to-be </a:t>
            </a:r>
            <a:r>
              <a:rPr lang="en-US" sz="2000" smtClean="0"/>
              <a:t>(driverless option)</a:t>
            </a:r>
            <a:r>
              <a:rPr lang="en-US" smtClean="0"/>
              <a:t> </a:t>
            </a:r>
            <a:r>
              <a:rPr lang="en-US" i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or</a:t>
            </a:r>
            <a:r>
              <a:rPr lang="en-US" smtClean="0"/>
              <a:t> of driver following software indications ?</a:t>
            </a:r>
          </a:p>
          <a:p>
            <a:pPr lvl="1">
              <a:defRPr/>
            </a:pP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“Accurate estimation of train speed/position”</a:t>
            </a:r>
            <a:r>
              <a:rPr lang="en-US" smtClean="0"/>
              <a:t> ... under responsibility of tracking system </a:t>
            </a:r>
            <a:r>
              <a:rPr lang="en-US" i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or</a:t>
            </a:r>
            <a:r>
              <a:rPr lang="en-US" smtClean="0"/>
              <a:t> of preceding train ? </a:t>
            </a:r>
          </a:p>
          <a:p>
            <a:pPr>
              <a:defRPr/>
            </a:pPr>
            <a:r>
              <a:rPr lang="en-US" smtClean="0"/>
              <a:t>Difficulties</a:t>
            </a:r>
          </a:p>
          <a:p>
            <a:pPr lvl="1">
              <a:spcBef>
                <a:spcPct val="10000"/>
              </a:spcBef>
              <a:defRPr/>
            </a:pPr>
            <a:r>
              <a:rPr lang="en-US" smtClean="0"/>
              <a:t>Evaluate alternative options to decide on the right degree of automation</a:t>
            </a:r>
          </a:p>
        </p:txBody>
      </p:sp>
      <p:graphicFrame>
        <p:nvGraphicFramePr>
          <p:cNvPr id="3074" name="Object 76"/>
          <p:cNvGraphicFramePr>
            <a:graphicFrameLocks noChangeAspect="1"/>
          </p:cNvGraphicFramePr>
          <p:nvPr/>
        </p:nvGraphicFramePr>
        <p:xfrm>
          <a:off x="76200" y="142875"/>
          <a:ext cx="6858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Clip" r:id="rId3" imgW="1259640" imgH="1137240" progId="MS_ClipArt_Gallery.2">
                  <p:embed/>
                </p:oleObj>
              </mc:Choice>
              <mc:Fallback>
                <p:oleObj name="Clip" r:id="rId3" imgW="1259640" imgH="1137240" progId="MS_ClipArt_Gallery.2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42875"/>
                        <a:ext cx="6858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1693" name="Text Box 77"/>
          <p:cNvSpPr txBox="1">
            <a:spLocks noChangeArrowheads="1"/>
          </p:cNvSpPr>
          <p:nvPr/>
        </p:nvSpPr>
        <p:spPr bwMode="auto">
          <a:xfrm>
            <a:off x="609600" y="106363"/>
            <a:ext cx="533400" cy="5191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2800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?</a:t>
            </a:r>
            <a:endParaRPr lang="fr-FR" sz="2800" i="0">
              <a:solidFill>
                <a:srgbClr val="CC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  <p:graphicFrame>
        <p:nvGraphicFramePr>
          <p:cNvPr id="3075" name="Object 78"/>
          <p:cNvGraphicFramePr>
            <a:graphicFrameLocks noChangeAspect="1"/>
          </p:cNvGraphicFramePr>
          <p:nvPr/>
        </p:nvGraphicFramePr>
        <p:xfrm>
          <a:off x="1068388" y="106363"/>
          <a:ext cx="684212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Clip" r:id="rId5" imgW="762480" imgH="730440" progId="MS_ClipArt_Gallery.2">
                  <p:embed/>
                </p:oleObj>
              </mc:Choice>
              <mc:Fallback>
                <p:oleObj name="Clip" r:id="rId5" imgW="762480" imgH="730440" progId="MS_ClipArt_Gallery.2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106363"/>
                        <a:ext cx="684212" cy="65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53463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mtClean="0"/>
              <a:t>Setting the scene:  outline</a:t>
            </a:r>
            <a:endParaRPr kumimoji="0" lang="en-US" altLang="en-US" smtClean="0"/>
          </a:p>
        </p:txBody>
      </p:sp>
      <p:sp>
        <p:nvSpPr>
          <p:cNvPr id="139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173163"/>
            <a:ext cx="8529637" cy="50800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ts val="200"/>
              </a:spcBef>
              <a:defRPr/>
            </a:pPr>
            <a:r>
              <a:rPr kumimoji="0" lang="en-US" smtClean="0"/>
              <a:t>What is Requirements Engineering?</a:t>
            </a:r>
          </a:p>
          <a:p>
            <a:pPr lvl="1">
              <a:lnSpc>
                <a:spcPct val="140000"/>
              </a:lnSpc>
              <a:spcBef>
                <a:spcPts val="2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The problem world &amp; the machine solution</a:t>
            </a:r>
          </a:p>
          <a:p>
            <a:pPr lvl="1">
              <a:lnSpc>
                <a:spcPct val="140000"/>
              </a:lnSpc>
              <a:spcBef>
                <a:spcPts val="2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The scope of RE: the WHY, WHAT and WHO dimensions</a:t>
            </a:r>
          </a:p>
          <a:p>
            <a:pPr lvl="1" algn="ctr">
              <a:lnSpc>
                <a:spcPct val="120000"/>
              </a:lnSpc>
              <a:spcBef>
                <a:spcPts val="500"/>
              </a:spcBef>
              <a:defRPr/>
            </a:pP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Types of statements involved: descriptive </a:t>
            </a:r>
            <a:r>
              <a:rPr kumimoji="0" lang="en-US" sz="2000" i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vs.</a:t>
            </a: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prescriptive</a:t>
            </a:r>
            <a:endParaRPr kumimoji="0" lang="en-US" smtClean="0"/>
          </a:p>
          <a:p>
            <a:pPr lvl="1" algn="ctr">
              <a:lnSpc>
                <a:spcPct val="150000"/>
              </a:lnSpc>
              <a:spcBef>
                <a:spcPts val="200"/>
              </a:spcBef>
              <a:defRPr/>
            </a:pP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Categories of requirements: functional </a:t>
            </a:r>
            <a:r>
              <a:rPr kumimoji="0" lang="en-US" sz="2000" i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vs</a:t>
            </a:r>
            <a:r>
              <a:rPr kumimoji="0" lang="en-US" sz="18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non-functional</a:t>
            </a:r>
            <a:endParaRPr kumimoji="0" lang="en-US" smtClean="0"/>
          </a:p>
          <a:p>
            <a:pPr lvl="1">
              <a:lnSpc>
                <a:spcPct val="140000"/>
              </a:lnSpc>
              <a:spcBef>
                <a:spcPts val="200"/>
              </a:spcBef>
              <a:defRPr/>
            </a:pPr>
            <a:r>
              <a:rPr kumimoji="0" lang="en-US" smtClean="0"/>
              <a:t>The requirements lifecycle: actors, processes, products</a:t>
            </a:r>
          </a:p>
          <a:p>
            <a:pPr lvl="1">
              <a:lnSpc>
                <a:spcPct val="140000"/>
              </a:lnSpc>
              <a:spcBef>
                <a:spcPts val="200"/>
              </a:spcBef>
              <a:defRPr/>
            </a:pPr>
            <a:r>
              <a:rPr kumimoji="0" lang="en-US" smtClean="0"/>
              <a:t>Target qualities and defects to avoid</a:t>
            </a:r>
          </a:p>
          <a:p>
            <a:pPr lvl="1">
              <a:lnSpc>
                <a:spcPct val="140000"/>
              </a:lnSpc>
              <a:spcBef>
                <a:spcPts val="200"/>
              </a:spcBef>
              <a:defRPr/>
            </a:pPr>
            <a:r>
              <a:rPr kumimoji="0" lang="en-US" smtClean="0"/>
              <a:t>Types of software projects</a:t>
            </a:r>
          </a:p>
          <a:p>
            <a:pPr lvl="1">
              <a:lnSpc>
                <a:spcPct val="140000"/>
              </a:lnSpc>
              <a:spcBef>
                <a:spcPts val="200"/>
              </a:spcBef>
              <a:defRPr/>
            </a:pPr>
            <a:r>
              <a:rPr kumimoji="0" lang="en-US" smtClean="0"/>
              <a:t>Requirements in the software lifecycle</a:t>
            </a:r>
          </a:p>
          <a:p>
            <a:pPr lvl="1">
              <a:lnSpc>
                <a:spcPct val="140000"/>
              </a:lnSpc>
              <a:spcBef>
                <a:spcPts val="300"/>
              </a:spcBef>
              <a:defRPr/>
            </a:pPr>
            <a:r>
              <a:rPr kumimoji="0" lang="en-US" smtClean="0"/>
              <a:t>Relationship to other disciplines</a:t>
            </a:r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838" y="2620963"/>
            <a:ext cx="815975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838" y="2620963"/>
            <a:ext cx="815975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smtClean="0"/>
              <a:t>Statements may differ in mood</a:t>
            </a:r>
            <a:endParaRPr kumimoji="0" 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Descriptive</a:t>
            </a:r>
            <a:r>
              <a:rPr lang="en-US" dirty="0" smtClean="0"/>
              <a:t> statements state system properties holding regardless of how the system should behave (indicative mood)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natural law, physical constraint, etc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e.g.    </a:t>
            </a:r>
            <a:r>
              <a:rPr lang="en-US" dirty="0" smtClean="0">
                <a:solidFill>
                  <a:srgbClr val="5F5F5F"/>
                </a:solidFill>
                <a:latin typeface="Arial" pitchFamily="34" charset="0"/>
              </a:rPr>
              <a:t>“If train doors are closed, they are not open”</a:t>
            </a:r>
          </a:p>
          <a:p>
            <a:pPr lvl="2">
              <a:lnSpc>
                <a:spcPct val="100000"/>
              </a:lnSpc>
              <a:buFontTx/>
              <a:buNone/>
              <a:defRPr/>
            </a:pPr>
            <a:r>
              <a:rPr lang="en-US" dirty="0" smtClean="0">
                <a:solidFill>
                  <a:srgbClr val="5F5F5F"/>
                </a:solidFill>
                <a:latin typeface="Arial" pitchFamily="34" charset="0"/>
              </a:rPr>
              <a:t>	      “If the train’s acceleration is positive, its speed is non-null”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Prescriptive</a:t>
            </a:r>
            <a:r>
              <a:rPr lang="en-US" dirty="0" smtClean="0"/>
              <a:t> statements state desirable properties holding or not depending on how the system behaves (</a:t>
            </a:r>
            <a:r>
              <a:rPr lang="en-US" dirty="0" err="1" smtClean="0"/>
              <a:t>optative</a:t>
            </a:r>
            <a:r>
              <a:rPr lang="en-US" dirty="0" smtClean="0"/>
              <a:t> mood)</a:t>
            </a:r>
          </a:p>
          <a:p>
            <a:pPr lvl="2">
              <a:lnSpc>
                <a:spcPct val="120000"/>
              </a:lnSpc>
              <a:buFontTx/>
              <a:buNone/>
              <a:defRPr/>
            </a:pPr>
            <a:r>
              <a:rPr lang="en-US" dirty="0" smtClean="0"/>
              <a:t>e.g.   </a:t>
            </a:r>
            <a:r>
              <a:rPr lang="en-US" dirty="0" smtClean="0">
                <a:solidFill>
                  <a:srgbClr val="5F5F5F"/>
                </a:solidFill>
                <a:latin typeface="Arial" pitchFamily="34" charset="0"/>
              </a:rPr>
              <a:t>“Doors shall always remain closed when the train is moving”</a:t>
            </a:r>
            <a:endParaRPr lang="en-US" dirty="0" smtClean="0"/>
          </a:p>
          <a:p>
            <a:pPr>
              <a:lnSpc>
                <a:spcPct val="140000"/>
              </a:lnSpc>
              <a:defRPr/>
            </a:pPr>
            <a:r>
              <a:rPr lang="en-US" dirty="0" smtClean="0"/>
              <a:t>Important distinction for RE: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dirty="0" smtClean="0"/>
              <a:t>prescriptive statements can be negotiated, weakened, replaced by alternatives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dirty="0" smtClean="0"/>
              <a:t>descriptive statements cannot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smtClean="0"/>
              <a:t>Statements may differ in scope</a:t>
            </a:r>
            <a:endParaRPr kumimoji="0" 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143000"/>
            <a:ext cx="8751887" cy="1905000"/>
          </a:xfrm>
        </p:spPr>
        <p:txBody>
          <a:bodyPr/>
          <a:lstStyle/>
          <a:p>
            <a:pPr>
              <a:defRPr/>
            </a:pPr>
            <a:r>
              <a:rPr lang="en-US" smtClean="0"/>
              <a:t>A RE statement may refer to phenomena ...</a:t>
            </a:r>
          </a:p>
          <a:p>
            <a:pPr lvl="1">
              <a:defRPr/>
            </a:pPr>
            <a:r>
              <a:rPr lang="en-US" smtClean="0"/>
              <a:t>owned by the environment 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or shared  between the environment &amp; the software-to-be:   one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controls </a:t>
            </a:r>
            <a:r>
              <a:rPr lang="en-US" smtClean="0"/>
              <a:t>phenomena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monitored </a:t>
            </a:r>
            <a:r>
              <a:rPr lang="en-US" smtClean="0"/>
              <a:t>by the other, and resp.</a:t>
            </a:r>
          </a:p>
        </p:txBody>
      </p:sp>
      <p:sp>
        <p:nvSpPr>
          <p:cNvPr id="1397801" name="Oval 41"/>
          <p:cNvSpPr>
            <a:spLocks noChangeArrowheads="1"/>
          </p:cNvSpPr>
          <p:nvPr/>
        </p:nvSpPr>
        <p:spPr bwMode="auto">
          <a:xfrm>
            <a:off x="2232025" y="4503738"/>
            <a:ext cx="2817813" cy="1390650"/>
          </a:xfrm>
          <a:prstGeom prst="ellipse">
            <a:avLst/>
          </a:prstGeom>
          <a:solidFill>
            <a:srgbClr val="B8BFF2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7802" name="Oval 42"/>
          <p:cNvSpPr>
            <a:spLocks noChangeArrowheads="1"/>
          </p:cNvSpPr>
          <p:nvPr/>
        </p:nvSpPr>
        <p:spPr bwMode="auto">
          <a:xfrm>
            <a:off x="3822700" y="4513263"/>
            <a:ext cx="2774950" cy="13906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03" name="Text Box 43"/>
          <p:cNvSpPr txBox="1">
            <a:spLocks noChangeArrowheads="1"/>
          </p:cNvSpPr>
          <p:nvPr/>
        </p:nvSpPr>
        <p:spPr bwMode="auto">
          <a:xfrm>
            <a:off x="2789238" y="5943600"/>
            <a:ext cx="2011362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2000" i="0">
                <a:solidFill>
                  <a:schemeClr val="bg2"/>
                </a:solidFill>
                <a:latin typeface="Arial" pitchFamily="34" charset="0"/>
              </a:rPr>
              <a:t>Environment</a:t>
            </a:r>
            <a:endParaRPr lang="fr-BE" sz="1600" i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4104" name="Text Box 44"/>
          <p:cNvSpPr txBox="1">
            <a:spLocks noChangeArrowheads="1"/>
          </p:cNvSpPr>
          <p:nvPr/>
        </p:nvSpPr>
        <p:spPr bwMode="auto">
          <a:xfrm>
            <a:off x="4648200" y="5943600"/>
            <a:ext cx="14589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2000" i="0">
                <a:solidFill>
                  <a:schemeClr val="bg2"/>
                </a:solidFill>
                <a:latin typeface="Arial" pitchFamily="34" charset="0"/>
              </a:rPr>
              <a:t>Software</a:t>
            </a:r>
          </a:p>
        </p:txBody>
      </p:sp>
      <p:sp>
        <p:nvSpPr>
          <p:cNvPr id="4105" name="Text Box 45"/>
          <p:cNvSpPr txBox="1">
            <a:spLocks noChangeArrowheads="1"/>
          </p:cNvSpPr>
          <p:nvPr/>
        </p:nvSpPr>
        <p:spPr bwMode="auto">
          <a:xfrm>
            <a:off x="879475" y="4017963"/>
            <a:ext cx="17684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AU" sz="1800" i="0">
                <a:solidFill>
                  <a:schemeClr val="tx2"/>
                </a:solidFill>
                <a:latin typeface="Helvetica" charset="0"/>
              </a:rPr>
              <a:t>TrainMoving</a:t>
            </a:r>
            <a:endParaRPr lang="fr-BE" sz="2000" i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4106" name="Text Box 46"/>
          <p:cNvSpPr txBox="1">
            <a:spLocks noChangeArrowheads="1"/>
          </p:cNvSpPr>
          <p:nvPr/>
        </p:nvSpPr>
        <p:spPr bwMode="auto">
          <a:xfrm>
            <a:off x="136525" y="5618163"/>
            <a:ext cx="19589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i="0">
                <a:solidFill>
                  <a:schemeClr val="tx2"/>
                </a:solidFill>
                <a:latin typeface="Helvetica" charset="0"/>
              </a:rPr>
              <a:t>TrainAtPlatform</a:t>
            </a:r>
            <a:endParaRPr lang="fr-BE" sz="2000" i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1397807" name="Text Box 47"/>
          <p:cNvSpPr txBox="1">
            <a:spLocks noChangeArrowheads="1"/>
          </p:cNvSpPr>
          <p:nvPr/>
        </p:nvSpPr>
        <p:spPr bwMode="auto">
          <a:xfrm>
            <a:off x="160338" y="4389438"/>
            <a:ext cx="25146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defRPr/>
            </a:pPr>
            <a:r>
              <a:rPr lang="fr-BE" sz="1800" i="0">
                <a:solidFill>
                  <a:schemeClr val="tx2"/>
                </a:solidFill>
                <a:latin typeface="Helvetica" charset="0"/>
              </a:rPr>
              <a:t>DoorsClosed</a:t>
            </a:r>
            <a:r>
              <a:rPr lang="en-US" sz="1800" i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endParaRPr lang="fr-BE" sz="1800" i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4108" name="Text Box 48"/>
          <p:cNvSpPr txBox="1">
            <a:spLocks noChangeArrowheads="1"/>
          </p:cNvSpPr>
          <p:nvPr/>
        </p:nvSpPr>
        <p:spPr bwMode="auto">
          <a:xfrm>
            <a:off x="6481763" y="4343400"/>
            <a:ext cx="25241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AU" sz="1800" i="0">
                <a:solidFill>
                  <a:schemeClr val="tx1"/>
                </a:solidFill>
                <a:latin typeface="Helvetica" charset="0"/>
              </a:rPr>
              <a:t>measuredSpeed </a:t>
            </a:r>
            <a:r>
              <a:rPr lang="en-US" sz="1800" i="0">
                <a:solidFill>
                  <a:schemeClr val="tx1"/>
                </a:solidFill>
              </a:rPr>
              <a:t>¹</a:t>
            </a:r>
            <a:r>
              <a:rPr lang="en-AU" sz="1800" i="0">
                <a:solidFill>
                  <a:schemeClr val="tx1"/>
                </a:solidFill>
                <a:latin typeface="Helvetica" charset="0"/>
              </a:rPr>
              <a:t> 0</a:t>
            </a:r>
            <a:endParaRPr lang="fr-BE" sz="2000" i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4109" name="Text Box 49"/>
          <p:cNvSpPr txBox="1">
            <a:spLocks noChangeArrowheads="1"/>
          </p:cNvSpPr>
          <p:nvPr/>
        </p:nvSpPr>
        <p:spPr bwMode="auto">
          <a:xfrm>
            <a:off x="6253163" y="5876925"/>
            <a:ext cx="27051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AU" sz="1800" i="0">
                <a:solidFill>
                  <a:schemeClr val="tx1"/>
                </a:solidFill>
                <a:latin typeface="Helvetica" charset="0"/>
              </a:rPr>
              <a:t>doorsState = 'closed'</a:t>
            </a:r>
            <a:endParaRPr lang="fr-BE" sz="2000" i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1397810" name="Oval 50"/>
          <p:cNvSpPr>
            <a:spLocks noChangeArrowheads="1"/>
          </p:cNvSpPr>
          <p:nvPr/>
        </p:nvSpPr>
        <p:spPr bwMode="auto">
          <a:xfrm>
            <a:off x="2676525" y="4865688"/>
            <a:ext cx="123825" cy="13335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7811" name="Oval 51"/>
          <p:cNvSpPr>
            <a:spLocks noChangeArrowheads="1"/>
          </p:cNvSpPr>
          <p:nvPr/>
        </p:nvSpPr>
        <p:spPr bwMode="auto">
          <a:xfrm>
            <a:off x="4124325" y="4875213"/>
            <a:ext cx="123825" cy="133350"/>
          </a:xfrm>
          <a:prstGeom prst="ellipse">
            <a:avLst/>
          </a:prstGeom>
          <a:solidFill>
            <a:srgbClr val="0099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7812" name="Oval 52"/>
          <p:cNvSpPr>
            <a:spLocks noChangeArrowheads="1"/>
          </p:cNvSpPr>
          <p:nvPr/>
        </p:nvSpPr>
        <p:spPr bwMode="auto">
          <a:xfrm>
            <a:off x="3143250" y="4760913"/>
            <a:ext cx="123825" cy="13335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7813" name="Oval 53"/>
          <p:cNvSpPr>
            <a:spLocks noChangeArrowheads="1"/>
          </p:cNvSpPr>
          <p:nvPr/>
        </p:nvSpPr>
        <p:spPr bwMode="auto">
          <a:xfrm>
            <a:off x="4248150" y="5222875"/>
            <a:ext cx="123825" cy="133350"/>
          </a:xfrm>
          <a:prstGeom prst="ellipse">
            <a:avLst/>
          </a:prstGeom>
          <a:solidFill>
            <a:srgbClr val="0099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7814" name="Oval 54"/>
          <p:cNvSpPr>
            <a:spLocks noChangeArrowheads="1"/>
          </p:cNvSpPr>
          <p:nvPr/>
        </p:nvSpPr>
        <p:spPr bwMode="auto">
          <a:xfrm>
            <a:off x="4514850" y="4989513"/>
            <a:ext cx="123825" cy="133350"/>
          </a:xfrm>
          <a:prstGeom prst="ellipse">
            <a:avLst/>
          </a:prstGeom>
          <a:solidFill>
            <a:srgbClr val="0099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7815" name="Oval 55"/>
          <p:cNvSpPr>
            <a:spLocks noChangeArrowheads="1"/>
          </p:cNvSpPr>
          <p:nvPr/>
        </p:nvSpPr>
        <p:spPr bwMode="auto">
          <a:xfrm>
            <a:off x="5238750" y="4710113"/>
            <a:ext cx="123825" cy="133350"/>
          </a:xfrm>
          <a:prstGeom prst="ellipse">
            <a:avLst/>
          </a:pr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7816" name="Oval 56"/>
          <p:cNvSpPr>
            <a:spLocks noChangeArrowheads="1"/>
          </p:cNvSpPr>
          <p:nvPr/>
        </p:nvSpPr>
        <p:spPr bwMode="auto">
          <a:xfrm>
            <a:off x="5619750" y="5200650"/>
            <a:ext cx="123825" cy="133350"/>
          </a:xfrm>
          <a:prstGeom prst="ellipse">
            <a:avLst/>
          </a:pr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7817" name="Oval 57"/>
          <p:cNvSpPr>
            <a:spLocks noChangeArrowheads="1"/>
          </p:cNvSpPr>
          <p:nvPr/>
        </p:nvSpPr>
        <p:spPr bwMode="auto">
          <a:xfrm>
            <a:off x="2647950" y="5199063"/>
            <a:ext cx="123825" cy="13335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7819" name="Oval 59"/>
          <p:cNvSpPr>
            <a:spLocks noChangeArrowheads="1"/>
          </p:cNvSpPr>
          <p:nvPr/>
        </p:nvSpPr>
        <p:spPr bwMode="auto">
          <a:xfrm>
            <a:off x="6053138" y="5276850"/>
            <a:ext cx="123825" cy="133350"/>
          </a:xfrm>
          <a:prstGeom prst="ellipse">
            <a:avLst/>
          </a:pr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7820" name="Line 60"/>
          <p:cNvSpPr>
            <a:spLocks noChangeShapeType="1"/>
          </p:cNvSpPr>
          <p:nvPr/>
        </p:nvSpPr>
        <p:spPr bwMode="auto">
          <a:xfrm>
            <a:off x="2232025" y="4343400"/>
            <a:ext cx="949325" cy="442913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7821" name="Line 61"/>
          <p:cNvSpPr>
            <a:spLocks noChangeShapeType="1"/>
          </p:cNvSpPr>
          <p:nvPr/>
        </p:nvSpPr>
        <p:spPr bwMode="auto">
          <a:xfrm>
            <a:off x="1617663" y="4702175"/>
            <a:ext cx="1084262" cy="212725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7822" name="Line 62"/>
          <p:cNvSpPr>
            <a:spLocks noChangeShapeType="1"/>
          </p:cNvSpPr>
          <p:nvPr/>
        </p:nvSpPr>
        <p:spPr bwMode="auto">
          <a:xfrm flipV="1">
            <a:off x="1838325" y="5294313"/>
            <a:ext cx="819150" cy="32385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7823" name="Oval 63"/>
          <p:cNvSpPr>
            <a:spLocks noChangeArrowheads="1"/>
          </p:cNvSpPr>
          <p:nvPr/>
        </p:nvSpPr>
        <p:spPr bwMode="auto">
          <a:xfrm>
            <a:off x="3148013" y="5249863"/>
            <a:ext cx="123825" cy="13335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23" name="Text Box 64"/>
          <p:cNvSpPr txBox="1">
            <a:spLocks noChangeArrowheads="1"/>
          </p:cNvSpPr>
          <p:nvPr/>
        </p:nvSpPr>
        <p:spPr bwMode="auto">
          <a:xfrm>
            <a:off x="6597650" y="5332413"/>
            <a:ext cx="254158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AU" sz="1800" i="0">
                <a:solidFill>
                  <a:srgbClr val="5F5F5F"/>
                </a:solidFill>
                <a:latin typeface="Courier New" pitchFamily="49" charset="0"/>
              </a:rPr>
              <a:t>errorCode = 05</a:t>
            </a:r>
            <a:endParaRPr lang="fr-BE" sz="1800" i="0">
              <a:solidFill>
                <a:srgbClr val="5F5F5F"/>
              </a:solidFill>
              <a:latin typeface="Arial" pitchFamily="34" charset="0"/>
            </a:endParaRPr>
          </a:p>
        </p:txBody>
      </p:sp>
      <p:sp>
        <p:nvSpPr>
          <p:cNvPr id="1397825" name="Line 65"/>
          <p:cNvSpPr>
            <a:spLocks noChangeShapeType="1"/>
          </p:cNvSpPr>
          <p:nvPr/>
        </p:nvSpPr>
        <p:spPr bwMode="auto">
          <a:xfrm flipH="1" flipV="1">
            <a:off x="6176963" y="5334000"/>
            <a:ext cx="430212" cy="138113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7826" name="Oval 66"/>
          <p:cNvSpPr>
            <a:spLocks noChangeArrowheads="1"/>
          </p:cNvSpPr>
          <p:nvPr/>
        </p:nvSpPr>
        <p:spPr bwMode="auto">
          <a:xfrm>
            <a:off x="3867150" y="4710113"/>
            <a:ext cx="1143000" cy="995362"/>
          </a:xfrm>
          <a:prstGeom prst="ellipse">
            <a:avLst/>
          </a:prstGeom>
          <a:solidFill>
            <a:srgbClr val="FBD9DC"/>
          </a:solidFill>
          <a:ln w="127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7828" name="Oval 68"/>
          <p:cNvSpPr>
            <a:spLocks noChangeArrowheads="1"/>
          </p:cNvSpPr>
          <p:nvPr/>
        </p:nvSpPr>
        <p:spPr bwMode="auto">
          <a:xfrm>
            <a:off x="4400550" y="5375275"/>
            <a:ext cx="123825" cy="1333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7829" name="Oval 69"/>
          <p:cNvSpPr>
            <a:spLocks noChangeArrowheads="1"/>
          </p:cNvSpPr>
          <p:nvPr/>
        </p:nvSpPr>
        <p:spPr bwMode="auto">
          <a:xfrm>
            <a:off x="4667250" y="5141913"/>
            <a:ext cx="123825" cy="1333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7830" name="Line 70"/>
          <p:cNvSpPr>
            <a:spLocks noChangeShapeType="1"/>
          </p:cNvSpPr>
          <p:nvPr/>
        </p:nvSpPr>
        <p:spPr bwMode="auto">
          <a:xfrm flipH="1">
            <a:off x="4781550" y="4572000"/>
            <a:ext cx="1776413" cy="5953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7831" name="Line 71"/>
          <p:cNvSpPr>
            <a:spLocks noChangeShapeType="1"/>
          </p:cNvSpPr>
          <p:nvPr/>
        </p:nvSpPr>
        <p:spPr bwMode="auto">
          <a:xfrm flipH="1" flipV="1">
            <a:off x="4552950" y="5472113"/>
            <a:ext cx="1700213" cy="4714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7832" name="Line 72"/>
          <p:cNvSpPr>
            <a:spLocks noChangeShapeType="1"/>
          </p:cNvSpPr>
          <p:nvPr/>
        </p:nvSpPr>
        <p:spPr bwMode="auto">
          <a:xfrm flipH="1">
            <a:off x="5719763" y="5008563"/>
            <a:ext cx="990600" cy="249237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31" name="Text Box 73"/>
          <p:cNvSpPr txBox="1">
            <a:spLocks noChangeArrowheads="1"/>
          </p:cNvSpPr>
          <p:nvPr/>
        </p:nvSpPr>
        <p:spPr bwMode="auto">
          <a:xfrm>
            <a:off x="6607175" y="4810125"/>
            <a:ext cx="246538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AU" sz="1800" i="0">
                <a:solidFill>
                  <a:srgbClr val="5F5F5F"/>
                </a:solidFill>
                <a:latin typeface="Courier New" pitchFamily="49" charset="0"/>
              </a:rPr>
              <a:t>trainPosition-DB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AU" sz="1800" i="0">
                <a:solidFill>
                  <a:srgbClr val="5F5F5F"/>
                </a:solidFill>
                <a:latin typeface="Courier New" pitchFamily="49" charset="0"/>
              </a:rPr>
              <a:t>updated</a:t>
            </a:r>
            <a:endParaRPr lang="fr-BE" sz="1800" i="0">
              <a:solidFill>
                <a:srgbClr val="5F5F5F"/>
              </a:solidFill>
              <a:latin typeface="Arial" pitchFamily="34" charset="0"/>
            </a:endParaRPr>
          </a:p>
        </p:txBody>
      </p:sp>
      <p:graphicFrame>
        <p:nvGraphicFramePr>
          <p:cNvPr id="4098" name="Object 74"/>
          <p:cNvGraphicFramePr>
            <a:graphicFrameLocks noChangeAspect="1"/>
          </p:cNvGraphicFramePr>
          <p:nvPr/>
        </p:nvGraphicFramePr>
        <p:xfrm flipH="1">
          <a:off x="304800" y="4843463"/>
          <a:ext cx="100012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Clip" r:id="rId3" imgW="5096880" imgH="2642760" progId="MS_ClipArt_Gallery.2">
                  <p:embed/>
                </p:oleObj>
              </mc:Choice>
              <mc:Fallback>
                <p:oleObj name="Clip" r:id="rId3" imgW="5096880" imgH="2642760" progId="MS_ClipArt_Gallery.2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304800" y="4843463"/>
                        <a:ext cx="1000125" cy="62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32" name="Group 75"/>
          <p:cNvGrpSpPr>
            <a:grpSpLocks/>
          </p:cNvGrpSpPr>
          <p:nvPr/>
        </p:nvGrpSpPr>
        <p:grpSpPr bwMode="auto">
          <a:xfrm>
            <a:off x="7315200" y="4843463"/>
            <a:ext cx="838200" cy="862012"/>
            <a:chOff x="4608" y="3051"/>
            <a:chExt cx="528" cy="543"/>
          </a:xfrm>
        </p:grpSpPr>
        <p:sp>
          <p:nvSpPr>
            <p:cNvPr id="1397836" name="Line 76"/>
            <p:cNvSpPr>
              <a:spLocks noChangeShapeType="1"/>
            </p:cNvSpPr>
            <p:nvPr/>
          </p:nvSpPr>
          <p:spPr bwMode="auto">
            <a:xfrm flipV="1">
              <a:off x="4608" y="3065"/>
              <a:ext cx="528" cy="528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7837" name="Line 77"/>
            <p:cNvSpPr>
              <a:spLocks noChangeShapeType="1"/>
            </p:cNvSpPr>
            <p:nvPr/>
          </p:nvSpPr>
          <p:spPr bwMode="auto">
            <a:xfrm>
              <a:off x="4608" y="3051"/>
              <a:ext cx="528" cy="543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97838" name="Text Box 78"/>
          <p:cNvSpPr txBox="1">
            <a:spLocks noChangeArrowheads="1"/>
          </p:cNvSpPr>
          <p:nvPr/>
        </p:nvSpPr>
        <p:spPr bwMode="auto">
          <a:xfrm>
            <a:off x="304800" y="3429000"/>
            <a:ext cx="359568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defRPr/>
            </a:pPr>
            <a:r>
              <a:rPr lang="en-AU" sz="2000" i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TrainMoving</a:t>
            </a:r>
            <a:r>
              <a:rPr lang="fr-BE" sz="2000" i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lang="fr-BE" sz="2000" i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® </a:t>
            </a:r>
            <a:r>
              <a:rPr lang="fr-BE" sz="2000" i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DoorsClosed</a:t>
            </a:r>
            <a:endParaRPr lang="fr-BE" sz="1800" i="0">
              <a:solidFill>
                <a:schemeClr val="tx2"/>
              </a:solidFill>
              <a:latin typeface="Helvetica" charset="0"/>
            </a:endParaRPr>
          </a:p>
        </p:txBody>
      </p:sp>
      <p:sp>
        <p:nvSpPr>
          <p:cNvPr id="1397839" name="Text Box 79"/>
          <p:cNvSpPr txBox="1">
            <a:spLocks noChangeArrowheads="1"/>
          </p:cNvSpPr>
          <p:nvPr/>
        </p:nvSpPr>
        <p:spPr bwMode="auto">
          <a:xfrm>
            <a:off x="3843338" y="3724275"/>
            <a:ext cx="52959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defRPr/>
            </a:pPr>
            <a:r>
              <a:rPr lang="en-AU" sz="2000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measuredSpeed </a:t>
            </a:r>
            <a:r>
              <a:rPr lang="en-US" sz="2000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¹</a:t>
            </a:r>
            <a:r>
              <a:rPr lang="en-AU" sz="2000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 0</a:t>
            </a:r>
            <a:r>
              <a:rPr lang="fr-BE" sz="2000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lang="fr-BE" sz="2000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® </a:t>
            </a:r>
            <a:r>
              <a:rPr lang="en-AU" sz="2000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doorsState = 'closed'</a:t>
            </a:r>
            <a:endParaRPr lang="fr-BE" sz="1800" i="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1397840" name="Line 80"/>
          <p:cNvSpPr>
            <a:spLocks noChangeShapeType="1"/>
          </p:cNvSpPr>
          <p:nvPr/>
        </p:nvSpPr>
        <p:spPr bwMode="auto">
          <a:xfrm flipH="1">
            <a:off x="4514850" y="4119563"/>
            <a:ext cx="1738313" cy="795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7841" name="Rectangle 81"/>
          <p:cNvSpPr>
            <a:spLocks noChangeArrowheads="1"/>
          </p:cNvSpPr>
          <p:nvPr/>
        </p:nvSpPr>
        <p:spPr bwMode="auto">
          <a:xfrm>
            <a:off x="4373563" y="4894263"/>
            <a:ext cx="114300" cy="90487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7842" name="Rectangle 82"/>
          <p:cNvSpPr>
            <a:spLocks noChangeArrowheads="1"/>
          </p:cNvSpPr>
          <p:nvPr/>
        </p:nvSpPr>
        <p:spPr bwMode="auto">
          <a:xfrm>
            <a:off x="3581400" y="4786313"/>
            <a:ext cx="114300" cy="90487"/>
          </a:xfrm>
          <a:prstGeom prst="rect">
            <a:avLst/>
          </a:prstGeom>
          <a:solidFill>
            <a:schemeClr val="tx2"/>
          </a:solidFill>
          <a:ln w="12700" cap="sq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7843" name="Line 83"/>
          <p:cNvSpPr>
            <a:spLocks noChangeShapeType="1"/>
          </p:cNvSpPr>
          <p:nvPr/>
        </p:nvSpPr>
        <p:spPr bwMode="auto">
          <a:xfrm>
            <a:off x="2095500" y="3800475"/>
            <a:ext cx="1485900" cy="100965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1525" y="2790825"/>
            <a:ext cx="7772400" cy="1036638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Fundamentals of RE</a:t>
            </a:r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57325" y="4016375"/>
            <a:ext cx="6400800" cy="728663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3500" smtClean="0">
                <a:solidFill>
                  <a:schemeClr val="folHlink"/>
                </a:solidFill>
              </a:rPr>
              <a:t>Chapter 1</a:t>
            </a:r>
            <a:br>
              <a:rPr lang="en-US" sz="3500" smtClean="0">
                <a:solidFill>
                  <a:schemeClr val="folHlink"/>
                </a:solidFill>
              </a:rPr>
            </a:br>
            <a:r>
              <a:rPr lang="en-US" sz="3500" smtClean="0">
                <a:solidFill>
                  <a:schemeClr val="folHlink"/>
                </a:solidFill>
              </a:rPr>
              <a:t>Setting the Scene</a:t>
            </a:r>
          </a:p>
        </p:txBody>
      </p:sp>
      <p:pic>
        <p:nvPicPr>
          <p:cNvPr id="16388" name="Picture 4" descr="Wiley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24263" y="461963"/>
            <a:ext cx="1816100" cy="213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7620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en-US" smtClean="0"/>
              <a:t>Types of statements:</a:t>
            </a:r>
            <a:br>
              <a:rPr lang="en-US" altLang="en-US" smtClean="0"/>
            </a:b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system</a:t>
            </a:r>
            <a:r>
              <a:rPr lang="en-US" altLang="en-US" smtClean="0"/>
              <a:t> requirements, 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software</a:t>
            </a:r>
            <a:r>
              <a:rPr lang="en-US" altLang="en-US" smtClean="0"/>
              <a:t> requirements</a:t>
            </a:r>
          </a:p>
        </p:txBody>
      </p:sp>
      <p:sp>
        <p:nvSpPr>
          <p:cNvPr id="139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55725"/>
            <a:ext cx="8813800" cy="5349875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System requirement</a:t>
            </a:r>
            <a:r>
              <a:rPr lang="en-US" altLang="en-US" smtClean="0"/>
              <a:t>: </a:t>
            </a:r>
            <a:r>
              <a:rPr lang="en-US" altLang="en-US" i="1" smtClean="0"/>
              <a:t>prescriptive</a:t>
            </a:r>
            <a:r>
              <a:rPr lang="en-US" altLang="en-US" smtClean="0"/>
              <a:t> statement refering to </a:t>
            </a:r>
            <a:r>
              <a:rPr lang="en-US" altLang="en-US" i="1" smtClean="0"/>
              <a:t>environment</a:t>
            </a:r>
            <a:r>
              <a:rPr lang="en-US" altLang="en-US" smtClean="0"/>
              <a:t> phenomena (not necessarily shared)</a:t>
            </a:r>
          </a:p>
          <a:p>
            <a:pPr lvl="1">
              <a:spcBef>
                <a:spcPct val="20000"/>
              </a:spcBef>
              <a:defRPr/>
            </a:pPr>
            <a:r>
              <a:rPr lang="en-US" altLang="en-US" smtClean="0"/>
              <a:t>to be enforced by the software-to-be possibly together with other system components</a:t>
            </a:r>
          </a:p>
          <a:p>
            <a:pPr lvl="1">
              <a:lnSpc>
                <a:spcPct val="130000"/>
              </a:lnSpc>
              <a:spcBef>
                <a:spcPct val="10000"/>
              </a:spcBef>
              <a:defRPr/>
            </a:pPr>
            <a:r>
              <a:rPr lang="en-US" altLang="en-US" smtClean="0"/>
              <a:t>formulated in a vocabulary understandable by all parties</a:t>
            </a:r>
          </a:p>
          <a:p>
            <a:pPr lvl="1">
              <a:buFontTx/>
              <a:buNone/>
              <a:defRPr/>
            </a:pPr>
            <a:r>
              <a:rPr lang="en-US" altLang="en-US" smtClean="0">
                <a:latin typeface="Arial" pitchFamily="34" charset="0"/>
              </a:rPr>
              <a:t>		  	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TrainMoving </a:t>
            </a:r>
            <a:r>
              <a:rPr lang="fr-BE" sz="20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®</a:t>
            </a:r>
            <a:r>
              <a:rPr lang="en-US" sz="2000" smtClean="0">
                <a:solidFill>
                  <a:srgbClr val="5F5F5F"/>
                </a:solidFill>
                <a:latin typeface="Symbol" pitchFamily="18" charset="2"/>
              </a:rPr>
              <a:t> 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DoorsClosed</a:t>
            </a:r>
            <a:endParaRPr lang="en-US" altLang="en-US" sz="2000" smtClean="0">
              <a:latin typeface="Arial" pitchFamily="34" charset="0"/>
            </a:endParaRPr>
          </a:p>
          <a:p>
            <a:pPr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Software requirement</a:t>
            </a:r>
            <a:r>
              <a:rPr lang="en-US" altLang="en-US" smtClean="0"/>
              <a:t>: </a:t>
            </a:r>
            <a:r>
              <a:rPr lang="en-US" altLang="en-US" i="1" smtClean="0"/>
              <a:t>prescriptive</a:t>
            </a:r>
            <a:r>
              <a:rPr lang="en-US" altLang="en-US" smtClean="0"/>
              <a:t> statement refering to </a:t>
            </a:r>
            <a:r>
              <a:rPr lang="en-US" altLang="en-US" i="1" smtClean="0"/>
              <a:t>shared</a:t>
            </a:r>
            <a:r>
              <a:rPr lang="en-US" altLang="en-US" smtClean="0"/>
              <a:t> phenomena</a:t>
            </a:r>
          </a:p>
          <a:p>
            <a:pPr lvl="1">
              <a:spcBef>
                <a:spcPct val="20000"/>
              </a:spcBef>
              <a:defRPr/>
            </a:pPr>
            <a:r>
              <a:rPr lang="en-US" altLang="en-US" smtClean="0"/>
              <a:t>to be enforced by the software-to-be solely</a:t>
            </a:r>
          </a:p>
          <a:p>
            <a:pPr lvl="1">
              <a:spcBef>
                <a:spcPct val="10000"/>
              </a:spcBef>
              <a:defRPr/>
            </a:pPr>
            <a:r>
              <a:rPr lang="en-US" altLang="en-US" smtClean="0"/>
              <a:t>formulated in the vocabulary of software developers</a:t>
            </a:r>
          </a:p>
          <a:p>
            <a:pPr lvl="1">
              <a:buFontTx/>
              <a:buNone/>
              <a:defRPr/>
            </a:pPr>
            <a:r>
              <a:rPr lang="en-US" altLang="en-US" smtClean="0">
                <a:latin typeface="Arial" pitchFamily="34" charset="0"/>
              </a:rPr>
              <a:t>	    	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measuredSpeed </a:t>
            </a:r>
            <a:r>
              <a:rPr lang="en-US" sz="2000" smtClean="0">
                <a:solidFill>
                  <a:srgbClr val="5F5F5F"/>
                </a:solidFill>
                <a:latin typeface="Symbol" pitchFamily="18" charset="2"/>
              </a:rPr>
              <a:t>¹</a:t>
            </a:r>
            <a:r>
              <a:rPr lang="en-US" sz="2000" smtClean="0">
                <a:solidFill>
                  <a:srgbClr val="5F5F5F"/>
                </a:solidFill>
                <a:latin typeface="MS Shell Dlg" charset="0"/>
              </a:rPr>
              <a:t> 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0 </a:t>
            </a:r>
            <a:r>
              <a:rPr lang="fr-BE" sz="20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®</a:t>
            </a:r>
            <a:r>
              <a:rPr lang="en-US" sz="2000" smtClean="0">
                <a:solidFill>
                  <a:srgbClr val="5F5F5F"/>
                </a:solidFill>
                <a:latin typeface="Symbol" pitchFamily="18" charset="2"/>
              </a:rPr>
              <a:t> 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doorsState = 'closed’</a:t>
            </a:r>
          </a:p>
          <a:p>
            <a:pPr lvl="1">
              <a:lnSpc>
                <a:spcPct val="120000"/>
              </a:lnSpc>
              <a:buFontTx/>
              <a:buNone/>
              <a:defRPr/>
            </a:pPr>
            <a:r>
              <a:rPr lang="en-US" altLang="en-US" sz="2000" smtClean="0"/>
              <a:t>(A software req is a system req; the converse is not true)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11150"/>
            <a:ext cx="9144000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mtClean="0"/>
              <a:t>Types of statements: </a:t>
            </a:r>
            <a:br>
              <a:rPr lang="en-US" altLang="en-US" smtClean="0"/>
            </a:br>
            <a:r>
              <a:rPr lang="en-US" altLang="en-US" smtClean="0"/>
              <a:t>domain properties, assumptions, definitions</a:t>
            </a:r>
          </a:p>
        </p:txBody>
      </p:sp>
      <p:sp>
        <p:nvSpPr>
          <p:cNvPr id="139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265238"/>
            <a:ext cx="9042400" cy="5349875"/>
          </a:xfrm>
        </p:spPr>
        <p:txBody>
          <a:bodyPr/>
          <a:lstStyle/>
          <a:p>
            <a:pPr>
              <a:spcBef>
                <a:spcPct val="80000"/>
              </a:spcBef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Domain property</a:t>
            </a:r>
            <a:r>
              <a:rPr lang="en-US" altLang="en-US" smtClean="0"/>
              <a:t>: </a:t>
            </a:r>
            <a:r>
              <a:rPr lang="en-US" altLang="en-US" i="1" smtClean="0"/>
              <a:t>descriptive</a:t>
            </a:r>
            <a:r>
              <a:rPr lang="en-US" altLang="en-US" smtClean="0"/>
              <a:t> statement about problem world phenomena (holds regardless of any software-to-be) 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en-US" altLang="en-US" smtClean="0">
                <a:latin typeface="Arial" pitchFamily="34" charset="0"/>
              </a:rPr>
              <a:t>	 		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trainAcceleration &gt; 0</a:t>
            </a:r>
            <a:r>
              <a:rPr lang="en-US" sz="2000" smtClean="0">
                <a:solidFill>
                  <a:srgbClr val="5F5F5F"/>
                </a:solidFill>
                <a:latin typeface="MS Shell Dlg" charset="0"/>
              </a:rPr>
              <a:t> </a:t>
            </a:r>
            <a:r>
              <a:rPr lang="fr-BE" sz="20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®</a:t>
            </a:r>
            <a:r>
              <a:rPr lang="en-US" sz="2000" smtClean="0">
                <a:solidFill>
                  <a:srgbClr val="5F5F5F"/>
                </a:solidFill>
                <a:latin typeface="Symbol" pitchFamily="18" charset="2"/>
              </a:rPr>
              <a:t> 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trainSpeed </a:t>
            </a:r>
            <a:r>
              <a:rPr lang="en-US" sz="2000" smtClean="0">
                <a:solidFill>
                  <a:srgbClr val="5F5F5F"/>
                </a:solidFill>
                <a:latin typeface="Symbol" pitchFamily="18" charset="2"/>
              </a:rPr>
              <a:t>¹</a:t>
            </a:r>
            <a:r>
              <a:rPr lang="en-US" sz="2000" smtClean="0">
                <a:solidFill>
                  <a:srgbClr val="5F5F5F"/>
                </a:solidFill>
                <a:latin typeface="MS Shell Dlg" charset="0"/>
              </a:rPr>
              <a:t> 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0</a:t>
            </a:r>
            <a:endParaRPr lang="en-US" altLang="en-US" smtClean="0">
              <a:solidFill>
                <a:srgbClr val="5F5F5F"/>
              </a:solidFill>
              <a:latin typeface="Arial" pitchFamily="34" charset="0"/>
            </a:endParaRPr>
          </a:p>
          <a:p>
            <a:pPr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Assumption</a:t>
            </a:r>
            <a:r>
              <a:rPr lang="en-US" altLang="en-US" smtClean="0"/>
              <a:t>: statement to be satisfied by the environment of the software-to-be</a:t>
            </a:r>
          </a:p>
          <a:p>
            <a:pPr lvl="1">
              <a:spcBef>
                <a:spcPct val="10000"/>
              </a:spcBef>
              <a:defRPr/>
            </a:pPr>
            <a:r>
              <a:rPr lang="en-US" altLang="en-US" sz="2000" smtClean="0"/>
              <a:t>fo</a:t>
            </a:r>
            <a:r>
              <a:rPr lang="en-US" altLang="en-US" smtClean="0"/>
              <a:t>rmulated in terms of environment phenomena</a:t>
            </a:r>
          </a:p>
          <a:p>
            <a:pPr lvl="1">
              <a:spcBef>
                <a:spcPct val="10000"/>
              </a:spcBef>
              <a:defRPr/>
            </a:pPr>
            <a:r>
              <a:rPr lang="en-US" altLang="en-US" smtClean="0"/>
              <a:t>generally prescriptive (</a:t>
            </a:r>
            <a:r>
              <a:rPr lang="en-US" altLang="en-US" sz="2000" smtClean="0"/>
              <a:t>e.g.</a:t>
            </a:r>
            <a:r>
              <a:rPr lang="en-US" altLang="en-US" smtClean="0"/>
              <a:t> on sensors or actuators)</a:t>
            </a:r>
          </a:p>
          <a:p>
            <a:pPr lvl="1">
              <a:spcBef>
                <a:spcPct val="20000"/>
              </a:spcBef>
              <a:buFontTx/>
              <a:buNone/>
              <a:defRPr/>
            </a:pP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            	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measuredSpeed </a:t>
            </a:r>
            <a:r>
              <a:rPr lang="en-US" sz="2000" smtClean="0">
                <a:solidFill>
                  <a:srgbClr val="5F5F5F"/>
                </a:solidFill>
                <a:latin typeface="Symbol" pitchFamily="18" charset="2"/>
              </a:rPr>
              <a:t>¹</a:t>
            </a:r>
            <a:r>
              <a:rPr lang="en-US" sz="2000" smtClean="0">
                <a:solidFill>
                  <a:srgbClr val="5F5F5F"/>
                </a:solidFill>
                <a:latin typeface="MS Shell Dlg" charset="0"/>
              </a:rPr>
              <a:t> 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0</a:t>
            </a:r>
            <a:r>
              <a:rPr lang="en-US" sz="2000" smtClean="0">
                <a:solidFill>
                  <a:srgbClr val="5F5F5F"/>
                </a:solidFill>
                <a:latin typeface="MS Shell Dlg" charset="0"/>
              </a:rPr>
              <a:t>  </a:t>
            </a:r>
            <a:r>
              <a:rPr lang="fr-BE" sz="20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iff</a:t>
            </a:r>
            <a:r>
              <a:rPr lang="en-US" sz="2000" smtClean="0">
                <a:solidFill>
                  <a:srgbClr val="5F5F5F"/>
                </a:solidFill>
                <a:latin typeface="Symbol" pitchFamily="18" charset="2"/>
              </a:rPr>
              <a:t>  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trainSpeed </a:t>
            </a:r>
            <a:r>
              <a:rPr lang="en-US" sz="2000" smtClean="0">
                <a:solidFill>
                  <a:srgbClr val="5F5F5F"/>
                </a:solidFill>
                <a:latin typeface="Symbol" pitchFamily="18" charset="2"/>
              </a:rPr>
              <a:t>¹</a:t>
            </a:r>
            <a:r>
              <a:rPr lang="en-US" sz="2000" smtClean="0">
                <a:solidFill>
                  <a:srgbClr val="5F5F5F"/>
                </a:solidFill>
                <a:latin typeface="MS Shell Dlg" charset="0"/>
              </a:rPr>
              <a:t> </a:t>
            </a: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0</a:t>
            </a:r>
            <a:endParaRPr lang="en-US" altLang="en-US" smtClean="0">
              <a:solidFill>
                <a:srgbClr val="5F5F5F"/>
              </a:solidFill>
              <a:latin typeface="Arial" pitchFamily="34" charset="0"/>
            </a:endParaRPr>
          </a:p>
          <a:p>
            <a:pPr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Definition</a:t>
            </a:r>
            <a:r>
              <a:rPr lang="en-US" altLang="en-US" smtClean="0"/>
              <a:t>: statement providing a precise meaning to system concepts or auxiliary terms</a:t>
            </a:r>
          </a:p>
          <a:p>
            <a:pPr lvl="1">
              <a:spcBef>
                <a:spcPct val="10000"/>
              </a:spcBef>
              <a:defRPr/>
            </a:pPr>
            <a:r>
              <a:rPr lang="en-US" altLang="en-US" smtClean="0"/>
              <a:t>no truth value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“measuredSpeed is the speed estimated by the train’s speedometer”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3"/>
          <p:cNvGrpSpPr>
            <a:grpSpLocks/>
          </p:cNvGrpSpPr>
          <p:nvPr/>
        </p:nvGrpSpPr>
        <p:grpSpPr bwMode="auto">
          <a:xfrm>
            <a:off x="957263" y="1371600"/>
            <a:ext cx="7053262" cy="3429000"/>
            <a:chOff x="603" y="816"/>
            <a:chExt cx="4443" cy="2160"/>
          </a:xfrm>
        </p:grpSpPr>
        <p:sp>
          <p:nvSpPr>
            <p:cNvPr id="32773" name="Text Box 3"/>
            <p:cNvSpPr txBox="1">
              <a:spLocks noChangeArrowheads="1"/>
            </p:cNvSpPr>
            <p:nvPr/>
          </p:nvSpPr>
          <p:spPr bwMode="auto">
            <a:xfrm>
              <a:off x="3340" y="1200"/>
              <a:ext cx="153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AU" sz="2000">
                  <a:solidFill>
                    <a:srgbClr val="5F5F5F"/>
                  </a:solidFill>
                  <a:latin typeface="Helvetica" charset="0"/>
                </a:rPr>
                <a:t>measuredSpeed</a:t>
              </a:r>
              <a:endParaRPr lang="en-AU" sz="2000" i="0">
                <a:solidFill>
                  <a:srgbClr val="5F5F5F"/>
                </a:solidFill>
                <a:latin typeface="Helvetica" charset="0"/>
              </a:endParaRPr>
            </a:p>
          </p:txBody>
        </p:sp>
        <p:sp>
          <p:nvSpPr>
            <p:cNvPr id="32774" name="Text Box 4"/>
            <p:cNvSpPr txBox="1">
              <a:spLocks noChangeArrowheads="1"/>
            </p:cNvSpPr>
            <p:nvPr/>
          </p:nvSpPr>
          <p:spPr bwMode="auto">
            <a:xfrm>
              <a:off x="3635" y="1443"/>
              <a:ext cx="1411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AU" sz="2000" i="0">
                  <a:solidFill>
                    <a:schemeClr val="tx1"/>
                  </a:solidFill>
                  <a:latin typeface="Comic Sans MS" pitchFamily="66" charset="0"/>
                </a:rPr>
                <a:t>I: input data</a:t>
              </a:r>
              <a:endParaRPr lang="en-AU" sz="200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32775" name="Text Box 5"/>
            <p:cNvSpPr txBox="1">
              <a:spLocks noChangeArrowheads="1"/>
            </p:cNvSpPr>
            <p:nvPr/>
          </p:nvSpPr>
          <p:spPr bwMode="auto">
            <a:xfrm>
              <a:off x="1227" y="2110"/>
              <a:ext cx="116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AU" sz="2000">
                  <a:solidFill>
                    <a:srgbClr val="5F5F5F"/>
                  </a:solidFill>
                  <a:latin typeface="Helvetica" charset="0"/>
                </a:rPr>
                <a:t>DoorsClosed</a:t>
              </a:r>
              <a:endParaRPr lang="en-AU" sz="1400" i="0">
                <a:solidFill>
                  <a:srgbClr val="5F5F5F"/>
                </a:solidFill>
                <a:latin typeface="Helvetica" charset="0"/>
              </a:endParaRPr>
            </a:p>
          </p:txBody>
        </p:sp>
        <p:sp>
          <p:nvSpPr>
            <p:cNvPr id="32776" name="Text Box 6"/>
            <p:cNvSpPr txBox="1">
              <a:spLocks noChangeArrowheads="1"/>
            </p:cNvSpPr>
            <p:nvPr/>
          </p:nvSpPr>
          <p:spPr bwMode="auto">
            <a:xfrm>
              <a:off x="697" y="2338"/>
              <a:ext cx="1943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AU" sz="2000" i="0">
                  <a:solidFill>
                    <a:schemeClr val="tx2"/>
                  </a:solidFill>
                  <a:latin typeface="Comic Sans MS" pitchFamily="66" charset="0"/>
                </a:rPr>
                <a:t>C: controlled variables</a:t>
              </a:r>
            </a:p>
          </p:txBody>
        </p:sp>
        <p:sp>
          <p:nvSpPr>
            <p:cNvPr id="32777" name="Text Box 7"/>
            <p:cNvSpPr txBox="1">
              <a:spLocks noChangeArrowheads="1"/>
            </p:cNvSpPr>
            <p:nvPr/>
          </p:nvSpPr>
          <p:spPr bwMode="auto">
            <a:xfrm>
              <a:off x="1498" y="1200"/>
              <a:ext cx="998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AU" sz="2000">
                  <a:solidFill>
                    <a:srgbClr val="5F5F5F"/>
                  </a:solidFill>
                  <a:latin typeface="Helvetica" charset="0"/>
                </a:rPr>
                <a:t>trainSpeed</a:t>
              </a:r>
              <a:endParaRPr lang="en-AU" sz="1000" i="0">
                <a:solidFill>
                  <a:srgbClr val="5F5F5F"/>
                </a:solidFill>
                <a:latin typeface="Helvetica" charset="0"/>
              </a:endParaRPr>
            </a:p>
          </p:txBody>
        </p:sp>
        <p:sp>
          <p:nvSpPr>
            <p:cNvPr id="32778" name="Text Box 8"/>
            <p:cNvSpPr txBox="1">
              <a:spLocks noChangeArrowheads="1"/>
            </p:cNvSpPr>
            <p:nvPr/>
          </p:nvSpPr>
          <p:spPr bwMode="auto">
            <a:xfrm>
              <a:off x="3683" y="2097"/>
              <a:ext cx="990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AU" sz="2000">
                  <a:solidFill>
                    <a:srgbClr val="5F5F5F"/>
                  </a:solidFill>
                  <a:latin typeface="Helvetica" charset="0"/>
                </a:rPr>
                <a:t>doorsState</a:t>
              </a:r>
              <a:endParaRPr lang="en-AU" sz="1000" i="0">
                <a:solidFill>
                  <a:srgbClr val="5F5F5F"/>
                </a:solidFill>
                <a:latin typeface="Helvetica" charset="0"/>
              </a:endParaRPr>
            </a:p>
          </p:txBody>
        </p:sp>
        <p:sp>
          <p:nvSpPr>
            <p:cNvPr id="32779" name="Rectangle 9"/>
            <p:cNvSpPr>
              <a:spLocks noChangeArrowheads="1"/>
            </p:cNvSpPr>
            <p:nvPr/>
          </p:nvSpPr>
          <p:spPr bwMode="auto">
            <a:xfrm>
              <a:off x="1367" y="1795"/>
              <a:ext cx="1378" cy="269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AU" sz="2000" i="0">
                  <a:solidFill>
                    <a:schemeClr val="tx2"/>
                  </a:solidFill>
                  <a:latin typeface="Comic Sans MS" pitchFamily="66" charset="0"/>
                </a:rPr>
                <a:t>Environment</a:t>
              </a:r>
              <a:endParaRPr lang="en-AU" sz="1000" i="0">
                <a:solidFill>
                  <a:schemeClr val="accent2"/>
                </a:solidFill>
                <a:latin typeface="Helvetica" charset="0"/>
              </a:endParaRPr>
            </a:p>
          </p:txBody>
        </p:sp>
        <p:sp>
          <p:nvSpPr>
            <p:cNvPr id="1400842" name="Line 10"/>
            <p:cNvSpPr>
              <a:spLocks noChangeShapeType="1"/>
            </p:cNvSpPr>
            <p:nvPr/>
          </p:nvSpPr>
          <p:spPr bwMode="auto">
            <a:xfrm flipV="1">
              <a:off x="2437" y="1126"/>
              <a:ext cx="431" cy="65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0843" name="Line 11"/>
            <p:cNvSpPr>
              <a:spLocks noChangeShapeType="1"/>
            </p:cNvSpPr>
            <p:nvPr/>
          </p:nvSpPr>
          <p:spPr bwMode="auto">
            <a:xfrm>
              <a:off x="3059" y="1126"/>
              <a:ext cx="599" cy="6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0844" name="Line 12"/>
            <p:cNvSpPr>
              <a:spLocks noChangeShapeType="1"/>
            </p:cNvSpPr>
            <p:nvPr/>
          </p:nvSpPr>
          <p:spPr bwMode="auto">
            <a:xfrm flipH="1" flipV="1">
              <a:off x="2419" y="2088"/>
              <a:ext cx="492" cy="58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783" name="Text Box 13"/>
            <p:cNvSpPr txBox="1">
              <a:spLocks noChangeArrowheads="1"/>
            </p:cNvSpPr>
            <p:nvPr/>
          </p:nvSpPr>
          <p:spPr bwMode="auto">
            <a:xfrm>
              <a:off x="603" y="1440"/>
              <a:ext cx="20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AU" sz="2000" i="0">
                  <a:solidFill>
                    <a:schemeClr val="tx2"/>
                  </a:solidFill>
                  <a:latin typeface="Comic Sans MS" pitchFamily="66" charset="0"/>
                </a:rPr>
                <a:t>M: monitored variables</a:t>
              </a:r>
              <a:endParaRPr lang="en-AU" sz="1000" i="0">
                <a:solidFill>
                  <a:srgbClr val="006666"/>
                </a:solidFill>
                <a:latin typeface="Helvetica" charset="0"/>
              </a:endParaRPr>
            </a:p>
          </p:txBody>
        </p:sp>
        <p:sp>
          <p:nvSpPr>
            <p:cNvPr id="32784" name="Text Box 14"/>
            <p:cNvSpPr txBox="1">
              <a:spLocks noChangeArrowheads="1"/>
            </p:cNvSpPr>
            <p:nvPr/>
          </p:nvSpPr>
          <p:spPr bwMode="auto">
            <a:xfrm>
              <a:off x="3504" y="2352"/>
              <a:ext cx="1476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AU" sz="2000" i="0">
                  <a:solidFill>
                    <a:schemeClr val="tx1"/>
                  </a:solidFill>
                  <a:latin typeface="Comic Sans MS" pitchFamily="66" charset="0"/>
                </a:rPr>
                <a:t>O: output results</a:t>
              </a:r>
              <a:endParaRPr lang="en-AU" sz="1000" b="1" i="0">
                <a:solidFill>
                  <a:srgbClr val="FF0000"/>
                </a:solidFill>
                <a:latin typeface="Helvetica" charset="0"/>
              </a:endParaRPr>
            </a:p>
          </p:txBody>
        </p:sp>
        <p:sp>
          <p:nvSpPr>
            <p:cNvPr id="1400847" name="Line 15"/>
            <p:cNvSpPr>
              <a:spLocks noChangeShapeType="1"/>
            </p:cNvSpPr>
            <p:nvPr/>
          </p:nvSpPr>
          <p:spPr bwMode="auto">
            <a:xfrm flipH="1">
              <a:off x="3059" y="2071"/>
              <a:ext cx="599" cy="6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786" name="Rectangle 16"/>
            <p:cNvSpPr>
              <a:spLocks noChangeArrowheads="1"/>
            </p:cNvSpPr>
            <p:nvPr/>
          </p:nvSpPr>
          <p:spPr bwMode="auto">
            <a:xfrm>
              <a:off x="3360" y="1777"/>
              <a:ext cx="1248" cy="287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AU" sz="2000" i="0">
                  <a:solidFill>
                    <a:schemeClr val="tx1"/>
                  </a:solidFill>
                  <a:latin typeface="Comic Sans MS" pitchFamily="66" charset="0"/>
                </a:rPr>
                <a:t>SoftwareToBe</a:t>
              </a:r>
              <a:endParaRPr lang="en-AU" sz="1600" i="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2787" name="Rectangle 17"/>
            <p:cNvSpPr>
              <a:spLocks noChangeArrowheads="1"/>
            </p:cNvSpPr>
            <p:nvPr/>
          </p:nvSpPr>
          <p:spPr bwMode="auto">
            <a:xfrm>
              <a:off x="1937" y="2673"/>
              <a:ext cx="2374" cy="303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bg2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AU" sz="2000" i="0">
                  <a:solidFill>
                    <a:schemeClr val="tx1"/>
                  </a:solidFill>
                  <a:latin typeface="Comic Sans MS" pitchFamily="66" charset="0"/>
                </a:rPr>
                <a:t>Output Devices</a:t>
              </a:r>
              <a:r>
                <a:rPr lang="en-AU" sz="1800" i="0">
                  <a:solidFill>
                    <a:schemeClr val="tx1"/>
                  </a:solidFill>
                  <a:latin typeface="Helvetica" charset="0"/>
                </a:rPr>
                <a:t> (e.g. actuators)</a:t>
              </a:r>
              <a:endParaRPr lang="en-AU" sz="1400" i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2788" name="Rectangle 18"/>
            <p:cNvSpPr>
              <a:spLocks noChangeArrowheads="1"/>
            </p:cNvSpPr>
            <p:nvPr/>
          </p:nvSpPr>
          <p:spPr bwMode="auto">
            <a:xfrm>
              <a:off x="1917" y="816"/>
              <a:ext cx="2140" cy="310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bg2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AU" sz="2000" i="0">
                  <a:solidFill>
                    <a:schemeClr val="tx1"/>
                  </a:solidFill>
                  <a:latin typeface="Comic Sans MS" pitchFamily="66" charset="0"/>
                </a:rPr>
                <a:t>Input Devices</a:t>
              </a:r>
              <a:r>
                <a:rPr lang="en-AU" sz="1400" i="0">
                  <a:solidFill>
                    <a:schemeClr val="tx1"/>
                  </a:solidFill>
                  <a:latin typeface="Helvetica" charset="0"/>
                </a:rPr>
                <a:t> </a:t>
              </a:r>
              <a:r>
                <a:rPr lang="en-AU" sz="1800" i="0">
                  <a:solidFill>
                    <a:schemeClr val="tx1"/>
                  </a:solidFill>
                  <a:latin typeface="Helvetica" charset="0"/>
                </a:rPr>
                <a:t>(e.g. sensors)</a:t>
              </a:r>
              <a:endParaRPr lang="en-AU" sz="1400" i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400851" name="Text Box 19"/>
          <p:cNvSpPr txBox="1">
            <a:spLocks noChangeArrowheads="1"/>
          </p:cNvSpPr>
          <p:nvPr/>
        </p:nvSpPr>
        <p:spPr bwMode="auto">
          <a:xfrm>
            <a:off x="152400" y="4946650"/>
            <a:ext cx="8991600" cy="16637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sz="2200" i="0">
                <a:solidFill>
                  <a:schemeClr val="tx2"/>
                </a:solidFill>
                <a:latin typeface="Comic Sans MS" pitchFamily="66" charset="0"/>
              </a:rPr>
              <a:t>SysReq </a:t>
            </a:r>
            <a:r>
              <a:rPr lang="en-US" sz="2200" i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Í</a:t>
            </a:r>
            <a:r>
              <a:rPr lang="en-US" sz="2200" i="0">
                <a:solidFill>
                  <a:schemeClr val="tx2"/>
                </a:solidFill>
              </a:rPr>
              <a:t> </a:t>
            </a:r>
            <a:r>
              <a:rPr lang="en-US" sz="2200" i="0">
                <a:solidFill>
                  <a:schemeClr val="tx2"/>
                </a:solidFill>
                <a:latin typeface="Comic Sans MS" pitchFamily="66" charset="0"/>
              </a:rPr>
              <a:t>M </a:t>
            </a:r>
            <a:r>
              <a:rPr lang="en-US" sz="2200" b="1" i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´</a:t>
            </a:r>
            <a:r>
              <a:rPr lang="en-US" sz="2200" i="0">
                <a:solidFill>
                  <a:schemeClr val="tx2"/>
                </a:solidFill>
                <a:latin typeface="MS Shell Dlg" charset="0"/>
              </a:rPr>
              <a:t> </a:t>
            </a:r>
            <a:r>
              <a:rPr lang="en-US" sz="2200" i="0">
                <a:solidFill>
                  <a:schemeClr val="tx2"/>
                </a:solidFill>
                <a:latin typeface="Comic Sans MS" pitchFamily="66" charset="0"/>
              </a:rPr>
              <a:t>C</a:t>
            </a:r>
            <a:r>
              <a:rPr lang="en-US" i="0">
                <a:solidFill>
                  <a:schemeClr val="tx2"/>
                </a:solidFill>
                <a:latin typeface="Comic Sans MS" pitchFamily="66" charset="0"/>
              </a:rPr>
              <a:t>  </a:t>
            </a:r>
            <a:r>
              <a:rPr lang="en-US" sz="2000" i="0">
                <a:solidFill>
                  <a:schemeClr val="tx2"/>
                </a:solidFill>
                <a:latin typeface="Comic Sans MS" pitchFamily="66" charset="0"/>
              </a:rPr>
              <a:t>relation on environment monitored/controlled variables</a:t>
            </a:r>
            <a:r>
              <a:rPr lang="en-US" i="0">
                <a:solidFill>
                  <a:schemeClr val="tx2"/>
                </a:solidFill>
                <a:latin typeface="Comic Sans MS" pitchFamily="66" charset="0"/>
              </a:rPr>
              <a:t> </a:t>
            </a:r>
            <a:endParaRPr lang="en-US" i="0">
              <a:solidFill>
                <a:srgbClr val="006666"/>
              </a:solidFill>
              <a:latin typeface="Comic Sans MS" pitchFamily="66" charset="0"/>
            </a:endParaRPr>
          </a:p>
          <a:p>
            <a:pPr algn="l">
              <a:lnSpc>
                <a:spcPct val="70000"/>
              </a:lnSpc>
              <a:defRPr/>
            </a:pPr>
            <a:r>
              <a:rPr lang="en-US" sz="2200" i="0">
                <a:solidFill>
                  <a:schemeClr val="tx1"/>
                </a:solidFill>
                <a:latin typeface="Comic Sans MS" pitchFamily="66" charset="0"/>
              </a:rPr>
              <a:t>SofReq </a:t>
            </a:r>
            <a:r>
              <a:rPr lang="en-US" sz="2200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Í</a:t>
            </a:r>
            <a:r>
              <a:rPr lang="en-US" sz="2200" i="0">
                <a:solidFill>
                  <a:schemeClr val="tx1"/>
                </a:solidFill>
                <a:latin typeface="Comic Sans MS" pitchFamily="66" charset="0"/>
              </a:rPr>
              <a:t> I </a:t>
            </a:r>
            <a:r>
              <a:rPr lang="en-US" sz="2200" b="1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´</a:t>
            </a:r>
            <a:r>
              <a:rPr lang="en-US" sz="2200" i="0">
                <a:solidFill>
                  <a:schemeClr val="tx1"/>
                </a:solidFill>
                <a:latin typeface="Comic Sans MS" pitchFamily="66" charset="0"/>
              </a:rPr>
              <a:t> O</a:t>
            </a:r>
            <a:r>
              <a:rPr lang="en-US" i="0">
                <a:solidFill>
                  <a:schemeClr val="tx1"/>
                </a:solidFill>
                <a:latin typeface="Comic Sans MS" pitchFamily="66" charset="0"/>
              </a:rPr>
              <a:t>  </a:t>
            </a:r>
            <a:r>
              <a:rPr lang="en-US" sz="2000" i="0">
                <a:solidFill>
                  <a:schemeClr val="tx1"/>
                </a:solidFill>
                <a:latin typeface="Comic Sans MS" pitchFamily="66" charset="0"/>
              </a:rPr>
              <a:t>relation on software input/output variables</a:t>
            </a:r>
          </a:p>
          <a:p>
            <a:pPr algn="l">
              <a:lnSpc>
                <a:spcPct val="80000"/>
              </a:lnSpc>
              <a:defRPr/>
            </a:pPr>
            <a:r>
              <a:rPr lang="en-US" sz="2200" i="0">
                <a:solidFill>
                  <a:schemeClr val="tx1"/>
                </a:solidFill>
                <a:latin typeface="Comic Sans MS" pitchFamily="66" charset="0"/>
              </a:rPr>
              <a:t>SofReq</a:t>
            </a:r>
            <a:r>
              <a:rPr lang="en-US" i="0">
                <a:solidFill>
                  <a:schemeClr val="tx1"/>
                </a:solidFill>
                <a:latin typeface="Comic Sans MS" pitchFamily="66" charset="0"/>
              </a:rPr>
              <a:t> = </a:t>
            </a:r>
            <a:r>
              <a:rPr lang="en-US">
                <a:solidFill>
                  <a:schemeClr val="tx1"/>
                </a:solidFill>
                <a:latin typeface="Comic Sans MS" pitchFamily="66" charset="0"/>
              </a:rPr>
              <a:t>Map</a:t>
            </a:r>
            <a:r>
              <a:rPr lang="en-US" i="0">
                <a:solidFill>
                  <a:schemeClr val="tx1"/>
                </a:solidFill>
                <a:latin typeface="Comic Sans MS" pitchFamily="66" charset="0"/>
              </a:rPr>
              <a:t> (</a:t>
            </a:r>
            <a:r>
              <a:rPr lang="en-US" sz="2200" i="0">
                <a:solidFill>
                  <a:schemeClr val="tx1"/>
                </a:solidFill>
                <a:latin typeface="Comic Sans MS" pitchFamily="66" charset="0"/>
              </a:rPr>
              <a:t>SysReq, Dom, Asm</a:t>
            </a:r>
            <a:r>
              <a:rPr lang="en-US" i="0">
                <a:solidFill>
                  <a:schemeClr val="tx1"/>
                </a:solidFill>
                <a:latin typeface="Comic Sans MS" pitchFamily="66" charset="0"/>
              </a:rPr>
              <a:t>)  </a:t>
            </a:r>
          </a:p>
          <a:p>
            <a:pPr algn="l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                </a:t>
            </a:r>
            <a:r>
              <a:rPr lang="en-US" sz="2000" i="0">
                <a:solidFill>
                  <a:schemeClr val="tx1"/>
                </a:solidFill>
                <a:latin typeface="Comic Sans MS" pitchFamily="66" charset="0"/>
              </a:rPr>
              <a:t>translates SysReq using domain properties and assumptions</a:t>
            </a:r>
          </a:p>
        </p:txBody>
      </p:sp>
      <p:sp>
        <p:nvSpPr>
          <p:cNvPr id="1400853" name="Rectangle 21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en-US" sz="2600" smtClean="0"/>
              <a:t>Relating </a:t>
            </a:r>
            <a:r>
              <a:rPr lang="en-US" altLang="en-US" sz="2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software </a:t>
            </a:r>
            <a:r>
              <a:rPr lang="en-US" altLang="en-US" sz="2600" smtClean="0"/>
              <a:t>reqs to </a:t>
            </a:r>
            <a:r>
              <a:rPr lang="en-US" altLang="en-US" sz="2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system </a:t>
            </a:r>
            <a:r>
              <a:rPr lang="en-US" altLang="en-US" sz="2600" smtClean="0"/>
              <a:t>reqs: </a:t>
            </a:r>
            <a:br>
              <a:rPr lang="en-US" altLang="en-US" sz="2600" smtClean="0"/>
            </a:br>
            <a:r>
              <a:rPr lang="en-US" altLang="en-US" sz="2600" smtClean="0"/>
              <a:t>the 4-variable model</a:t>
            </a:r>
            <a:r>
              <a:rPr lang="en-US" altLang="en-US" sz="2400" smtClean="0"/>
              <a:t>  </a:t>
            </a:r>
            <a:r>
              <a:rPr lang="en-US" altLang="en-US" sz="2000" smtClean="0"/>
              <a:t>[Parnas95]</a:t>
            </a:r>
            <a:endParaRPr lang="en-US" altLang="en-US" sz="3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" y="317500"/>
            <a:ext cx="8793163" cy="901700"/>
          </a:xfrm>
        </p:spPr>
        <p:txBody>
          <a:bodyPr/>
          <a:lstStyle/>
          <a:p>
            <a:r>
              <a:rPr lang="en-US" altLang="en-US" smtClean="0"/>
              <a:t>Mapping system reqs to software reqs involves</a:t>
            </a:r>
            <a:br>
              <a:rPr lang="en-US" altLang="en-US" smtClean="0"/>
            </a:br>
            <a:r>
              <a:rPr lang="en-US" altLang="en-US" smtClean="0"/>
              <a:t>satisfaction arguments</a:t>
            </a:r>
          </a:p>
        </p:txBody>
      </p:sp>
      <p:sp>
        <p:nvSpPr>
          <p:cNvPr id="140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06538"/>
            <a:ext cx="8737600" cy="4894262"/>
          </a:xfrm>
        </p:spPr>
        <p:txBody>
          <a:bodyPr/>
          <a:lstStyle/>
          <a:p>
            <a:pPr algn="ctr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fr-FR" altLang="fr-FR" smtClean="0">
                <a:latin typeface="Arial" pitchFamily="34" charset="0"/>
              </a:rPr>
              <a:t>SOFREQ, </a:t>
            </a:r>
            <a:r>
              <a:rPr lang="fr-FR" altLang="fr-FR" smtClean="0">
                <a:solidFill>
                  <a:schemeClr val="tx2"/>
                </a:solidFill>
                <a:latin typeface="Arial" pitchFamily="34" charset="0"/>
              </a:rPr>
              <a:t>ASM</a:t>
            </a:r>
            <a:r>
              <a:rPr lang="fr-FR" altLang="fr-FR" smtClean="0">
                <a:latin typeface="Arial" pitchFamily="34" charset="0"/>
              </a:rPr>
              <a:t>, </a:t>
            </a:r>
            <a:r>
              <a:rPr lang="fr-FR" altLang="fr-FR" smtClean="0">
                <a:solidFill>
                  <a:schemeClr val="tx2"/>
                </a:solidFill>
                <a:latin typeface="Arial" pitchFamily="34" charset="0"/>
              </a:rPr>
              <a:t>DOM</a:t>
            </a:r>
            <a:r>
              <a:rPr lang="fr-FR" altLang="fr-FR" smtClean="0">
                <a:latin typeface="Arial" pitchFamily="34" charset="0"/>
              </a:rPr>
              <a:t> </a:t>
            </a:r>
            <a:r>
              <a:rPr lang="fr-FR" altLang="fr-FR" smtClean="0">
                <a:solidFill>
                  <a:srgbClr val="5F5F5F"/>
                </a:solidFill>
                <a:latin typeface="Arial" pitchFamily="34" charset="0"/>
              </a:rPr>
              <a:t>|=</a:t>
            </a:r>
            <a:r>
              <a:rPr lang="fr-FR" altLang="fr-FR" smtClean="0">
                <a:latin typeface="Arial" pitchFamily="34" charset="0"/>
              </a:rPr>
              <a:t> </a:t>
            </a:r>
            <a:r>
              <a:rPr lang="fr-FR" altLang="fr-FR" sz="1800" smtClean="0">
                <a:latin typeface="Arial" pitchFamily="34" charset="0"/>
              </a:rPr>
              <a:t> </a:t>
            </a:r>
            <a:r>
              <a:rPr lang="fr-FR" altLang="fr-FR" i="1" smtClean="0">
                <a:solidFill>
                  <a:schemeClr val="tx2"/>
                </a:solidFill>
                <a:latin typeface="Arial" pitchFamily="34" charset="0"/>
              </a:rPr>
              <a:t>SysReq</a:t>
            </a:r>
            <a:endParaRPr lang="fr-FR" altLang="fr-FR" b="1" i="1" smtClean="0">
              <a:solidFill>
                <a:srgbClr val="009999"/>
              </a:solidFill>
              <a:latin typeface="Arial" pitchFamily="34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mtClean="0"/>
              <a:t> </a:t>
            </a:r>
            <a:r>
              <a:rPr lang="en-US" altLang="fr-FR" i="1" smtClean="0">
                <a:solidFill>
                  <a:srgbClr val="009999"/>
                </a:solidFill>
                <a:latin typeface="Arial" pitchFamily="34" charset="0"/>
              </a:rPr>
              <a:t>  </a:t>
            </a:r>
            <a:r>
              <a:rPr lang="en-US" altLang="fr-FR" sz="2000" i="1" smtClean="0">
                <a:solidFill>
                  <a:srgbClr val="009999"/>
                </a:solidFill>
                <a:latin typeface="Arial" pitchFamily="34" charset="0"/>
              </a:rPr>
              <a:t> </a:t>
            </a:r>
            <a:r>
              <a:rPr lang="en-US" altLang="fr-FR" sz="2000" smtClean="0">
                <a:solidFill>
                  <a:srgbClr val="009999"/>
                </a:solidFill>
              </a:rPr>
              <a:t>“</a:t>
            </a:r>
            <a:r>
              <a:rPr lang="en-US" altLang="en-US" sz="2000" smtClean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If</a:t>
            </a:r>
            <a:r>
              <a:rPr lang="en-US" altLang="en-US" sz="2000" smtClean="0">
                <a:solidFill>
                  <a:srgbClr val="009999"/>
                </a:solidFill>
              </a:rPr>
              <a:t> the software requirements in </a:t>
            </a:r>
            <a:r>
              <a:rPr lang="fr-FR" altLang="fr-FR" sz="2000" smtClean="0">
                <a:solidFill>
                  <a:srgbClr val="009999"/>
                </a:solidFill>
                <a:latin typeface="Arial" pitchFamily="34" charset="0"/>
              </a:rPr>
              <a:t>SOFREQ, the assumptions in ASM and the domain properties in DOM</a:t>
            </a:r>
            <a:r>
              <a:rPr lang="en-US" altLang="en-US" sz="2000" smtClean="0">
                <a:solidFill>
                  <a:srgbClr val="009999"/>
                </a:solidFill>
              </a:rPr>
              <a:t> are all satisfied and consistent, </a:t>
            </a:r>
            <a:r>
              <a:rPr lang="en-US" altLang="en-US" sz="2000" smtClean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then</a:t>
            </a:r>
            <a:r>
              <a:rPr lang="en-US" altLang="en-US" sz="2000" smtClean="0">
                <a:solidFill>
                  <a:srgbClr val="009999"/>
                </a:solidFill>
              </a:rPr>
              <a:t> the system requirements </a:t>
            </a:r>
            <a:r>
              <a:rPr lang="fr-FR" altLang="fr-FR" sz="2000" i="1" smtClean="0">
                <a:solidFill>
                  <a:srgbClr val="009999"/>
                </a:solidFill>
                <a:latin typeface="Arial" pitchFamily="34" charset="0"/>
              </a:rPr>
              <a:t>SysReq</a:t>
            </a:r>
            <a:r>
              <a:rPr lang="en-US" altLang="en-US" sz="2000" smtClean="0">
                <a:solidFill>
                  <a:srgbClr val="009999"/>
                </a:solidFill>
              </a:rPr>
              <a:t> are satisfied”</a:t>
            </a:r>
            <a:endParaRPr lang="en-US" altLang="fr-FR" sz="2000" b="1" smtClean="0">
              <a:solidFill>
                <a:srgbClr val="009999"/>
              </a:solidFill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fr-FR" altLang="fr-FR" b="1" i="1" smtClean="0">
                <a:solidFill>
                  <a:srgbClr val="009999"/>
                </a:solidFill>
                <a:latin typeface="Arial" pitchFamily="34" charset="0"/>
              </a:rPr>
              <a:t>	</a:t>
            </a:r>
            <a:r>
              <a:rPr lang="fr-FR" altLang="fr-FR" smtClean="0">
                <a:latin typeface="Arial" pitchFamily="34" charset="0"/>
              </a:rPr>
              <a:t>SofReq:</a:t>
            </a:r>
            <a:r>
              <a:rPr lang="fr-FR" altLang="fr-FR" b="1" smtClean="0">
                <a:solidFill>
                  <a:srgbClr val="009999"/>
                </a:solidFill>
                <a:latin typeface="Arial" pitchFamily="34" charset="0"/>
              </a:rPr>
              <a:t> 	</a:t>
            </a:r>
            <a:r>
              <a:rPr lang="en-US" altLang="en-US" smtClean="0">
                <a:latin typeface="Arial" pitchFamily="34" charset="0"/>
              </a:rPr>
              <a:t>measuredSpeed </a:t>
            </a:r>
            <a:r>
              <a:rPr lang="en-US" smtClean="0">
                <a:latin typeface="Symbol" pitchFamily="18" charset="2"/>
              </a:rPr>
              <a:t>¹</a:t>
            </a:r>
            <a:r>
              <a:rPr lang="en-US" smtClean="0">
                <a:latin typeface="MS Shell Dlg" charset="0"/>
              </a:rPr>
              <a:t> </a:t>
            </a:r>
            <a:r>
              <a:rPr lang="en-US" altLang="en-US" smtClean="0">
                <a:latin typeface="Arial" pitchFamily="34" charset="0"/>
              </a:rPr>
              <a:t>0 </a:t>
            </a:r>
            <a:r>
              <a:rPr lang="fr-BE" smtClean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®</a:t>
            </a:r>
            <a:r>
              <a:rPr lang="en-US" smtClean="0">
                <a:latin typeface="Symbol" pitchFamily="18" charset="2"/>
              </a:rPr>
              <a:t> </a:t>
            </a:r>
            <a:r>
              <a:rPr lang="en-US" altLang="en-US" smtClean="0">
                <a:latin typeface="Arial" pitchFamily="34" charset="0"/>
              </a:rPr>
              <a:t>doorsState = 'closed’</a:t>
            </a:r>
            <a:endParaRPr lang="fr-FR" altLang="fr-FR" b="1" smtClean="0">
              <a:solidFill>
                <a:srgbClr val="009999"/>
              </a:solidFill>
              <a:latin typeface="Arial" pitchFamily="34" charset="0"/>
            </a:endParaRPr>
          </a:p>
          <a:p>
            <a:pPr>
              <a:lnSpc>
                <a:spcPct val="60000"/>
              </a:lnSpc>
              <a:spcBef>
                <a:spcPct val="60000"/>
              </a:spcBef>
              <a:buFont typeface="Wingdings" pitchFamily="2" charset="2"/>
              <a:buNone/>
              <a:defRPr/>
            </a:pPr>
            <a:r>
              <a:rPr lang="fr-FR" altLang="fr-FR" b="1" smtClean="0">
                <a:solidFill>
                  <a:srgbClr val="009999"/>
                </a:solidFill>
                <a:latin typeface="Arial" pitchFamily="34" charset="0"/>
              </a:rPr>
              <a:t>	</a:t>
            </a:r>
            <a:r>
              <a:rPr lang="fr-FR" altLang="fr-FR" smtClean="0">
                <a:solidFill>
                  <a:schemeClr val="tx2"/>
                </a:solidFill>
                <a:latin typeface="Arial" pitchFamily="34" charset="0"/>
              </a:rPr>
              <a:t>ASM:</a:t>
            </a:r>
            <a:r>
              <a:rPr lang="fr-FR" altLang="fr-FR" b="1" smtClean="0">
                <a:solidFill>
                  <a:schemeClr val="tx2"/>
                </a:solidFill>
                <a:latin typeface="Arial" pitchFamily="34" charset="0"/>
              </a:rPr>
              <a:t> 	</a:t>
            </a: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measuredSpeed </a:t>
            </a:r>
            <a:r>
              <a:rPr lang="en-US" smtClean="0">
                <a:solidFill>
                  <a:schemeClr val="tx2"/>
                </a:solidFill>
                <a:latin typeface="Symbol" pitchFamily="18" charset="2"/>
              </a:rPr>
              <a:t>¹</a:t>
            </a:r>
            <a:r>
              <a:rPr lang="en-US" smtClean="0">
                <a:solidFill>
                  <a:schemeClr val="tx2"/>
                </a:solidFill>
                <a:latin typeface="MS Shell Dlg" charset="0"/>
              </a:rPr>
              <a:t> </a:t>
            </a: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0  </a:t>
            </a:r>
            <a:r>
              <a:rPr lang="en-US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iff  </a:t>
            </a: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trainSpeed </a:t>
            </a:r>
            <a:r>
              <a:rPr lang="en-US" smtClean="0">
                <a:solidFill>
                  <a:schemeClr val="tx2"/>
                </a:solidFill>
                <a:latin typeface="Symbol" pitchFamily="18" charset="2"/>
              </a:rPr>
              <a:t>¹</a:t>
            </a:r>
            <a:r>
              <a:rPr lang="en-US" smtClean="0">
                <a:solidFill>
                  <a:schemeClr val="tx2"/>
                </a:solidFill>
                <a:latin typeface="MS Shell Dlg" charset="0"/>
              </a:rPr>
              <a:t> </a:t>
            </a: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0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		 	doorsState = 'closed’  </a:t>
            </a:r>
            <a:r>
              <a:rPr lang="en-US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iff</a:t>
            </a: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  DoorsClosed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	</a:t>
            </a:r>
            <a:r>
              <a:rPr lang="fr-FR" altLang="fr-FR" smtClean="0">
                <a:solidFill>
                  <a:schemeClr val="tx2"/>
                </a:solidFill>
                <a:latin typeface="Arial" pitchFamily="34" charset="0"/>
              </a:rPr>
              <a:t>Dom:</a:t>
            </a:r>
            <a:r>
              <a:rPr lang="fr-FR" altLang="fr-FR" b="1" smtClean="0">
                <a:solidFill>
                  <a:srgbClr val="009999"/>
                </a:solidFill>
                <a:latin typeface="Arial" pitchFamily="34" charset="0"/>
              </a:rPr>
              <a:t> 	</a:t>
            </a: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TrainMoving  </a:t>
            </a:r>
            <a:r>
              <a:rPr lang="en-US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iff</a:t>
            </a: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  trainSpeed </a:t>
            </a:r>
            <a:r>
              <a:rPr lang="en-US" smtClean="0">
                <a:solidFill>
                  <a:schemeClr val="tx2"/>
                </a:solidFill>
                <a:latin typeface="Symbol" pitchFamily="18" charset="2"/>
              </a:rPr>
              <a:t>¹</a:t>
            </a:r>
            <a:r>
              <a:rPr lang="en-US" smtClean="0">
                <a:solidFill>
                  <a:schemeClr val="tx2"/>
                </a:solidFill>
                <a:latin typeface="MS Shell Dlg" charset="0"/>
              </a:rPr>
              <a:t> </a:t>
            </a: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   </a:t>
            </a:r>
            <a:r>
              <a:rPr lang="en-US" altLang="en-US" smtClean="0">
                <a:solidFill>
                  <a:schemeClr val="bg2"/>
                </a:solidFill>
                <a:latin typeface="Arial" pitchFamily="34" charset="0"/>
              </a:rPr>
              <a:t>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---------------------------------------------------------------------------</a:t>
            </a:r>
            <a:endParaRPr lang="fr-FR" altLang="fr-FR" b="1" smtClean="0">
              <a:solidFill>
                <a:schemeClr val="tx2"/>
              </a:solidFill>
              <a:latin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r-FR" altLang="fr-FR" b="1" smtClean="0">
                <a:solidFill>
                  <a:schemeClr val="tx2"/>
                </a:solidFill>
                <a:latin typeface="Arial" pitchFamily="34" charset="0"/>
              </a:rPr>
              <a:t>	</a:t>
            </a:r>
            <a:r>
              <a:rPr lang="fr-FR" altLang="fr-FR" i="1" smtClean="0">
                <a:solidFill>
                  <a:schemeClr val="tx2"/>
                </a:solidFill>
                <a:latin typeface="Arial" pitchFamily="34" charset="0"/>
              </a:rPr>
              <a:t>SysReq: 	</a:t>
            </a: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TrainMoving </a:t>
            </a:r>
            <a:r>
              <a:rPr lang="fr-BE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®</a:t>
            </a:r>
            <a:r>
              <a:rPr lang="en-US" smtClean="0">
                <a:solidFill>
                  <a:schemeClr val="tx2"/>
                </a:solidFill>
                <a:latin typeface="Symbol" pitchFamily="18" charset="2"/>
              </a:rPr>
              <a:t> </a:t>
            </a: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DoorsClosed</a:t>
            </a:r>
          </a:p>
          <a:p>
            <a:pPr algn="ctr">
              <a:lnSpc>
                <a:spcPct val="100000"/>
              </a:lnSpc>
              <a:spcBef>
                <a:spcPct val="60000"/>
              </a:spcBef>
              <a:buFont typeface="Wingdings" pitchFamily="2" charset="2"/>
              <a:buNone/>
              <a:defRPr/>
            </a:pPr>
            <a:r>
              <a:rPr lang="en-US" altLang="en-US" i="1" smtClean="0"/>
              <a:t>Further to requirements, we need to elicit, evaluate, document, consolidate relevant assumptions &amp; domain properties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Categories of requirements</a:t>
            </a:r>
            <a:endParaRPr lang="en-US" smtClean="0"/>
          </a:p>
        </p:txBody>
      </p:sp>
      <p:sp>
        <p:nvSpPr>
          <p:cNvPr id="142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46200"/>
            <a:ext cx="8763000" cy="49784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Functional requirements: </a:t>
            </a:r>
            <a:r>
              <a:rPr lang="en-US" smtClean="0"/>
              <a:t> prescribe </a:t>
            </a:r>
            <a:r>
              <a:rPr lang="en-US" b="1" u="sng" smtClean="0"/>
              <a:t>what services</a:t>
            </a:r>
            <a:r>
              <a:rPr lang="en-US" smtClean="0"/>
              <a:t> the software-to-be should provide</a:t>
            </a:r>
          </a:p>
          <a:p>
            <a:pPr lvl="1">
              <a:defRPr/>
            </a:pPr>
            <a:r>
              <a:rPr lang="en-US" smtClean="0"/>
              <a:t>capture intended software effects on environment, applicability conditions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units of functionality resulting from software operations</a:t>
            </a:r>
          </a:p>
          <a:p>
            <a:pPr lvl="1">
              <a:lnSpc>
                <a:spcPct val="130000"/>
              </a:lnSpc>
              <a:buFontTx/>
              <a:buNone/>
              <a:defRPr/>
            </a:pP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“The software shall control the acceleration of all trains”</a:t>
            </a:r>
            <a:endParaRPr lang="en-US" smtClean="0"/>
          </a:p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Non-functional requirements: </a:t>
            </a:r>
            <a:r>
              <a:rPr lang="en-US" smtClean="0"/>
              <a:t> constrain </a:t>
            </a:r>
            <a:r>
              <a:rPr lang="en-US" b="1" u="sng" smtClean="0"/>
              <a:t>how such services should be provided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Quality</a:t>
            </a:r>
            <a:r>
              <a:rPr lang="en-US" smtClean="0"/>
              <a:t> requirements: safety, security, accuracy, time/space performance, usability, ...</a:t>
            </a:r>
          </a:p>
          <a:p>
            <a:pPr lvl="1">
              <a:lnSpc>
                <a:spcPct val="100000"/>
              </a:lnSpc>
              <a:defRPr/>
            </a:pPr>
            <a:r>
              <a:rPr lang="en-US" smtClean="0"/>
              <a:t>Others: compliance, architectural, development reqs</a:t>
            </a:r>
          </a:p>
          <a:p>
            <a:pPr lvl="1">
              <a:defRPr/>
            </a:pPr>
            <a:r>
              <a:rPr lang="en-US" smtClean="0"/>
              <a:t>To be made precise in system-specific terms</a:t>
            </a:r>
          </a:p>
          <a:p>
            <a:pPr lvl="1" algn="ctr">
              <a:lnSpc>
                <a:spcPct val="13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en-US" sz="2000" smtClean="0">
                <a:solidFill>
                  <a:srgbClr val="5F5F5F"/>
                </a:solidFill>
                <a:latin typeface="Arial" pitchFamily="34" charset="0"/>
              </a:rPr>
              <a:t>“Acceleration commands shall be issued every 3 seconds to every train”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477" name="Rectangle 69"/>
          <p:cNvSpPr>
            <a:spLocks noChangeArrowheads="1"/>
          </p:cNvSpPr>
          <p:nvPr/>
        </p:nvSpPr>
        <p:spPr bwMode="auto">
          <a:xfrm>
            <a:off x="152400" y="914400"/>
            <a:ext cx="8915400" cy="3657600"/>
          </a:xfrm>
          <a:prstGeom prst="rect">
            <a:avLst/>
          </a:prstGeom>
          <a:solidFill>
            <a:srgbClr val="E2E5FA"/>
          </a:solidFill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53463" cy="762000"/>
          </a:xfrm>
        </p:spPr>
        <p:txBody>
          <a:bodyPr/>
          <a:lstStyle/>
          <a:p>
            <a:r>
              <a:rPr lang="en-US" altLang="en-US" smtClean="0"/>
              <a:t>A taxonomy of non-functional requirements</a:t>
            </a:r>
            <a:endParaRPr lang="en-US" altLang="en-US" sz="2000" smtClean="0"/>
          </a:p>
        </p:txBody>
      </p:sp>
      <p:sp>
        <p:nvSpPr>
          <p:cNvPr id="1425479" name="Rectangle 71"/>
          <p:cNvSpPr>
            <a:spLocks noChangeArrowheads="1"/>
          </p:cNvSpPr>
          <p:nvPr/>
        </p:nvSpPr>
        <p:spPr bwMode="auto">
          <a:xfrm>
            <a:off x="3892550" y="884238"/>
            <a:ext cx="2416175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80" name="Rectangle 72"/>
          <p:cNvSpPr>
            <a:spLocks noChangeArrowheads="1"/>
          </p:cNvSpPr>
          <p:nvPr/>
        </p:nvSpPr>
        <p:spPr bwMode="auto">
          <a:xfrm>
            <a:off x="3971925" y="965200"/>
            <a:ext cx="24415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Non-Functional Requirement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81" name="Rectangle 73"/>
          <p:cNvSpPr>
            <a:spLocks noChangeArrowheads="1"/>
          </p:cNvSpPr>
          <p:nvPr/>
        </p:nvSpPr>
        <p:spPr bwMode="auto">
          <a:xfrm>
            <a:off x="1441450" y="1587500"/>
            <a:ext cx="17065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82" name="Rectangle 74"/>
          <p:cNvSpPr>
            <a:spLocks noChangeArrowheads="1"/>
          </p:cNvSpPr>
          <p:nvPr/>
        </p:nvSpPr>
        <p:spPr bwMode="auto">
          <a:xfrm>
            <a:off x="1622425" y="1666875"/>
            <a:ext cx="14874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Quality of Service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83" name="Rectangle 75"/>
          <p:cNvSpPr>
            <a:spLocks noChangeArrowheads="1"/>
          </p:cNvSpPr>
          <p:nvPr/>
        </p:nvSpPr>
        <p:spPr bwMode="auto">
          <a:xfrm>
            <a:off x="3411538" y="1587500"/>
            <a:ext cx="1398587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84" name="Rectangle 76"/>
          <p:cNvSpPr>
            <a:spLocks noChangeArrowheads="1"/>
          </p:cNvSpPr>
          <p:nvPr/>
        </p:nvSpPr>
        <p:spPr bwMode="auto">
          <a:xfrm>
            <a:off x="3665538" y="1666875"/>
            <a:ext cx="1009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Compliance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85" name="Rectangle 77"/>
          <p:cNvSpPr>
            <a:spLocks noChangeArrowheads="1"/>
          </p:cNvSpPr>
          <p:nvPr/>
        </p:nvSpPr>
        <p:spPr bwMode="auto">
          <a:xfrm>
            <a:off x="4805363" y="1587500"/>
            <a:ext cx="21621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86" name="Rectangle 78"/>
          <p:cNvSpPr>
            <a:spLocks noChangeArrowheads="1"/>
          </p:cNvSpPr>
          <p:nvPr/>
        </p:nvSpPr>
        <p:spPr bwMode="auto">
          <a:xfrm>
            <a:off x="4978400" y="1666875"/>
            <a:ext cx="19827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Architectural Constraint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87" name="Rectangle 79"/>
          <p:cNvSpPr>
            <a:spLocks noChangeArrowheads="1"/>
          </p:cNvSpPr>
          <p:nvPr/>
        </p:nvSpPr>
        <p:spPr bwMode="auto">
          <a:xfrm>
            <a:off x="6908800" y="1587500"/>
            <a:ext cx="20955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88" name="Rectangle 80"/>
          <p:cNvSpPr>
            <a:spLocks noChangeArrowheads="1"/>
          </p:cNvSpPr>
          <p:nvPr/>
        </p:nvSpPr>
        <p:spPr bwMode="auto">
          <a:xfrm>
            <a:off x="7015163" y="1666875"/>
            <a:ext cx="20462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Development Constraint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89" name="Rectangle 81"/>
          <p:cNvSpPr>
            <a:spLocks noChangeArrowheads="1"/>
          </p:cNvSpPr>
          <p:nvPr/>
        </p:nvSpPr>
        <p:spPr bwMode="auto">
          <a:xfrm>
            <a:off x="153988" y="3363913"/>
            <a:ext cx="11049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90" name="Rectangle 82"/>
          <p:cNvSpPr>
            <a:spLocks noChangeArrowheads="1"/>
          </p:cNvSpPr>
          <p:nvPr/>
        </p:nvSpPr>
        <p:spPr bwMode="auto">
          <a:xfrm>
            <a:off x="155575" y="3384550"/>
            <a:ext cx="1195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Confidentiality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91" name="Rectangle 83"/>
          <p:cNvSpPr>
            <a:spLocks noChangeArrowheads="1"/>
          </p:cNvSpPr>
          <p:nvPr/>
        </p:nvSpPr>
        <p:spPr bwMode="auto">
          <a:xfrm>
            <a:off x="1227138" y="3363913"/>
            <a:ext cx="75406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92" name="Rectangle 84"/>
          <p:cNvSpPr>
            <a:spLocks noChangeArrowheads="1"/>
          </p:cNvSpPr>
          <p:nvPr/>
        </p:nvSpPr>
        <p:spPr bwMode="auto">
          <a:xfrm>
            <a:off x="1317625" y="3384550"/>
            <a:ext cx="673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Integrity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93" name="Rectangle 85"/>
          <p:cNvSpPr>
            <a:spLocks noChangeArrowheads="1"/>
          </p:cNvSpPr>
          <p:nvPr/>
        </p:nvSpPr>
        <p:spPr bwMode="auto">
          <a:xfrm>
            <a:off x="1951038" y="3379788"/>
            <a:ext cx="954087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94" name="Rectangle 86"/>
          <p:cNvSpPr>
            <a:spLocks noChangeArrowheads="1"/>
          </p:cNvSpPr>
          <p:nvPr/>
        </p:nvSpPr>
        <p:spPr bwMode="auto">
          <a:xfrm>
            <a:off x="2038350" y="3400425"/>
            <a:ext cx="89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Availability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95" name="Rectangle 87"/>
          <p:cNvSpPr>
            <a:spLocks noChangeArrowheads="1"/>
          </p:cNvSpPr>
          <p:nvPr/>
        </p:nvSpPr>
        <p:spPr bwMode="auto">
          <a:xfrm>
            <a:off x="5799138" y="2474913"/>
            <a:ext cx="1181100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96" name="Rectangle 88"/>
          <p:cNvSpPr>
            <a:spLocks noChangeArrowheads="1"/>
          </p:cNvSpPr>
          <p:nvPr/>
        </p:nvSpPr>
        <p:spPr bwMode="auto">
          <a:xfrm>
            <a:off x="5970588" y="2555875"/>
            <a:ext cx="9556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Distribution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97" name="Rectangle 89"/>
          <p:cNvSpPr>
            <a:spLocks noChangeArrowheads="1"/>
          </p:cNvSpPr>
          <p:nvPr/>
        </p:nvSpPr>
        <p:spPr bwMode="auto">
          <a:xfrm>
            <a:off x="4632325" y="2474913"/>
            <a:ext cx="1316038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98" name="Rectangle 90"/>
          <p:cNvSpPr>
            <a:spLocks noChangeArrowheads="1"/>
          </p:cNvSpPr>
          <p:nvPr/>
        </p:nvSpPr>
        <p:spPr bwMode="auto">
          <a:xfrm>
            <a:off x="4891088" y="2555875"/>
            <a:ext cx="9128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Installation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499" name="Rectangle 91"/>
          <p:cNvSpPr>
            <a:spLocks noChangeArrowheads="1"/>
          </p:cNvSpPr>
          <p:nvPr/>
        </p:nvSpPr>
        <p:spPr bwMode="auto">
          <a:xfrm>
            <a:off x="87313" y="2474913"/>
            <a:ext cx="849312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00" name="Rectangle 92"/>
          <p:cNvSpPr>
            <a:spLocks noChangeArrowheads="1"/>
          </p:cNvSpPr>
          <p:nvPr/>
        </p:nvSpPr>
        <p:spPr bwMode="auto">
          <a:xfrm>
            <a:off x="293688" y="2555875"/>
            <a:ext cx="5349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Safety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01" name="Rectangle 93"/>
          <p:cNvSpPr>
            <a:spLocks noChangeArrowheads="1"/>
          </p:cNvSpPr>
          <p:nvPr/>
        </p:nvSpPr>
        <p:spPr bwMode="auto">
          <a:xfrm>
            <a:off x="731838" y="2474913"/>
            <a:ext cx="968375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02" name="Rectangle 94"/>
          <p:cNvSpPr>
            <a:spLocks noChangeArrowheads="1"/>
          </p:cNvSpPr>
          <p:nvPr/>
        </p:nvSpPr>
        <p:spPr bwMode="auto">
          <a:xfrm>
            <a:off x="925513" y="2555875"/>
            <a:ext cx="6842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Security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03" name="Rectangle 95"/>
          <p:cNvSpPr>
            <a:spLocks noChangeArrowheads="1"/>
          </p:cNvSpPr>
          <p:nvPr/>
        </p:nvSpPr>
        <p:spPr bwMode="auto">
          <a:xfrm>
            <a:off x="3814763" y="4187825"/>
            <a:ext cx="110331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04" name="Rectangle 96"/>
          <p:cNvSpPr>
            <a:spLocks noChangeArrowheads="1"/>
          </p:cNvSpPr>
          <p:nvPr/>
        </p:nvSpPr>
        <p:spPr bwMode="auto">
          <a:xfrm>
            <a:off x="4059238" y="4271963"/>
            <a:ext cx="7175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Usability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05" name="Rectangle 97"/>
          <p:cNvSpPr>
            <a:spLocks noChangeArrowheads="1"/>
          </p:cNvSpPr>
          <p:nvPr/>
        </p:nvSpPr>
        <p:spPr bwMode="auto">
          <a:xfrm>
            <a:off x="2366963" y="2474913"/>
            <a:ext cx="1317625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06" name="Rectangle 98"/>
          <p:cNvSpPr>
            <a:spLocks noChangeArrowheads="1"/>
          </p:cNvSpPr>
          <p:nvPr/>
        </p:nvSpPr>
        <p:spPr bwMode="auto">
          <a:xfrm>
            <a:off x="2540000" y="2555875"/>
            <a:ext cx="1092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Performance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07" name="Rectangle 99"/>
          <p:cNvSpPr>
            <a:spLocks noChangeArrowheads="1"/>
          </p:cNvSpPr>
          <p:nvPr/>
        </p:nvSpPr>
        <p:spPr bwMode="auto">
          <a:xfrm>
            <a:off x="1509713" y="2474913"/>
            <a:ext cx="1062037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08" name="Rectangle 100"/>
          <p:cNvSpPr>
            <a:spLocks noChangeArrowheads="1"/>
          </p:cNvSpPr>
          <p:nvPr/>
        </p:nvSpPr>
        <p:spPr bwMode="auto">
          <a:xfrm>
            <a:off x="1692275" y="2555875"/>
            <a:ext cx="814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Reliability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09" name="Rectangle 101"/>
          <p:cNvSpPr>
            <a:spLocks noChangeArrowheads="1"/>
          </p:cNvSpPr>
          <p:nvPr/>
        </p:nvSpPr>
        <p:spPr bwMode="auto">
          <a:xfrm>
            <a:off x="7858125" y="2452688"/>
            <a:ext cx="134302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10" name="Rectangle 102"/>
          <p:cNvSpPr>
            <a:spLocks noChangeArrowheads="1"/>
          </p:cNvSpPr>
          <p:nvPr/>
        </p:nvSpPr>
        <p:spPr bwMode="auto">
          <a:xfrm>
            <a:off x="7991475" y="2532063"/>
            <a:ext cx="1206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Maintainability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11" name="Rectangle 103"/>
          <p:cNvSpPr>
            <a:spLocks noChangeArrowheads="1"/>
          </p:cNvSpPr>
          <p:nvPr/>
        </p:nvSpPr>
        <p:spPr bwMode="auto">
          <a:xfrm>
            <a:off x="6826250" y="2466975"/>
            <a:ext cx="766763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12" name="Rectangle 104"/>
          <p:cNvSpPr>
            <a:spLocks noChangeArrowheads="1"/>
          </p:cNvSpPr>
          <p:nvPr/>
        </p:nvSpPr>
        <p:spPr bwMode="auto">
          <a:xfrm>
            <a:off x="7058025" y="2547938"/>
            <a:ext cx="3921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Cost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13" name="Rectangle 105"/>
          <p:cNvSpPr>
            <a:spLocks noChangeArrowheads="1"/>
          </p:cNvSpPr>
          <p:nvPr/>
        </p:nvSpPr>
        <p:spPr bwMode="auto">
          <a:xfrm>
            <a:off x="2898775" y="3389313"/>
            <a:ext cx="608013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14" name="Rectangle 106"/>
          <p:cNvSpPr>
            <a:spLocks noChangeArrowheads="1"/>
          </p:cNvSpPr>
          <p:nvPr/>
        </p:nvSpPr>
        <p:spPr bwMode="auto">
          <a:xfrm>
            <a:off x="3036888" y="3406775"/>
            <a:ext cx="4238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Time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15" name="Rectangle 107"/>
          <p:cNvSpPr>
            <a:spLocks noChangeArrowheads="1"/>
          </p:cNvSpPr>
          <p:nvPr/>
        </p:nvSpPr>
        <p:spPr bwMode="auto">
          <a:xfrm>
            <a:off x="3435350" y="3389313"/>
            <a:ext cx="647700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16" name="Rectangle 108"/>
          <p:cNvSpPr>
            <a:spLocks noChangeArrowheads="1"/>
          </p:cNvSpPr>
          <p:nvPr/>
        </p:nvSpPr>
        <p:spPr bwMode="auto">
          <a:xfrm>
            <a:off x="3538538" y="3406775"/>
            <a:ext cx="5413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Space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17" name="Rectangle 109"/>
          <p:cNvSpPr>
            <a:spLocks noChangeArrowheads="1"/>
          </p:cNvSpPr>
          <p:nvPr/>
        </p:nvSpPr>
        <p:spPr bwMode="auto">
          <a:xfrm>
            <a:off x="6919913" y="2919413"/>
            <a:ext cx="982662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18" name="Rectangle 110"/>
          <p:cNvSpPr>
            <a:spLocks noChangeArrowheads="1"/>
          </p:cNvSpPr>
          <p:nvPr/>
        </p:nvSpPr>
        <p:spPr bwMode="auto">
          <a:xfrm>
            <a:off x="7086600" y="2998788"/>
            <a:ext cx="755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Deadline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19" name="Line 111"/>
          <p:cNvSpPr>
            <a:spLocks noChangeShapeType="1"/>
          </p:cNvSpPr>
          <p:nvPr/>
        </p:nvSpPr>
        <p:spPr bwMode="auto">
          <a:xfrm flipV="1">
            <a:off x="2809875" y="1257300"/>
            <a:ext cx="1601788" cy="3857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20" name="Line 112"/>
          <p:cNvSpPr>
            <a:spLocks noChangeShapeType="1"/>
          </p:cNvSpPr>
          <p:nvPr/>
        </p:nvSpPr>
        <p:spPr bwMode="auto">
          <a:xfrm flipV="1">
            <a:off x="4349750" y="1271588"/>
            <a:ext cx="517525" cy="3905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21" name="Line 113"/>
          <p:cNvSpPr>
            <a:spLocks noChangeShapeType="1"/>
          </p:cNvSpPr>
          <p:nvPr/>
        </p:nvSpPr>
        <p:spPr bwMode="auto">
          <a:xfrm flipH="1" flipV="1">
            <a:off x="5335588" y="1271588"/>
            <a:ext cx="287337" cy="3714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22" name="Line 114"/>
          <p:cNvSpPr>
            <a:spLocks noChangeShapeType="1"/>
          </p:cNvSpPr>
          <p:nvPr/>
        </p:nvSpPr>
        <p:spPr bwMode="auto">
          <a:xfrm flipH="1" flipV="1">
            <a:off x="5940425" y="1287463"/>
            <a:ext cx="1558925" cy="34131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23" name="Line 115"/>
          <p:cNvSpPr>
            <a:spLocks noChangeShapeType="1"/>
          </p:cNvSpPr>
          <p:nvPr/>
        </p:nvSpPr>
        <p:spPr bwMode="auto">
          <a:xfrm flipV="1">
            <a:off x="7486650" y="2062163"/>
            <a:ext cx="47625" cy="9064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24" name="Line 116"/>
          <p:cNvSpPr>
            <a:spLocks noChangeShapeType="1"/>
          </p:cNvSpPr>
          <p:nvPr/>
        </p:nvSpPr>
        <p:spPr bwMode="auto">
          <a:xfrm flipH="1" flipV="1">
            <a:off x="7708900" y="2030413"/>
            <a:ext cx="903288" cy="4857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25" name="Line 117"/>
          <p:cNvSpPr>
            <a:spLocks noChangeShapeType="1"/>
          </p:cNvSpPr>
          <p:nvPr/>
        </p:nvSpPr>
        <p:spPr bwMode="auto">
          <a:xfrm flipV="1">
            <a:off x="7189788" y="2012950"/>
            <a:ext cx="223837" cy="5032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26" name="Line 118"/>
          <p:cNvSpPr>
            <a:spLocks noChangeShapeType="1"/>
          </p:cNvSpPr>
          <p:nvPr/>
        </p:nvSpPr>
        <p:spPr bwMode="auto">
          <a:xfrm flipH="1" flipV="1">
            <a:off x="5764213" y="2012950"/>
            <a:ext cx="447675" cy="51911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27" name="Line 119"/>
          <p:cNvSpPr>
            <a:spLocks noChangeShapeType="1"/>
          </p:cNvSpPr>
          <p:nvPr/>
        </p:nvSpPr>
        <p:spPr bwMode="auto">
          <a:xfrm flipV="1">
            <a:off x="5194300" y="2012950"/>
            <a:ext cx="423863" cy="51911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28" name="Line 120"/>
          <p:cNvSpPr>
            <a:spLocks noChangeShapeType="1"/>
          </p:cNvSpPr>
          <p:nvPr/>
        </p:nvSpPr>
        <p:spPr bwMode="auto">
          <a:xfrm flipH="1" flipV="1">
            <a:off x="2092325" y="2062163"/>
            <a:ext cx="87313" cy="40481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29" name="Line 121"/>
          <p:cNvSpPr>
            <a:spLocks noChangeShapeType="1"/>
          </p:cNvSpPr>
          <p:nvPr/>
        </p:nvSpPr>
        <p:spPr bwMode="auto">
          <a:xfrm flipH="1" flipV="1">
            <a:off x="2293938" y="2030413"/>
            <a:ext cx="688975" cy="5016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30" name="Line 122"/>
          <p:cNvSpPr>
            <a:spLocks noChangeShapeType="1"/>
          </p:cNvSpPr>
          <p:nvPr/>
        </p:nvSpPr>
        <p:spPr bwMode="auto">
          <a:xfrm flipH="1" flipV="1">
            <a:off x="2401888" y="2012950"/>
            <a:ext cx="1385887" cy="5349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31" name="Line 123"/>
          <p:cNvSpPr>
            <a:spLocks noChangeShapeType="1"/>
          </p:cNvSpPr>
          <p:nvPr/>
        </p:nvSpPr>
        <p:spPr bwMode="auto">
          <a:xfrm flipH="1" flipV="1">
            <a:off x="3098800" y="2852738"/>
            <a:ext cx="676275" cy="5032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32" name="Line 124"/>
          <p:cNvSpPr>
            <a:spLocks noChangeShapeType="1"/>
          </p:cNvSpPr>
          <p:nvPr/>
        </p:nvSpPr>
        <p:spPr bwMode="auto">
          <a:xfrm flipH="1" flipV="1">
            <a:off x="3017838" y="2820988"/>
            <a:ext cx="192087" cy="5508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33" name="Line 125"/>
          <p:cNvSpPr>
            <a:spLocks noChangeShapeType="1"/>
          </p:cNvSpPr>
          <p:nvPr/>
        </p:nvSpPr>
        <p:spPr bwMode="auto">
          <a:xfrm flipV="1">
            <a:off x="1416050" y="2012950"/>
            <a:ext cx="582613" cy="4889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34" name="Line 126"/>
          <p:cNvSpPr>
            <a:spLocks noChangeShapeType="1"/>
          </p:cNvSpPr>
          <p:nvPr/>
        </p:nvSpPr>
        <p:spPr bwMode="auto">
          <a:xfrm flipV="1">
            <a:off x="825500" y="1966913"/>
            <a:ext cx="1066800" cy="5492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35" name="Line 127"/>
          <p:cNvSpPr>
            <a:spLocks noChangeShapeType="1"/>
          </p:cNvSpPr>
          <p:nvPr/>
        </p:nvSpPr>
        <p:spPr bwMode="auto">
          <a:xfrm flipV="1">
            <a:off x="798513" y="2836863"/>
            <a:ext cx="423862" cy="5349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36" name="Line 128"/>
          <p:cNvSpPr>
            <a:spLocks noChangeShapeType="1"/>
          </p:cNvSpPr>
          <p:nvPr/>
        </p:nvSpPr>
        <p:spPr bwMode="auto">
          <a:xfrm flipH="1" flipV="1">
            <a:off x="1301750" y="2901950"/>
            <a:ext cx="300038" cy="4381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37" name="Line 129"/>
          <p:cNvSpPr>
            <a:spLocks noChangeShapeType="1"/>
          </p:cNvSpPr>
          <p:nvPr/>
        </p:nvSpPr>
        <p:spPr bwMode="auto">
          <a:xfrm flipH="1" flipV="1">
            <a:off x="1382713" y="2886075"/>
            <a:ext cx="998537" cy="5000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38" name="Rectangle 130"/>
          <p:cNvSpPr>
            <a:spLocks noChangeArrowheads="1"/>
          </p:cNvSpPr>
          <p:nvPr/>
        </p:nvSpPr>
        <p:spPr bwMode="auto">
          <a:xfrm>
            <a:off x="7683500" y="2903538"/>
            <a:ext cx="1063625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39" name="Rectangle 131"/>
          <p:cNvSpPr>
            <a:spLocks noChangeArrowheads="1"/>
          </p:cNvSpPr>
          <p:nvPr/>
        </p:nvSpPr>
        <p:spPr bwMode="auto">
          <a:xfrm>
            <a:off x="7859713" y="2984500"/>
            <a:ext cx="8239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Variability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40" name="Line 132"/>
          <p:cNvSpPr>
            <a:spLocks noChangeShapeType="1"/>
          </p:cNvSpPr>
          <p:nvPr/>
        </p:nvSpPr>
        <p:spPr bwMode="auto">
          <a:xfrm flipH="1" flipV="1">
            <a:off x="7640638" y="2078038"/>
            <a:ext cx="382587" cy="890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41" name="Rectangle 133"/>
          <p:cNvSpPr>
            <a:spLocks noChangeArrowheads="1"/>
          </p:cNvSpPr>
          <p:nvPr/>
        </p:nvSpPr>
        <p:spPr bwMode="auto">
          <a:xfrm>
            <a:off x="6199188" y="3330575"/>
            <a:ext cx="1465262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42" name="Rectangle 134"/>
          <p:cNvSpPr>
            <a:spLocks noChangeArrowheads="1"/>
          </p:cNvSpPr>
          <p:nvPr/>
        </p:nvSpPr>
        <p:spPr bwMode="auto">
          <a:xfrm>
            <a:off x="6611938" y="3414713"/>
            <a:ext cx="749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Software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43" name="Rectangle 135"/>
          <p:cNvSpPr>
            <a:spLocks noChangeArrowheads="1"/>
          </p:cNvSpPr>
          <p:nvPr/>
        </p:nvSpPr>
        <p:spPr bwMode="auto">
          <a:xfrm>
            <a:off x="6378575" y="3632200"/>
            <a:ext cx="12382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interoperability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44" name="Rectangle 136"/>
          <p:cNvSpPr>
            <a:spLocks noChangeArrowheads="1"/>
          </p:cNvSpPr>
          <p:nvPr/>
        </p:nvSpPr>
        <p:spPr bwMode="auto">
          <a:xfrm>
            <a:off x="4792663" y="4154488"/>
            <a:ext cx="133032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45" name="Rectangle 137"/>
          <p:cNvSpPr>
            <a:spLocks noChangeArrowheads="1"/>
          </p:cNvSpPr>
          <p:nvPr/>
        </p:nvSpPr>
        <p:spPr bwMode="auto">
          <a:xfrm>
            <a:off x="4962525" y="4233863"/>
            <a:ext cx="11144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Convenience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46" name="Rectangle 138"/>
          <p:cNvSpPr>
            <a:spLocks noChangeArrowheads="1"/>
          </p:cNvSpPr>
          <p:nvPr/>
        </p:nvSpPr>
        <p:spPr bwMode="auto">
          <a:xfrm>
            <a:off x="3506788" y="2474913"/>
            <a:ext cx="1008062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47" name="Rectangle 139"/>
          <p:cNvSpPr>
            <a:spLocks noChangeArrowheads="1"/>
          </p:cNvSpPr>
          <p:nvPr/>
        </p:nvSpPr>
        <p:spPr bwMode="auto">
          <a:xfrm>
            <a:off x="3694113" y="2555875"/>
            <a:ext cx="741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Interface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48" name="Rectangle 140"/>
          <p:cNvSpPr>
            <a:spLocks noChangeArrowheads="1"/>
          </p:cNvSpPr>
          <p:nvPr/>
        </p:nvSpPr>
        <p:spPr bwMode="auto">
          <a:xfrm>
            <a:off x="4216400" y="3330575"/>
            <a:ext cx="116998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49" name="Rectangle 141"/>
          <p:cNvSpPr>
            <a:spLocks noChangeArrowheads="1"/>
          </p:cNvSpPr>
          <p:nvPr/>
        </p:nvSpPr>
        <p:spPr bwMode="auto">
          <a:xfrm>
            <a:off x="4645025" y="3414713"/>
            <a:ext cx="403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User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50" name="Rectangle 142"/>
          <p:cNvSpPr>
            <a:spLocks noChangeArrowheads="1"/>
          </p:cNvSpPr>
          <p:nvPr/>
        </p:nvSpPr>
        <p:spPr bwMode="auto">
          <a:xfrm>
            <a:off x="4419600" y="3632200"/>
            <a:ext cx="8810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interaction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51" name="Rectangle 143"/>
          <p:cNvSpPr>
            <a:spLocks noChangeArrowheads="1"/>
          </p:cNvSpPr>
          <p:nvPr/>
        </p:nvSpPr>
        <p:spPr bwMode="auto">
          <a:xfrm>
            <a:off x="5208588" y="3330575"/>
            <a:ext cx="11684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52" name="Rectangle 144"/>
          <p:cNvSpPr>
            <a:spLocks noChangeArrowheads="1"/>
          </p:cNvSpPr>
          <p:nvPr/>
        </p:nvSpPr>
        <p:spPr bwMode="auto">
          <a:xfrm>
            <a:off x="5549900" y="3414713"/>
            <a:ext cx="5826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Device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53" name="Rectangle 145"/>
          <p:cNvSpPr>
            <a:spLocks noChangeArrowheads="1"/>
          </p:cNvSpPr>
          <p:nvPr/>
        </p:nvSpPr>
        <p:spPr bwMode="auto">
          <a:xfrm>
            <a:off x="5411788" y="3640138"/>
            <a:ext cx="8810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interaction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54" name="Line 146"/>
          <p:cNvSpPr>
            <a:spLocks noChangeShapeType="1"/>
          </p:cNvSpPr>
          <p:nvPr/>
        </p:nvSpPr>
        <p:spPr bwMode="auto">
          <a:xfrm flipH="1" flipV="1">
            <a:off x="4867275" y="3870325"/>
            <a:ext cx="528638" cy="3556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55" name="Line 147"/>
          <p:cNvSpPr>
            <a:spLocks noChangeShapeType="1"/>
          </p:cNvSpPr>
          <p:nvPr/>
        </p:nvSpPr>
        <p:spPr bwMode="auto">
          <a:xfrm flipH="1">
            <a:off x="4332288" y="3887788"/>
            <a:ext cx="460375" cy="35401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56" name="Line 148"/>
          <p:cNvSpPr>
            <a:spLocks noChangeShapeType="1"/>
          </p:cNvSpPr>
          <p:nvPr/>
        </p:nvSpPr>
        <p:spPr bwMode="auto">
          <a:xfrm flipH="1" flipV="1">
            <a:off x="4264025" y="2820988"/>
            <a:ext cx="2324100" cy="5508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57" name="Line 149"/>
          <p:cNvSpPr>
            <a:spLocks noChangeShapeType="1"/>
          </p:cNvSpPr>
          <p:nvPr/>
        </p:nvSpPr>
        <p:spPr bwMode="auto">
          <a:xfrm flipH="1" flipV="1">
            <a:off x="4224338" y="2820988"/>
            <a:ext cx="1411287" cy="5508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58" name="Line 150"/>
          <p:cNvSpPr>
            <a:spLocks noChangeShapeType="1"/>
          </p:cNvSpPr>
          <p:nvPr/>
        </p:nvSpPr>
        <p:spPr bwMode="auto">
          <a:xfrm flipH="1" flipV="1">
            <a:off x="4170363" y="2820988"/>
            <a:ext cx="608012" cy="5651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59" name="Line 151"/>
          <p:cNvSpPr>
            <a:spLocks noChangeShapeType="1"/>
          </p:cNvSpPr>
          <p:nvPr/>
        </p:nvSpPr>
        <p:spPr bwMode="auto">
          <a:xfrm flipH="1" flipV="1">
            <a:off x="592138" y="4271963"/>
            <a:ext cx="1211262" cy="31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60" name="Rectangle 152"/>
          <p:cNvSpPr>
            <a:spLocks noChangeArrowheads="1"/>
          </p:cNvSpPr>
          <p:nvPr/>
        </p:nvSpPr>
        <p:spPr bwMode="auto">
          <a:xfrm>
            <a:off x="517525" y="3911600"/>
            <a:ext cx="133191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61" name="Rectangle 153"/>
          <p:cNvSpPr>
            <a:spLocks noChangeArrowheads="1"/>
          </p:cNvSpPr>
          <p:nvPr/>
        </p:nvSpPr>
        <p:spPr bwMode="auto">
          <a:xfrm>
            <a:off x="688975" y="3990975"/>
            <a:ext cx="11144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>
                <a:solidFill>
                  <a:schemeClr val="tx1"/>
                </a:solidFill>
                <a:latin typeface="Helvetica" charset="0"/>
              </a:rPr>
              <a:t>Subclass link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62" name="Line 154"/>
          <p:cNvSpPr>
            <a:spLocks noChangeShapeType="1"/>
          </p:cNvSpPr>
          <p:nvPr/>
        </p:nvSpPr>
        <p:spPr bwMode="auto">
          <a:xfrm>
            <a:off x="2647950" y="2000250"/>
            <a:ext cx="1214438" cy="3206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63" name="Rectangle 155"/>
          <p:cNvSpPr>
            <a:spLocks noChangeArrowheads="1"/>
          </p:cNvSpPr>
          <p:nvPr/>
        </p:nvSpPr>
        <p:spPr bwMode="auto">
          <a:xfrm>
            <a:off x="3733800" y="2120900"/>
            <a:ext cx="1063625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64" name="Rectangle 156"/>
          <p:cNvSpPr>
            <a:spLocks noChangeArrowheads="1"/>
          </p:cNvSpPr>
          <p:nvPr/>
        </p:nvSpPr>
        <p:spPr bwMode="auto">
          <a:xfrm>
            <a:off x="3932238" y="2198688"/>
            <a:ext cx="7794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Accuracy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65" name="Line 157"/>
          <p:cNvSpPr>
            <a:spLocks noChangeShapeType="1"/>
          </p:cNvSpPr>
          <p:nvPr/>
        </p:nvSpPr>
        <p:spPr bwMode="auto">
          <a:xfrm flipH="1" flipV="1">
            <a:off x="3219450" y="2820988"/>
            <a:ext cx="635000" cy="2921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5566" name="Rectangle 158"/>
          <p:cNvSpPr>
            <a:spLocks noChangeArrowheads="1"/>
          </p:cNvSpPr>
          <p:nvPr/>
        </p:nvSpPr>
        <p:spPr bwMode="auto">
          <a:xfrm>
            <a:off x="3811588" y="3033713"/>
            <a:ext cx="511175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5567" name="Rectangle 159"/>
          <p:cNvSpPr>
            <a:spLocks noChangeArrowheads="1"/>
          </p:cNvSpPr>
          <p:nvPr/>
        </p:nvSpPr>
        <p:spPr bwMode="auto">
          <a:xfrm>
            <a:off x="3916363" y="3054350"/>
            <a:ext cx="3921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1500" i="0">
                <a:solidFill>
                  <a:schemeClr val="tx1"/>
                </a:solidFill>
                <a:latin typeface="Helvetica" charset="0"/>
              </a:rPr>
              <a:t>Cost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933" name="Rectangle 67"/>
          <p:cNvSpPr>
            <a:spLocks noGrp="1" noChangeArrowheads="1"/>
          </p:cNvSpPr>
          <p:nvPr>
            <p:ph type="body" idx="1"/>
          </p:nvPr>
        </p:nvSpPr>
        <p:spPr>
          <a:xfrm>
            <a:off x="304800" y="4724400"/>
            <a:ext cx="8686800" cy="1905000"/>
          </a:xfrm>
          <a:noFill/>
        </p:spPr>
        <p:txBody>
          <a:bodyPr/>
          <a:lstStyle/>
          <a:p>
            <a:r>
              <a:rPr lang="en-US" sz="2000" smtClean="0"/>
              <a:t>See definitions and examples in the book</a:t>
            </a:r>
          </a:p>
          <a:p>
            <a:pPr>
              <a:lnSpc>
                <a:spcPct val="70000"/>
              </a:lnSpc>
            </a:pPr>
            <a:r>
              <a:rPr lang="en-US" sz="2000" smtClean="0"/>
              <a:t>No clear-cut boundaries, possible overlaps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sz="2000" smtClean="0"/>
              <a:t>Functional/non-functional:  </a:t>
            </a:r>
            <a:r>
              <a:rPr lang="en-US" sz="1800" smtClean="0"/>
              <a:t>e.g.</a:t>
            </a:r>
            <a:r>
              <a:rPr lang="en-US" sz="2000" smtClean="0"/>
              <a:t> functional reqs for firewall management are security-related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sz="2000" smtClean="0"/>
              <a:t>Non-functional overlaps:  </a:t>
            </a:r>
            <a:r>
              <a:rPr lang="en-US" sz="1800" smtClean="0"/>
              <a:t>e.g.</a:t>
            </a:r>
            <a:r>
              <a:rPr lang="en-US" sz="2000" smtClean="0"/>
              <a:t> </a:t>
            </a:r>
            <a:r>
              <a:rPr lang="en-US" sz="1800" smtClean="0">
                <a:solidFill>
                  <a:srgbClr val="5F5F5F"/>
                </a:solidFill>
              </a:rPr>
              <a:t>“high frequency of train commands”</a:t>
            </a:r>
            <a:r>
              <a:rPr lang="en-US" sz="2000" smtClean="0"/>
              <a:t> is related to performance and safety</a:t>
            </a:r>
          </a:p>
        </p:txBody>
      </p:sp>
      <p:sp>
        <p:nvSpPr>
          <p:cNvPr id="1425478" name="Line 70"/>
          <p:cNvSpPr>
            <a:spLocks noChangeShapeType="1"/>
          </p:cNvSpPr>
          <p:nvPr/>
        </p:nvSpPr>
        <p:spPr bwMode="auto">
          <a:xfrm>
            <a:off x="4648200" y="4572000"/>
            <a:ext cx="0" cy="0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967663" cy="762000"/>
          </a:xfrm>
        </p:spPr>
        <p:txBody>
          <a:bodyPr/>
          <a:lstStyle/>
          <a:p>
            <a:r>
              <a:rPr lang="en-US" smtClean="0"/>
              <a:t>Requirements taxonomies are helpful ...</a:t>
            </a:r>
          </a:p>
        </p:txBody>
      </p:sp>
      <p:sp>
        <p:nvSpPr>
          <p:cNvPr id="142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422400"/>
            <a:ext cx="8751887" cy="4978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More specific definition of what requirements are in specific classes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More semantic characterization of requirements ...</a:t>
            </a:r>
          </a:p>
          <a:p>
            <a:pPr lvl="1">
              <a:defRPr/>
            </a:pPr>
            <a:r>
              <a:rPr lang="en-US" dirty="0" smtClean="0"/>
              <a:t>prescribing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desired behaviors</a:t>
            </a:r>
            <a:r>
              <a:rPr lang="en-US" dirty="0" smtClean="0"/>
              <a:t>  </a:t>
            </a:r>
            <a:r>
              <a:rPr lang="en-US" sz="2000" dirty="0" smtClean="0"/>
              <a:t>e.g.</a:t>
            </a:r>
            <a:r>
              <a:rPr lang="en-US" dirty="0" smtClean="0"/>
              <a:t> many functional </a:t>
            </a:r>
            <a:r>
              <a:rPr lang="en-US" dirty="0" err="1" smtClean="0"/>
              <a:t>reqs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ruling out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inadmissible behaviors</a:t>
            </a:r>
            <a:r>
              <a:rPr lang="en-US" dirty="0" smtClean="0"/>
              <a:t>  </a:t>
            </a:r>
            <a:r>
              <a:rPr lang="en-US" sz="2000" dirty="0" smtClean="0"/>
              <a:t>e.g.</a:t>
            </a:r>
            <a:r>
              <a:rPr lang="en-US" dirty="0" smtClean="0"/>
              <a:t> many safety, security, accuracy </a:t>
            </a:r>
            <a:r>
              <a:rPr lang="en-US" dirty="0" err="1" smtClean="0"/>
              <a:t>reqs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indicating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preferred behaviors</a:t>
            </a:r>
            <a:r>
              <a:rPr lang="en-US" dirty="0" smtClean="0"/>
              <a:t>  </a:t>
            </a:r>
            <a:r>
              <a:rPr lang="en-US" sz="2000" dirty="0" smtClean="0"/>
              <a:t>e.g.</a:t>
            </a:r>
            <a:r>
              <a:rPr lang="en-US" dirty="0" smtClean="0"/>
              <a:t> soft, “</a:t>
            </a:r>
            <a:r>
              <a:rPr lang="en-US" dirty="0" err="1" smtClean="0"/>
              <a:t>ility</a:t>
            </a:r>
            <a:r>
              <a:rPr lang="en-US" dirty="0" smtClean="0"/>
              <a:t>” </a:t>
            </a:r>
            <a:r>
              <a:rPr lang="en-US" dirty="0" err="1" smtClean="0"/>
              <a:t>reqs</a:t>
            </a:r>
            <a:endParaRPr lang="en-US" dirty="0" smtClean="0"/>
          </a:p>
          <a:p>
            <a:pPr>
              <a:lnSpc>
                <a:spcPct val="130000"/>
              </a:lnSpc>
              <a:defRPr/>
            </a:pPr>
            <a:r>
              <a:rPr lang="en-US" dirty="0" smtClean="0"/>
              <a:t>Elicitation/analysis can be guided by taxonomy browsing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Is there any confidentiality </a:t>
            </a:r>
            <a:r>
              <a:rPr lang="en-US" dirty="0" err="1" smtClean="0"/>
              <a:t>req</a:t>
            </a:r>
            <a:r>
              <a:rPr lang="en-US" dirty="0" smtClean="0"/>
              <a:t> on information </a:t>
            </a:r>
            <a:r>
              <a:rPr lang="en-US" i="1" dirty="0" smtClean="0"/>
              <a:t>X</a:t>
            </a:r>
            <a:r>
              <a:rPr lang="en-US" dirty="0" smtClean="0"/>
              <a:t> ?</a:t>
            </a:r>
          </a:p>
          <a:p>
            <a:pPr lvl="1">
              <a:defRPr/>
            </a:pPr>
            <a:r>
              <a:rPr lang="en-US" dirty="0" smtClean="0"/>
              <a:t>Is there any accuracy </a:t>
            </a:r>
            <a:r>
              <a:rPr lang="en-US" dirty="0" err="1" smtClean="0"/>
              <a:t>req</a:t>
            </a:r>
            <a:r>
              <a:rPr lang="en-US" dirty="0" smtClean="0"/>
              <a:t> on information </a:t>
            </a:r>
            <a:r>
              <a:rPr lang="en-US" i="1" dirty="0" smtClean="0"/>
              <a:t>Y</a:t>
            </a:r>
            <a:r>
              <a:rPr lang="en-US" dirty="0" smtClean="0"/>
              <a:t> ?</a:t>
            </a:r>
          </a:p>
          <a:p>
            <a:pPr lvl="1">
              <a:defRPr/>
            </a:pPr>
            <a:r>
              <a:rPr lang="en-US" dirty="0" smtClean="0"/>
              <a:t>Is there any conflict between confidentiality and accountability </a:t>
            </a:r>
            <a:r>
              <a:rPr lang="en-US" dirty="0" err="1" smtClean="0"/>
              <a:t>reqs</a:t>
            </a:r>
            <a:r>
              <a:rPr lang="en-US" dirty="0" smtClean="0"/>
              <a:t> in my system?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34938"/>
            <a:ext cx="990600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53463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mtClean="0"/>
              <a:t>Setting the scene:  outline</a:t>
            </a:r>
            <a:endParaRPr kumimoji="0" lang="en-US" altLang="en-US" smtClean="0"/>
          </a:p>
        </p:txBody>
      </p:sp>
      <p:sp>
        <p:nvSpPr>
          <p:cNvPr id="142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173163"/>
            <a:ext cx="8529637" cy="50800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ts val="200"/>
              </a:spcBef>
              <a:defRPr/>
            </a:pPr>
            <a:r>
              <a:rPr kumimoji="0" lang="en-US" smtClean="0"/>
              <a:t>What is Requirements Engineering?</a:t>
            </a:r>
          </a:p>
          <a:p>
            <a:pPr lvl="1">
              <a:lnSpc>
                <a:spcPct val="140000"/>
              </a:lnSpc>
              <a:spcBef>
                <a:spcPts val="2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The problem world &amp; the machine solution</a:t>
            </a:r>
          </a:p>
          <a:p>
            <a:pPr lvl="1">
              <a:lnSpc>
                <a:spcPct val="140000"/>
              </a:lnSpc>
              <a:spcBef>
                <a:spcPts val="2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The scope of RE: the WHY, WHAT and WHO dimensions</a:t>
            </a:r>
          </a:p>
          <a:p>
            <a:pPr lvl="1" algn="ctr">
              <a:lnSpc>
                <a:spcPct val="120000"/>
              </a:lnSpc>
              <a:spcBef>
                <a:spcPts val="5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Types of statements involved: descriptive </a:t>
            </a:r>
            <a:r>
              <a:rPr kumimoji="0" lang="en-US" sz="2000" i="1" smtClean="0">
                <a:solidFill>
                  <a:srgbClr val="5F5F5F"/>
                </a:solidFill>
              </a:rPr>
              <a:t>vs.</a:t>
            </a:r>
            <a:r>
              <a:rPr kumimoji="0" lang="en-US" smtClean="0">
                <a:solidFill>
                  <a:srgbClr val="5F5F5F"/>
                </a:solidFill>
              </a:rPr>
              <a:t> prescriptive</a:t>
            </a:r>
          </a:p>
          <a:p>
            <a:pPr lvl="1" algn="ctr">
              <a:lnSpc>
                <a:spcPct val="150000"/>
              </a:lnSpc>
              <a:spcBef>
                <a:spcPts val="2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Categories of requirements: functional </a:t>
            </a:r>
            <a:r>
              <a:rPr kumimoji="0" lang="en-US" sz="2000" i="1" smtClean="0">
                <a:solidFill>
                  <a:srgbClr val="5F5F5F"/>
                </a:solidFill>
              </a:rPr>
              <a:t>vs</a:t>
            </a:r>
            <a:r>
              <a:rPr kumimoji="0" lang="en-US" sz="1800" smtClean="0">
                <a:solidFill>
                  <a:srgbClr val="5F5F5F"/>
                </a:solidFill>
              </a:rPr>
              <a:t>.</a:t>
            </a:r>
            <a:r>
              <a:rPr kumimoji="0" lang="en-US" smtClean="0">
                <a:solidFill>
                  <a:srgbClr val="5F5F5F"/>
                </a:solidFill>
              </a:rPr>
              <a:t> non-functional</a:t>
            </a:r>
          </a:p>
          <a:p>
            <a:pPr lvl="1">
              <a:lnSpc>
                <a:spcPct val="140000"/>
              </a:lnSpc>
              <a:spcBef>
                <a:spcPts val="200"/>
              </a:spcBef>
              <a:defRPr/>
            </a:pP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The requirements lifecycle:  actors, processes, products</a:t>
            </a:r>
          </a:p>
          <a:p>
            <a:pPr lvl="1">
              <a:lnSpc>
                <a:spcPct val="140000"/>
              </a:lnSpc>
              <a:spcBef>
                <a:spcPts val="200"/>
              </a:spcBef>
              <a:defRPr/>
            </a:pPr>
            <a:r>
              <a:rPr kumimoji="0" lang="en-US" smtClean="0"/>
              <a:t>Target qualities and defects to avoid</a:t>
            </a:r>
          </a:p>
          <a:p>
            <a:pPr lvl="1">
              <a:lnSpc>
                <a:spcPct val="140000"/>
              </a:lnSpc>
              <a:spcBef>
                <a:spcPts val="200"/>
              </a:spcBef>
              <a:defRPr/>
            </a:pPr>
            <a:r>
              <a:rPr kumimoji="0" lang="en-US" smtClean="0"/>
              <a:t>Types of software projects</a:t>
            </a:r>
          </a:p>
          <a:p>
            <a:pPr lvl="1">
              <a:lnSpc>
                <a:spcPct val="140000"/>
              </a:lnSpc>
              <a:spcBef>
                <a:spcPts val="200"/>
              </a:spcBef>
              <a:defRPr/>
            </a:pPr>
            <a:r>
              <a:rPr kumimoji="0" lang="en-US" smtClean="0"/>
              <a:t>Requirements in the software lifecycle</a:t>
            </a:r>
          </a:p>
          <a:p>
            <a:pPr lvl="1">
              <a:lnSpc>
                <a:spcPct val="140000"/>
              </a:lnSpc>
              <a:spcBef>
                <a:spcPts val="300"/>
              </a:spcBef>
              <a:defRPr/>
            </a:pPr>
            <a:r>
              <a:rPr kumimoji="0" lang="en-US" smtClean="0"/>
              <a:t>Relationship to other disciplines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0" y="3533775"/>
            <a:ext cx="819150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RE process  </a:t>
            </a:r>
            <a:r>
              <a:rPr lang="en-US" altLang="en-US" sz="2000" smtClean="0"/>
              <a:t>(1)</a:t>
            </a:r>
          </a:p>
        </p:txBody>
      </p:sp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4411663" y="1792288"/>
            <a:ext cx="300037" cy="4141787"/>
            <a:chOff x="2779" y="1129"/>
            <a:chExt cx="189" cy="2609"/>
          </a:xfrm>
        </p:grpSpPr>
        <p:sp>
          <p:nvSpPr>
            <p:cNvPr id="1402884" name="Line 4"/>
            <p:cNvSpPr>
              <a:spLocks noChangeShapeType="1"/>
            </p:cNvSpPr>
            <p:nvPr/>
          </p:nvSpPr>
          <p:spPr bwMode="auto">
            <a:xfrm>
              <a:off x="2874" y="1263"/>
              <a:ext cx="1" cy="234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2885" name="Freeform 5"/>
            <p:cNvSpPr>
              <a:spLocks/>
            </p:cNvSpPr>
            <p:nvPr/>
          </p:nvSpPr>
          <p:spPr bwMode="auto">
            <a:xfrm>
              <a:off x="2795" y="1129"/>
              <a:ext cx="173" cy="168"/>
            </a:xfrm>
            <a:custGeom>
              <a:avLst/>
              <a:gdLst/>
              <a:ahLst/>
              <a:cxnLst>
                <a:cxn ang="0">
                  <a:pos x="173" y="168"/>
                </a:cxn>
                <a:cxn ang="0">
                  <a:pos x="79" y="0"/>
                </a:cxn>
                <a:cxn ang="0">
                  <a:pos x="0" y="168"/>
                </a:cxn>
                <a:cxn ang="0">
                  <a:pos x="173" y="168"/>
                </a:cxn>
              </a:cxnLst>
              <a:rect l="0" t="0" r="r" b="b"/>
              <a:pathLst>
                <a:path w="173" h="168">
                  <a:moveTo>
                    <a:pt x="173" y="168"/>
                  </a:moveTo>
                  <a:lnTo>
                    <a:pt x="79" y="0"/>
                  </a:lnTo>
                  <a:lnTo>
                    <a:pt x="0" y="168"/>
                  </a:lnTo>
                  <a:lnTo>
                    <a:pt x="173" y="1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2886" name="Freeform 6"/>
            <p:cNvSpPr>
              <a:spLocks/>
            </p:cNvSpPr>
            <p:nvPr/>
          </p:nvSpPr>
          <p:spPr bwMode="auto">
            <a:xfrm>
              <a:off x="2779" y="3570"/>
              <a:ext cx="173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5" y="168"/>
                </a:cxn>
                <a:cxn ang="0">
                  <a:pos x="173" y="0"/>
                </a:cxn>
                <a:cxn ang="0">
                  <a:pos x="0" y="0"/>
                </a:cxn>
              </a:cxnLst>
              <a:rect l="0" t="0" r="r" b="b"/>
              <a:pathLst>
                <a:path w="173" h="168">
                  <a:moveTo>
                    <a:pt x="0" y="0"/>
                  </a:moveTo>
                  <a:lnTo>
                    <a:pt x="95" y="168"/>
                  </a:lnTo>
                  <a:lnTo>
                    <a:pt x="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8916" name="Group 7"/>
          <p:cNvGrpSpPr>
            <a:grpSpLocks/>
          </p:cNvGrpSpPr>
          <p:nvPr/>
        </p:nvGrpSpPr>
        <p:grpSpPr bwMode="auto">
          <a:xfrm>
            <a:off x="1889125" y="3651250"/>
            <a:ext cx="5421313" cy="317500"/>
            <a:chOff x="1190" y="2300"/>
            <a:chExt cx="3415" cy="200"/>
          </a:xfrm>
        </p:grpSpPr>
        <p:sp>
          <p:nvSpPr>
            <p:cNvPr id="1402888" name="Line 8"/>
            <p:cNvSpPr>
              <a:spLocks noChangeShapeType="1"/>
            </p:cNvSpPr>
            <p:nvPr/>
          </p:nvSpPr>
          <p:spPr bwMode="auto">
            <a:xfrm flipH="1">
              <a:off x="1316" y="2400"/>
              <a:ext cx="316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2889" name="Freeform 9"/>
            <p:cNvSpPr>
              <a:spLocks/>
            </p:cNvSpPr>
            <p:nvPr/>
          </p:nvSpPr>
          <p:spPr bwMode="auto">
            <a:xfrm>
              <a:off x="4447" y="2316"/>
              <a:ext cx="158" cy="184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158" y="84"/>
                </a:cxn>
                <a:cxn ang="0">
                  <a:pos x="0" y="0"/>
                </a:cxn>
                <a:cxn ang="0">
                  <a:pos x="0" y="184"/>
                </a:cxn>
              </a:cxnLst>
              <a:rect l="0" t="0" r="r" b="b"/>
              <a:pathLst>
                <a:path w="158" h="184">
                  <a:moveTo>
                    <a:pt x="0" y="184"/>
                  </a:moveTo>
                  <a:lnTo>
                    <a:pt x="158" y="84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2890" name="Freeform 10"/>
            <p:cNvSpPr>
              <a:spLocks/>
            </p:cNvSpPr>
            <p:nvPr/>
          </p:nvSpPr>
          <p:spPr bwMode="auto">
            <a:xfrm>
              <a:off x="1190" y="2300"/>
              <a:ext cx="158" cy="18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100"/>
                </a:cxn>
                <a:cxn ang="0">
                  <a:pos x="158" y="184"/>
                </a:cxn>
                <a:cxn ang="0">
                  <a:pos x="158" y="0"/>
                </a:cxn>
              </a:cxnLst>
              <a:rect l="0" t="0" r="r" b="b"/>
              <a:pathLst>
                <a:path w="158" h="184">
                  <a:moveTo>
                    <a:pt x="158" y="0"/>
                  </a:moveTo>
                  <a:lnTo>
                    <a:pt x="0" y="100"/>
                  </a:lnTo>
                  <a:lnTo>
                    <a:pt x="158" y="184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02891" name="Rectangle 11"/>
          <p:cNvSpPr>
            <a:spLocks noChangeArrowheads="1"/>
          </p:cNvSpPr>
          <p:nvPr/>
        </p:nvSpPr>
        <p:spPr bwMode="auto">
          <a:xfrm>
            <a:off x="3883025" y="3863975"/>
            <a:ext cx="558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>
                <a:solidFill>
                  <a:srgbClr val="000000"/>
                </a:solidFill>
                <a:latin typeface="Times New Roman" pitchFamily="18" charset="0"/>
              </a:rPr>
              <a:t>start</a:t>
            </a:r>
            <a:endParaRPr lang="en-US" sz="2800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2892" name="Freeform 12"/>
          <p:cNvSpPr>
            <a:spLocks/>
          </p:cNvSpPr>
          <p:nvPr/>
        </p:nvSpPr>
        <p:spPr bwMode="auto">
          <a:xfrm>
            <a:off x="3937000" y="3305175"/>
            <a:ext cx="625475" cy="504825"/>
          </a:xfrm>
          <a:custGeom>
            <a:avLst/>
            <a:gdLst/>
            <a:ahLst/>
            <a:cxnLst>
              <a:cxn ang="0">
                <a:pos x="0" y="301"/>
              </a:cxn>
              <a:cxn ang="0">
                <a:pos x="32" y="318"/>
              </a:cxn>
              <a:cxn ang="0">
                <a:pos x="63" y="234"/>
              </a:cxn>
              <a:cxn ang="0">
                <a:pos x="48" y="234"/>
              </a:cxn>
              <a:cxn ang="0">
                <a:pos x="48" y="251"/>
              </a:cxn>
              <a:cxn ang="0">
                <a:pos x="95" y="184"/>
              </a:cxn>
              <a:cxn ang="0">
                <a:pos x="95" y="184"/>
              </a:cxn>
              <a:cxn ang="0">
                <a:pos x="126" y="151"/>
              </a:cxn>
              <a:cxn ang="0">
                <a:pos x="158" y="117"/>
              </a:cxn>
              <a:cxn ang="0">
                <a:pos x="252" y="67"/>
              </a:cxn>
              <a:cxn ang="0">
                <a:pos x="331" y="34"/>
              </a:cxn>
              <a:cxn ang="0">
                <a:pos x="315" y="17"/>
              </a:cxn>
              <a:cxn ang="0">
                <a:pos x="315" y="34"/>
              </a:cxn>
              <a:cxn ang="0">
                <a:pos x="394" y="34"/>
              </a:cxn>
              <a:cxn ang="0">
                <a:pos x="394" y="0"/>
              </a:cxn>
              <a:cxn ang="0">
                <a:pos x="331" y="0"/>
              </a:cxn>
              <a:cxn ang="0">
                <a:pos x="315" y="0"/>
              </a:cxn>
              <a:cxn ang="0">
                <a:pos x="236" y="34"/>
              </a:cxn>
              <a:cxn ang="0">
                <a:pos x="142" y="84"/>
              </a:cxn>
              <a:cxn ang="0">
                <a:pos x="111" y="117"/>
              </a:cxn>
              <a:cxn ang="0">
                <a:pos x="79" y="168"/>
              </a:cxn>
              <a:cxn ang="0">
                <a:pos x="79" y="168"/>
              </a:cxn>
              <a:cxn ang="0">
                <a:pos x="79" y="151"/>
              </a:cxn>
              <a:cxn ang="0">
                <a:pos x="32" y="218"/>
              </a:cxn>
              <a:cxn ang="0">
                <a:pos x="32" y="234"/>
              </a:cxn>
              <a:cxn ang="0">
                <a:pos x="32" y="234"/>
              </a:cxn>
              <a:cxn ang="0">
                <a:pos x="0" y="301"/>
              </a:cxn>
            </a:cxnLst>
            <a:rect l="0" t="0" r="r" b="b"/>
            <a:pathLst>
              <a:path w="394" h="318">
                <a:moveTo>
                  <a:pt x="0" y="301"/>
                </a:moveTo>
                <a:lnTo>
                  <a:pt x="32" y="318"/>
                </a:lnTo>
                <a:lnTo>
                  <a:pt x="63" y="234"/>
                </a:lnTo>
                <a:lnTo>
                  <a:pt x="48" y="234"/>
                </a:lnTo>
                <a:lnTo>
                  <a:pt x="48" y="251"/>
                </a:lnTo>
                <a:lnTo>
                  <a:pt x="95" y="184"/>
                </a:lnTo>
                <a:lnTo>
                  <a:pt x="95" y="184"/>
                </a:lnTo>
                <a:lnTo>
                  <a:pt x="126" y="151"/>
                </a:lnTo>
                <a:lnTo>
                  <a:pt x="158" y="117"/>
                </a:lnTo>
                <a:lnTo>
                  <a:pt x="252" y="67"/>
                </a:lnTo>
                <a:lnTo>
                  <a:pt x="331" y="34"/>
                </a:lnTo>
                <a:lnTo>
                  <a:pt x="315" y="17"/>
                </a:lnTo>
                <a:lnTo>
                  <a:pt x="315" y="34"/>
                </a:lnTo>
                <a:lnTo>
                  <a:pt x="394" y="34"/>
                </a:lnTo>
                <a:lnTo>
                  <a:pt x="394" y="0"/>
                </a:lnTo>
                <a:lnTo>
                  <a:pt x="331" y="0"/>
                </a:lnTo>
                <a:lnTo>
                  <a:pt x="315" y="0"/>
                </a:lnTo>
                <a:lnTo>
                  <a:pt x="236" y="34"/>
                </a:lnTo>
                <a:lnTo>
                  <a:pt x="142" y="84"/>
                </a:lnTo>
                <a:lnTo>
                  <a:pt x="111" y="117"/>
                </a:lnTo>
                <a:lnTo>
                  <a:pt x="79" y="168"/>
                </a:lnTo>
                <a:lnTo>
                  <a:pt x="79" y="168"/>
                </a:lnTo>
                <a:lnTo>
                  <a:pt x="79" y="151"/>
                </a:lnTo>
                <a:lnTo>
                  <a:pt x="32" y="218"/>
                </a:lnTo>
                <a:lnTo>
                  <a:pt x="32" y="234"/>
                </a:lnTo>
                <a:lnTo>
                  <a:pt x="32" y="234"/>
                </a:lnTo>
                <a:lnTo>
                  <a:pt x="0" y="301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2893" name="Rectangle 13"/>
          <p:cNvSpPr>
            <a:spLocks noChangeArrowheads="1"/>
          </p:cNvSpPr>
          <p:nvPr/>
        </p:nvSpPr>
        <p:spPr bwMode="auto">
          <a:xfrm>
            <a:off x="341313" y="2138363"/>
            <a:ext cx="39465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2894" name="Rectangle 14"/>
          <p:cNvSpPr>
            <a:spLocks noChangeArrowheads="1"/>
          </p:cNvSpPr>
          <p:nvPr/>
        </p:nvSpPr>
        <p:spPr bwMode="auto">
          <a:xfrm>
            <a:off x="860425" y="2217738"/>
            <a:ext cx="30210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domain understanding</a:t>
            </a:r>
            <a:endParaRPr lang="en-US" i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2895" name="Rectangle 15"/>
          <p:cNvSpPr>
            <a:spLocks noChangeArrowheads="1"/>
          </p:cNvSpPr>
          <p:nvPr/>
        </p:nvSpPr>
        <p:spPr bwMode="auto">
          <a:xfrm>
            <a:off x="1597025" y="2641600"/>
            <a:ext cx="15605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&amp; elicitation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2896" name="Rectangle 16"/>
          <p:cNvSpPr>
            <a:spLocks noChangeArrowheads="1"/>
          </p:cNvSpPr>
          <p:nvPr/>
        </p:nvSpPr>
        <p:spPr bwMode="auto">
          <a:xfrm>
            <a:off x="5635625" y="2163763"/>
            <a:ext cx="32480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2897" name="Rectangle 17"/>
          <p:cNvSpPr>
            <a:spLocks noChangeArrowheads="1"/>
          </p:cNvSpPr>
          <p:nvPr/>
        </p:nvSpPr>
        <p:spPr bwMode="auto">
          <a:xfrm>
            <a:off x="2738438" y="1155700"/>
            <a:ext cx="4021137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2898" name="Rectangle 18"/>
          <p:cNvSpPr>
            <a:spLocks noChangeArrowheads="1"/>
          </p:cNvSpPr>
          <p:nvPr/>
        </p:nvSpPr>
        <p:spPr bwMode="auto">
          <a:xfrm>
            <a:off x="3124200" y="1387475"/>
            <a:ext cx="30495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0" lang="en-US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alternative proposals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2899" name="Rectangle 19"/>
          <p:cNvSpPr>
            <a:spLocks noChangeArrowheads="1"/>
          </p:cNvSpPr>
          <p:nvPr/>
        </p:nvSpPr>
        <p:spPr bwMode="auto">
          <a:xfrm>
            <a:off x="5910263" y="3863975"/>
            <a:ext cx="2698750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2900" name="Rectangle 20"/>
          <p:cNvSpPr>
            <a:spLocks noChangeArrowheads="1"/>
          </p:cNvSpPr>
          <p:nvPr/>
        </p:nvSpPr>
        <p:spPr bwMode="auto">
          <a:xfrm>
            <a:off x="2463800" y="5959475"/>
            <a:ext cx="43211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2901" name="Rectangle 21"/>
          <p:cNvSpPr>
            <a:spLocks noChangeArrowheads="1"/>
          </p:cNvSpPr>
          <p:nvPr/>
        </p:nvSpPr>
        <p:spPr bwMode="auto">
          <a:xfrm>
            <a:off x="465138" y="3863975"/>
            <a:ext cx="2573337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2902" name="Rectangle 22"/>
          <p:cNvSpPr>
            <a:spLocks noChangeArrowheads="1"/>
          </p:cNvSpPr>
          <p:nvPr/>
        </p:nvSpPr>
        <p:spPr bwMode="auto">
          <a:xfrm>
            <a:off x="5535613" y="4951413"/>
            <a:ext cx="32480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2903" name="Oval 23"/>
          <p:cNvSpPr>
            <a:spLocks noChangeArrowheads="1"/>
          </p:cNvSpPr>
          <p:nvPr/>
        </p:nvSpPr>
        <p:spPr bwMode="auto">
          <a:xfrm>
            <a:off x="3862388" y="3651250"/>
            <a:ext cx="274637" cy="2651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Domain understanding</a:t>
            </a:r>
            <a:endParaRPr lang="en-US" altLang="en-US" sz="2000" smtClean="0"/>
          </a:p>
        </p:txBody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177925"/>
            <a:ext cx="8882062" cy="5299075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fr-FR" dirty="0" err="1" smtClean="0"/>
              <a:t>Studying</a:t>
            </a:r>
            <a:r>
              <a:rPr lang="fr-FR" dirty="0" smtClean="0"/>
              <a:t> the </a:t>
            </a:r>
            <a:r>
              <a:rPr lang="fr-FR" b="1" dirty="0" smtClean="0"/>
              <a:t>system-as-</a:t>
            </a:r>
            <a:r>
              <a:rPr lang="fr-FR" b="1" dirty="0" err="1" smtClean="0"/>
              <a:t>is</a:t>
            </a:r>
            <a:endParaRPr lang="fr-FR" b="1" dirty="0" smtClean="0"/>
          </a:p>
          <a:p>
            <a:pPr lvl="1">
              <a:spcBef>
                <a:spcPct val="10000"/>
              </a:spcBef>
              <a:defRPr/>
            </a:pPr>
            <a:r>
              <a:rPr lang="fr-FR" dirty="0" smtClean="0"/>
              <a:t>Business </a:t>
            </a:r>
            <a:r>
              <a:rPr lang="fr-FR" dirty="0" err="1" smtClean="0"/>
              <a:t>organization</a:t>
            </a:r>
            <a:r>
              <a:rPr lang="fr-FR" dirty="0" smtClean="0"/>
              <a:t>: structure, </a:t>
            </a:r>
            <a:r>
              <a:rPr lang="fr-FR" dirty="0" err="1" smtClean="0"/>
              <a:t>dependencies</a:t>
            </a:r>
            <a:r>
              <a:rPr lang="fr-FR" dirty="0" smtClean="0"/>
              <a:t>, </a:t>
            </a:r>
            <a:r>
              <a:rPr lang="fr-FR" dirty="0" err="1" smtClean="0"/>
              <a:t>strategic</a:t>
            </a:r>
            <a:r>
              <a:rPr lang="fr-FR" dirty="0" smtClean="0"/>
              <a:t> objectives, </a:t>
            </a:r>
            <a:r>
              <a:rPr lang="fr-FR" dirty="0" err="1" smtClean="0"/>
              <a:t>policies</a:t>
            </a:r>
            <a:r>
              <a:rPr lang="fr-FR" dirty="0" smtClean="0"/>
              <a:t>, </a:t>
            </a:r>
            <a:r>
              <a:rPr lang="fr-FR" dirty="0" err="1" smtClean="0"/>
              <a:t>workflows</a:t>
            </a:r>
            <a:r>
              <a:rPr lang="fr-FR" dirty="0" smtClean="0"/>
              <a:t>, </a:t>
            </a:r>
            <a:r>
              <a:rPr lang="fr-FR" dirty="0" err="1" smtClean="0"/>
              <a:t>operational</a:t>
            </a:r>
            <a:r>
              <a:rPr lang="fr-FR" dirty="0" smtClean="0"/>
              <a:t> </a:t>
            </a:r>
            <a:r>
              <a:rPr lang="fr-FR" dirty="0" err="1" smtClean="0"/>
              <a:t>procedures</a:t>
            </a:r>
            <a:r>
              <a:rPr lang="fr-FR" dirty="0" smtClean="0"/>
              <a:t>, ...</a:t>
            </a:r>
          </a:p>
          <a:p>
            <a:pPr lvl="1">
              <a:spcBef>
                <a:spcPct val="10000"/>
              </a:spcBef>
              <a:defRPr/>
            </a:pPr>
            <a:r>
              <a:rPr lang="fr-FR" dirty="0" smtClean="0"/>
              <a:t>Application </a:t>
            </a:r>
            <a:r>
              <a:rPr lang="fr-FR" dirty="0" err="1" smtClean="0"/>
              <a:t>domain</a:t>
            </a:r>
            <a:r>
              <a:rPr lang="fr-FR" dirty="0" smtClean="0"/>
              <a:t>: concepts, objectives, </a:t>
            </a:r>
            <a:r>
              <a:rPr lang="fr-FR" dirty="0" err="1" smtClean="0"/>
              <a:t>tasks</a:t>
            </a:r>
            <a:r>
              <a:rPr lang="fr-FR" dirty="0" smtClean="0"/>
              <a:t>, </a:t>
            </a:r>
            <a:r>
              <a:rPr lang="fr-FR" dirty="0" err="1" smtClean="0"/>
              <a:t>constraints</a:t>
            </a:r>
            <a:r>
              <a:rPr lang="fr-FR" dirty="0" smtClean="0"/>
              <a:t>, </a:t>
            </a:r>
            <a:r>
              <a:rPr lang="fr-FR" dirty="0" err="1" smtClean="0"/>
              <a:t>regulations</a:t>
            </a:r>
            <a:r>
              <a:rPr lang="fr-FR" dirty="0" smtClean="0"/>
              <a:t>, ...   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defRPr/>
            </a:pPr>
            <a:r>
              <a:rPr lang="fr-FR" dirty="0" err="1" smtClean="0"/>
              <a:t>Strengths</a:t>
            </a:r>
            <a:r>
              <a:rPr lang="fr-FR" dirty="0" smtClean="0"/>
              <a:t> &amp; </a:t>
            </a:r>
            <a:r>
              <a:rPr lang="fr-FR" dirty="0" err="1" smtClean="0"/>
              <a:t>weaknesses</a:t>
            </a:r>
            <a:r>
              <a:rPr lang="fr-FR" dirty="0" smtClean="0"/>
              <a:t> of the system-as-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</a:p>
          <a:p>
            <a:pPr>
              <a:defRPr/>
            </a:pPr>
            <a:r>
              <a:rPr lang="fr-FR" dirty="0" err="1" smtClean="0"/>
              <a:t>Identifying</a:t>
            </a:r>
            <a:r>
              <a:rPr lang="fr-FR" dirty="0" smtClean="0"/>
              <a:t> the system 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stakeholders</a:t>
            </a:r>
            <a:r>
              <a:rPr lang="fr-FR" dirty="0" smtClean="0"/>
              <a:t>:</a:t>
            </a:r>
          </a:p>
          <a:p>
            <a:pPr lvl="1">
              <a:spcBef>
                <a:spcPct val="10000"/>
              </a:spcBef>
              <a:defRPr/>
            </a:pPr>
            <a:r>
              <a:rPr lang="fr-FR" dirty="0" smtClean="0"/>
              <a:t>Groups or </a:t>
            </a:r>
            <a:r>
              <a:rPr lang="fr-FR" dirty="0" err="1" smtClean="0"/>
              <a:t>individuals</a:t>
            </a:r>
            <a:r>
              <a:rPr lang="fr-FR" dirty="0" smtClean="0"/>
              <a:t> </a:t>
            </a:r>
            <a:r>
              <a:rPr lang="fr-FR" dirty="0" err="1" smtClean="0"/>
              <a:t>affected</a:t>
            </a:r>
            <a:r>
              <a:rPr lang="fr-FR" dirty="0" smtClean="0"/>
              <a:t> by the system-to-</a:t>
            </a:r>
            <a:r>
              <a:rPr lang="fr-FR" dirty="0" err="1" smtClean="0"/>
              <a:t>be</a:t>
            </a:r>
            <a:r>
              <a:rPr lang="fr-FR" dirty="0" smtClean="0"/>
              <a:t>, </a:t>
            </a:r>
            <a:r>
              <a:rPr lang="fr-FR" dirty="0" err="1" smtClean="0"/>
              <a:t>who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influence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elaboration</a:t>
            </a:r>
            <a:r>
              <a:rPr lang="fr-FR" dirty="0" smtClean="0"/>
              <a:t> and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acceptance</a:t>
            </a:r>
            <a:endParaRPr lang="fr-FR" dirty="0" smtClean="0"/>
          </a:p>
          <a:p>
            <a:pPr lvl="1">
              <a:spcBef>
                <a:spcPct val="10000"/>
              </a:spcBef>
              <a:defRPr/>
            </a:pPr>
            <a:r>
              <a:rPr lang="en-US" altLang="en-US" dirty="0" smtClean="0"/>
              <a:t>Decision makers, managers, domain experts, users, clients, subcontractors, analysts, developers, ...</a:t>
            </a:r>
            <a:endParaRPr lang="fr-FR" dirty="0" smtClean="0"/>
          </a:p>
          <a:p>
            <a:pPr>
              <a:lnSpc>
                <a:spcPct val="135000"/>
              </a:lnSpc>
              <a:spcBef>
                <a:spcPct val="20000"/>
              </a:spcBef>
              <a:defRPr/>
            </a:pPr>
            <a:r>
              <a:rPr lang="fr-FR" sz="23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r-FR" sz="23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Products</a:t>
            </a:r>
            <a:r>
              <a:rPr lang="fr-FR" sz="2300" dirty="0" smtClean="0"/>
              <a:t>:  </a:t>
            </a:r>
            <a:r>
              <a:rPr lang="fr-FR" dirty="0" smtClean="0"/>
              <a:t>Initial sections for </a:t>
            </a:r>
            <a:r>
              <a:rPr lang="fr-FR" dirty="0" err="1" smtClean="0"/>
              <a:t>preliminary</a:t>
            </a:r>
            <a:r>
              <a:rPr lang="fr-FR" dirty="0" smtClean="0"/>
              <a:t> </a:t>
            </a:r>
            <a:r>
              <a:rPr lang="fr-FR" dirty="0" err="1" smtClean="0"/>
              <a:t>draft</a:t>
            </a:r>
            <a:r>
              <a:rPr lang="fr-FR" dirty="0" smtClean="0"/>
              <a:t> </a:t>
            </a:r>
            <a:r>
              <a:rPr lang="fr-FR" dirty="0" err="1" smtClean="0"/>
              <a:t>proposal</a:t>
            </a:r>
            <a:r>
              <a:rPr lang="fr-FR" dirty="0" smtClean="0"/>
              <a:t> </a:t>
            </a:r>
          </a:p>
          <a:p>
            <a:pPr>
              <a:lnSpc>
                <a:spcPct val="60000"/>
              </a:lnSpc>
              <a:defRPr/>
            </a:pPr>
            <a:r>
              <a:rPr lang="fr-FR" dirty="0" err="1" smtClean="0"/>
              <a:t>Glossary</a:t>
            </a:r>
            <a:r>
              <a:rPr lang="fr-FR" dirty="0" smtClean="0"/>
              <a:t> of </a:t>
            </a:r>
            <a:r>
              <a:rPr lang="fr-FR" dirty="0" err="1" smtClean="0"/>
              <a:t>terms</a:t>
            </a:r>
            <a:endParaRPr lang="fr-FR" sz="2300" dirty="0" smtClean="0"/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152400" y="53975"/>
          <a:ext cx="10668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Clip" r:id="rId3" imgW="1258200" imgH="1103040" progId="MS_ClipArt_Gallery.2">
                  <p:embed/>
                </p:oleObj>
              </mc:Choice>
              <mc:Fallback>
                <p:oleObj name="Clip" r:id="rId3" imgW="1258200" imgH="110304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3975"/>
                        <a:ext cx="1066800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Objectives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Understand scope and basic concept of RE</a:t>
            </a:r>
          </a:p>
          <a:p>
            <a:r>
              <a:rPr lang="en-US" smtClean="0"/>
              <a:t>Explain what requirements there are with respect to other key RE notions such as domain properties and environment assumptions</a:t>
            </a:r>
          </a:p>
          <a:p>
            <a:r>
              <a:rPr lang="en-US" smtClean="0"/>
              <a:t>Specific roles of functional and non-functional requirements in RE</a:t>
            </a:r>
          </a:p>
          <a:p>
            <a:r>
              <a:rPr lang="en-US" smtClean="0"/>
              <a:t>Requirement engineering process</a:t>
            </a:r>
          </a:p>
          <a:p>
            <a:r>
              <a:rPr lang="en-US" smtClean="0"/>
              <a:t>Quality criteria according to which requirement documents is elaborated and evaluated</a:t>
            </a:r>
          </a:p>
          <a:p>
            <a:r>
              <a:rPr lang="en-US" smtClean="0"/>
              <a:t>Why a careful elaboration of requirements and assumptions in early stages of software lifecycle is important?</a:t>
            </a:r>
          </a:p>
          <a:p>
            <a:r>
              <a:rPr lang="en-US" smtClean="0"/>
              <a:t>What are obstacles to do good RE?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Requirements elicitation</a:t>
            </a:r>
            <a:endParaRPr lang="en-US" altLang="en-US" sz="2000" smtClean="0"/>
          </a:p>
        </p:txBody>
      </p:sp>
      <p:sp>
        <p:nvSpPr>
          <p:cNvPr id="141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938" y="1330325"/>
            <a:ext cx="8882062" cy="5299075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fr-FR" smtClean="0"/>
              <a:t>Exploring the problem world ...</a:t>
            </a:r>
          </a:p>
          <a:p>
            <a:pPr>
              <a:defRPr/>
            </a:pPr>
            <a:r>
              <a:rPr lang="fr-FR" smtClean="0"/>
              <a:t>Further analysis of problems with system-as-is: symptoms, causes, consequences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fr-FR" smtClean="0"/>
              <a:t>Analysis of technology opportunities, new market conditions</a:t>
            </a:r>
          </a:p>
          <a:p>
            <a:pPr>
              <a:lnSpc>
                <a:spcPct val="130000"/>
              </a:lnSpc>
              <a:spcBef>
                <a:spcPct val="20000"/>
              </a:spcBef>
              <a:defRPr/>
            </a:pPr>
            <a:r>
              <a:rPr lang="fr-FR" smtClean="0"/>
              <a:t>Identification of ...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lang="fr-FR" smtClean="0"/>
              <a:t>improvement objectives</a:t>
            </a:r>
          </a:p>
          <a:p>
            <a:pPr lvl="1">
              <a:lnSpc>
                <a:spcPct val="100000"/>
              </a:lnSpc>
              <a:defRPr/>
            </a:pPr>
            <a:r>
              <a:rPr lang="fr-FR" smtClean="0"/>
              <a:t>organizational/technical constraints on system-to-be</a:t>
            </a:r>
          </a:p>
          <a:p>
            <a:pPr lvl="1">
              <a:lnSpc>
                <a:spcPct val="100000"/>
              </a:lnSpc>
              <a:defRPr/>
            </a:pPr>
            <a:r>
              <a:rPr lang="fr-FR" i="1" smtClean="0"/>
              <a:t>alternative</a:t>
            </a:r>
            <a:r>
              <a:rPr lang="fr-FR" smtClean="0"/>
              <a:t> options for satisfying objectives, for assigning responsibilities</a:t>
            </a:r>
          </a:p>
          <a:p>
            <a:pPr lvl="1">
              <a:lnSpc>
                <a:spcPct val="100000"/>
              </a:lnSpc>
              <a:defRPr/>
            </a:pPr>
            <a:r>
              <a:rPr lang="fr-FR" smtClean="0"/>
              <a:t>scenarios of hypothetical software-environment interaction</a:t>
            </a:r>
          </a:p>
          <a:p>
            <a:pPr lvl="1">
              <a:lnSpc>
                <a:spcPct val="100000"/>
              </a:lnSpc>
              <a:defRPr/>
            </a:pPr>
            <a:r>
              <a:rPr lang="fr-FR" smtClean="0"/>
              <a:t>requirements on software, assumptions on environment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Product</a:t>
            </a:r>
            <a:r>
              <a:rPr lang="fr-FR" smtClean="0"/>
              <a:t>: Additional sections for preliminary draft proposal</a:t>
            </a:r>
          </a:p>
        </p:txBody>
      </p:sp>
      <p:pic>
        <p:nvPicPr>
          <p:cNvPr id="39940" name="Picture 5" descr="C:\Program Files\Common Files\Microsoft Shared\Clipart\cagcat50\pe01460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76200"/>
            <a:ext cx="9810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RE process  </a:t>
            </a:r>
            <a:r>
              <a:rPr lang="en-US" altLang="en-US" sz="2000" smtClean="0"/>
              <a:t>(2)</a:t>
            </a: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4411663" y="1792288"/>
            <a:ext cx="300037" cy="4141787"/>
            <a:chOff x="2779" y="1129"/>
            <a:chExt cx="189" cy="2609"/>
          </a:xfrm>
        </p:grpSpPr>
        <p:sp>
          <p:nvSpPr>
            <p:cNvPr id="1403908" name="Line 4"/>
            <p:cNvSpPr>
              <a:spLocks noChangeShapeType="1"/>
            </p:cNvSpPr>
            <p:nvPr/>
          </p:nvSpPr>
          <p:spPr bwMode="auto">
            <a:xfrm>
              <a:off x="2874" y="1263"/>
              <a:ext cx="1" cy="234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3909" name="Freeform 5"/>
            <p:cNvSpPr>
              <a:spLocks/>
            </p:cNvSpPr>
            <p:nvPr/>
          </p:nvSpPr>
          <p:spPr bwMode="auto">
            <a:xfrm>
              <a:off x="2795" y="1129"/>
              <a:ext cx="173" cy="168"/>
            </a:xfrm>
            <a:custGeom>
              <a:avLst/>
              <a:gdLst/>
              <a:ahLst/>
              <a:cxnLst>
                <a:cxn ang="0">
                  <a:pos x="173" y="168"/>
                </a:cxn>
                <a:cxn ang="0">
                  <a:pos x="79" y="0"/>
                </a:cxn>
                <a:cxn ang="0">
                  <a:pos x="0" y="168"/>
                </a:cxn>
                <a:cxn ang="0">
                  <a:pos x="173" y="168"/>
                </a:cxn>
              </a:cxnLst>
              <a:rect l="0" t="0" r="r" b="b"/>
              <a:pathLst>
                <a:path w="173" h="168">
                  <a:moveTo>
                    <a:pt x="173" y="168"/>
                  </a:moveTo>
                  <a:lnTo>
                    <a:pt x="79" y="0"/>
                  </a:lnTo>
                  <a:lnTo>
                    <a:pt x="0" y="168"/>
                  </a:lnTo>
                  <a:lnTo>
                    <a:pt x="173" y="1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3910" name="Freeform 6"/>
            <p:cNvSpPr>
              <a:spLocks/>
            </p:cNvSpPr>
            <p:nvPr/>
          </p:nvSpPr>
          <p:spPr bwMode="auto">
            <a:xfrm>
              <a:off x="2779" y="3570"/>
              <a:ext cx="173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5" y="168"/>
                </a:cxn>
                <a:cxn ang="0">
                  <a:pos x="173" y="0"/>
                </a:cxn>
                <a:cxn ang="0">
                  <a:pos x="0" y="0"/>
                </a:cxn>
              </a:cxnLst>
              <a:rect l="0" t="0" r="r" b="b"/>
              <a:pathLst>
                <a:path w="173" h="168">
                  <a:moveTo>
                    <a:pt x="0" y="0"/>
                  </a:moveTo>
                  <a:lnTo>
                    <a:pt x="95" y="168"/>
                  </a:lnTo>
                  <a:lnTo>
                    <a:pt x="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0964" name="Group 7"/>
          <p:cNvGrpSpPr>
            <a:grpSpLocks/>
          </p:cNvGrpSpPr>
          <p:nvPr/>
        </p:nvGrpSpPr>
        <p:grpSpPr bwMode="auto">
          <a:xfrm>
            <a:off x="1889125" y="3651250"/>
            <a:ext cx="5421313" cy="317500"/>
            <a:chOff x="1190" y="2300"/>
            <a:chExt cx="3415" cy="200"/>
          </a:xfrm>
        </p:grpSpPr>
        <p:sp>
          <p:nvSpPr>
            <p:cNvPr id="1403912" name="Line 8"/>
            <p:cNvSpPr>
              <a:spLocks noChangeShapeType="1"/>
            </p:cNvSpPr>
            <p:nvPr/>
          </p:nvSpPr>
          <p:spPr bwMode="auto">
            <a:xfrm flipH="1">
              <a:off x="1316" y="2400"/>
              <a:ext cx="316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3913" name="Freeform 9"/>
            <p:cNvSpPr>
              <a:spLocks/>
            </p:cNvSpPr>
            <p:nvPr/>
          </p:nvSpPr>
          <p:spPr bwMode="auto">
            <a:xfrm>
              <a:off x="4447" y="2316"/>
              <a:ext cx="158" cy="184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158" y="84"/>
                </a:cxn>
                <a:cxn ang="0">
                  <a:pos x="0" y="0"/>
                </a:cxn>
                <a:cxn ang="0">
                  <a:pos x="0" y="184"/>
                </a:cxn>
              </a:cxnLst>
              <a:rect l="0" t="0" r="r" b="b"/>
              <a:pathLst>
                <a:path w="158" h="184">
                  <a:moveTo>
                    <a:pt x="0" y="184"/>
                  </a:moveTo>
                  <a:lnTo>
                    <a:pt x="158" y="84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3914" name="Freeform 10"/>
            <p:cNvSpPr>
              <a:spLocks/>
            </p:cNvSpPr>
            <p:nvPr/>
          </p:nvSpPr>
          <p:spPr bwMode="auto">
            <a:xfrm>
              <a:off x="1190" y="2300"/>
              <a:ext cx="158" cy="18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100"/>
                </a:cxn>
                <a:cxn ang="0">
                  <a:pos x="158" y="184"/>
                </a:cxn>
                <a:cxn ang="0">
                  <a:pos x="158" y="0"/>
                </a:cxn>
              </a:cxnLst>
              <a:rect l="0" t="0" r="r" b="b"/>
              <a:pathLst>
                <a:path w="158" h="184">
                  <a:moveTo>
                    <a:pt x="158" y="0"/>
                  </a:moveTo>
                  <a:lnTo>
                    <a:pt x="0" y="100"/>
                  </a:lnTo>
                  <a:lnTo>
                    <a:pt x="158" y="184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03915" name="Rectangle 11"/>
          <p:cNvSpPr>
            <a:spLocks noChangeArrowheads="1"/>
          </p:cNvSpPr>
          <p:nvPr/>
        </p:nvSpPr>
        <p:spPr bwMode="auto">
          <a:xfrm>
            <a:off x="3883025" y="3863975"/>
            <a:ext cx="558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>
                <a:solidFill>
                  <a:srgbClr val="000000"/>
                </a:solidFill>
                <a:latin typeface="Times New Roman" pitchFamily="18" charset="0"/>
              </a:rPr>
              <a:t>start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3916" name="Freeform 12"/>
          <p:cNvSpPr>
            <a:spLocks/>
          </p:cNvSpPr>
          <p:nvPr/>
        </p:nvSpPr>
        <p:spPr bwMode="auto">
          <a:xfrm>
            <a:off x="3937000" y="3305175"/>
            <a:ext cx="625475" cy="504825"/>
          </a:xfrm>
          <a:custGeom>
            <a:avLst/>
            <a:gdLst/>
            <a:ahLst/>
            <a:cxnLst>
              <a:cxn ang="0">
                <a:pos x="0" y="301"/>
              </a:cxn>
              <a:cxn ang="0">
                <a:pos x="32" y="318"/>
              </a:cxn>
              <a:cxn ang="0">
                <a:pos x="63" y="234"/>
              </a:cxn>
              <a:cxn ang="0">
                <a:pos x="48" y="234"/>
              </a:cxn>
              <a:cxn ang="0">
                <a:pos x="48" y="251"/>
              </a:cxn>
              <a:cxn ang="0">
                <a:pos x="95" y="184"/>
              </a:cxn>
              <a:cxn ang="0">
                <a:pos x="95" y="184"/>
              </a:cxn>
              <a:cxn ang="0">
                <a:pos x="126" y="151"/>
              </a:cxn>
              <a:cxn ang="0">
                <a:pos x="158" y="117"/>
              </a:cxn>
              <a:cxn ang="0">
                <a:pos x="252" y="67"/>
              </a:cxn>
              <a:cxn ang="0">
                <a:pos x="331" y="34"/>
              </a:cxn>
              <a:cxn ang="0">
                <a:pos x="315" y="17"/>
              </a:cxn>
              <a:cxn ang="0">
                <a:pos x="315" y="34"/>
              </a:cxn>
              <a:cxn ang="0">
                <a:pos x="394" y="34"/>
              </a:cxn>
              <a:cxn ang="0">
                <a:pos x="394" y="0"/>
              </a:cxn>
              <a:cxn ang="0">
                <a:pos x="331" y="0"/>
              </a:cxn>
              <a:cxn ang="0">
                <a:pos x="315" y="0"/>
              </a:cxn>
              <a:cxn ang="0">
                <a:pos x="236" y="34"/>
              </a:cxn>
              <a:cxn ang="0">
                <a:pos x="142" y="84"/>
              </a:cxn>
              <a:cxn ang="0">
                <a:pos x="111" y="117"/>
              </a:cxn>
              <a:cxn ang="0">
                <a:pos x="79" y="168"/>
              </a:cxn>
              <a:cxn ang="0">
                <a:pos x="79" y="168"/>
              </a:cxn>
              <a:cxn ang="0">
                <a:pos x="79" y="151"/>
              </a:cxn>
              <a:cxn ang="0">
                <a:pos x="32" y="218"/>
              </a:cxn>
              <a:cxn ang="0">
                <a:pos x="32" y="234"/>
              </a:cxn>
              <a:cxn ang="0">
                <a:pos x="32" y="234"/>
              </a:cxn>
              <a:cxn ang="0">
                <a:pos x="0" y="301"/>
              </a:cxn>
            </a:cxnLst>
            <a:rect l="0" t="0" r="r" b="b"/>
            <a:pathLst>
              <a:path w="394" h="318">
                <a:moveTo>
                  <a:pt x="0" y="301"/>
                </a:moveTo>
                <a:lnTo>
                  <a:pt x="32" y="318"/>
                </a:lnTo>
                <a:lnTo>
                  <a:pt x="63" y="234"/>
                </a:lnTo>
                <a:lnTo>
                  <a:pt x="48" y="234"/>
                </a:lnTo>
                <a:lnTo>
                  <a:pt x="48" y="251"/>
                </a:lnTo>
                <a:lnTo>
                  <a:pt x="95" y="184"/>
                </a:lnTo>
                <a:lnTo>
                  <a:pt x="95" y="184"/>
                </a:lnTo>
                <a:lnTo>
                  <a:pt x="126" y="151"/>
                </a:lnTo>
                <a:lnTo>
                  <a:pt x="158" y="117"/>
                </a:lnTo>
                <a:lnTo>
                  <a:pt x="252" y="67"/>
                </a:lnTo>
                <a:lnTo>
                  <a:pt x="331" y="34"/>
                </a:lnTo>
                <a:lnTo>
                  <a:pt x="315" y="17"/>
                </a:lnTo>
                <a:lnTo>
                  <a:pt x="315" y="34"/>
                </a:lnTo>
                <a:lnTo>
                  <a:pt x="394" y="34"/>
                </a:lnTo>
                <a:lnTo>
                  <a:pt x="394" y="0"/>
                </a:lnTo>
                <a:lnTo>
                  <a:pt x="331" y="0"/>
                </a:lnTo>
                <a:lnTo>
                  <a:pt x="315" y="0"/>
                </a:lnTo>
                <a:lnTo>
                  <a:pt x="236" y="34"/>
                </a:lnTo>
                <a:lnTo>
                  <a:pt x="142" y="84"/>
                </a:lnTo>
                <a:lnTo>
                  <a:pt x="111" y="117"/>
                </a:lnTo>
                <a:lnTo>
                  <a:pt x="79" y="168"/>
                </a:lnTo>
                <a:lnTo>
                  <a:pt x="79" y="168"/>
                </a:lnTo>
                <a:lnTo>
                  <a:pt x="79" y="151"/>
                </a:lnTo>
                <a:lnTo>
                  <a:pt x="32" y="218"/>
                </a:lnTo>
                <a:lnTo>
                  <a:pt x="32" y="234"/>
                </a:lnTo>
                <a:lnTo>
                  <a:pt x="32" y="234"/>
                </a:lnTo>
                <a:lnTo>
                  <a:pt x="0" y="301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3917" name="Freeform 13"/>
          <p:cNvSpPr>
            <a:spLocks/>
          </p:cNvSpPr>
          <p:nvPr/>
        </p:nvSpPr>
        <p:spPr bwMode="auto">
          <a:xfrm>
            <a:off x="4562475" y="3279775"/>
            <a:ext cx="798513" cy="557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"/>
              </a:cxn>
              <a:cxn ang="0">
                <a:pos x="126" y="50"/>
              </a:cxn>
              <a:cxn ang="0">
                <a:pos x="252" y="83"/>
              </a:cxn>
              <a:cxn ang="0">
                <a:pos x="362" y="150"/>
              </a:cxn>
              <a:cxn ang="0">
                <a:pos x="409" y="184"/>
              </a:cxn>
              <a:cxn ang="0">
                <a:pos x="440" y="217"/>
              </a:cxn>
              <a:cxn ang="0">
                <a:pos x="456" y="250"/>
              </a:cxn>
              <a:cxn ang="0">
                <a:pos x="472" y="234"/>
              </a:cxn>
              <a:cxn ang="0">
                <a:pos x="456" y="234"/>
              </a:cxn>
              <a:cxn ang="0">
                <a:pos x="472" y="284"/>
              </a:cxn>
              <a:cxn ang="0">
                <a:pos x="472" y="351"/>
              </a:cxn>
              <a:cxn ang="0">
                <a:pos x="503" y="351"/>
              </a:cxn>
              <a:cxn ang="0">
                <a:pos x="503" y="284"/>
              </a:cxn>
              <a:cxn ang="0">
                <a:pos x="488" y="234"/>
              </a:cxn>
              <a:cxn ang="0">
                <a:pos x="472" y="217"/>
              </a:cxn>
              <a:cxn ang="0">
                <a:pos x="456" y="184"/>
              </a:cxn>
              <a:cxn ang="0">
                <a:pos x="425" y="150"/>
              </a:cxn>
              <a:cxn ang="0">
                <a:pos x="377" y="117"/>
              </a:cxn>
              <a:cxn ang="0">
                <a:pos x="267" y="50"/>
              </a:cxn>
              <a:cxn ang="0">
                <a:pos x="141" y="16"/>
              </a:cxn>
              <a:cxn ang="0">
                <a:pos x="0" y="0"/>
              </a:cxn>
            </a:cxnLst>
            <a:rect l="0" t="0" r="r" b="b"/>
            <a:pathLst>
              <a:path w="503" h="351">
                <a:moveTo>
                  <a:pt x="0" y="0"/>
                </a:moveTo>
                <a:lnTo>
                  <a:pt x="0" y="33"/>
                </a:lnTo>
                <a:lnTo>
                  <a:pt x="126" y="50"/>
                </a:lnTo>
                <a:lnTo>
                  <a:pt x="252" y="83"/>
                </a:lnTo>
                <a:lnTo>
                  <a:pt x="362" y="150"/>
                </a:lnTo>
                <a:lnTo>
                  <a:pt x="409" y="184"/>
                </a:lnTo>
                <a:lnTo>
                  <a:pt x="440" y="217"/>
                </a:lnTo>
                <a:lnTo>
                  <a:pt x="456" y="250"/>
                </a:lnTo>
                <a:lnTo>
                  <a:pt x="472" y="234"/>
                </a:lnTo>
                <a:lnTo>
                  <a:pt x="456" y="234"/>
                </a:lnTo>
                <a:lnTo>
                  <a:pt x="472" y="284"/>
                </a:lnTo>
                <a:lnTo>
                  <a:pt x="472" y="351"/>
                </a:lnTo>
                <a:lnTo>
                  <a:pt x="503" y="351"/>
                </a:lnTo>
                <a:lnTo>
                  <a:pt x="503" y="284"/>
                </a:lnTo>
                <a:lnTo>
                  <a:pt x="488" y="234"/>
                </a:lnTo>
                <a:lnTo>
                  <a:pt x="472" y="217"/>
                </a:lnTo>
                <a:lnTo>
                  <a:pt x="456" y="184"/>
                </a:lnTo>
                <a:lnTo>
                  <a:pt x="425" y="150"/>
                </a:lnTo>
                <a:lnTo>
                  <a:pt x="377" y="117"/>
                </a:lnTo>
                <a:lnTo>
                  <a:pt x="267" y="50"/>
                </a:lnTo>
                <a:lnTo>
                  <a:pt x="141" y="16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3918" name="Rectangle 14"/>
          <p:cNvSpPr>
            <a:spLocks noChangeArrowheads="1"/>
          </p:cNvSpPr>
          <p:nvPr/>
        </p:nvSpPr>
        <p:spPr bwMode="auto">
          <a:xfrm>
            <a:off x="341313" y="2138363"/>
            <a:ext cx="39465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3919" name="Rectangle 15"/>
          <p:cNvSpPr>
            <a:spLocks noChangeArrowheads="1"/>
          </p:cNvSpPr>
          <p:nvPr/>
        </p:nvSpPr>
        <p:spPr bwMode="auto">
          <a:xfrm>
            <a:off x="860425" y="2217738"/>
            <a:ext cx="30210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latin typeface="Arial" pitchFamily="34" charset="0"/>
              </a:rPr>
              <a:t>domain understanding</a:t>
            </a:r>
            <a:endParaRPr lang="en-US" i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3920" name="Rectangle 16"/>
          <p:cNvSpPr>
            <a:spLocks noChangeArrowheads="1"/>
          </p:cNvSpPr>
          <p:nvPr/>
        </p:nvSpPr>
        <p:spPr bwMode="auto">
          <a:xfrm>
            <a:off x="1597025" y="2641600"/>
            <a:ext cx="15605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latin typeface="Arial" pitchFamily="34" charset="0"/>
              </a:rPr>
              <a:t>&amp; elicitation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3921" name="Rectangle 17"/>
          <p:cNvSpPr>
            <a:spLocks noChangeArrowheads="1"/>
          </p:cNvSpPr>
          <p:nvPr/>
        </p:nvSpPr>
        <p:spPr bwMode="auto">
          <a:xfrm>
            <a:off x="5635625" y="2163763"/>
            <a:ext cx="32480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3922" name="Rectangle 18"/>
          <p:cNvSpPr>
            <a:spLocks noChangeArrowheads="1"/>
          </p:cNvSpPr>
          <p:nvPr/>
        </p:nvSpPr>
        <p:spPr bwMode="auto">
          <a:xfrm>
            <a:off x="6045200" y="2259013"/>
            <a:ext cx="13922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evaluation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3923" name="Rectangle 19"/>
          <p:cNvSpPr>
            <a:spLocks noChangeArrowheads="1"/>
          </p:cNvSpPr>
          <p:nvPr/>
        </p:nvSpPr>
        <p:spPr bwMode="auto">
          <a:xfrm>
            <a:off x="5861050" y="2682875"/>
            <a:ext cx="1746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&amp; agreement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3924" name="Rectangle 20"/>
          <p:cNvSpPr>
            <a:spLocks noChangeArrowheads="1"/>
          </p:cNvSpPr>
          <p:nvPr/>
        </p:nvSpPr>
        <p:spPr bwMode="auto">
          <a:xfrm>
            <a:off x="2738438" y="1155700"/>
            <a:ext cx="4021137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75" name="Rectangle 21"/>
          <p:cNvSpPr>
            <a:spLocks noChangeArrowheads="1"/>
          </p:cNvSpPr>
          <p:nvPr/>
        </p:nvSpPr>
        <p:spPr bwMode="auto">
          <a:xfrm>
            <a:off x="3124200" y="1387475"/>
            <a:ext cx="30495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0" lang="en-US">
                <a:solidFill>
                  <a:srgbClr val="009999"/>
                </a:solidFill>
                <a:latin typeface="Comic Sans MS" pitchFamily="66" charset="0"/>
              </a:rPr>
              <a:t>alternative proposals</a:t>
            </a:r>
            <a:endParaRPr lang="en-US" i="0"/>
          </a:p>
        </p:txBody>
      </p:sp>
      <p:sp>
        <p:nvSpPr>
          <p:cNvPr id="1403926" name="Rectangle 22"/>
          <p:cNvSpPr>
            <a:spLocks noChangeArrowheads="1"/>
          </p:cNvSpPr>
          <p:nvPr/>
        </p:nvSpPr>
        <p:spPr bwMode="auto">
          <a:xfrm>
            <a:off x="5910263" y="3863975"/>
            <a:ext cx="2698750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3927" name="Rectangle 23"/>
          <p:cNvSpPr>
            <a:spLocks noChangeArrowheads="1"/>
          </p:cNvSpPr>
          <p:nvPr/>
        </p:nvSpPr>
        <p:spPr bwMode="auto">
          <a:xfrm>
            <a:off x="6872288" y="3943350"/>
            <a:ext cx="9763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agreed</a:t>
            </a:r>
            <a:endParaRPr lang="en-US" i="0">
              <a:solidFill>
                <a:srgbClr val="0099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403928" name="Rectangle 24"/>
          <p:cNvSpPr>
            <a:spLocks noChangeArrowheads="1"/>
          </p:cNvSpPr>
          <p:nvPr/>
        </p:nvSpPr>
        <p:spPr bwMode="auto">
          <a:xfrm>
            <a:off x="6429375" y="4316413"/>
            <a:ext cx="18827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requirements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403929" name="Rectangle 25"/>
          <p:cNvSpPr>
            <a:spLocks noChangeArrowheads="1"/>
          </p:cNvSpPr>
          <p:nvPr/>
        </p:nvSpPr>
        <p:spPr bwMode="auto">
          <a:xfrm>
            <a:off x="2463800" y="5959475"/>
            <a:ext cx="43211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3930" name="Rectangle 26"/>
          <p:cNvSpPr>
            <a:spLocks noChangeArrowheads="1"/>
          </p:cNvSpPr>
          <p:nvPr/>
        </p:nvSpPr>
        <p:spPr bwMode="auto">
          <a:xfrm>
            <a:off x="465138" y="3863975"/>
            <a:ext cx="2573337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3931" name="Rectangle 27"/>
          <p:cNvSpPr>
            <a:spLocks noChangeArrowheads="1"/>
          </p:cNvSpPr>
          <p:nvPr/>
        </p:nvSpPr>
        <p:spPr bwMode="auto">
          <a:xfrm>
            <a:off x="5535613" y="4951413"/>
            <a:ext cx="32480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3932" name="Oval 28"/>
          <p:cNvSpPr>
            <a:spLocks noChangeArrowheads="1"/>
          </p:cNvSpPr>
          <p:nvPr/>
        </p:nvSpPr>
        <p:spPr bwMode="auto">
          <a:xfrm>
            <a:off x="3862388" y="3651250"/>
            <a:ext cx="274637" cy="2651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Evaluation &amp; agreement</a:t>
            </a:r>
            <a:endParaRPr lang="en-US" altLang="en-US" sz="2000" smtClean="0"/>
          </a:p>
        </p:txBody>
      </p:sp>
      <p:sp>
        <p:nvSpPr>
          <p:cNvPr id="141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04938"/>
            <a:ext cx="8869363" cy="4767262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fr-FR" smtClean="0"/>
              <a:t>Negotiation-based decision making ...</a:t>
            </a:r>
          </a:p>
          <a:p>
            <a:pPr lvl="1">
              <a:spcBef>
                <a:spcPct val="50000"/>
              </a:spcBef>
              <a:defRPr/>
            </a:pPr>
            <a:r>
              <a:rPr lang="fr-FR" smtClean="0"/>
              <a:t>Identification &amp; resolution of </a:t>
            </a: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conflicting</a:t>
            </a:r>
            <a:r>
              <a:rPr lang="fr-FR" smtClean="0"/>
              <a:t> concerns</a:t>
            </a:r>
          </a:p>
          <a:p>
            <a:pPr lvl="1">
              <a:spcBef>
                <a:spcPct val="50000"/>
              </a:spcBef>
              <a:defRPr/>
            </a:pPr>
            <a:r>
              <a:rPr lang="fr-FR" smtClean="0"/>
              <a:t>Identification &amp; resolution of </a:t>
            </a: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risks</a:t>
            </a:r>
            <a:r>
              <a:rPr lang="fr-FR" smtClean="0"/>
              <a:t> with proposed system</a:t>
            </a:r>
          </a:p>
          <a:p>
            <a:pPr lvl="1">
              <a:spcBef>
                <a:spcPct val="50000"/>
              </a:spcBef>
              <a:defRPr/>
            </a:pPr>
            <a:r>
              <a:rPr lang="fr-FR" smtClean="0"/>
              <a:t>Comparison of </a:t>
            </a: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alternative options</a:t>
            </a:r>
            <a:r>
              <a:rPr lang="fr-FR" smtClean="0"/>
              <a:t> against objectives &amp; risks, and selection of preferred ones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defRPr/>
            </a:pPr>
            <a:r>
              <a:rPr lang="fr-FR" smtClean="0"/>
              <a:t>Requirements </a:t>
            </a: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prioritization</a:t>
            </a:r>
            <a:r>
              <a:rPr lang="fr-FR" smtClean="0"/>
              <a:t>: to resolve conflicts, address cost/schedule constraints, support incremental development </a:t>
            </a:r>
          </a:p>
          <a:p>
            <a:pPr>
              <a:spcBef>
                <a:spcPct val="60000"/>
              </a:spcBef>
              <a:buFont typeface="Wingdings" pitchFamily="2" charset="2"/>
              <a:buNone/>
              <a:defRPr/>
            </a:pP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Product</a:t>
            </a:r>
            <a:r>
              <a:rPr lang="fr-FR" smtClean="0"/>
              <a:t>: Final sections of draft proposal documenting the selected/agreed objectives, requirements, asssumptions (incl. rationale for selected options)</a:t>
            </a:r>
          </a:p>
        </p:txBody>
      </p:sp>
      <p:pic>
        <p:nvPicPr>
          <p:cNvPr id="41988" name="Picture 4" descr="C:\Program Files\Fichiers communs\Microsoft Shared\Clipart\cagcat50\PE01561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563" y="177800"/>
            <a:ext cx="1417637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RE process  </a:t>
            </a:r>
            <a:r>
              <a:rPr lang="en-US" altLang="en-US" sz="2000" smtClean="0"/>
              <a:t>(3)</a:t>
            </a: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4411663" y="1792288"/>
            <a:ext cx="300037" cy="4141787"/>
            <a:chOff x="2779" y="1129"/>
            <a:chExt cx="189" cy="2609"/>
          </a:xfrm>
        </p:grpSpPr>
        <p:sp>
          <p:nvSpPr>
            <p:cNvPr id="1404932" name="Line 4"/>
            <p:cNvSpPr>
              <a:spLocks noChangeShapeType="1"/>
            </p:cNvSpPr>
            <p:nvPr/>
          </p:nvSpPr>
          <p:spPr bwMode="auto">
            <a:xfrm>
              <a:off x="2874" y="1263"/>
              <a:ext cx="1" cy="234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4933" name="Freeform 5"/>
            <p:cNvSpPr>
              <a:spLocks/>
            </p:cNvSpPr>
            <p:nvPr/>
          </p:nvSpPr>
          <p:spPr bwMode="auto">
            <a:xfrm>
              <a:off x="2795" y="1129"/>
              <a:ext cx="173" cy="168"/>
            </a:xfrm>
            <a:custGeom>
              <a:avLst/>
              <a:gdLst/>
              <a:ahLst/>
              <a:cxnLst>
                <a:cxn ang="0">
                  <a:pos x="173" y="168"/>
                </a:cxn>
                <a:cxn ang="0">
                  <a:pos x="79" y="0"/>
                </a:cxn>
                <a:cxn ang="0">
                  <a:pos x="0" y="168"/>
                </a:cxn>
                <a:cxn ang="0">
                  <a:pos x="173" y="168"/>
                </a:cxn>
              </a:cxnLst>
              <a:rect l="0" t="0" r="r" b="b"/>
              <a:pathLst>
                <a:path w="173" h="168">
                  <a:moveTo>
                    <a:pt x="173" y="168"/>
                  </a:moveTo>
                  <a:lnTo>
                    <a:pt x="79" y="0"/>
                  </a:lnTo>
                  <a:lnTo>
                    <a:pt x="0" y="168"/>
                  </a:lnTo>
                  <a:lnTo>
                    <a:pt x="173" y="1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4934" name="Freeform 6"/>
            <p:cNvSpPr>
              <a:spLocks/>
            </p:cNvSpPr>
            <p:nvPr/>
          </p:nvSpPr>
          <p:spPr bwMode="auto">
            <a:xfrm>
              <a:off x="2779" y="3570"/>
              <a:ext cx="173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5" y="168"/>
                </a:cxn>
                <a:cxn ang="0">
                  <a:pos x="173" y="0"/>
                </a:cxn>
                <a:cxn ang="0">
                  <a:pos x="0" y="0"/>
                </a:cxn>
              </a:cxnLst>
              <a:rect l="0" t="0" r="r" b="b"/>
              <a:pathLst>
                <a:path w="173" h="168">
                  <a:moveTo>
                    <a:pt x="0" y="0"/>
                  </a:moveTo>
                  <a:lnTo>
                    <a:pt x="95" y="168"/>
                  </a:lnTo>
                  <a:lnTo>
                    <a:pt x="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3012" name="Group 7"/>
          <p:cNvGrpSpPr>
            <a:grpSpLocks/>
          </p:cNvGrpSpPr>
          <p:nvPr/>
        </p:nvGrpSpPr>
        <p:grpSpPr bwMode="auto">
          <a:xfrm>
            <a:off x="1889125" y="3651250"/>
            <a:ext cx="5421313" cy="317500"/>
            <a:chOff x="1190" y="2300"/>
            <a:chExt cx="3415" cy="200"/>
          </a:xfrm>
        </p:grpSpPr>
        <p:sp>
          <p:nvSpPr>
            <p:cNvPr id="1404936" name="Line 8"/>
            <p:cNvSpPr>
              <a:spLocks noChangeShapeType="1"/>
            </p:cNvSpPr>
            <p:nvPr/>
          </p:nvSpPr>
          <p:spPr bwMode="auto">
            <a:xfrm flipH="1">
              <a:off x="1316" y="2400"/>
              <a:ext cx="316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4937" name="Freeform 9"/>
            <p:cNvSpPr>
              <a:spLocks/>
            </p:cNvSpPr>
            <p:nvPr/>
          </p:nvSpPr>
          <p:spPr bwMode="auto">
            <a:xfrm>
              <a:off x="4447" y="2316"/>
              <a:ext cx="158" cy="184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158" y="84"/>
                </a:cxn>
                <a:cxn ang="0">
                  <a:pos x="0" y="0"/>
                </a:cxn>
                <a:cxn ang="0">
                  <a:pos x="0" y="184"/>
                </a:cxn>
              </a:cxnLst>
              <a:rect l="0" t="0" r="r" b="b"/>
              <a:pathLst>
                <a:path w="158" h="184">
                  <a:moveTo>
                    <a:pt x="0" y="184"/>
                  </a:moveTo>
                  <a:lnTo>
                    <a:pt x="158" y="84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4938" name="Freeform 10"/>
            <p:cNvSpPr>
              <a:spLocks/>
            </p:cNvSpPr>
            <p:nvPr/>
          </p:nvSpPr>
          <p:spPr bwMode="auto">
            <a:xfrm>
              <a:off x="1190" y="2300"/>
              <a:ext cx="158" cy="18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100"/>
                </a:cxn>
                <a:cxn ang="0">
                  <a:pos x="158" y="184"/>
                </a:cxn>
                <a:cxn ang="0">
                  <a:pos x="158" y="0"/>
                </a:cxn>
              </a:cxnLst>
              <a:rect l="0" t="0" r="r" b="b"/>
              <a:pathLst>
                <a:path w="158" h="184">
                  <a:moveTo>
                    <a:pt x="158" y="0"/>
                  </a:moveTo>
                  <a:lnTo>
                    <a:pt x="0" y="100"/>
                  </a:lnTo>
                  <a:lnTo>
                    <a:pt x="158" y="184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04939" name="Rectangle 11"/>
          <p:cNvSpPr>
            <a:spLocks noChangeArrowheads="1"/>
          </p:cNvSpPr>
          <p:nvPr/>
        </p:nvSpPr>
        <p:spPr bwMode="auto">
          <a:xfrm>
            <a:off x="3883025" y="3863975"/>
            <a:ext cx="558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>
                <a:solidFill>
                  <a:srgbClr val="000000"/>
                </a:solidFill>
                <a:latin typeface="Times New Roman" pitchFamily="18" charset="0"/>
              </a:rPr>
              <a:t>start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4940" name="Freeform 12"/>
          <p:cNvSpPr>
            <a:spLocks/>
          </p:cNvSpPr>
          <p:nvPr/>
        </p:nvSpPr>
        <p:spPr bwMode="auto">
          <a:xfrm>
            <a:off x="3937000" y="3305175"/>
            <a:ext cx="625475" cy="504825"/>
          </a:xfrm>
          <a:custGeom>
            <a:avLst/>
            <a:gdLst/>
            <a:ahLst/>
            <a:cxnLst>
              <a:cxn ang="0">
                <a:pos x="0" y="301"/>
              </a:cxn>
              <a:cxn ang="0">
                <a:pos x="32" y="318"/>
              </a:cxn>
              <a:cxn ang="0">
                <a:pos x="63" y="234"/>
              </a:cxn>
              <a:cxn ang="0">
                <a:pos x="48" y="234"/>
              </a:cxn>
              <a:cxn ang="0">
                <a:pos x="48" y="251"/>
              </a:cxn>
              <a:cxn ang="0">
                <a:pos x="95" y="184"/>
              </a:cxn>
              <a:cxn ang="0">
                <a:pos x="95" y="184"/>
              </a:cxn>
              <a:cxn ang="0">
                <a:pos x="126" y="151"/>
              </a:cxn>
              <a:cxn ang="0">
                <a:pos x="158" y="117"/>
              </a:cxn>
              <a:cxn ang="0">
                <a:pos x="252" y="67"/>
              </a:cxn>
              <a:cxn ang="0">
                <a:pos x="331" y="34"/>
              </a:cxn>
              <a:cxn ang="0">
                <a:pos x="315" y="17"/>
              </a:cxn>
              <a:cxn ang="0">
                <a:pos x="315" y="34"/>
              </a:cxn>
              <a:cxn ang="0">
                <a:pos x="394" y="34"/>
              </a:cxn>
              <a:cxn ang="0">
                <a:pos x="394" y="0"/>
              </a:cxn>
              <a:cxn ang="0">
                <a:pos x="331" y="0"/>
              </a:cxn>
              <a:cxn ang="0">
                <a:pos x="315" y="0"/>
              </a:cxn>
              <a:cxn ang="0">
                <a:pos x="236" y="34"/>
              </a:cxn>
              <a:cxn ang="0">
                <a:pos x="142" y="84"/>
              </a:cxn>
              <a:cxn ang="0">
                <a:pos x="111" y="117"/>
              </a:cxn>
              <a:cxn ang="0">
                <a:pos x="79" y="168"/>
              </a:cxn>
              <a:cxn ang="0">
                <a:pos x="79" y="168"/>
              </a:cxn>
              <a:cxn ang="0">
                <a:pos x="79" y="151"/>
              </a:cxn>
              <a:cxn ang="0">
                <a:pos x="32" y="218"/>
              </a:cxn>
              <a:cxn ang="0">
                <a:pos x="32" y="234"/>
              </a:cxn>
              <a:cxn ang="0">
                <a:pos x="32" y="234"/>
              </a:cxn>
              <a:cxn ang="0">
                <a:pos x="0" y="301"/>
              </a:cxn>
            </a:cxnLst>
            <a:rect l="0" t="0" r="r" b="b"/>
            <a:pathLst>
              <a:path w="394" h="318">
                <a:moveTo>
                  <a:pt x="0" y="301"/>
                </a:moveTo>
                <a:lnTo>
                  <a:pt x="32" y="318"/>
                </a:lnTo>
                <a:lnTo>
                  <a:pt x="63" y="234"/>
                </a:lnTo>
                <a:lnTo>
                  <a:pt x="48" y="234"/>
                </a:lnTo>
                <a:lnTo>
                  <a:pt x="48" y="251"/>
                </a:lnTo>
                <a:lnTo>
                  <a:pt x="95" y="184"/>
                </a:lnTo>
                <a:lnTo>
                  <a:pt x="95" y="184"/>
                </a:lnTo>
                <a:lnTo>
                  <a:pt x="126" y="151"/>
                </a:lnTo>
                <a:lnTo>
                  <a:pt x="158" y="117"/>
                </a:lnTo>
                <a:lnTo>
                  <a:pt x="252" y="67"/>
                </a:lnTo>
                <a:lnTo>
                  <a:pt x="331" y="34"/>
                </a:lnTo>
                <a:lnTo>
                  <a:pt x="315" y="17"/>
                </a:lnTo>
                <a:lnTo>
                  <a:pt x="315" y="34"/>
                </a:lnTo>
                <a:lnTo>
                  <a:pt x="394" y="34"/>
                </a:lnTo>
                <a:lnTo>
                  <a:pt x="394" y="0"/>
                </a:lnTo>
                <a:lnTo>
                  <a:pt x="331" y="0"/>
                </a:lnTo>
                <a:lnTo>
                  <a:pt x="315" y="0"/>
                </a:lnTo>
                <a:lnTo>
                  <a:pt x="236" y="34"/>
                </a:lnTo>
                <a:lnTo>
                  <a:pt x="142" y="84"/>
                </a:lnTo>
                <a:lnTo>
                  <a:pt x="111" y="117"/>
                </a:lnTo>
                <a:lnTo>
                  <a:pt x="79" y="168"/>
                </a:lnTo>
                <a:lnTo>
                  <a:pt x="79" y="168"/>
                </a:lnTo>
                <a:lnTo>
                  <a:pt x="79" y="151"/>
                </a:lnTo>
                <a:lnTo>
                  <a:pt x="32" y="218"/>
                </a:lnTo>
                <a:lnTo>
                  <a:pt x="32" y="234"/>
                </a:lnTo>
                <a:lnTo>
                  <a:pt x="32" y="234"/>
                </a:lnTo>
                <a:lnTo>
                  <a:pt x="0" y="301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4941" name="Freeform 13"/>
          <p:cNvSpPr>
            <a:spLocks/>
          </p:cNvSpPr>
          <p:nvPr/>
        </p:nvSpPr>
        <p:spPr bwMode="auto">
          <a:xfrm>
            <a:off x="4562475" y="3279775"/>
            <a:ext cx="798513" cy="557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"/>
              </a:cxn>
              <a:cxn ang="0">
                <a:pos x="126" y="50"/>
              </a:cxn>
              <a:cxn ang="0">
                <a:pos x="252" y="83"/>
              </a:cxn>
              <a:cxn ang="0">
                <a:pos x="362" y="150"/>
              </a:cxn>
              <a:cxn ang="0">
                <a:pos x="409" y="184"/>
              </a:cxn>
              <a:cxn ang="0">
                <a:pos x="440" y="217"/>
              </a:cxn>
              <a:cxn ang="0">
                <a:pos x="456" y="250"/>
              </a:cxn>
              <a:cxn ang="0">
                <a:pos x="472" y="234"/>
              </a:cxn>
              <a:cxn ang="0">
                <a:pos x="456" y="234"/>
              </a:cxn>
              <a:cxn ang="0">
                <a:pos x="472" y="284"/>
              </a:cxn>
              <a:cxn ang="0">
                <a:pos x="472" y="351"/>
              </a:cxn>
              <a:cxn ang="0">
                <a:pos x="503" y="351"/>
              </a:cxn>
              <a:cxn ang="0">
                <a:pos x="503" y="284"/>
              </a:cxn>
              <a:cxn ang="0">
                <a:pos x="488" y="234"/>
              </a:cxn>
              <a:cxn ang="0">
                <a:pos x="472" y="217"/>
              </a:cxn>
              <a:cxn ang="0">
                <a:pos x="456" y="184"/>
              </a:cxn>
              <a:cxn ang="0">
                <a:pos x="425" y="150"/>
              </a:cxn>
              <a:cxn ang="0">
                <a:pos x="377" y="117"/>
              </a:cxn>
              <a:cxn ang="0">
                <a:pos x="267" y="50"/>
              </a:cxn>
              <a:cxn ang="0">
                <a:pos x="141" y="16"/>
              </a:cxn>
              <a:cxn ang="0">
                <a:pos x="0" y="0"/>
              </a:cxn>
            </a:cxnLst>
            <a:rect l="0" t="0" r="r" b="b"/>
            <a:pathLst>
              <a:path w="503" h="351">
                <a:moveTo>
                  <a:pt x="0" y="0"/>
                </a:moveTo>
                <a:lnTo>
                  <a:pt x="0" y="33"/>
                </a:lnTo>
                <a:lnTo>
                  <a:pt x="126" y="50"/>
                </a:lnTo>
                <a:lnTo>
                  <a:pt x="252" y="83"/>
                </a:lnTo>
                <a:lnTo>
                  <a:pt x="362" y="150"/>
                </a:lnTo>
                <a:lnTo>
                  <a:pt x="409" y="184"/>
                </a:lnTo>
                <a:lnTo>
                  <a:pt x="440" y="217"/>
                </a:lnTo>
                <a:lnTo>
                  <a:pt x="456" y="250"/>
                </a:lnTo>
                <a:lnTo>
                  <a:pt x="472" y="234"/>
                </a:lnTo>
                <a:lnTo>
                  <a:pt x="456" y="234"/>
                </a:lnTo>
                <a:lnTo>
                  <a:pt x="472" y="284"/>
                </a:lnTo>
                <a:lnTo>
                  <a:pt x="472" y="351"/>
                </a:lnTo>
                <a:lnTo>
                  <a:pt x="503" y="351"/>
                </a:lnTo>
                <a:lnTo>
                  <a:pt x="503" y="284"/>
                </a:lnTo>
                <a:lnTo>
                  <a:pt x="488" y="234"/>
                </a:lnTo>
                <a:lnTo>
                  <a:pt x="472" y="217"/>
                </a:lnTo>
                <a:lnTo>
                  <a:pt x="456" y="184"/>
                </a:lnTo>
                <a:lnTo>
                  <a:pt x="425" y="150"/>
                </a:lnTo>
                <a:lnTo>
                  <a:pt x="377" y="117"/>
                </a:lnTo>
                <a:lnTo>
                  <a:pt x="267" y="50"/>
                </a:lnTo>
                <a:lnTo>
                  <a:pt x="141" y="16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4942" name="Freeform 14"/>
          <p:cNvSpPr>
            <a:spLocks/>
          </p:cNvSpPr>
          <p:nvPr/>
        </p:nvSpPr>
        <p:spPr bwMode="auto">
          <a:xfrm>
            <a:off x="4587875" y="3783013"/>
            <a:ext cx="798513" cy="717550"/>
          </a:xfrm>
          <a:custGeom>
            <a:avLst/>
            <a:gdLst/>
            <a:ahLst/>
            <a:cxnLst>
              <a:cxn ang="0">
                <a:pos x="0" y="418"/>
              </a:cxn>
              <a:cxn ang="0">
                <a:pos x="0" y="452"/>
              </a:cxn>
              <a:cxn ang="0">
                <a:pos x="141" y="435"/>
              </a:cxn>
              <a:cxn ang="0">
                <a:pos x="204" y="418"/>
              </a:cxn>
              <a:cxn ang="0">
                <a:pos x="267" y="385"/>
              </a:cxn>
              <a:cxn ang="0">
                <a:pos x="314" y="351"/>
              </a:cxn>
              <a:cxn ang="0">
                <a:pos x="377" y="301"/>
              </a:cxn>
              <a:cxn ang="0">
                <a:pos x="424" y="251"/>
              </a:cxn>
              <a:cxn ang="0">
                <a:pos x="424" y="234"/>
              </a:cxn>
              <a:cxn ang="0">
                <a:pos x="456" y="201"/>
              </a:cxn>
              <a:cxn ang="0">
                <a:pos x="440" y="184"/>
              </a:cxn>
              <a:cxn ang="0">
                <a:pos x="456" y="201"/>
              </a:cxn>
              <a:cxn ang="0">
                <a:pos x="472" y="168"/>
              </a:cxn>
              <a:cxn ang="0">
                <a:pos x="487" y="151"/>
              </a:cxn>
              <a:cxn ang="0">
                <a:pos x="503" y="101"/>
              </a:cxn>
              <a:cxn ang="0">
                <a:pos x="503" y="0"/>
              </a:cxn>
              <a:cxn ang="0">
                <a:pos x="472" y="0"/>
              </a:cxn>
              <a:cxn ang="0">
                <a:pos x="472" y="101"/>
              </a:cxn>
              <a:cxn ang="0">
                <a:pos x="456" y="151"/>
              </a:cxn>
              <a:cxn ang="0">
                <a:pos x="472" y="151"/>
              </a:cxn>
              <a:cxn ang="0">
                <a:pos x="456" y="134"/>
              </a:cxn>
              <a:cxn ang="0">
                <a:pos x="440" y="168"/>
              </a:cxn>
              <a:cxn ang="0">
                <a:pos x="424" y="184"/>
              </a:cxn>
              <a:cxn ang="0">
                <a:pos x="440" y="184"/>
              </a:cxn>
              <a:cxn ang="0">
                <a:pos x="393" y="234"/>
              </a:cxn>
              <a:cxn ang="0">
                <a:pos x="409" y="234"/>
              </a:cxn>
              <a:cxn ang="0">
                <a:pos x="409" y="218"/>
              </a:cxn>
              <a:cxn ang="0">
                <a:pos x="361" y="268"/>
              </a:cxn>
              <a:cxn ang="0">
                <a:pos x="298" y="318"/>
              </a:cxn>
              <a:cxn ang="0">
                <a:pos x="251" y="351"/>
              </a:cxn>
              <a:cxn ang="0">
                <a:pos x="188" y="385"/>
              </a:cxn>
              <a:cxn ang="0">
                <a:pos x="125" y="402"/>
              </a:cxn>
              <a:cxn ang="0">
                <a:pos x="0" y="418"/>
              </a:cxn>
            </a:cxnLst>
            <a:rect l="0" t="0" r="r" b="b"/>
            <a:pathLst>
              <a:path w="503" h="452">
                <a:moveTo>
                  <a:pt x="0" y="418"/>
                </a:moveTo>
                <a:lnTo>
                  <a:pt x="0" y="452"/>
                </a:lnTo>
                <a:lnTo>
                  <a:pt x="141" y="435"/>
                </a:lnTo>
                <a:lnTo>
                  <a:pt x="204" y="418"/>
                </a:lnTo>
                <a:lnTo>
                  <a:pt x="267" y="385"/>
                </a:lnTo>
                <a:lnTo>
                  <a:pt x="314" y="351"/>
                </a:lnTo>
                <a:lnTo>
                  <a:pt x="377" y="301"/>
                </a:lnTo>
                <a:lnTo>
                  <a:pt x="424" y="251"/>
                </a:lnTo>
                <a:lnTo>
                  <a:pt x="424" y="234"/>
                </a:lnTo>
                <a:lnTo>
                  <a:pt x="456" y="201"/>
                </a:lnTo>
                <a:lnTo>
                  <a:pt x="440" y="184"/>
                </a:lnTo>
                <a:lnTo>
                  <a:pt x="456" y="201"/>
                </a:lnTo>
                <a:lnTo>
                  <a:pt x="472" y="168"/>
                </a:lnTo>
                <a:lnTo>
                  <a:pt x="487" y="151"/>
                </a:lnTo>
                <a:lnTo>
                  <a:pt x="503" y="101"/>
                </a:lnTo>
                <a:lnTo>
                  <a:pt x="503" y="0"/>
                </a:lnTo>
                <a:lnTo>
                  <a:pt x="472" y="0"/>
                </a:lnTo>
                <a:lnTo>
                  <a:pt x="472" y="101"/>
                </a:lnTo>
                <a:lnTo>
                  <a:pt x="456" y="151"/>
                </a:lnTo>
                <a:lnTo>
                  <a:pt x="472" y="151"/>
                </a:lnTo>
                <a:lnTo>
                  <a:pt x="456" y="134"/>
                </a:lnTo>
                <a:lnTo>
                  <a:pt x="440" y="168"/>
                </a:lnTo>
                <a:lnTo>
                  <a:pt x="424" y="184"/>
                </a:lnTo>
                <a:lnTo>
                  <a:pt x="440" y="184"/>
                </a:lnTo>
                <a:lnTo>
                  <a:pt x="393" y="234"/>
                </a:lnTo>
                <a:lnTo>
                  <a:pt x="409" y="234"/>
                </a:lnTo>
                <a:lnTo>
                  <a:pt x="409" y="218"/>
                </a:lnTo>
                <a:lnTo>
                  <a:pt x="361" y="268"/>
                </a:lnTo>
                <a:lnTo>
                  <a:pt x="298" y="318"/>
                </a:lnTo>
                <a:lnTo>
                  <a:pt x="251" y="351"/>
                </a:lnTo>
                <a:lnTo>
                  <a:pt x="188" y="385"/>
                </a:lnTo>
                <a:lnTo>
                  <a:pt x="125" y="402"/>
                </a:lnTo>
                <a:lnTo>
                  <a:pt x="0" y="418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4943" name="Rectangle 15"/>
          <p:cNvSpPr>
            <a:spLocks noChangeArrowheads="1"/>
          </p:cNvSpPr>
          <p:nvPr/>
        </p:nvSpPr>
        <p:spPr bwMode="auto">
          <a:xfrm>
            <a:off x="341313" y="2138363"/>
            <a:ext cx="39465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8" name="Rectangle 16"/>
          <p:cNvSpPr>
            <a:spLocks noChangeArrowheads="1"/>
          </p:cNvSpPr>
          <p:nvPr/>
        </p:nvSpPr>
        <p:spPr bwMode="auto">
          <a:xfrm>
            <a:off x="854075" y="2217738"/>
            <a:ext cx="30210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i="0">
                <a:solidFill>
                  <a:schemeClr val="tx1"/>
                </a:solidFill>
                <a:latin typeface="Arial" pitchFamily="34" charset="0"/>
              </a:rPr>
              <a:t>domain understanding</a:t>
            </a:r>
          </a:p>
        </p:txBody>
      </p:sp>
      <p:sp>
        <p:nvSpPr>
          <p:cNvPr id="1404945" name="Rectangle 17"/>
          <p:cNvSpPr>
            <a:spLocks noChangeArrowheads="1"/>
          </p:cNvSpPr>
          <p:nvPr/>
        </p:nvSpPr>
        <p:spPr bwMode="auto">
          <a:xfrm>
            <a:off x="1597025" y="2641600"/>
            <a:ext cx="15605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latin typeface="Arial" pitchFamily="34" charset="0"/>
              </a:rPr>
              <a:t>&amp; elicitation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4946" name="Rectangle 18"/>
          <p:cNvSpPr>
            <a:spLocks noChangeArrowheads="1"/>
          </p:cNvSpPr>
          <p:nvPr/>
        </p:nvSpPr>
        <p:spPr bwMode="auto">
          <a:xfrm>
            <a:off x="5635625" y="2163763"/>
            <a:ext cx="32480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4947" name="Rectangle 19"/>
          <p:cNvSpPr>
            <a:spLocks noChangeArrowheads="1"/>
          </p:cNvSpPr>
          <p:nvPr/>
        </p:nvSpPr>
        <p:spPr bwMode="auto">
          <a:xfrm>
            <a:off x="6073775" y="2259013"/>
            <a:ext cx="13922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latin typeface="Arial" pitchFamily="34" charset="0"/>
              </a:rPr>
              <a:t>evaluation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4948" name="Rectangle 20"/>
          <p:cNvSpPr>
            <a:spLocks noChangeArrowheads="1"/>
          </p:cNvSpPr>
          <p:nvPr/>
        </p:nvSpPr>
        <p:spPr bwMode="auto">
          <a:xfrm>
            <a:off x="5889625" y="2682875"/>
            <a:ext cx="1746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latin typeface="Arial" pitchFamily="34" charset="0"/>
              </a:rPr>
              <a:t>&amp; agreement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4949" name="Rectangle 21"/>
          <p:cNvSpPr>
            <a:spLocks noChangeArrowheads="1"/>
          </p:cNvSpPr>
          <p:nvPr/>
        </p:nvSpPr>
        <p:spPr bwMode="auto">
          <a:xfrm>
            <a:off x="2738438" y="1155700"/>
            <a:ext cx="4021137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4" name="Rectangle 22"/>
          <p:cNvSpPr>
            <a:spLocks noChangeArrowheads="1"/>
          </p:cNvSpPr>
          <p:nvPr/>
        </p:nvSpPr>
        <p:spPr bwMode="auto">
          <a:xfrm>
            <a:off x="3124200" y="1387475"/>
            <a:ext cx="30495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0" lang="en-US">
                <a:solidFill>
                  <a:srgbClr val="009999"/>
                </a:solidFill>
                <a:latin typeface="Comic Sans MS" pitchFamily="66" charset="0"/>
              </a:rPr>
              <a:t>alternative proposals</a:t>
            </a:r>
            <a:endParaRPr lang="en-US" i="0"/>
          </a:p>
        </p:txBody>
      </p:sp>
      <p:sp>
        <p:nvSpPr>
          <p:cNvPr id="1404951" name="Rectangle 23"/>
          <p:cNvSpPr>
            <a:spLocks noChangeArrowheads="1"/>
          </p:cNvSpPr>
          <p:nvPr/>
        </p:nvSpPr>
        <p:spPr bwMode="auto">
          <a:xfrm>
            <a:off x="5910263" y="3863975"/>
            <a:ext cx="2698750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6" name="Rectangle 24"/>
          <p:cNvSpPr>
            <a:spLocks noChangeArrowheads="1"/>
          </p:cNvSpPr>
          <p:nvPr/>
        </p:nvSpPr>
        <p:spPr bwMode="auto">
          <a:xfrm>
            <a:off x="6872288" y="3943350"/>
            <a:ext cx="9763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>
                <a:solidFill>
                  <a:srgbClr val="009999"/>
                </a:solidFill>
                <a:latin typeface="Comic Sans MS" pitchFamily="66" charset="0"/>
              </a:rPr>
              <a:t>agreed</a:t>
            </a:r>
            <a:endParaRPr lang="en-US" i="0">
              <a:solidFill>
                <a:srgbClr val="009999"/>
              </a:solidFill>
              <a:latin typeface="Comic Sans MS" pitchFamily="66" charset="0"/>
            </a:endParaRPr>
          </a:p>
        </p:txBody>
      </p:sp>
      <p:sp>
        <p:nvSpPr>
          <p:cNvPr id="43027" name="Rectangle 25"/>
          <p:cNvSpPr>
            <a:spLocks noChangeArrowheads="1"/>
          </p:cNvSpPr>
          <p:nvPr/>
        </p:nvSpPr>
        <p:spPr bwMode="auto">
          <a:xfrm>
            <a:off x="6429375" y="4316413"/>
            <a:ext cx="18827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>
                <a:solidFill>
                  <a:srgbClr val="009999"/>
                </a:solidFill>
                <a:latin typeface="Comic Sans MS" pitchFamily="66" charset="0"/>
              </a:rPr>
              <a:t>requirements</a:t>
            </a:r>
            <a:endParaRPr lang="en-US" i="0">
              <a:latin typeface="Comic Sans MS" pitchFamily="66" charset="0"/>
            </a:endParaRPr>
          </a:p>
        </p:txBody>
      </p:sp>
      <p:sp>
        <p:nvSpPr>
          <p:cNvPr id="1404954" name="Rectangle 26"/>
          <p:cNvSpPr>
            <a:spLocks noChangeArrowheads="1"/>
          </p:cNvSpPr>
          <p:nvPr/>
        </p:nvSpPr>
        <p:spPr bwMode="auto">
          <a:xfrm>
            <a:off x="2463800" y="5959475"/>
            <a:ext cx="43211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4955" name="Rectangle 27"/>
          <p:cNvSpPr>
            <a:spLocks noChangeArrowheads="1"/>
          </p:cNvSpPr>
          <p:nvPr/>
        </p:nvSpPr>
        <p:spPr bwMode="auto">
          <a:xfrm>
            <a:off x="2946400" y="6019800"/>
            <a:ext cx="36814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documented requirements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404956" name="Rectangle 28"/>
          <p:cNvSpPr>
            <a:spLocks noChangeArrowheads="1"/>
          </p:cNvSpPr>
          <p:nvPr/>
        </p:nvSpPr>
        <p:spPr bwMode="auto">
          <a:xfrm>
            <a:off x="465138" y="3863975"/>
            <a:ext cx="2573337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4957" name="Rectangle 29"/>
          <p:cNvSpPr>
            <a:spLocks noChangeArrowheads="1"/>
          </p:cNvSpPr>
          <p:nvPr/>
        </p:nvSpPr>
        <p:spPr bwMode="auto">
          <a:xfrm>
            <a:off x="5535613" y="4951413"/>
            <a:ext cx="32480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4958" name="Rectangle 30"/>
          <p:cNvSpPr>
            <a:spLocks noChangeArrowheads="1"/>
          </p:cNvSpPr>
          <p:nvPr/>
        </p:nvSpPr>
        <p:spPr bwMode="auto">
          <a:xfrm>
            <a:off x="6096000" y="4864100"/>
            <a:ext cx="1679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specification</a:t>
            </a:r>
            <a:endParaRPr lang="en-US" i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4959" name="Rectangle 31"/>
          <p:cNvSpPr>
            <a:spLocks noChangeArrowheads="1"/>
          </p:cNvSpPr>
          <p:nvPr/>
        </p:nvSpPr>
        <p:spPr bwMode="auto">
          <a:xfrm>
            <a:off x="5791200" y="5273675"/>
            <a:ext cx="2289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&amp; documentation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4960" name="Oval 32"/>
          <p:cNvSpPr>
            <a:spLocks noChangeArrowheads="1"/>
          </p:cNvSpPr>
          <p:nvPr/>
        </p:nvSpPr>
        <p:spPr bwMode="auto">
          <a:xfrm>
            <a:off x="3862388" y="3651250"/>
            <a:ext cx="274637" cy="2651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Specification &amp; documentation</a:t>
            </a:r>
            <a:endParaRPr lang="en-US" altLang="en-US" sz="2000" smtClean="0"/>
          </a:p>
        </p:txBody>
      </p:sp>
      <p:sp>
        <p:nvSpPr>
          <p:cNvPr id="141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77925"/>
            <a:ext cx="8991600" cy="5299075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fr-FR" smtClean="0"/>
              <a:t>Precise definition of all features of the agreed system</a:t>
            </a:r>
          </a:p>
          <a:p>
            <a:pPr lvl="1">
              <a:defRPr/>
            </a:pPr>
            <a:r>
              <a:rPr lang="fr-FR" smtClean="0"/>
              <a:t>Objectives, concepts, relevant domain properties, system/software requirements, assumptions, responsibilities</a:t>
            </a:r>
          </a:p>
          <a:p>
            <a:pPr lvl="1">
              <a:spcBef>
                <a:spcPct val="40000"/>
              </a:spcBef>
              <a:defRPr/>
            </a:pPr>
            <a:r>
              <a:rPr lang="fr-FR" smtClean="0"/>
              <a:t>Satisfaction arguments, rationale for options taken</a:t>
            </a:r>
          </a:p>
          <a:p>
            <a:pPr lvl="1">
              <a:spcBef>
                <a:spcPct val="40000"/>
              </a:spcBef>
              <a:defRPr/>
            </a:pPr>
            <a:r>
              <a:rPr lang="fr-FR" smtClean="0"/>
              <a:t>System variants &amp; evolutions</a:t>
            </a:r>
          </a:p>
          <a:p>
            <a:pPr lvl="1">
              <a:spcBef>
                <a:spcPct val="40000"/>
              </a:spcBef>
              <a:defRPr/>
            </a:pPr>
            <a:r>
              <a:rPr lang="fr-FR" smtClean="0"/>
              <a:t>Estimated costs</a:t>
            </a:r>
          </a:p>
          <a:p>
            <a:pPr>
              <a:lnSpc>
                <a:spcPct val="140000"/>
              </a:lnSpc>
              <a:defRPr/>
            </a:pPr>
            <a:r>
              <a:rPr lang="fr-FR" smtClean="0"/>
              <a:t>Organization of these in a coherent structure</a:t>
            </a:r>
          </a:p>
          <a:p>
            <a:pPr>
              <a:lnSpc>
                <a:spcPct val="130000"/>
              </a:lnSpc>
              <a:defRPr/>
            </a:pPr>
            <a:r>
              <a:rPr lang="fr-FR" smtClean="0"/>
              <a:t>Documentation in a form understandable by all parties</a:t>
            </a:r>
          </a:p>
          <a:p>
            <a:pPr>
              <a:lnSpc>
                <a:spcPct val="170000"/>
              </a:lnSpc>
              <a:buFont typeface="Wingdings" pitchFamily="2" charset="2"/>
              <a:buNone/>
              <a:defRPr/>
            </a:pPr>
            <a:r>
              <a:rPr lang="fr-FR" smtClean="0"/>
              <a:t>Resulting product:  </a:t>
            </a: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Requirements Document</a:t>
            </a:r>
            <a:r>
              <a:rPr lang="fr-FR" smtClean="0"/>
              <a:t> (RD)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6050"/>
            <a:ext cx="114300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RE process  </a:t>
            </a:r>
            <a:r>
              <a:rPr lang="en-US" altLang="en-US" sz="2000" smtClean="0"/>
              <a:t>(4)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4411663" y="1792288"/>
            <a:ext cx="300037" cy="4141787"/>
            <a:chOff x="2779" y="1129"/>
            <a:chExt cx="189" cy="2609"/>
          </a:xfrm>
        </p:grpSpPr>
        <p:sp>
          <p:nvSpPr>
            <p:cNvPr id="1405956" name="Line 4"/>
            <p:cNvSpPr>
              <a:spLocks noChangeShapeType="1"/>
            </p:cNvSpPr>
            <p:nvPr/>
          </p:nvSpPr>
          <p:spPr bwMode="auto">
            <a:xfrm>
              <a:off x="2874" y="1263"/>
              <a:ext cx="1" cy="234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5957" name="Freeform 5"/>
            <p:cNvSpPr>
              <a:spLocks/>
            </p:cNvSpPr>
            <p:nvPr/>
          </p:nvSpPr>
          <p:spPr bwMode="auto">
            <a:xfrm>
              <a:off x="2795" y="1129"/>
              <a:ext cx="173" cy="168"/>
            </a:xfrm>
            <a:custGeom>
              <a:avLst/>
              <a:gdLst/>
              <a:ahLst/>
              <a:cxnLst>
                <a:cxn ang="0">
                  <a:pos x="173" y="168"/>
                </a:cxn>
                <a:cxn ang="0">
                  <a:pos x="79" y="0"/>
                </a:cxn>
                <a:cxn ang="0">
                  <a:pos x="0" y="168"/>
                </a:cxn>
                <a:cxn ang="0">
                  <a:pos x="173" y="168"/>
                </a:cxn>
              </a:cxnLst>
              <a:rect l="0" t="0" r="r" b="b"/>
              <a:pathLst>
                <a:path w="173" h="168">
                  <a:moveTo>
                    <a:pt x="173" y="168"/>
                  </a:moveTo>
                  <a:lnTo>
                    <a:pt x="79" y="0"/>
                  </a:lnTo>
                  <a:lnTo>
                    <a:pt x="0" y="168"/>
                  </a:lnTo>
                  <a:lnTo>
                    <a:pt x="173" y="1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5958" name="Freeform 6"/>
            <p:cNvSpPr>
              <a:spLocks/>
            </p:cNvSpPr>
            <p:nvPr/>
          </p:nvSpPr>
          <p:spPr bwMode="auto">
            <a:xfrm>
              <a:off x="2779" y="3570"/>
              <a:ext cx="173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5" y="168"/>
                </a:cxn>
                <a:cxn ang="0">
                  <a:pos x="173" y="0"/>
                </a:cxn>
                <a:cxn ang="0">
                  <a:pos x="0" y="0"/>
                </a:cxn>
              </a:cxnLst>
              <a:rect l="0" t="0" r="r" b="b"/>
              <a:pathLst>
                <a:path w="173" h="168">
                  <a:moveTo>
                    <a:pt x="0" y="0"/>
                  </a:moveTo>
                  <a:lnTo>
                    <a:pt x="95" y="168"/>
                  </a:lnTo>
                  <a:lnTo>
                    <a:pt x="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5060" name="Group 7"/>
          <p:cNvGrpSpPr>
            <a:grpSpLocks/>
          </p:cNvGrpSpPr>
          <p:nvPr/>
        </p:nvGrpSpPr>
        <p:grpSpPr bwMode="auto">
          <a:xfrm>
            <a:off x="1889125" y="3651250"/>
            <a:ext cx="5421313" cy="317500"/>
            <a:chOff x="1190" y="2300"/>
            <a:chExt cx="3415" cy="200"/>
          </a:xfrm>
        </p:grpSpPr>
        <p:sp>
          <p:nvSpPr>
            <p:cNvPr id="1405960" name="Line 8"/>
            <p:cNvSpPr>
              <a:spLocks noChangeShapeType="1"/>
            </p:cNvSpPr>
            <p:nvPr/>
          </p:nvSpPr>
          <p:spPr bwMode="auto">
            <a:xfrm flipH="1">
              <a:off x="1316" y="2400"/>
              <a:ext cx="316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5961" name="Freeform 9"/>
            <p:cNvSpPr>
              <a:spLocks/>
            </p:cNvSpPr>
            <p:nvPr/>
          </p:nvSpPr>
          <p:spPr bwMode="auto">
            <a:xfrm>
              <a:off x="4447" y="2316"/>
              <a:ext cx="158" cy="184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158" y="84"/>
                </a:cxn>
                <a:cxn ang="0">
                  <a:pos x="0" y="0"/>
                </a:cxn>
                <a:cxn ang="0">
                  <a:pos x="0" y="184"/>
                </a:cxn>
              </a:cxnLst>
              <a:rect l="0" t="0" r="r" b="b"/>
              <a:pathLst>
                <a:path w="158" h="184">
                  <a:moveTo>
                    <a:pt x="0" y="184"/>
                  </a:moveTo>
                  <a:lnTo>
                    <a:pt x="158" y="84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5962" name="Freeform 10"/>
            <p:cNvSpPr>
              <a:spLocks/>
            </p:cNvSpPr>
            <p:nvPr/>
          </p:nvSpPr>
          <p:spPr bwMode="auto">
            <a:xfrm>
              <a:off x="1190" y="2300"/>
              <a:ext cx="158" cy="18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100"/>
                </a:cxn>
                <a:cxn ang="0">
                  <a:pos x="158" y="184"/>
                </a:cxn>
                <a:cxn ang="0">
                  <a:pos x="158" y="0"/>
                </a:cxn>
              </a:cxnLst>
              <a:rect l="0" t="0" r="r" b="b"/>
              <a:pathLst>
                <a:path w="158" h="184">
                  <a:moveTo>
                    <a:pt x="158" y="0"/>
                  </a:moveTo>
                  <a:lnTo>
                    <a:pt x="0" y="100"/>
                  </a:lnTo>
                  <a:lnTo>
                    <a:pt x="158" y="184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05963" name="Rectangle 11"/>
          <p:cNvSpPr>
            <a:spLocks noChangeArrowheads="1"/>
          </p:cNvSpPr>
          <p:nvPr/>
        </p:nvSpPr>
        <p:spPr bwMode="auto">
          <a:xfrm>
            <a:off x="3538538" y="3730625"/>
            <a:ext cx="132397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64" name="Rectangle 12"/>
          <p:cNvSpPr>
            <a:spLocks noChangeArrowheads="1"/>
          </p:cNvSpPr>
          <p:nvPr/>
        </p:nvSpPr>
        <p:spPr bwMode="auto">
          <a:xfrm>
            <a:off x="3883025" y="3863975"/>
            <a:ext cx="558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>
                <a:solidFill>
                  <a:srgbClr val="000000"/>
                </a:solidFill>
                <a:latin typeface="Times New Roman" pitchFamily="18" charset="0"/>
              </a:rPr>
              <a:t>start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65" name="Freeform 13"/>
          <p:cNvSpPr>
            <a:spLocks/>
          </p:cNvSpPr>
          <p:nvPr/>
        </p:nvSpPr>
        <p:spPr bwMode="auto">
          <a:xfrm>
            <a:off x="3363913" y="3810000"/>
            <a:ext cx="1223962" cy="715963"/>
          </a:xfrm>
          <a:custGeom>
            <a:avLst/>
            <a:gdLst/>
            <a:ahLst/>
            <a:cxnLst>
              <a:cxn ang="0">
                <a:pos x="31" y="0"/>
              </a:cxn>
              <a:cxn ang="0">
                <a:pos x="0" y="17"/>
              </a:cxn>
              <a:cxn ang="0">
                <a:pos x="47" y="117"/>
              </a:cxn>
              <a:cxn ang="0">
                <a:pos x="47" y="134"/>
              </a:cxn>
              <a:cxn ang="0">
                <a:pos x="78" y="184"/>
              </a:cxn>
              <a:cxn ang="0">
                <a:pos x="141" y="234"/>
              </a:cxn>
              <a:cxn ang="0">
                <a:pos x="188" y="284"/>
              </a:cxn>
              <a:cxn ang="0">
                <a:pos x="267" y="334"/>
              </a:cxn>
              <a:cxn ang="0">
                <a:pos x="456" y="418"/>
              </a:cxn>
              <a:cxn ang="0">
                <a:pos x="597" y="451"/>
              </a:cxn>
              <a:cxn ang="0">
                <a:pos x="771" y="451"/>
              </a:cxn>
              <a:cxn ang="0">
                <a:pos x="771" y="418"/>
              </a:cxn>
              <a:cxn ang="0">
                <a:pos x="613" y="418"/>
              </a:cxn>
              <a:cxn ang="0">
                <a:pos x="472" y="385"/>
              </a:cxn>
              <a:cxn ang="0">
                <a:pos x="283" y="301"/>
              </a:cxn>
              <a:cxn ang="0">
                <a:pos x="204" y="251"/>
              </a:cxn>
              <a:cxn ang="0">
                <a:pos x="157" y="201"/>
              </a:cxn>
              <a:cxn ang="0">
                <a:pos x="94" y="151"/>
              </a:cxn>
              <a:cxn ang="0">
                <a:pos x="62" y="100"/>
              </a:cxn>
              <a:cxn ang="0">
                <a:pos x="62" y="117"/>
              </a:cxn>
              <a:cxn ang="0">
                <a:pos x="78" y="117"/>
              </a:cxn>
              <a:cxn ang="0">
                <a:pos x="31" y="0"/>
              </a:cxn>
            </a:cxnLst>
            <a:rect l="0" t="0" r="r" b="b"/>
            <a:pathLst>
              <a:path w="771" h="451">
                <a:moveTo>
                  <a:pt x="31" y="0"/>
                </a:moveTo>
                <a:lnTo>
                  <a:pt x="0" y="17"/>
                </a:lnTo>
                <a:lnTo>
                  <a:pt x="47" y="117"/>
                </a:lnTo>
                <a:lnTo>
                  <a:pt x="47" y="134"/>
                </a:lnTo>
                <a:lnTo>
                  <a:pt x="78" y="184"/>
                </a:lnTo>
                <a:lnTo>
                  <a:pt x="141" y="234"/>
                </a:lnTo>
                <a:lnTo>
                  <a:pt x="188" y="284"/>
                </a:lnTo>
                <a:lnTo>
                  <a:pt x="267" y="334"/>
                </a:lnTo>
                <a:lnTo>
                  <a:pt x="456" y="418"/>
                </a:lnTo>
                <a:lnTo>
                  <a:pt x="597" y="451"/>
                </a:lnTo>
                <a:lnTo>
                  <a:pt x="771" y="451"/>
                </a:lnTo>
                <a:lnTo>
                  <a:pt x="771" y="418"/>
                </a:lnTo>
                <a:lnTo>
                  <a:pt x="613" y="418"/>
                </a:lnTo>
                <a:lnTo>
                  <a:pt x="472" y="385"/>
                </a:lnTo>
                <a:lnTo>
                  <a:pt x="283" y="301"/>
                </a:lnTo>
                <a:lnTo>
                  <a:pt x="204" y="251"/>
                </a:lnTo>
                <a:lnTo>
                  <a:pt x="157" y="201"/>
                </a:lnTo>
                <a:lnTo>
                  <a:pt x="94" y="151"/>
                </a:lnTo>
                <a:lnTo>
                  <a:pt x="62" y="100"/>
                </a:lnTo>
                <a:lnTo>
                  <a:pt x="62" y="117"/>
                </a:lnTo>
                <a:lnTo>
                  <a:pt x="78" y="117"/>
                </a:lnTo>
                <a:lnTo>
                  <a:pt x="31" y="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5966" name="Freeform 14"/>
          <p:cNvSpPr>
            <a:spLocks/>
          </p:cNvSpPr>
          <p:nvPr/>
        </p:nvSpPr>
        <p:spPr bwMode="auto">
          <a:xfrm>
            <a:off x="3937000" y="3305175"/>
            <a:ext cx="625475" cy="504825"/>
          </a:xfrm>
          <a:custGeom>
            <a:avLst/>
            <a:gdLst/>
            <a:ahLst/>
            <a:cxnLst>
              <a:cxn ang="0">
                <a:pos x="0" y="301"/>
              </a:cxn>
              <a:cxn ang="0">
                <a:pos x="32" y="318"/>
              </a:cxn>
              <a:cxn ang="0">
                <a:pos x="63" y="234"/>
              </a:cxn>
              <a:cxn ang="0">
                <a:pos x="48" y="234"/>
              </a:cxn>
              <a:cxn ang="0">
                <a:pos x="48" y="251"/>
              </a:cxn>
              <a:cxn ang="0">
                <a:pos x="95" y="184"/>
              </a:cxn>
              <a:cxn ang="0">
                <a:pos x="95" y="184"/>
              </a:cxn>
              <a:cxn ang="0">
                <a:pos x="126" y="151"/>
              </a:cxn>
              <a:cxn ang="0">
                <a:pos x="158" y="117"/>
              </a:cxn>
              <a:cxn ang="0">
                <a:pos x="252" y="67"/>
              </a:cxn>
              <a:cxn ang="0">
                <a:pos x="331" y="34"/>
              </a:cxn>
              <a:cxn ang="0">
                <a:pos x="315" y="17"/>
              </a:cxn>
              <a:cxn ang="0">
                <a:pos x="315" y="34"/>
              </a:cxn>
              <a:cxn ang="0">
                <a:pos x="394" y="34"/>
              </a:cxn>
              <a:cxn ang="0">
                <a:pos x="394" y="0"/>
              </a:cxn>
              <a:cxn ang="0">
                <a:pos x="331" y="0"/>
              </a:cxn>
              <a:cxn ang="0">
                <a:pos x="315" y="0"/>
              </a:cxn>
              <a:cxn ang="0">
                <a:pos x="236" y="34"/>
              </a:cxn>
              <a:cxn ang="0">
                <a:pos x="142" y="84"/>
              </a:cxn>
              <a:cxn ang="0">
                <a:pos x="111" y="117"/>
              </a:cxn>
              <a:cxn ang="0">
                <a:pos x="79" y="168"/>
              </a:cxn>
              <a:cxn ang="0">
                <a:pos x="79" y="168"/>
              </a:cxn>
              <a:cxn ang="0">
                <a:pos x="79" y="151"/>
              </a:cxn>
              <a:cxn ang="0">
                <a:pos x="32" y="218"/>
              </a:cxn>
              <a:cxn ang="0">
                <a:pos x="32" y="234"/>
              </a:cxn>
              <a:cxn ang="0">
                <a:pos x="32" y="234"/>
              </a:cxn>
              <a:cxn ang="0">
                <a:pos x="0" y="301"/>
              </a:cxn>
            </a:cxnLst>
            <a:rect l="0" t="0" r="r" b="b"/>
            <a:pathLst>
              <a:path w="394" h="318">
                <a:moveTo>
                  <a:pt x="0" y="301"/>
                </a:moveTo>
                <a:lnTo>
                  <a:pt x="32" y="318"/>
                </a:lnTo>
                <a:lnTo>
                  <a:pt x="63" y="234"/>
                </a:lnTo>
                <a:lnTo>
                  <a:pt x="48" y="234"/>
                </a:lnTo>
                <a:lnTo>
                  <a:pt x="48" y="251"/>
                </a:lnTo>
                <a:lnTo>
                  <a:pt x="95" y="184"/>
                </a:lnTo>
                <a:lnTo>
                  <a:pt x="95" y="184"/>
                </a:lnTo>
                <a:lnTo>
                  <a:pt x="126" y="151"/>
                </a:lnTo>
                <a:lnTo>
                  <a:pt x="158" y="117"/>
                </a:lnTo>
                <a:lnTo>
                  <a:pt x="252" y="67"/>
                </a:lnTo>
                <a:lnTo>
                  <a:pt x="331" y="34"/>
                </a:lnTo>
                <a:lnTo>
                  <a:pt x="315" y="17"/>
                </a:lnTo>
                <a:lnTo>
                  <a:pt x="315" y="34"/>
                </a:lnTo>
                <a:lnTo>
                  <a:pt x="394" y="34"/>
                </a:lnTo>
                <a:lnTo>
                  <a:pt x="394" y="0"/>
                </a:lnTo>
                <a:lnTo>
                  <a:pt x="331" y="0"/>
                </a:lnTo>
                <a:lnTo>
                  <a:pt x="315" y="0"/>
                </a:lnTo>
                <a:lnTo>
                  <a:pt x="236" y="34"/>
                </a:lnTo>
                <a:lnTo>
                  <a:pt x="142" y="84"/>
                </a:lnTo>
                <a:lnTo>
                  <a:pt x="111" y="117"/>
                </a:lnTo>
                <a:lnTo>
                  <a:pt x="79" y="168"/>
                </a:lnTo>
                <a:lnTo>
                  <a:pt x="79" y="168"/>
                </a:lnTo>
                <a:lnTo>
                  <a:pt x="79" y="151"/>
                </a:lnTo>
                <a:lnTo>
                  <a:pt x="32" y="218"/>
                </a:lnTo>
                <a:lnTo>
                  <a:pt x="32" y="234"/>
                </a:lnTo>
                <a:lnTo>
                  <a:pt x="32" y="234"/>
                </a:lnTo>
                <a:lnTo>
                  <a:pt x="0" y="301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5967" name="Freeform 15"/>
          <p:cNvSpPr>
            <a:spLocks/>
          </p:cNvSpPr>
          <p:nvPr/>
        </p:nvSpPr>
        <p:spPr bwMode="auto">
          <a:xfrm>
            <a:off x="4562475" y="3279775"/>
            <a:ext cx="798513" cy="557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"/>
              </a:cxn>
              <a:cxn ang="0">
                <a:pos x="126" y="50"/>
              </a:cxn>
              <a:cxn ang="0">
                <a:pos x="252" y="83"/>
              </a:cxn>
              <a:cxn ang="0">
                <a:pos x="362" y="150"/>
              </a:cxn>
              <a:cxn ang="0">
                <a:pos x="409" y="184"/>
              </a:cxn>
              <a:cxn ang="0">
                <a:pos x="440" y="217"/>
              </a:cxn>
              <a:cxn ang="0">
                <a:pos x="456" y="250"/>
              </a:cxn>
              <a:cxn ang="0">
                <a:pos x="472" y="234"/>
              </a:cxn>
              <a:cxn ang="0">
                <a:pos x="456" y="234"/>
              </a:cxn>
              <a:cxn ang="0">
                <a:pos x="472" y="284"/>
              </a:cxn>
              <a:cxn ang="0">
                <a:pos x="472" y="351"/>
              </a:cxn>
              <a:cxn ang="0">
                <a:pos x="503" y="351"/>
              </a:cxn>
              <a:cxn ang="0">
                <a:pos x="503" y="284"/>
              </a:cxn>
              <a:cxn ang="0">
                <a:pos x="488" y="234"/>
              </a:cxn>
              <a:cxn ang="0">
                <a:pos x="472" y="217"/>
              </a:cxn>
              <a:cxn ang="0">
                <a:pos x="456" y="184"/>
              </a:cxn>
              <a:cxn ang="0">
                <a:pos x="425" y="150"/>
              </a:cxn>
              <a:cxn ang="0">
                <a:pos x="377" y="117"/>
              </a:cxn>
              <a:cxn ang="0">
                <a:pos x="267" y="50"/>
              </a:cxn>
              <a:cxn ang="0">
                <a:pos x="141" y="16"/>
              </a:cxn>
              <a:cxn ang="0">
                <a:pos x="0" y="0"/>
              </a:cxn>
            </a:cxnLst>
            <a:rect l="0" t="0" r="r" b="b"/>
            <a:pathLst>
              <a:path w="503" h="351">
                <a:moveTo>
                  <a:pt x="0" y="0"/>
                </a:moveTo>
                <a:lnTo>
                  <a:pt x="0" y="33"/>
                </a:lnTo>
                <a:lnTo>
                  <a:pt x="126" y="50"/>
                </a:lnTo>
                <a:lnTo>
                  <a:pt x="252" y="83"/>
                </a:lnTo>
                <a:lnTo>
                  <a:pt x="362" y="150"/>
                </a:lnTo>
                <a:lnTo>
                  <a:pt x="409" y="184"/>
                </a:lnTo>
                <a:lnTo>
                  <a:pt x="440" y="217"/>
                </a:lnTo>
                <a:lnTo>
                  <a:pt x="456" y="250"/>
                </a:lnTo>
                <a:lnTo>
                  <a:pt x="472" y="234"/>
                </a:lnTo>
                <a:lnTo>
                  <a:pt x="456" y="234"/>
                </a:lnTo>
                <a:lnTo>
                  <a:pt x="472" y="284"/>
                </a:lnTo>
                <a:lnTo>
                  <a:pt x="472" y="351"/>
                </a:lnTo>
                <a:lnTo>
                  <a:pt x="503" y="351"/>
                </a:lnTo>
                <a:lnTo>
                  <a:pt x="503" y="284"/>
                </a:lnTo>
                <a:lnTo>
                  <a:pt x="488" y="234"/>
                </a:lnTo>
                <a:lnTo>
                  <a:pt x="472" y="217"/>
                </a:lnTo>
                <a:lnTo>
                  <a:pt x="456" y="184"/>
                </a:lnTo>
                <a:lnTo>
                  <a:pt x="425" y="150"/>
                </a:lnTo>
                <a:lnTo>
                  <a:pt x="377" y="117"/>
                </a:lnTo>
                <a:lnTo>
                  <a:pt x="267" y="50"/>
                </a:lnTo>
                <a:lnTo>
                  <a:pt x="141" y="16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5968" name="Freeform 16"/>
          <p:cNvSpPr>
            <a:spLocks/>
          </p:cNvSpPr>
          <p:nvPr/>
        </p:nvSpPr>
        <p:spPr bwMode="auto">
          <a:xfrm>
            <a:off x="4587875" y="3783013"/>
            <a:ext cx="798513" cy="717550"/>
          </a:xfrm>
          <a:custGeom>
            <a:avLst/>
            <a:gdLst/>
            <a:ahLst/>
            <a:cxnLst>
              <a:cxn ang="0">
                <a:pos x="0" y="418"/>
              </a:cxn>
              <a:cxn ang="0">
                <a:pos x="0" y="452"/>
              </a:cxn>
              <a:cxn ang="0">
                <a:pos x="141" y="435"/>
              </a:cxn>
              <a:cxn ang="0">
                <a:pos x="204" y="418"/>
              </a:cxn>
              <a:cxn ang="0">
                <a:pos x="267" y="385"/>
              </a:cxn>
              <a:cxn ang="0">
                <a:pos x="314" y="351"/>
              </a:cxn>
              <a:cxn ang="0">
                <a:pos x="377" y="301"/>
              </a:cxn>
              <a:cxn ang="0">
                <a:pos x="424" y="251"/>
              </a:cxn>
              <a:cxn ang="0">
                <a:pos x="424" y="234"/>
              </a:cxn>
              <a:cxn ang="0">
                <a:pos x="456" y="201"/>
              </a:cxn>
              <a:cxn ang="0">
                <a:pos x="440" y="184"/>
              </a:cxn>
              <a:cxn ang="0">
                <a:pos x="456" y="201"/>
              </a:cxn>
              <a:cxn ang="0">
                <a:pos x="472" y="168"/>
              </a:cxn>
              <a:cxn ang="0">
                <a:pos x="487" y="151"/>
              </a:cxn>
              <a:cxn ang="0">
                <a:pos x="503" y="101"/>
              </a:cxn>
              <a:cxn ang="0">
                <a:pos x="503" y="0"/>
              </a:cxn>
              <a:cxn ang="0">
                <a:pos x="472" y="0"/>
              </a:cxn>
              <a:cxn ang="0">
                <a:pos x="472" y="101"/>
              </a:cxn>
              <a:cxn ang="0">
                <a:pos x="456" y="151"/>
              </a:cxn>
              <a:cxn ang="0">
                <a:pos x="472" y="151"/>
              </a:cxn>
              <a:cxn ang="0">
                <a:pos x="456" y="134"/>
              </a:cxn>
              <a:cxn ang="0">
                <a:pos x="440" y="168"/>
              </a:cxn>
              <a:cxn ang="0">
                <a:pos x="424" y="184"/>
              </a:cxn>
              <a:cxn ang="0">
                <a:pos x="440" y="184"/>
              </a:cxn>
              <a:cxn ang="0">
                <a:pos x="393" y="234"/>
              </a:cxn>
              <a:cxn ang="0">
                <a:pos x="409" y="234"/>
              </a:cxn>
              <a:cxn ang="0">
                <a:pos x="409" y="218"/>
              </a:cxn>
              <a:cxn ang="0">
                <a:pos x="361" y="268"/>
              </a:cxn>
              <a:cxn ang="0">
                <a:pos x="298" y="318"/>
              </a:cxn>
              <a:cxn ang="0">
                <a:pos x="251" y="351"/>
              </a:cxn>
              <a:cxn ang="0">
                <a:pos x="188" y="385"/>
              </a:cxn>
              <a:cxn ang="0">
                <a:pos x="125" y="402"/>
              </a:cxn>
              <a:cxn ang="0">
                <a:pos x="0" y="418"/>
              </a:cxn>
            </a:cxnLst>
            <a:rect l="0" t="0" r="r" b="b"/>
            <a:pathLst>
              <a:path w="503" h="452">
                <a:moveTo>
                  <a:pt x="0" y="418"/>
                </a:moveTo>
                <a:lnTo>
                  <a:pt x="0" y="452"/>
                </a:lnTo>
                <a:lnTo>
                  <a:pt x="141" y="435"/>
                </a:lnTo>
                <a:lnTo>
                  <a:pt x="204" y="418"/>
                </a:lnTo>
                <a:lnTo>
                  <a:pt x="267" y="385"/>
                </a:lnTo>
                <a:lnTo>
                  <a:pt x="314" y="351"/>
                </a:lnTo>
                <a:lnTo>
                  <a:pt x="377" y="301"/>
                </a:lnTo>
                <a:lnTo>
                  <a:pt x="424" y="251"/>
                </a:lnTo>
                <a:lnTo>
                  <a:pt x="424" y="234"/>
                </a:lnTo>
                <a:lnTo>
                  <a:pt x="456" y="201"/>
                </a:lnTo>
                <a:lnTo>
                  <a:pt x="440" y="184"/>
                </a:lnTo>
                <a:lnTo>
                  <a:pt x="456" y="201"/>
                </a:lnTo>
                <a:lnTo>
                  <a:pt x="472" y="168"/>
                </a:lnTo>
                <a:lnTo>
                  <a:pt x="487" y="151"/>
                </a:lnTo>
                <a:lnTo>
                  <a:pt x="503" y="101"/>
                </a:lnTo>
                <a:lnTo>
                  <a:pt x="503" y="0"/>
                </a:lnTo>
                <a:lnTo>
                  <a:pt x="472" y="0"/>
                </a:lnTo>
                <a:lnTo>
                  <a:pt x="472" y="101"/>
                </a:lnTo>
                <a:lnTo>
                  <a:pt x="456" y="151"/>
                </a:lnTo>
                <a:lnTo>
                  <a:pt x="472" y="151"/>
                </a:lnTo>
                <a:lnTo>
                  <a:pt x="456" y="134"/>
                </a:lnTo>
                <a:lnTo>
                  <a:pt x="440" y="168"/>
                </a:lnTo>
                <a:lnTo>
                  <a:pt x="424" y="184"/>
                </a:lnTo>
                <a:lnTo>
                  <a:pt x="440" y="184"/>
                </a:lnTo>
                <a:lnTo>
                  <a:pt x="393" y="234"/>
                </a:lnTo>
                <a:lnTo>
                  <a:pt x="409" y="234"/>
                </a:lnTo>
                <a:lnTo>
                  <a:pt x="409" y="218"/>
                </a:lnTo>
                <a:lnTo>
                  <a:pt x="361" y="268"/>
                </a:lnTo>
                <a:lnTo>
                  <a:pt x="298" y="318"/>
                </a:lnTo>
                <a:lnTo>
                  <a:pt x="251" y="351"/>
                </a:lnTo>
                <a:lnTo>
                  <a:pt x="188" y="385"/>
                </a:lnTo>
                <a:lnTo>
                  <a:pt x="125" y="402"/>
                </a:lnTo>
                <a:lnTo>
                  <a:pt x="0" y="418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5969" name="Rectangle 17"/>
          <p:cNvSpPr>
            <a:spLocks noChangeArrowheads="1"/>
          </p:cNvSpPr>
          <p:nvPr/>
        </p:nvSpPr>
        <p:spPr bwMode="auto">
          <a:xfrm>
            <a:off x="341313" y="2138363"/>
            <a:ext cx="39465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068" name="Rectangle 18"/>
          <p:cNvSpPr>
            <a:spLocks noChangeArrowheads="1"/>
          </p:cNvSpPr>
          <p:nvPr/>
        </p:nvSpPr>
        <p:spPr bwMode="auto">
          <a:xfrm>
            <a:off x="854075" y="2217738"/>
            <a:ext cx="30210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i="0">
                <a:solidFill>
                  <a:schemeClr val="tx1"/>
                </a:solidFill>
                <a:latin typeface="Arial" pitchFamily="34" charset="0"/>
              </a:rPr>
              <a:t>domain understanding</a:t>
            </a:r>
          </a:p>
        </p:txBody>
      </p:sp>
      <p:sp>
        <p:nvSpPr>
          <p:cNvPr id="1405971" name="Rectangle 19"/>
          <p:cNvSpPr>
            <a:spLocks noChangeArrowheads="1"/>
          </p:cNvSpPr>
          <p:nvPr/>
        </p:nvSpPr>
        <p:spPr bwMode="auto">
          <a:xfrm>
            <a:off x="1597025" y="2641600"/>
            <a:ext cx="15605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latin typeface="Arial" pitchFamily="34" charset="0"/>
              </a:rPr>
              <a:t>&amp; elicitation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72" name="Rectangle 20"/>
          <p:cNvSpPr>
            <a:spLocks noChangeArrowheads="1"/>
          </p:cNvSpPr>
          <p:nvPr/>
        </p:nvSpPr>
        <p:spPr bwMode="auto">
          <a:xfrm>
            <a:off x="5635625" y="2163763"/>
            <a:ext cx="32480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73" name="Rectangle 21"/>
          <p:cNvSpPr>
            <a:spLocks noChangeArrowheads="1"/>
          </p:cNvSpPr>
          <p:nvPr/>
        </p:nvSpPr>
        <p:spPr bwMode="auto">
          <a:xfrm>
            <a:off x="6378575" y="2244725"/>
            <a:ext cx="13922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latin typeface="Arial" pitchFamily="34" charset="0"/>
              </a:rPr>
              <a:t>evaluation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072" name="Rectangle 22"/>
          <p:cNvSpPr>
            <a:spLocks noChangeArrowheads="1"/>
          </p:cNvSpPr>
          <p:nvPr/>
        </p:nvSpPr>
        <p:spPr bwMode="auto">
          <a:xfrm>
            <a:off x="6189663" y="2668588"/>
            <a:ext cx="1746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i="0">
                <a:solidFill>
                  <a:schemeClr val="tx1"/>
                </a:solidFill>
                <a:latin typeface="Arial" pitchFamily="34" charset="0"/>
              </a:rPr>
              <a:t>&amp; agreement</a:t>
            </a:r>
          </a:p>
        </p:txBody>
      </p:sp>
      <p:sp>
        <p:nvSpPr>
          <p:cNvPr id="1405975" name="Rectangle 23"/>
          <p:cNvSpPr>
            <a:spLocks noChangeArrowheads="1"/>
          </p:cNvSpPr>
          <p:nvPr/>
        </p:nvSpPr>
        <p:spPr bwMode="auto">
          <a:xfrm>
            <a:off x="2738438" y="1155700"/>
            <a:ext cx="4021137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074" name="Rectangle 24"/>
          <p:cNvSpPr>
            <a:spLocks noChangeArrowheads="1"/>
          </p:cNvSpPr>
          <p:nvPr/>
        </p:nvSpPr>
        <p:spPr bwMode="auto">
          <a:xfrm>
            <a:off x="3124200" y="1387475"/>
            <a:ext cx="30495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0" lang="en-US">
                <a:solidFill>
                  <a:srgbClr val="009999"/>
                </a:solidFill>
                <a:latin typeface="Comic Sans MS" pitchFamily="66" charset="0"/>
              </a:rPr>
              <a:t>alternative proposals</a:t>
            </a:r>
            <a:endParaRPr lang="en-US" i="0"/>
          </a:p>
        </p:txBody>
      </p:sp>
      <p:sp>
        <p:nvSpPr>
          <p:cNvPr id="1405977" name="Rectangle 25"/>
          <p:cNvSpPr>
            <a:spLocks noChangeArrowheads="1"/>
          </p:cNvSpPr>
          <p:nvPr/>
        </p:nvSpPr>
        <p:spPr bwMode="auto">
          <a:xfrm>
            <a:off x="5910263" y="3863975"/>
            <a:ext cx="2698750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076" name="Rectangle 26"/>
          <p:cNvSpPr>
            <a:spLocks noChangeArrowheads="1"/>
          </p:cNvSpPr>
          <p:nvPr/>
        </p:nvSpPr>
        <p:spPr bwMode="auto">
          <a:xfrm>
            <a:off x="6872288" y="3943350"/>
            <a:ext cx="9763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>
                <a:solidFill>
                  <a:srgbClr val="009999"/>
                </a:solidFill>
                <a:latin typeface="Comic Sans MS" pitchFamily="66" charset="0"/>
              </a:rPr>
              <a:t>agreed</a:t>
            </a:r>
            <a:endParaRPr lang="en-US" i="0">
              <a:solidFill>
                <a:srgbClr val="009999"/>
              </a:solidFill>
              <a:latin typeface="Comic Sans MS" pitchFamily="66" charset="0"/>
            </a:endParaRPr>
          </a:p>
        </p:txBody>
      </p:sp>
      <p:sp>
        <p:nvSpPr>
          <p:cNvPr id="45077" name="Rectangle 27"/>
          <p:cNvSpPr>
            <a:spLocks noChangeArrowheads="1"/>
          </p:cNvSpPr>
          <p:nvPr/>
        </p:nvSpPr>
        <p:spPr bwMode="auto">
          <a:xfrm>
            <a:off x="6429375" y="4316413"/>
            <a:ext cx="18827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>
                <a:solidFill>
                  <a:srgbClr val="009999"/>
                </a:solidFill>
                <a:latin typeface="Comic Sans MS" pitchFamily="66" charset="0"/>
              </a:rPr>
              <a:t>requirements</a:t>
            </a:r>
            <a:endParaRPr lang="en-US" i="0">
              <a:latin typeface="Comic Sans MS" pitchFamily="66" charset="0"/>
            </a:endParaRPr>
          </a:p>
        </p:txBody>
      </p:sp>
      <p:sp>
        <p:nvSpPr>
          <p:cNvPr id="1405980" name="Rectangle 28"/>
          <p:cNvSpPr>
            <a:spLocks noChangeArrowheads="1"/>
          </p:cNvSpPr>
          <p:nvPr/>
        </p:nvSpPr>
        <p:spPr bwMode="auto">
          <a:xfrm>
            <a:off x="2463800" y="5959475"/>
            <a:ext cx="43211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81" name="Rectangle 29"/>
          <p:cNvSpPr>
            <a:spLocks noChangeArrowheads="1"/>
          </p:cNvSpPr>
          <p:nvPr/>
        </p:nvSpPr>
        <p:spPr bwMode="auto">
          <a:xfrm>
            <a:off x="2946400" y="6019800"/>
            <a:ext cx="36814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>
                <a:solidFill>
                  <a:srgbClr val="009999"/>
                </a:solidFill>
                <a:latin typeface="Comic Sans MS" pitchFamily="66" charset="0"/>
              </a:rPr>
              <a:t>documented requirements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405982" name="Rectangle 30"/>
          <p:cNvSpPr>
            <a:spLocks noChangeArrowheads="1"/>
          </p:cNvSpPr>
          <p:nvPr/>
        </p:nvSpPr>
        <p:spPr bwMode="auto">
          <a:xfrm>
            <a:off x="465138" y="3863975"/>
            <a:ext cx="2573337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83" name="Rectangle 31"/>
          <p:cNvSpPr>
            <a:spLocks noChangeArrowheads="1"/>
          </p:cNvSpPr>
          <p:nvPr/>
        </p:nvSpPr>
        <p:spPr bwMode="auto">
          <a:xfrm>
            <a:off x="552450" y="3957638"/>
            <a:ext cx="22796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kumimoji="0" lang="en-US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consolidated</a:t>
            </a:r>
            <a:endParaRPr lang="en-US" i="0">
              <a:solidFill>
                <a:srgbClr val="0099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84" name="Rectangle 32"/>
          <p:cNvSpPr>
            <a:spLocks noChangeArrowheads="1"/>
          </p:cNvSpPr>
          <p:nvPr/>
        </p:nvSpPr>
        <p:spPr bwMode="auto">
          <a:xfrm>
            <a:off x="781050" y="4359275"/>
            <a:ext cx="18827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requirements</a:t>
            </a:r>
            <a:endParaRPr lang="en-US" i="0">
              <a:solidFill>
                <a:srgbClr val="0099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405985" name="Rectangle 33"/>
          <p:cNvSpPr>
            <a:spLocks noChangeArrowheads="1"/>
          </p:cNvSpPr>
          <p:nvPr/>
        </p:nvSpPr>
        <p:spPr bwMode="auto">
          <a:xfrm>
            <a:off x="5535613" y="4951413"/>
            <a:ext cx="32480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86" name="Rectangle 34"/>
          <p:cNvSpPr>
            <a:spLocks noChangeArrowheads="1"/>
          </p:cNvSpPr>
          <p:nvPr/>
        </p:nvSpPr>
        <p:spPr bwMode="auto">
          <a:xfrm>
            <a:off x="6248400" y="4892675"/>
            <a:ext cx="1679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latin typeface="Arial" pitchFamily="34" charset="0"/>
              </a:rPr>
              <a:t>specification</a:t>
            </a:r>
            <a:endParaRPr lang="en-US" i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87" name="Rectangle 35"/>
          <p:cNvSpPr>
            <a:spLocks noChangeArrowheads="1"/>
          </p:cNvSpPr>
          <p:nvPr/>
        </p:nvSpPr>
        <p:spPr bwMode="auto">
          <a:xfrm>
            <a:off x="5943600" y="5302250"/>
            <a:ext cx="2289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latin typeface="Arial" pitchFamily="34" charset="0"/>
              </a:rPr>
              <a:t>&amp; documentation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88" name="Rectangle 36"/>
          <p:cNvSpPr>
            <a:spLocks noChangeArrowheads="1"/>
          </p:cNvSpPr>
          <p:nvPr/>
        </p:nvSpPr>
        <p:spPr bwMode="auto">
          <a:xfrm>
            <a:off x="615950" y="4899025"/>
            <a:ext cx="3246438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89" name="Rectangle 37"/>
          <p:cNvSpPr>
            <a:spLocks noChangeArrowheads="1"/>
          </p:cNvSpPr>
          <p:nvPr/>
        </p:nvSpPr>
        <p:spPr bwMode="auto">
          <a:xfrm>
            <a:off x="1643063" y="4926013"/>
            <a:ext cx="12906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validation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90" name="Rectangle 38"/>
          <p:cNvSpPr>
            <a:spLocks noChangeArrowheads="1"/>
          </p:cNvSpPr>
          <p:nvPr/>
        </p:nvSpPr>
        <p:spPr bwMode="auto">
          <a:xfrm>
            <a:off x="1428750" y="5349875"/>
            <a:ext cx="1746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&amp; verification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5991" name="Oval 39"/>
          <p:cNvSpPr>
            <a:spLocks noChangeArrowheads="1"/>
          </p:cNvSpPr>
          <p:nvPr/>
        </p:nvSpPr>
        <p:spPr bwMode="auto">
          <a:xfrm>
            <a:off x="3862388" y="3651250"/>
            <a:ext cx="274637" cy="2651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53463" cy="762000"/>
          </a:xfrm>
        </p:spPr>
        <p:txBody>
          <a:bodyPr/>
          <a:lstStyle/>
          <a:p>
            <a:r>
              <a:rPr lang="en-US" altLang="en-US" smtClean="0"/>
              <a:t>Requirements consolidation</a:t>
            </a:r>
            <a:endParaRPr lang="en-US" altLang="en-US" sz="2000" smtClean="0"/>
          </a:p>
        </p:txBody>
      </p:sp>
      <p:sp>
        <p:nvSpPr>
          <p:cNvPr id="142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938" y="1062038"/>
            <a:ext cx="8550275" cy="5299075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endParaRPr lang="fr-FR" dirty="0" smtClean="0"/>
          </a:p>
          <a:p>
            <a:pPr>
              <a:lnSpc>
                <a:spcPct val="90000"/>
              </a:lnSpc>
              <a:defRPr/>
            </a:pPr>
            <a:r>
              <a:rPr lang="fr-FR" dirty="0" err="1" smtClean="0"/>
              <a:t>Quality</a:t>
            </a:r>
            <a:r>
              <a:rPr lang="fr-FR" dirty="0" smtClean="0"/>
              <a:t> assurance </a:t>
            </a:r>
            <a:r>
              <a:rPr lang="fr-FR" dirty="0" err="1" smtClean="0"/>
              <a:t>activity</a:t>
            </a:r>
            <a:r>
              <a:rPr lang="fr-FR" dirty="0" smtClean="0"/>
              <a:t> on RD ...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defRPr/>
            </a:pPr>
            <a:r>
              <a:rPr lang="fr-FR" dirty="0" smtClean="0"/>
              <a:t>Validation:  </a:t>
            </a:r>
            <a:r>
              <a:rPr lang="fr-FR" dirty="0" err="1" smtClean="0"/>
              <a:t>adequacy</a:t>
            </a:r>
            <a:r>
              <a:rPr lang="fr-FR" dirty="0" smtClean="0"/>
              <a:t> of RD items </a:t>
            </a:r>
            <a:r>
              <a:rPr lang="fr-FR" sz="2000" dirty="0" err="1" smtClean="0"/>
              <a:t>wrt</a:t>
            </a:r>
            <a:r>
              <a:rPr lang="fr-FR" dirty="0" smtClean="0"/>
              <a:t> real </a:t>
            </a:r>
            <a:r>
              <a:rPr lang="fr-FR" dirty="0" err="1" smtClean="0"/>
              <a:t>needs</a:t>
            </a:r>
            <a:r>
              <a:rPr lang="fr-FR" dirty="0" smtClean="0"/>
              <a:t> ?</a:t>
            </a:r>
          </a:p>
          <a:p>
            <a:pPr lvl="1">
              <a:spcBef>
                <a:spcPct val="50000"/>
              </a:spcBef>
              <a:defRPr/>
            </a:pPr>
            <a:r>
              <a:rPr lang="fr-FR" dirty="0" err="1" smtClean="0"/>
              <a:t>Verification</a:t>
            </a:r>
            <a:r>
              <a:rPr lang="fr-FR" dirty="0" smtClean="0"/>
              <a:t>:  omissions, </a:t>
            </a:r>
            <a:r>
              <a:rPr lang="fr-FR" dirty="0" err="1" smtClean="0"/>
              <a:t>inconsistencies</a:t>
            </a:r>
            <a:r>
              <a:rPr lang="fr-FR" dirty="0" smtClean="0"/>
              <a:t> ?</a:t>
            </a:r>
          </a:p>
          <a:p>
            <a:pPr lvl="1">
              <a:spcBef>
                <a:spcPct val="50000"/>
              </a:spcBef>
              <a:defRPr/>
            </a:pPr>
            <a:r>
              <a:rPr lang="fr-FR" dirty="0" err="1" smtClean="0"/>
              <a:t>Checks</a:t>
            </a:r>
            <a:r>
              <a:rPr lang="fr-FR" dirty="0" smtClean="0"/>
              <a:t> for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target</a:t>
            </a:r>
            <a:r>
              <a:rPr lang="fr-FR" dirty="0" smtClean="0"/>
              <a:t> </a:t>
            </a:r>
            <a:r>
              <a:rPr lang="fr-FR" dirty="0" err="1" smtClean="0"/>
              <a:t>qualities</a:t>
            </a:r>
            <a:r>
              <a:rPr lang="fr-FR" dirty="0" smtClean="0"/>
              <a:t> </a:t>
            </a:r>
            <a:r>
              <a:rPr lang="fr-FR" sz="2000" dirty="0" smtClean="0"/>
              <a:t>(</a:t>
            </a:r>
            <a:r>
              <a:rPr lang="fr-FR" sz="2000" dirty="0" err="1" smtClean="0"/>
              <a:t>discussed</a:t>
            </a:r>
            <a:r>
              <a:rPr lang="fr-FR" sz="2000" dirty="0" smtClean="0"/>
              <a:t> </a:t>
            </a:r>
            <a:r>
              <a:rPr lang="fr-FR" sz="2000" dirty="0" err="1" smtClean="0"/>
              <a:t>next</a:t>
            </a:r>
            <a:r>
              <a:rPr lang="fr-FR" sz="2000" dirty="0" smtClean="0"/>
              <a:t>)</a:t>
            </a:r>
            <a:endParaRPr lang="fr-FR" dirty="0" smtClean="0"/>
          </a:p>
          <a:p>
            <a:pPr lvl="1">
              <a:lnSpc>
                <a:spcPct val="150000"/>
              </a:lnSpc>
              <a:defRPr/>
            </a:pPr>
            <a:r>
              <a:rPr lang="fr-FR" dirty="0" smtClean="0"/>
              <a:t>Fixing of </a:t>
            </a:r>
            <a:r>
              <a:rPr lang="fr-FR" dirty="0" err="1" smtClean="0"/>
              <a:t>errors</a:t>
            </a:r>
            <a:r>
              <a:rPr lang="fr-FR" dirty="0" smtClean="0"/>
              <a:t> &amp; </a:t>
            </a:r>
            <a:r>
              <a:rPr lang="fr-FR" dirty="0" err="1" smtClean="0"/>
              <a:t>flaws</a:t>
            </a:r>
            <a:endParaRPr lang="fr-FR" dirty="0" smtClean="0"/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Products</a:t>
            </a:r>
            <a:r>
              <a:rPr lang="fr-FR" dirty="0" smtClean="0"/>
              <a:t>:  </a:t>
            </a:r>
            <a:r>
              <a:rPr lang="fr-FR" dirty="0" err="1" smtClean="0"/>
              <a:t>Consolidated</a:t>
            </a:r>
            <a:r>
              <a:rPr lang="fr-FR" dirty="0" smtClean="0"/>
              <a:t> RD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fr-FR" dirty="0" smtClean="0"/>
              <a:t>                      </a:t>
            </a:r>
            <a:r>
              <a:rPr lang="fr-FR" dirty="0" err="1" smtClean="0"/>
              <a:t>Acceptance</a:t>
            </a:r>
            <a:r>
              <a:rPr lang="fr-FR" dirty="0" smtClean="0"/>
              <a:t> test data, prototype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fr-FR" dirty="0" smtClean="0"/>
              <a:t>			</a:t>
            </a:r>
            <a:r>
              <a:rPr lang="fr-FR" dirty="0" err="1" smtClean="0"/>
              <a:t>Development</a:t>
            </a:r>
            <a:r>
              <a:rPr lang="fr-FR" dirty="0" smtClean="0"/>
              <a:t> plan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fr-FR" dirty="0" smtClean="0"/>
              <a:t>	                  Project </a:t>
            </a:r>
            <a:r>
              <a:rPr lang="fr-FR" dirty="0" err="1" smtClean="0"/>
              <a:t>contract</a:t>
            </a:r>
            <a:endParaRPr lang="fr-FR" dirty="0" smtClean="0"/>
          </a:p>
          <a:p>
            <a:pPr lvl="1">
              <a:buFontTx/>
              <a:buNone/>
              <a:defRPr/>
            </a:pPr>
            <a:endParaRPr lang="fr-FR" dirty="0" smtClean="0">
              <a:solidFill>
                <a:schemeClr val="tx1"/>
              </a:solidFill>
            </a:endParaRP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1414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RE: an iterative process</a:t>
            </a:r>
            <a:endParaRPr lang="en-US" altLang="en-US" sz="2000" smtClean="0"/>
          </a:p>
        </p:txBody>
      </p:sp>
      <p:sp>
        <p:nvSpPr>
          <p:cNvPr id="1407008" name="Rectangle 32"/>
          <p:cNvSpPr>
            <a:spLocks noChangeArrowheads="1"/>
          </p:cNvSpPr>
          <p:nvPr/>
        </p:nvSpPr>
        <p:spPr bwMode="auto">
          <a:xfrm>
            <a:off x="2463800" y="5808663"/>
            <a:ext cx="43211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7108" name="Group 3"/>
          <p:cNvGrpSpPr>
            <a:grpSpLocks/>
          </p:cNvGrpSpPr>
          <p:nvPr/>
        </p:nvGrpSpPr>
        <p:grpSpPr bwMode="auto">
          <a:xfrm>
            <a:off x="4273550" y="3489325"/>
            <a:ext cx="223838" cy="2628900"/>
            <a:chOff x="2779" y="1129"/>
            <a:chExt cx="189" cy="2609"/>
          </a:xfrm>
        </p:grpSpPr>
        <p:sp>
          <p:nvSpPr>
            <p:cNvPr id="1406980" name="Line 4"/>
            <p:cNvSpPr>
              <a:spLocks noChangeShapeType="1"/>
            </p:cNvSpPr>
            <p:nvPr/>
          </p:nvSpPr>
          <p:spPr bwMode="auto">
            <a:xfrm>
              <a:off x="2874" y="1263"/>
              <a:ext cx="1" cy="234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6981" name="Freeform 5"/>
            <p:cNvSpPr>
              <a:spLocks/>
            </p:cNvSpPr>
            <p:nvPr/>
          </p:nvSpPr>
          <p:spPr bwMode="auto">
            <a:xfrm>
              <a:off x="2795" y="1129"/>
              <a:ext cx="173" cy="169"/>
            </a:xfrm>
            <a:custGeom>
              <a:avLst/>
              <a:gdLst/>
              <a:ahLst/>
              <a:cxnLst>
                <a:cxn ang="0">
                  <a:pos x="173" y="168"/>
                </a:cxn>
                <a:cxn ang="0">
                  <a:pos x="79" y="0"/>
                </a:cxn>
                <a:cxn ang="0">
                  <a:pos x="0" y="168"/>
                </a:cxn>
                <a:cxn ang="0">
                  <a:pos x="173" y="168"/>
                </a:cxn>
              </a:cxnLst>
              <a:rect l="0" t="0" r="r" b="b"/>
              <a:pathLst>
                <a:path w="173" h="168">
                  <a:moveTo>
                    <a:pt x="173" y="168"/>
                  </a:moveTo>
                  <a:lnTo>
                    <a:pt x="79" y="0"/>
                  </a:lnTo>
                  <a:lnTo>
                    <a:pt x="0" y="168"/>
                  </a:lnTo>
                  <a:lnTo>
                    <a:pt x="173" y="1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6982" name="Freeform 6"/>
            <p:cNvSpPr>
              <a:spLocks/>
            </p:cNvSpPr>
            <p:nvPr/>
          </p:nvSpPr>
          <p:spPr bwMode="auto">
            <a:xfrm>
              <a:off x="2779" y="3569"/>
              <a:ext cx="173" cy="1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5" y="168"/>
                </a:cxn>
                <a:cxn ang="0">
                  <a:pos x="173" y="0"/>
                </a:cxn>
                <a:cxn ang="0">
                  <a:pos x="0" y="0"/>
                </a:cxn>
              </a:cxnLst>
              <a:rect l="0" t="0" r="r" b="b"/>
              <a:pathLst>
                <a:path w="173" h="168">
                  <a:moveTo>
                    <a:pt x="0" y="0"/>
                  </a:moveTo>
                  <a:lnTo>
                    <a:pt x="95" y="168"/>
                  </a:lnTo>
                  <a:lnTo>
                    <a:pt x="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109" name="Group 7"/>
          <p:cNvGrpSpPr>
            <a:grpSpLocks/>
          </p:cNvGrpSpPr>
          <p:nvPr/>
        </p:nvGrpSpPr>
        <p:grpSpPr bwMode="auto">
          <a:xfrm>
            <a:off x="2384425" y="4679950"/>
            <a:ext cx="4059238" cy="217488"/>
            <a:chOff x="1190" y="2300"/>
            <a:chExt cx="3415" cy="200"/>
          </a:xfrm>
        </p:grpSpPr>
        <p:sp>
          <p:nvSpPr>
            <p:cNvPr id="1406984" name="Line 8"/>
            <p:cNvSpPr>
              <a:spLocks noChangeShapeType="1"/>
            </p:cNvSpPr>
            <p:nvPr/>
          </p:nvSpPr>
          <p:spPr bwMode="auto">
            <a:xfrm flipH="1">
              <a:off x="1316" y="2401"/>
              <a:ext cx="316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6985" name="Freeform 9"/>
            <p:cNvSpPr>
              <a:spLocks/>
            </p:cNvSpPr>
            <p:nvPr/>
          </p:nvSpPr>
          <p:spPr bwMode="auto">
            <a:xfrm>
              <a:off x="4447" y="2316"/>
              <a:ext cx="158" cy="184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158" y="84"/>
                </a:cxn>
                <a:cxn ang="0">
                  <a:pos x="0" y="0"/>
                </a:cxn>
                <a:cxn ang="0">
                  <a:pos x="0" y="184"/>
                </a:cxn>
              </a:cxnLst>
              <a:rect l="0" t="0" r="r" b="b"/>
              <a:pathLst>
                <a:path w="158" h="184">
                  <a:moveTo>
                    <a:pt x="0" y="184"/>
                  </a:moveTo>
                  <a:lnTo>
                    <a:pt x="158" y="84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6986" name="Freeform 10"/>
            <p:cNvSpPr>
              <a:spLocks/>
            </p:cNvSpPr>
            <p:nvPr/>
          </p:nvSpPr>
          <p:spPr bwMode="auto">
            <a:xfrm>
              <a:off x="1190" y="2300"/>
              <a:ext cx="158" cy="18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100"/>
                </a:cxn>
                <a:cxn ang="0">
                  <a:pos x="158" y="184"/>
                </a:cxn>
                <a:cxn ang="0">
                  <a:pos x="158" y="0"/>
                </a:cxn>
              </a:cxnLst>
              <a:rect l="0" t="0" r="r" b="b"/>
              <a:pathLst>
                <a:path w="158" h="184">
                  <a:moveTo>
                    <a:pt x="158" y="0"/>
                  </a:moveTo>
                  <a:lnTo>
                    <a:pt x="0" y="100"/>
                  </a:lnTo>
                  <a:lnTo>
                    <a:pt x="158" y="184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06987" name="Rectangle 11"/>
          <p:cNvSpPr>
            <a:spLocks noChangeArrowheads="1"/>
          </p:cNvSpPr>
          <p:nvPr/>
        </p:nvSpPr>
        <p:spPr bwMode="auto">
          <a:xfrm>
            <a:off x="3619500" y="4733925"/>
            <a:ext cx="9906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6988" name="Rectangle 12"/>
          <p:cNvSpPr>
            <a:spLocks noChangeArrowheads="1"/>
          </p:cNvSpPr>
          <p:nvPr/>
        </p:nvSpPr>
        <p:spPr bwMode="auto">
          <a:xfrm>
            <a:off x="3857625" y="4826000"/>
            <a:ext cx="463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2000">
                <a:solidFill>
                  <a:srgbClr val="000000"/>
                </a:solidFill>
                <a:latin typeface="Times New Roman" pitchFamily="18" charset="0"/>
              </a:rPr>
              <a:t>start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6989" name="Freeform 13"/>
          <p:cNvSpPr>
            <a:spLocks/>
          </p:cNvSpPr>
          <p:nvPr/>
        </p:nvSpPr>
        <p:spPr bwMode="auto">
          <a:xfrm>
            <a:off x="3489325" y="4059238"/>
            <a:ext cx="877888" cy="766762"/>
          </a:xfrm>
          <a:custGeom>
            <a:avLst/>
            <a:gdLst/>
            <a:ahLst/>
            <a:cxnLst>
              <a:cxn ang="0">
                <a:pos x="0" y="686"/>
              </a:cxn>
              <a:cxn ang="0">
                <a:pos x="31" y="703"/>
              </a:cxn>
              <a:cxn ang="0">
                <a:pos x="78" y="519"/>
              </a:cxn>
              <a:cxn ang="0">
                <a:pos x="110" y="435"/>
              </a:cxn>
              <a:cxn ang="0">
                <a:pos x="94" y="435"/>
              </a:cxn>
              <a:cxn ang="0">
                <a:pos x="94" y="452"/>
              </a:cxn>
              <a:cxn ang="0">
                <a:pos x="141" y="368"/>
              </a:cxn>
              <a:cxn ang="0">
                <a:pos x="125" y="351"/>
              </a:cxn>
              <a:cxn ang="0">
                <a:pos x="141" y="368"/>
              </a:cxn>
              <a:cxn ang="0">
                <a:pos x="204" y="285"/>
              </a:cxn>
              <a:cxn ang="0">
                <a:pos x="283" y="218"/>
              </a:cxn>
              <a:cxn ang="0">
                <a:pos x="361" y="151"/>
              </a:cxn>
              <a:cxn ang="0">
                <a:pos x="440" y="101"/>
              </a:cxn>
              <a:cxn ang="0">
                <a:pos x="519" y="67"/>
              </a:cxn>
              <a:cxn ang="0">
                <a:pos x="597" y="50"/>
              </a:cxn>
              <a:cxn ang="0">
                <a:pos x="582" y="34"/>
              </a:cxn>
              <a:cxn ang="0">
                <a:pos x="582" y="50"/>
              </a:cxn>
              <a:cxn ang="0">
                <a:pos x="739" y="34"/>
              </a:cxn>
              <a:cxn ang="0">
                <a:pos x="739" y="0"/>
              </a:cxn>
              <a:cxn ang="0">
                <a:pos x="597" y="17"/>
              </a:cxn>
              <a:cxn ang="0">
                <a:pos x="582" y="17"/>
              </a:cxn>
              <a:cxn ang="0">
                <a:pos x="503" y="34"/>
              </a:cxn>
              <a:cxn ang="0">
                <a:pos x="424" y="67"/>
              </a:cxn>
              <a:cxn ang="0">
                <a:pos x="346" y="117"/>
              </a:cxn>
              <a:cxn ang="0">
                <a:pos x="267" y="184"/>
              </a:cxn>
              <a:cxn ang="0">
                <a:pos x="188" y="251"/>
              </a:cxn>
              <a:cxn ang="0">
                <a:pos x="125" y="335"/>
              </a:cxn>
              <a:cxn ang="0">
                <a:pos x="125" y="351"/>
              </a:cxn>
              <a:cxn ang="0">
                <a:pos x="78" y="418"/>
              </a:cxn>
              <a:cxn ang="0">
                <a:pos x="78" y="435"/>
              </a:cxn>
              <a:cxn ang="0">
                <a:pos x="78" y="435"/>
              </a:cxn>
              <a:cxn ang="0">
                <a:pos x="47" y="519"/>
              </a:cxn>
              <a:cxn ang="0">
                <a:pos x="0" y="686"/>
              </a:cxn>
            </a:cxnLst>
            <a:rect l="0" t="0" r="r" b="b"/>
            <a:pathLst>
              <a:path w="739" h="703">
                <a:moveTo>
                  <a:pt x="0" y="686"/>
                </a:moveTo>
                <a:lnTo>
                  <a:pt x="31" y="703"/>
                </a:lnTo>
                <a:lnTo>
                  <a:pt x="78" y="519"/>
                </a:lnTo>
                <a:lnTo>
                  <a:pt x="110" y="435"/>
                </a:lnTo>
                <a:lnTo>
                  <a:pt x="94" y="435"/>
                </a:lnTo>
                <a:lnTo>
                  <a:pt x="94" y="452"/>
                </a:lnTo>
                <a:lnTo>
                  <a:pt x="141" y="368"/>
                </a:lnTo>
                <a:lnTo>
                  <a:pt x="125" y="351"/>
                </a:lnTo>
                <a:lnTo>
                  <a:pt x="141" y="368"/>
                </a:lnTo>
                <a:lnTo>
                  <a:pt x="204" y="285"/>
                </a:lnTo>
                <a:lnTo>
                  <a:pt x="283" y="218"/>
                </a:lnTo>
                <a:lnTo>
                  <a:pt x="361" y="151"/>
                </a:lnTo>
                <a:lnTo>
                  <a:pt x="440" y="101"/>
                </a:lnTo>
                <a:lnTo>
                  <a:pt x="519" y="67"/>
                </a:lnTo>
                <a:lnTo>
                  <a:pt x="597" y="50"/>
                </a:lnTo>
                <a:lnTo>
                  <a:pt x="582" y="34"/>
                </a:lnTo>
                <a:lnTo>
                  <a:pt x="582" y="50"/>
                </a:lnTo>
                <a:lnTo>
                  <a:pt x="739" y="34"/>
                </a:lnTo>
                <a:lnTo>
                  <a:pt x="739" y="0"/>
                </a:lnTo>
                <a:lnTo>
                  <a:pt x="597" y="17"/>
                </a:lnTo>
                <a:lnTo>
                  <a:pt x="582" y="17"/>
                </a:lnTo>
                <a:lnTo>
                  <a:pt x="503" y="34"/>
                </a:lnTo>
                <a:lnTo>
                  <a:pt x="424" y="67"/>
                </a:lnTo>
                <a:lnTo>
                  <a:pt x="346" y="117"/>
                </a:lnTo>
                <a:lnTo>
                  <a:pt x="267" y="184"/>
                </a:lnTo>
                <a:lnTo>
                  <a:pt x="188" y="251"/>
                </a:lnTo>
                <a:lnTo>
                  <a:pt x="125" y="335"/>
                </a:lnTo>
                <a:lnTo>
                  <a:pt x="125" y="351"/>
                </a:lnTo>
                <a:lnTo>
                  <a:pt x="78" y="418"/>
                </a:lnTo>
                <a:lnTo>
                  <a:pt x="78" y="435"/>
                </a:lnTo>
                <a:lnTo>
                  <a:pt x="78" y="435"/>
                </a:lnTo>
                <a:lnTo>
                  <a:pt x="47" y="519"/>
                </a:lnTo>
                <a:lnTo>
                  <a:pt x="0" y="686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6990" name="Freeform 14"/>
          <p:cNvSpPr>
            <a:spLocks/>
          </p:cNvSpPr>
          <p:nvPr/>
        </p:nvSpPr>
        <p:spPr bwMode="auto">
          <a:xfrm>
            <a:off x="3489325" y="4787900"/>
            <a:ext cx="915988" cy="492125"/>
          </a:xfrm>
          <a:custGeom>
            <a:avLst/>
            <a:gdLst/>
            <a:ahLst/>
            <a:cxnLst>
              <a:cxn ang="0">
                <a:pos x="31" y="0"/>
              </a:cxn>
              <a:cxn ang="0">
                <a:pos x="0" y="17"/>
              </a:cxn>
              <a:cxn ang="0">
                <a:pos x="47" y="117"/>
              </a:cxn>
              <a:cxn ang="0">
                <a:pos x="47" y="134"/>
              </a:cxn>
              <a:cxn ang="0">
                <a:pos x="78" y="184"/>
              </a:cxn>
              <a:cxn ang="0">
                <a:pos x="141" y="234"/>
              </a:cxn>
              <a:cxn ang="0">
                <a:pos x="188" y="284"/>
              </a:cxn>
              <a:cxn ang="0">
                <a:pos x="267" y="334"/>
              </a:cxn>
              <a:cxn ang="0">
                <a:pos x="456" y="418"/>
              </a:cxn>
              <a:cxn ang="0">
                <a:pos x="597" y="451"/>
              </a:cxn>
              <a:cxn ang="0">
                <a:pos x="771" y="451"/>
              </a:cxn>
              <a:cxn ang="0">
                <a:pos x="771" y="418"/>
              </a:cxn>
              <a:cxn ang="0">
                <a:pos x="613" y="418"/>
              </a:cxn>
              <a:cxn ang="0">
                <a:pos x="472" y="385"/>
              </a:cxn>
              <a:cxn ang="0">
                <a:pos x="283" y="301"/>
              </a:cxn>
              <a:cxn ang="0">
                <a:pos x="204" y="251"/>
              </a:cxn>
              <a:cxn ang="0">
                <a:pos x="157" y="201"/>
              </a:cxn>
              <a:cxn ang="0">
                <a:pos x="94" y="151"/>
              </a:cxn>
              <a:cxn ang="0">
                <a:pos x="62" y="100"/>
              </a:cxn>
              <a:cxn ang="0">
                <a:pos x="62" y="117"/>
              </a:cxn>
              <a:cxn ang="0">
                <a:pos x="78" y="117"/>
              </a:cxn>
              <a:cxn ang="0">
                <a:pos x="31" y="0"/>
              </a:cxn>
            </a:cxnLst>
            <a:rect l="0" t="0" r="r" b="b"/>
            <a:pathLst>
              <a:path w="771" h="451">
                <a:moveTo>
                  <a:pt x="31" y="0"/>
                </a:moveTo>
                <a:lnTo>
                  <a:pt x="0" y="17"/>
                </a:lnTo>
                <a:lnTo>
                  <a:pt x="47" y="117"/>
                </a:lnTo>
                <a:lnTo>
                  <a:pt x="47" y="134"/>
                </a:lnTo>
                <a:lnTo>
                  <a:pt x="78" y="184"/>
                </a:lnTo>
                <a:lnTo>
                  <a:pt x="141" y="234"/>
                </a:lnTo>
                <a:lnTo>
                  <a:pt x="188" y="284"/>
                </a:lnTo>
                <a:lnTo>
                  <a:pt x="267" y="334"/>
                </a:lnTo>
                <a:lnTo>
                  <a:pt x="456" y="418"/>
                </a:lnTo>
                <a:lnTo>
                  <a:pt x="597" y="451"/>
                </a:lnTo>
                <a:lnTo>
                  <a:pt x="771" y="451"/>
                </a:lnTo>
                <a:lnTo>
                  <a:pt x="771" y="418"/>
                </a:lnTo>
                <a:lnTo>
                  <a:pt x="613" y="418"/>
                </a:lnTo>
                <a:lnTo>
                  <a:pt x="472" y="385"/>
                </a:lnTo>
                <a:lnTo>
                  <a:pt x="283" y="301"/>
                </a:lnTo>
                <a:lnTo>
                  <a:pt x="204" y="251"/>
                </a:lnTo>
                <a:lnTo>
                  <a:pt x="157" y="201"/>
                </a:lnTo>
                <a:lnTo>
                  <a:pt x="94" y="151"/>
                </a:lnTo>
                <a:lnTo>
                  <a:pt x="62" y="100"/>
                </a:lnTo>
                <a:lnTo>
                  <a:pt x="62" y="117"/>
                </a:lnTo>
                <a:lnTo>
                  <a:pt x="78" y="117"/>
                </a:lnTo>
                <a:lnTo>
                  <a:pt x="31" y="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6991" name="Freeform 15"/>
          <p:cNvSpPr>
            <a:spLocks/>
          </p:cNvSpPr>
          <p:nvPr/>
        </p:nvSpPr>
        <p:spPr bwMode="auto">
          <a:xfrm>
            <a:off x="4348163" y="4041775"/>
            <a:ext cx="11049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"/>
              </a:cxn>
              <a:cxn ang="0">
                <a:pos x="236" y="66"/>
              </a:cxn>
              <a:cxn ang="0">
                <a:pos x="346" y="100"/>
              </a:cxn>
              <a:cxn ang="0">
                <a:pos x="457" y="133"/>
              </a:cxn>
              <a:cxn ang="0">
                <a:pos x="551" y="200"/>
              </a:cxn>
              <a:cxn ang="0">
                <a:pos x="661" y="267"/>
              </a:cxn>
              <a:cxn ang="0">
                <a:pos x="756" y="334"/>
              </a:cxn>
              <a:cxn ang="0">
                <a:pos x="834" y="401"/>
              </a:cxn>
              <a:cxn ang="0">
                <a:pos x="866" y="468"/>
              </a:cxn>
              <a:cxn ang="0">
                <a:pos x="881" y="451"/>
              </a:cxn>
              <a:cxn ang="0">
                <a:pos x="866" y="451"/>
              </a:cxn>
              <a:cxn ang="0">
                <a:pos x="881" y="535"/>
              </a:cxn>
              <a:cxn ang="0">
                <a:pos x="897" y="668"/>
              </a:cxn>
              <a:cxn ang="0">
                <a:pos x="929" y="668"/>
              </a:cxn>
              <a:cxn ang="0">
                <a:pos x="913" y="535"/>
              </a:cxn>
              <a:cxn ang="0">
                <a:pos x="897" y="451"/>
              </a:cxn>
              <a:cxn ang="0">
                <a:pos x="881" y="434"/>
              </a:cxn>
              <a:cxn ang="0">
                <a:pos x="850" y="367"/>
              </a:cxn>
              <a:cxn ang="0">
                <a:pos x="771" y="301"/>
              </a:cxn>
              <a:cxn ang="0">
                <a:pos x="677" y="234"/>
              </a:cxn>
              <a:cxn ang="0">
                <a:pos x="567" y="167"/>
              </a:cxn>
              <a:cxn ang="0">
                <a:pos x="472" y="100"/>
              </a:cxn>
              <a:cxn ang="0">
                <a:pos x="362" y="66"/>
              </a:cxn>
              <a:cxn ang="0">
                <a:pos x="252" y="33"/>
              </a:cxn>
              <a:cxn ang="0">
                <a:pos x="0" y="0"/>
              </a:cxn>
            </a:cxnLst>
            <a:rect l="0" t="0" r="r" b="b"/>
            <a:pathLst>
              <a:path w="929" h="668">
                <a:moveTo>
                  <a:pt x="0" y="0"/>
                </a:moveTo>
                <a:lnTo>
                  <a:pt x="0" y="33"/>
                </a:lnTo>
                <a:lnTo>
                  <a:pt x="236" y="66"/>
                </a:lnTo>
                <a:lnTo>
                  <a:pt x="346" y="100"/>
                </a:lnTo>
                <a:lnTo>
                  <a:pt x="457" y="133"/>
                </a:lnTo>
                <a:lnTo>
                  <a:pt x="551" y="200"/>
                </a:lnTo>
                <a:lnTo>
                  <a:pt x="661" y="267"/>
                </a:lnTo>
                <a:lnTo>
                  <a:pt x="756" y="334"/>
                </a:lnTo>
                <a:lnTo>
                  <a:pt x="834" y="401"/>
                </a:lnTo>
                <a:lnTo>
                  <a:pt x="866" y="468"/>
                </a:lnTo>
                <a:lnTo>
                  <a:pt x="881" y="451"/>
                </a:lnTo>
                <a:lnTo>
                  <a:pt x="866" y="451"/>
                </a:lnTo>
                <a:lnTo>
                  <a:pt x="881" y="535"/>
                </a:lnTo>
                <a:lnTo>
                  <a:pt x="897" y="668"/>
                </a:lnTo>
                <a:lnTo>
                  <a:pt x="929" y="668"/>
                </a:lnTo>
                <a:lnTo>
                  <a:pt x="913" y="535"/>
                </a:lnTo>
                <a:lnTo>
                  <a:pt x="897" y="451"/>
                </a:lnTo>
                <a:lnTo>
                  <a:pt x="881" y="434"/>
                </a:lnTo>
                <a:lnTo>
                  <a:pt x="850" y="367"/>
                </a:lnTo>
                <a:lnTo>
                  <a:pt x="771" y="301"/>
                </a:lnTo>
                <a:lnTo>
                  <a:pt x="677" y="234"/>
                </a:lnTo>
                <a:lnTo>
                  <a:pt x="567" y="167"/>
                </a:lnTo>
                <a:lnTo>
                  <a:pt x="472" y="100"/>
                </a:lnTo>
                <a:lnTo>
                  <a:pt x="362" y="66"/>
                </a:lnTo>
                <a:lnTo>
                  <a:pt x="252" y="33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6992" name="Freeform 16"/>
          <p:cNvSpPr>
            <a:spLocks/>
          </p:cNvSpPr>
          <p:nvPr/>
        </p:nvSpPr>
        <p:spPr bwMode="auto">
          <a:xfrm>
            <a:off x="3917950" y="4441825"/>
            <a:ext cx="468313" cy="346075"/>
          </a:xfrm>
          <a:custGeom>
            <a:avLst/>
            <a:gdLst/>
            <a:ahLst/>
            <a:cxnLst>
              <a:cxn ang="0">
                <a:pos x="0" y="301"/>
              </a:cxn>
              <a:cxn ang="0">
                <a:pos x="32" y="318"/>
              </a:cxn>
              <a:cxn ang="0">
                <a:pos x="63" y="234"/>
              </a:cxn>
              <a:cxn ang="0">
                <a:pos x="48" y="234"/>
              </a:cxn>
              <a:cxn ang="0">
                <a:pos x="48" y="251"/>
              </a:cxn>
              <a:cxn ang="0">
                <a:pos x="95" y="184"/>
              </a:cxn>
              <a:cxn ang="0">
                <a:pos x="95" y="184"/>
              </a:cxn>
              <a:cxn ang="0">
                <a:pos x="126" y="151"/>
              </a:cxn>
              <a:cxn ang="0">
                <a:pos x="158" y="117"/>
              </a:cxn>
              <a:cxn ang="0">
                <a:pos x="252" y="67"/>
              </a:cxn>
              <a:cxn ang="0">
                <a:pos x="331" y="34"/>
              </a:cxn>
              <a:cxn ang="0">
                <a:pos x="315" y="17"/>
              </a:cxn>
              <a:cxn ang="0">
                <a:pos x="315" y="34"/>
              </a:cxn>
              <a:cxn ang="0">
                <a:pos x="394" y="34"/>
              </a:cxn>
              <a:cxn ang="0">
                <a:pos x="394" y="0"/>
              </a:cxn>
              <a:cxn ang="0">
                <a:pos x="331" y="0"/>
              </a:cxn>
              <a:cxn ang="0">
                <a:pos x="315" y="0"/>
              </a:cxn>
              <a:cxn ang="0">
                <a:pos x="236" y="34"/>
              </a:cxn>
              <a:cxn ang="0">
                <a:pos x="142" y="84"/>
              </a:cxn>
              <a:cxn ang="0">
                <a:pos x="111" y="117"/>
              </a:cxn>
              <a:cxn ang="0">
                <a:pos x="79" y="168"/>
              </a:cxn>
              <a:cxn ang="0">
                <a:pos x="79" y="168"/>
              </a:cxn>
              <a:cxn ang="0">
                <a:pos x="79" y="151"/>
              </a:cxn>
              <a:cxn ang="0">
                <a:pos x="32" y="218"/>
              </a:cxn>
              <a:cxn ang="0">
                <a:pos x="32" y="234"/>
              </a:cxn>
              <a:cxn ang="0">
                <a:pos x="32" y="234"/>
              </a:cxn>
              <a:cxn ang="0">
                <a:pos x="0" y="301"/>
              </a:cxn>
            </a:cxnLst>
            <a:rect l="0" t="0" r="r" b="b"/>
            <a:pathLst>
              <a:path w="394" h="318">
                <a:moveTo>
                  <a:pt x="0" y="301"/>
                </a:moveTo>
                <a:lnTo>
                  <a:pt x="32" y="318"/>
                </a:lnTo>
                <a:lnTo>
                  <a:pt x="63" y="234"/>
                </a:lnTo>
                <a:lnTo>
                  <a:pt x="48" y="234"/>
                </a:lnTo>
                <a:lnTo>
                  <a:pt x="48" y="251"/>
                </a:lnTo>
                <a:lnTo>
                  <a:pt x="95" y="184"/>
                </a:lnTo>
                <a:lnTo>
                  <a:pt x="95" y="184"/>
                </a:lnTo>
                <a:lnTo>
                  <a:pt x="126" y="151"/>
                </a:lnTo>
                <a:lnTo>
                  <a:pt x="158" y="117"/>
                </a:lnTo>
                <a:lnTo>
                  <a:pt x="252" y="67"/>
                </a:lnTo>
                <a:lnTo>
                  <a:pt x="331" y="34"/>
                </a:lnTo>
                <a:lnTo>
                  <a:pt x="315" y="17"/>
                </a:lnTo>
                <a:lnTo>
                  <a:pt x="315" y="34"/>
                </a:lnTo>
                <a:lnTo>
                  <a:pt x="394" y="34"/>
                </a:lnTo>
                <a:lnTo>
                  <a:pt x="394" y="0"/>
                </a:lnTo>
                <a:lnTo>
                  <a:pt x="331" y="0"/>
                </a:lnTo>
                <a:lnTo>
                  <a:pt x="315" y="0"/>
                </a:lnTo>
                <a:lnTo>
                  <a:pt x="236" y="34"/>
                </a:lnTo>
                <a:lnTo>
                  <a:pt x="142" y="84"/>
                </a:lnTo>
                <a:lnTo>
                  <a:pt x="111" y="117"/>
                </a:lnTo>
                <a:lnTo>
                  <a:pt x="79" y="168"/>
                </a:lnTo>
                <a:lnTo>
                  <a:pt x="79" y="168"/>
                </a:lnTo>
                <a:lnTo>
                  <a:pt x="79" y="151"/>
                </a:lnTo>
                <a:lnTo>
                  <a:pt x="32" y="218"/>
                </a:lnTo>
                <a:lnTo>
                  <a:pt x="32" y="234"/>
                </a:lnTo>
                <a:lnTo>
                  <a:pt x="32" y="234"/>
                </a:lnTo>
                <a:lnTo>
                  <a:pt x="0" y="301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6993" name="Freeform 17"/>
          <p:cNvSpPr>
            <a:spLocks/>
          </p:cNvSpPr>
          <p:nvPr/>
        </p:nvSpPr>
        <p:spPr bwMode="auto">
          <a:xfrm>
            <a:off x="4386263" y="4424363"/>
            <a:ext cx="598487" cy="382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"/>
              </a:cxn>
              <a:cxn ang="0">
                <a:pos x="126" y="50"/>
              </a:cxn>
              <a:cxn ang="0">
                <a:pos x="252" y="83"/>
              </a:cxn>
              <a:cxn ang="0">
                <a:pos x="362" y="150"/>
              </a:cxn>
              <a:cxn ang="0">
                <a:pos x="409" y="184"/>
              </a:cxn>
              <a:cxn ang="0">
                <a:pos x="440" y="217"/>
              </a:cxn>
              <a:cxn ang="0">
                <a:pos x="456" y="250"/>
              </a:cxn>
              <a:cxn ang="0">
                <a:pos x="472" y="234"/>
              </a:cxn>
              <a:cxn ang="0">
                <a:pos x="456" y="234"/>
              </a:cxn>
              <a:cxn ang="0">
                <a:pos x="472" y="284"/>
              </a:cxn>
              <a:cxn ang="0">
                <a:pos x="472" y="351"/>
              </a:cxn>
              <a:cxn ang="0">
                <a:pos x="503" y="351"/>
              </a:cxn>
              <a:cxn ang="0">
                <a:pos x="503" y="284"/>
              </a:cxn>
              <a:cxn ang="0">
                <a:pos x="488" y="234"/>
              </a:cxn>
              <a:cxn ang="0">
                <a:pos x="472" y="217"/>
              </a:cxn>
              <a:cxn ang="0">
                <a:pos x="456" y="184"/>
              </a:cxn>
              <a:cxn ang="0">
                <a:pos x="425" y="150"/>
              </a:cxn>
              <a:cxn ang="0">
                <a:pos x="377" y="117"/>
              </a:cxn>
              <a:cxn ang="0">
                <a:pos x="267" y="50"/>
              </a:cxn>
              <a:cxn ang="0">
                <a:pos x="141" y="16"/>
              </a:cxn>
              <a:cxn ang="0">
                <a:pos x="0" y="0"/>
              </a:cxn>
            </a:cxnLst>
            <a:rect l="0" t="0" r="r" b="b"/>
            <a:pathLst>
              <a:path w="503" h="351">
                <a:moveTo>
                  <a:pt x="0" y="0"/>
                </a:moveTo>
                <a:lnTo>
                  <a:pt x="0" y="33"/>
                </a:lnTo>
                <a:lnTo>
                  <a:pt x="126" y="50"/>
                </a:lnTo>
                <a:lnTo>
                  <a:pt x="252" y="83"/>
                </a:lnTo>
                <a:lnTo>
                  <a:pt x="362" y="150"/>
                </a:lnTo>
                <a:lnTo>
                  <a:pt x="409" y="184"/>
                </a:lnTo>
                <a:lnTo>
                  <a:pt x="440" y="217"/>
                </a:lnTo>
                <a:lnTo>
                  <a:pt x="456" y="250"/>
                </a:lnTo>
                <a:lnTo>
                  <a:pt x="472" y="234"/>
                </a:lnTo>
                <a:lnTo>
                  <a:pt x="456" y="234"/>
                </a:lnTo>
                <a:lnTo>
                  <a:pt x="472" y="284"/>
                </a:lnTo>
                <a:lnTo>
                  <a:pt x="472" y="351"/>
                </a:lnTo>
                <a:lnTo>
                  <a:pt x="503" y="351"/>
                </a:lnTo>
                <a:lnTo>
                  <a:pt x="503" y="284"/>
                </a:lnTo>
                <a:lnTo>
                  <a:pt x="488" y="234"/>
                </a:lnTo>
                <a:lnTo>
                  <a:pt x="472" y="217"/>
                </a:lnTo>
                <a:lnTo>
                  <a:pt x="456" y="184"/>
                </a:lnTo>
                <a:lnTo>
                  <a:pt x="425" y="150"/>
                </a:lnTo>
                <a:lnTo>
                  <a:pt x="377" y="117"/>
                </a:lnTo>
                <a:lnTo>
                  <a:pt x="267" y="50"/>
                </a:lnTo>
                <a:lnTo>
                  <a:pt x="141" y="16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6994" name="Freeform 18"/>
          <p:cNvSpPr>
            <a:spLocks/>
          </p:cNvSpPr>
          <p:nvPr/>
        </p:nvSpPr>
        <p:spPr bwMode="auto">
          <a:xfrm>
            <a:off x="4405313" y="4770438"/>
            <a:ext cx="598487" cy="492125"/>
          </a:xfrm>
          <a:custGeom>
            <a:avLst/>
            <a:gdLst/>
            <a:ahLst/>
            <a:cxnLst>
              <a:cxn ang="0">
                <a:pos x="0" y="418"/>
              </a:cxn>
              <a:cxn ang="0">
                <a:pos x="0" y="452"/>
              </a:cxn>
              <a:cxn ang="0">
                <a:pos x="141" y="435"/>
              </a:cxn>
              <a:cxn ang="0">
                <a:pos x="204" y="418"/>
              </a:cxn>
              <a:cxn ang="0">
                <a:pos x="267" y="385"/>
              </a:cxn>
              <a:cxn ang="0">
                <a:pos x="314" y="351"/>
              </a:cxn>
              <a:cxn ang="0">
                <a:pos x="377" y="301"/>
              </a:cxn>
              <a:cxn ang="0">
                <a:pos x="424" y="251"/>
              </a:cxn>
              <a:cxn ang="0">
                <a:pos x="424" y="234"/>
              </a:cxn>
              <a:cxn ang="0">
                <a:pos x="456" y="201"/>
              </a:cxn>
              <a:cxn ang="0">
                <a:pos x="440" y="184"/>
              </a:cxn>
              <a:cxn ang="0">
                <a:pos x="456" y="201"/>
              </a:cxn>
              <a:cxn ang="0">
                <a:pos x="472" y="168"/>
              </a:cxn>
              <a:cxn ang="0">
                <a:pos x="487" y="151"/>
              </a:cxn>
              <a:cxn ang="0">
                <a:pos x="503" y="101"/>
              </a:cxn>
              <a:cxn ang="0">
                <a:pos x="503" y="0"/>
              </a:cxn>
              <a:cxn ang="0">
                <a:pos x="472" y="0"/>
              </a:cxn>
              <a:cxn ang="0">
                <a:pos x="472" y="101"/>
              </a:cxn>
              <a:cxn ang="0">
                <a:pos x="456" y="151"/>
              </a:cxn>
              <a:cxn ang="0">
                <a:pos x="472" y="151"/>
              </a:cxn>
              <a:cxn ang="0">
                <a:pos x="456" y="134"/>
              </a:cxn>
              <a:cxn ang="0">
                <a:pos x="440" y="168"/>
              </a:cxn>
              <a:cxn ang="0">
                <a:pos x="424" y="184"/>
              </a:cxn>
              <a:cxn ang="0">
                <a:pos x="440" y="184"/>
              </a:cxn>
              <a:cxn ang="0">
                <a:pos x="393" y="234"/>
              </a:cxn>
              <a:cxn ang="0">
                <a:pos x="409" y="234"/>
              </a:cxn>
              <a:cxn ang="0">
                <a:pos x="409" y="218"/>
              </a:cxn>
              <a:cxn ang="0">
                <a:pos x="361" y="268"/>
              </a:cxn>
              <a:cxn ang="0">
                <a:pos x="298" y="318"/>
              </a:cxn>
              <a:cxn ang="0">
                <a:pos x="251" y="351"/>
              </a:cxn>
              <a:cxn ang="0">
                <a:pos x="188" y="385"/>
              </a:cxn>
              <a:cxn ang="0">
                <a:pos x="125" y="402"/>
              </a:cxn>
              <a:cxn ang="0">
                <a:pos x="0" y="418"/>
              </a:cxn>
            </a:cxnLst>
            <a:rect l="0" t="0" r="r" b="b"/>
            <a:pathLst>
              <a:path w="503" h="452">
                <a:moveTo>
                  <a:pt x="0" y="418"/>
                </a:moveTo>
                <a:lnTo>
                  <a:pt x="0" y="452"/>
                </a:lnTo>
                <a:lnTo>
                  <a:pt x="141" y="435"/>
                </a:lnTo>
                <a:lnTo>
                  <a:pt x="204" y="418"/>
                </a:lnTo>
                <a:lnTo>
                  <a:pt x="267" y="385"/>
                </a:lnTo>
                <a:lnTo>
                  <a:pt x="314" y="351"/>
                </a:lnTo>
                <a:lnTo>
                  <a:pt x="377" y="301"/>
                </a:lnTo>
                <a:lnTo>
                  <a:pt x="424" y="251"/>
                </a:lnTo>
                <a:lnTo>
                  <a:pt x="424" y="234"/>
                </a:lnTo>
                <a:lnTo>
                  <a:pt x="456" y="201"/>
                </a:lnTo>
                <a:lnTo>
                  <a:pt x="440" y="184"/>
                </a:lnTo>
                <a:lnTo>
                  <a:pt x="456" y="201"/>
                </a:lnTo>
                <a:lnTo>
                  <a:pt x="472" y="168"/>
                </a:lnTo>
                <a:lnTo>
                  <a:pt x="487" y="151"/>
                </a:lnTo>
                <a:lnTo>
                  <a:pt x="503" y="101"/>
                </a:lnTo>
                <a:lnTo>
                  <a:pt x="503" y="0"/>
                </a:lnTo>
                <a:lnTo>
                  <a:pt x="472" y="0"/>
                </a:lnTo>
                <a:lnTo>
                  <a:pt x="472" y="101"/>
                </a:lnTo>
                <a:lnTo>
                  <a:pt x="456" y="151"/>
                </a:lnTo>
                <a:lnTo>
                  <a:pt x="472" y="151"/>
                </a:lnTo>
                <a:lnTo>
                  <a:pt x="456" y="134"/>
                </a:lnTo>
                <a:lnTo>
                  <a:pt x="440" y="168"/>
                </a:lnTo>
                <a:lnTo>
                  <a:pt x="424" y="184"/>
                </a:lnTo>
                <a:lnTo>
                  <a:pt x="440" y="184"/>
                </a:lnTo>
                <a:lnTo>
                  <a:pt x="393" y="234"/>
                </a:lnTo>
                <a:lnTo>
                  <a:pt x="409" y="234"/>
                </a:lnTo>
                <a:lnTo>
                  <a:pt x="409" y="218"/>
                </a:lnTo>
                <a:lnTo>
                  <a:pt x="361" y="268"/>
                </a:lnTo>
                <a:lnTo>
                  <a:pt x="298" y="318"/>
                </a:lnTo>
                <a:lnTo>
                  <a:pt x="251" y="351"/>
                </a:lnTo>
                <a:lnTo>
                  <a:pt x="188" y="385"/>
                </a:lnTo>
                <a:lnTo>
                  <a:pt x="125" y="402"/>
                </a:lnTo>
                <a:lnTo>
                  <a:pt x="0" y="418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6995" name="Freeform 19"/>
          <p:cNvSpPr>
            <a:spLocks/>
          </p:cNvSpPr>
          <p:nvPr/>
        </p:nvSpPr>
        <p:spPr bwMode="auto">
          <a:xfrm>
            <a:off x="4405313" y="4770438"/>
            <a:ext cx="1047750" cy="874712"/>
          </a:xfrm>
          <a:custGeom>
            <a:avLst/>
            <a:gdLst/>
            <a:ahLst/>
            <a:cxnLst>
              <a:cxn ang="0">
                <a:pos x="0" y="769"/>
              </a:cxn>
              <a:cxn ang="0">
                <a:pos x="0" y="803"/>
              </a:cxn>
              <a:cxn ang="0">
                <a:pos x="236" y="769"/>
              </a:cxn>
              <a:cxn ang="0">
                <a:pos x="456" y="686"/>
              </a:cxn>
              <a:cxn ang="0">
                <a:pos x="550" y="619"/>
              </a:cxn>
              <a:cxn ang="0">
                <a:pos x="645" y="535"/>
              </a:cxn>
              <a:cxn ang="0">
                <a:pos x="739" y="452"/>
              </a:cxn>
              <a:cxn ang="0">
                <a:pos x="802" y="368"/>
              </a:cxn>
              <a:cxn ang="0">
                <a:pos x="833" y="285"/>
              </a:cxn>
              <a:cxn ang="0">
                <a:pos x="849" y="268"/>
              </a:cxn>
              <a:cxn ang="0">
                <a:pos x="865" y="184"/>
              </a:cxn>
              <a:cxn ang="0">
                <a:pos x="881" y="0"/>
              </a:cxn>
              <a:cxn ang="0">
                <a:pos x="849" y="0"/>
              </a:cxn>
              <a:cxn ang="0">
                <a:pos x="833" y="184"/>
              </a:cxn>
              <a:cxn ang="0">
                <a:pos x="818" y="268"/>
              </a:cxn>
              <a:cxn ang="0">
                <a:pos x="833" y="268"/>
              </a:cxn>
              <a:cxn ang="0">
                <a:pos x="818" y="251"/>
              </a:cxn>
              <a:cxn ang="0">
                <a:pos x="786" y="351"/>
              </a:cxn>
              <a:cxn ang="0">
                <a:pos x="723" y="418"/>
              </a:cxn>
              <a:cxn ang="0">
                <a:pos x="629" y="502"/>
              </a:cxn>
              <a:cxn ang="0">
                <a:pos x="534" y="586"/>
              </a:cxn>
              <a:cxn ang="0">
                <a:pos x="440" y="652"/>
              </a:cxn>
              <a:cxn ang="0">
                <a:pos x="220" y="736"/>
              </a:cxn>
              <a:cxn ang="0">
                <a:pos x="0" y="769"/>
              </a:cxn>
            </a:cxnLst>
            <a:rect l="0" t="0" r="r" b="b"/>
            <a:pathLst>
              <a:path w="881" h="803">
                <a:moveTo>
                  <a:pt x="0" y="769"/>
                </a:moveTo>
                <a:lnTo>
                  <a:pt x="0" y="803"/>
                </a:lnTo>
                <a:lnTo>
                  <a:pt x="236" y="769"/>
                </a:lnTo>
                <a:lnTo>
                  <a:pt x="456" y="686"/>
                </a:lnTo>
                <a:lnTo>
                  <a:pt x="550" y="619"/>
                </a:lnTo>
                <a:lnTo>
                  <a:pt x="645" y="535"/>
                </a:lnTo>
                <a:lnTo>
                  <a:pt x="739" y="452"/>
                </a:lnTo>
                <a:lnTo>
                  <a:pt x="802" y="368"/>
                </a:lnTo>
                <a:lnTo>
                  <a:pt x="833" y="285"/>
                </a:lnTo>
                <a:lnTo>
                  <a:pt x="849" y="268"/>
                </a:lnTo>
                <a:lnTo>
                  <a:pt x="865" y="184"/>
                </a:lnTo>
                <a:lnTo>
                  <a:pt x="881" y="0"/>
                </a:lnTo>
                <a:lnTo>
                  <a:pt x="849" y="0"/>
                </a:lnTo>
                <a:lnTo>
                  <a:pt x="833" y="184"/>
                </a:lnTo>
                <a:lnTo>
                  <a:pt x="818" y="268"/>
                </a:lnTo>
                <a:lnTo>
                  <a:pt x="833" y="268"/>
                </a:lnTo>
                <a:lnTo>
                  <a:pt x="818" y="251"/>
                </a:lnTo>
                <a:lnTo>
                  <a:pt x="786" y="351"/>
                </a:lnTo>
                <a:lnTo>
                  <a:pt x="723" y="418"/>
                </a:lnTo>
                <a:lnTo>
                  <a:pt x="629" y="502"/>
                </a:lnTo>
                <a:lnTo>
                  <a:pt x="534" y="586"/>
                </a:lnTo>
                <a:lnTo>
                  <a:pt x="440" y="652"/>
                </a:lnTo>
                <a:lnTo>
                  <a:pt x="220" y="736"/>
                </a:lnTo>
                <a:lnTo>
                  <a:pt x="0" y="769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6996" name="Freeform 20"/>
          <p:cNvSpPr>
            <a:spLocks/>
          </p:cNvSpPr>
          <p:nvPr/>
        </p:nvSpPr>
        <p:spPr bwMode="auto">
          <a:xfrm>
            <a:off x="3059113" y="4826000"/>
            <a:ext cx="1308100" cy="838200"/>
          </a:xfrm>
          <a:custGeom>
            <a:avLst/>
            <a:gdLst/>
            <a:ahLst/>
            <a:cxnLst>
              <a:cxn ang="0">
                <a:pos x="31" y="0"/>
              </a:cxn>
              <a:cxn ang="0">
                <a:pos x="0" y="16"/>
              </a:cxn>
              <a:cxn ang="0">
                <a:pos x="63" y="183"/>
              </a:cxn>
              <a:cxn ang="0">
                <a:pos x="94" y="284"/>
              </a:cxn>
              <a:cxn ang="0">
                <a:pos x="110" y="300"/>
              </a:cxn>
              <a:cxn ang="0">
                <a:pos x="173" y="384"/>
              </a:cxn>
              <a:cxn ang="0">
                <a:pos x="267" y="468"/>
              </a:cxn>
              <a:cxn ang="0">
                <a:pos x="377" y="568"/>
              </a:cxn>
              <a:cxn ang="0">
                <a:pos x="503" y="635"/>
              </a:cxn>
              <a:cxn ang="0">
                <a:pos x="629" y="685"/>
              </a:cxn>
              <a:cxn ang="0">
                <a:pos x="629" y="668"/>
              </a:cxn>
              <a:cxn ang="0">
                <a:pos x="629" y="685"/>
              </a:cxn>
              <a:cxn ang="0">
                <a:pos x="739" y="718"/>
              </a:cxn>
              <a:cxn ang="0">
                <a:pos x="865" y="752"/>
              </a:cxn>
              <a:cxn ang="0">
                <a:pos x="1101" y="769"/>
              </a:cxn>
              <a:cxn ang="0">
                <a:pos x="1101" y="735"/>
              </a:cxn>
              <a:cxn ang="0">
                <a:pos x="881" y="718"/>
              </a:cxn>
              <a:cxn ang="0">
                <a:pos x="755" y="685"/>
              </a:cxn>
              <a:cxn ang="0">
                <a:pos x="645" y="652"/>
              </a:cxn>
              <a:cxn ang="0">
                <a:pos x="629" y="652"/>
              </a:cxn>
              <a:cxn ang="0">
                <a:pos x="519" y="601"/>
              </a:cxn>
              <a:cxn ang="0">
                <a:pos x="393" y="535"/>
              </a:cxn>
              <a:cxn ang="0">
                <a:pos x="283" y="434"/>
              </a:cxn>
              <a:cxn ang="0">
                <a:pos x="188" y="351"/>
              </a:cxn>
              <a:cxn ang="0">
                <a:pos x="126" y="267"/>
              </a:cxn>
              <a:cxn ang="0">
                <a:pos x="110" y="284"/>
              </a:cxn>
              <a:cxn ang="0">
                <a:pos x="126" y="284"/>
              </a:cxn>
              <a:cxn ang="0">
                <a:pos x="94" y="183"/>
              </a:cxn>
              <a:cxn ang="0">
                <a:pos x="31" y="0"/>
              </a:cxn>
            </a:cxnLst>
            <a:rect l="0" t="0" r="r" b="b"/>
            <a:pathLst>
              <a:path w="1101" h="769">
                <a:moveTo>
                  <a:pt x="31" y="0"/>
                </a:moveTo>
                <a:lnTo>
                  <a:pt x="0" y="16"/>
                </a:lnTo>
                <a:lnTo>
                  <a:pt x="63" y="183"/>
                </a:lnTo>
                <a:lnTo>
                  <a:pt x="94" y="284"/>
                </a:lnTo>
                <a:lnTo>
                  <a:pt x="110" y="300"/>
                </a:lnTo>
                <a:lnTo>
                  <a:pt x="173" y="384"/>
                </a:lnTo>
                <a:lnTo>
                  <a:pt x="267" y="468"/>
                </a:lnTo>
                <a:lnTo>
                  <a:pt x="377" y="568"/>
                </a:lnTo>
                <a:lnTo>
                  <a:pt x="503" y="635"/>
                </a:lnTo>
                <a:lnTo>
                  <a:pt x="629" y="685"/>
                </a:lnTo>
                <a:lnTo>
                  <a:pt x="629" y="668"/>
                </a:lnTo>
                <a:lnTo>
                  <a:pt x="629" y="685"/>
                </a:lnTo>
                <a:lnTo>
                  <a:pt x="739" y="718"/>
                </a:lnTo>
                <a:lnTo>
                  <a:pt x="865" y="752"/>
                </a:lnTo>
                <a:lnTo>
                  <a:pt x="1101" y="769"/>
                </a:lnTo>
                <a:lnTo>
                  <a:pt x="1101" y="735"/>
                </a:lnTo>
                <a:lnTo>
                  <a:pt x="881" y="718"/>
                </a:lnTo>
                <a:lnTo>
                  <a:pt x="755" y="685"/>
                </a:lnTo>
                <a:lnTo>
                  <a:pt x="645" y="652"/>
                </a:lnTo>
                <a:lnTo>
                  <a:pt x="629" y="652"/>
                </a:lnTo>
                <a:lnTo>
                  <a:pt x="519" y="601"/>
                </a:lnTo>
                <a:lnTo>
                  <a:pt x="393" y="535"/>
                </a:lnTo>
                <a:lnTo>
                  <a:pt x="283" y="434"/>
                </a:lnTo>
                <a:lnTo>
                  <a:pt x="188" y="351"/>
                </a:lnTo>
                <a:lnTo>
                  <a:pt x="126" y="267"/>
                </a:lnTo>
                <a:lnTo>
                  <a:pt x="110" y="284"/>
                </a:lnTo>
                <a:lnTo>
                  <a:pt x="126" y="284"/>
                </a:lnTo>
                <a:lnTo>
                  <a:pt x="94" y="183"/>
                </a:lnTo>
                <a:lnTo>
                  <a:pt x="31" y="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6997" name="Rectangle 21"/>
          <p:cNvSpPr>
            <a:spLocks noChangeArrowheads="1"/>
          </p:cNvSpPr>
          <p:nvPr/>
        </p:nvSpPr>
        <p:spPr bwMode="auto">
          <a:xfrm>
            <a:off x="1225550" y="3640138"/>
            <a:ext cx="2954338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121" name="Rectangle 22"/>
          <p:cNvSpPr>
            <a:spLocks noChangeArrowheads="1"/>
          </p:cNvSpPr>
          <p:nvPr/>
        </p:nvSpPr>
        <p:spPr bwMode="auto">
          <a:xfrm>
            <a:off x="1485900" y="3695700"/>
            <a:ext cx="2513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sz="2000" i="0">
                <a:solidFill>
                  <a:schemeClr val="tx1"/>
                </a:solidFill>
                <a:latin typeface="Arial" pitchFamily="34" charset="0"/>
              </a:rPr>
              <a:t>domain understanding</a:t>
            </a:r>
            <a:endParaRPr kumimoji="0" lang="en-US" i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406999" name="Rectangle 23"/>
          <p:cNvSpPr>
            <a:spLocks noChangeArrowheads="1"/>
          </p:cNvSpPr>
          <p:nvPr/>
        </p:nvSpPr>
        <p:spPr bwMode="auto">
          <a:xfrm>
            <a:off x="2100263" y="3986213"/>
            <a:ext cx="1300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2000" i="0">
                <a:solidFill>
                  <a:schemeClr val="tx1"/>
                </a:solidFill>
                <a:latin typeface="Arial" pitchFamily="34" charset="0"/>
              </a:rPr>
              <a:t>&amp; elicitation</a:t>
            </a:r>
            <a:endParaRPr lang="en-US" sz="2000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7000" name="Rectangle 24"/>
          <p:cNvSpPr>
            <a:spLocks noChangeArrowheads="1"/>
          </p:cNvSpPr>
          <p:nvPr/>
        </p:nvSpPr>
        <p:spPr bwMode="auto">
          <a:xfrm>
            <a:off x="5189538" y="3657600"/>
            <a:ext cx="243205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7001" name="Rectangle 25"/>
          <p:cNvSpPr>
            <a:spLocks noChangeArrowheads="1"/>
          </p:cNvSpPr>
          <p:nvPr/>
        </p:nvSpPr>
        <p:spPr bwMode="auto">
          <a:xfrm>
            <a:off x="5667375" y="3741738"/>
            <a:ext cx="1158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2000" i="0">
                <a:solidFill>
                  <a:schemeClr val="tx1"/>
                </a:solidFill>
                <a:latin typeface="Arial" pitchFamily="34" charset="0"/>
              </a:rPr>
              <a:t>evaluation</a:t>
            </a:r>
            <a:endParaRPr lang="en-US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125" name="Rectangle 26"/>
          <p:cNvSpPr>
            <a:spLocks noChangeArrowheads="1"/>
          </p:cNvSpPr>
          <p:nvPr/>
        </p:nvSpPr>
        <p:spPr bwMode="auto">
          <a:xfrm>
            <a:off x="5510213" y="4033838"/>
            <a:ext cx="14525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sz="2000" i="0">
                <a:solidFill>
                  <a:schemeClr val="tx1"/>
                </a:solidFill>
                <a:latin typeface="Arial" pitchFamily="34" charset="0"/>
              </a:rPr>
              <a:t>&amp; agreement</a:t>
            </a:r>
          </a:p>
        </p:txBody>
      </p:sp>
      <p:sp>
        <p:nvSpPr>
          <p:cNvPr id="47126" name="Rectangle 28"/>
          <p:cNvSpPr>
            <a:spLocks noChangeArrowheads="1"/>
          </p:cNvSpPr>
          <p:nvPr/>
        </p:nvSpPr>
        <p:spPr bwMode="auto">
          <a:xfrm>
            <a:off x="3173413" y="3124200"/>
            <a:ext cx="25606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>
                <a:solidFill>
                  <a:srgbClr val="5F5F5F"/>
                </a:solidFill>
                <a:latin typeface="Times New Roman" pitchFamily="18" charset="0"/>
              </a:rPr>
              <a:t> </a:t>
            </a:r>
            <a:r>
              <a:rPr kumimoji="0" lang="en-US" sz="2000">
                <a:solidFill>
                  <a:srgbClr val="009999"/>
                </a:solidFill>
                <a:latin typeface="Comic Sans MS" pitchFamily="66" charset="0"/>
              </a:rPr>
              <a:t>alternative proposals</a:t>
            </a:r>
            <a:endParaRPr lang="en-US" i="0">
              <a:solidFill>
                <a:srgbClr val="009999"/>
              </a:solidFill>
            </a:endParaRPr>
          </a:p>
        </p:txBody>
      </p:sp>
      <p:sp>
        <p:nvSpPr>
          <p:cNvPr id="1407005" name="Rectangle 29"/>
          <p:cNvSpPr>
            <a:spLocks noChangeArrowheads="1"/>
          </p:cNvSpPr>
          <p:nvPr/>
        </p:nvSpPr>
        <p:spPr bwMode="auto">
          <a:xfrm>
            <a:off x="5395913" y="4826000"/>
            <a:ext cx="20193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128" name="Rectangle 30"/>
          <p:cNvSpPr>
            <a:spLocks noChangeArrowheads="1"/>
          </p:cNvSpPr>
          <p:nvPr/>
        </p:nvSpPr>
        <p:spPr bwMode="auto">
          <a:xfrm>
            <a:off x="6070600" y="4879975"/>
            <a:ext cx="815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sz="2000">
                <a:solidFill>
                  <a:srgbClr val="009999"/>
                </a:solidFill>
                <a:latin typeface="Comic Sans MS" pitchFamily="66" charset="0"/>
              </a:rPr>
              <a:t>agreed</a:t>
            </a:r>
            <a:endParaRPr lang="en-US" sz="2000" i="0">
              <a:solidFill>
                <a:srgbClr val="5F5F5F"/>
              </a:solidFill>
              <a:latin typeface="Comic Sans MS" pitchFamily="66" charset="0"/>
            </a:endParaRPr>
          </a:p>
        </p:txBody>
      </p:sp>
      <p:sp>
        <p:nvSpPr>
          <p:cNvPr id="47129" name="Rectangle 31"/>
          <p:cNvSpPr>
            <a:spLocks noChangeArrowheads="1"/>
          </p:cNvSpPr>
          <p:nvPr/>
        </p:nvSpPr>
        <p:spPr bwMode="auto">
          <a:xfrm>
            <a:off x="5705475" y="5137150"/>
            <a:ext cx="1571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sz="2000">
                <a:solidFill>
                  <a:srgbClr val="009999"/>
                </a:solidFill>
                <a:latin typeface="Comic Sans MS" pitchFamily="66" charset="0"/>
              </a:rPr>
              <a:t>requirements</a:t>
            </a:r>
            <a:endParaRPr lang="en-US" sz="2000" i="0">
              <a:solidFill>
                <a:srgbClr val="009999"/>
              </a:solidFill>
              <a:latin typeface="Comic Sans MS" pitchFamily="66" charset="0"/>
            </a:endParaRPr>
          </a:p>
        </p:txBody>
      </p:sp>
      <p:sp>
        <p:nvSpPr>
          <p:cNvPr id="47130" name="Rectangle 33"/>
          <p:cNvSpPr>
            <a:spLocks noChangeArrowheads="1"/>
          </p:cNvSpPr>
          <p:nvPr/>
        </p:nvSpPr>
        <p:spPr bwMode="auto">
          <a:xfrm>
            <a:off x="3019425" y="6173788"/>
            <a:ext cx="3070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sz="2000">
                <a:solidFill>
                  <a:srgbClr val="009999"/>
                </a:solidFill>
                <a:latin typeface="Comic Sans MS" pitchFamily="66" charset="0"/>
              </a:rPr>
              <a:t>documented requirements</a:t>
            </a:r>
            <a:endParaRPr lang="en-US" sz="2000" i="0">
              <a:solidFill>
                <a:srgbClr val="009999"/>
              </a:solidFill>
              <a:latin typeface="Comic Sans MS" pitchFamily="66" charset="0"/>
            </a:endParaRPr>
          </a:p>
        </p:txBody>
      </p:sp>
      <p:sp>
        <p:nvSpPr>
          <p:cNvPr id="1407010" name="Rectangle 34"/>
          <p:cNvSpPr>
            <a:spLocks noChangeArrowheads="1"/>
          </p:cNvSpPr>
          <p:nvPr/>
        </p:nvSpPr>
        <p:spPr bwMode="auto">
          <a:xfrm>
            <a:off x="1317625" y="4826000"/>
            <a:ext cx="19272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132" name="Rectangle 35"/>
          <p:cNvSpPr>
            <a:spLocks noChangeArrowheads="1"/>
          </p:cNvSpPr>
          <p:nvPr/>
        </p:nvSpPr>
        <p:spPr bwMode="auto">
          <a:xfrm>
            <a:off x="1384300" y="4889500"/>
            <a:ext cx="1706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kumimoji="0" lang="en-US" sz="2000">
                <a:solidFill>
                  <a:srgbClr val="009999"/>
                </a:solidFill>
                <a:latin typeface="Comic Sans MS" pitchFamily="66" charset="0"/>
              </a:rPr>
              <a:t>consolidated</a:t>
            </a:r>
            <a:endParaRPr lang="en-US" sz="2000" i="0">
              <a:solidFill>
                <a:srgbClr val="009999"/>
              </a:solidFill>
            </a:endParaRPr>
          </a:p>
        </p:txBody>
      </p:sp>
      <p:sp>
        <p:nvSpPr>
          <p:cNvPr id="47133" name="Rectangle 36"/>
          <p:cNvSpPr>
            <a:spLocks noChangeArrowheads="1"/>
          </p:cNvSpPr>
          <p:nvPr/>
        </p:nvSpPr>
        <p:spPr bwMode="auto">
          <a:xfrm>
            <a:off x="1476375" y="5165725"/>
            <a:ext cx="1571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sz="2000">
                <a:solidFill>
                  <a:srgbClr val="009999"/>
                </a:solidFill>
                <a:latin typeface="Comic Sans MS" pitchFamily="66" charset="0"/>
              </a:rPr>
              <a:t>requirements</a:t>
            </a:r>
            <a:endParaRPr lang="en-US" sz="2000" i="0">
              <a:solidFill>
                <a:srgbClr val="009999"/>
              </a:solidFill>
              <a:latin typeface="Comic Sans MS" pitchFamily="66" charset="0"/>
            </a:endParaRPr>
          </a:p>
        </p:txBody>
      </p:sp>
      <p:sp>
        <p:nvSpPr>
          <p:cNvPr id="1407013" name="Rectangle 37"/>
          <p:cNvSpPr>
            <a:spLocks noChangeArrowheads="1"/>
          </p:cNvSpPr>
          <p:nvPr/>
        </p:nvSpPr>
        <p:spPr bwMode="auto">
          <a:xfrm>
            <a:off x="5114925" y="5572125"/>
            <a:ext cx="243205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135" name="Rectangle 38"/>
          <p:cNvSpPr>
            <a:spLocks noChangeArrowheads="1"/>
          </p:cNvSpPr>
          <p:nvPr/>
        </p:nvSpPr>
        <p:spPr bwMode="auto">
          <a:xfrm>
            <a:off x="5519738" y="5521325"/>
            <a:ext cx="1398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sz="2000" i="0">
                <a:solidFill>
                  <a:schemeClr val="tx1"/>
                </a:solidFill>
                <a:latin typeface="Arial" pitchFamily="34" charset="0"/>
              </a:rPr>
              <a:t>specification</a:t>
            </a:r>
            <a:endParaRPr lang="en-US" sz="2000" i="0">
              <a:solidFill>
                <a:schemeClr val="tx1"/>
              </a:solidFill>
            </a:endParaRPr>
          </a:p>
        </p:txBody>
      </p:sp>
      <p:sp>
        <p:nvSpPr>
          <p:cNvPr id="1407015" name="Rectangle 39"/>
          <p:cNvSpPr>
            <a:spLocks noChangeArrowheads="1"/>
          </p:cNvSpPr>
          <p:nvPr/>
        </p:nvSpPr>
        <p:spPr bwMode="auto">
          <a:xfrm>
            <a:off x="5267325" y="5813425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2000" i="0">
                <a:solidFill>
                  <a:schemeClr val="tx1"/>
                </a:solidFill>
                <a:latin typeface="Arial" pitchFamily="34" charset="0"/>
              </a:rPr>
              <a:t>&amp; documentation</a:t>
            </a:r>
            <a:endParaRPr lang="en-US" sz="2000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7016" name="Rectangle 40"/>
          <p:cNvSpPr>
            <a:spLocks noChangeArrowheads="1"/>
          </p:cNvSpPr>
          <p:nvPr/>
        </p:nvSpPr>
        <p:spPr bwMode="auto">
          <a:xfrm>
            <a:off x="1431925" y="5535613"/>
            <a:ext cx="2430463" cy="78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7017" name="Rectangle 41"/>
          <p:cNvSpPr>
            <a:spLocks noChangeArrowheads="1"/>
          </p:cNvSpPr>
          <p:nvPr/>
        </p:nvSpPr>
        <p:spPr bwMode="auto">
          <a:xfrm>
            <a:off x="2146300" y="5521325"/>
            <a:ext cx="1074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2000" i="0">
                <a:solidFill>
                  <a:schemeClr val="tx1"/>
                </a:solidFill>
                <a:latin typeface="Arial" pitchFamily="34" charset="0"/>
              </a:rPr>
              <a:t>validation</a:t>
            </a:r>
            <a:endParaRPr lang="en-US" sz="2000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7018" name="Rectangle 42"/>
          <p:cNvSpPr>
            <a:spLocks noChangeArrowheads="1"/>
          </p:cNvSpPr>
          <p:nvPr/>
        </p:nvSpPr>
        <p:spPr bwMode="auto">
          <a:xfrm>
            <a:off x="1968500" y="5813425"/>
            <a:ext cx="145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2000" i="0">
                <a:solidFill>
                  <a:schemeClr val="tx1"/>
                </a:solidFill>
                <a:latin typeface="Arial" pitchFamily="34" charset="0"/>
              </a:rPr>
              <a:t>&amp; verification</a:t>
            </a:r>
            <a:endParaRPr lang="en-US" sz="2000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7019" name="Oval 43"/>
          <p:cNvSpPr>
            <a:spLocks noChangeArrowheads="1"/>
          </p:cNvSpPr>
          <p:nvPr/>
        </p:nvSpPr>
        <p:spPr bwMode="auto">
          <a:xfrm>
            <a:off x="3862388" y="4679950"/>
            <a:ext cx="204787" cy="180975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40702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839200" cy="2133600"/>
          </a:xfrm>
        </p:spPr>
        <p:txBody>
          <a:bodyPr/>
          <a:lstStyle/>
          <a:p>
            <a:pPr>
              <a:defRPr/>
            </a:pPr>
            <a:r>
              <a:rPr lang="en-US" smtClean="0"/>
              <a:t>RE phases are ordered by data dependencies</a:t>
            </a:r>
          </a:p>
          <a:p>
            <a:pPr>
              <a:lnSpc>
                <a:spcPct val="100000"/>
              </a:lnSpc>
              <a:defRPr/>
            </a:pPr>
            <a:r>
              <a:rPr lang="en-US" smtClean="0"/>
              <a:t>No strict sequencing: intertwining, overlap, backtracking</a:t>
            </a:r>
          </a:p>
          <a:p>
            <a:pPr>
              <a:defRPr/>
            </a:pPr>
            <a:r>
              <a:rPr lang="en-US" smtClean="0"/>
              <a:t>Iterated cycles due to error corrections &amp;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evolving needs</a:t>
            </a:r>
            <a:endParaRPr lang="en-US" smtClean="0"/>
          </a:p>
          <a:p>
            <a:pPr lvl="1">
              <a:lnSpc>
                <a:spcPct val="90000"/>
              </a:lnSpc>
              <a:defRPr/>
            </a:pPr>
            <a:r>
              <a:rPr lang="en-US" smtClean="0">
                <a:solidFill>
                  <a:schemeClr val="tx1"/>
                </a:solidFill>
              </a:rPr>
              <a:t>during RE, during software development, after deployment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53463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mtClean="0"/>
              <a:t>Setting the scene:  outline</a:t>
            </a:r>
            <a:endParaRPr kumimoji="0" lang="en-US" altLang="en-US" smtClean="0"/>
          </a:p>
        </p:txBody>
      </p:sp>
      <p:sp>
        <p:nvSpPr>
          <p:cNvPr id="143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173163"/>
            <a:ext cx="8529637" cy="50800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ts val="200"/>
              </a:spcBef>
              <a:defRPr/>
            </a:pPr>
            <a:r>
              <a:rPr kumimoji="0" lang="en-US" smtClean="0"/>
              <a:t>What is Requirements Engineering?</a:t>
            </a:r>
          </a:p>
          <a:p>
            <a:pPr lvl="1">
              <a:lnSpc>
                <a:spcPct val="140000"/>
              </a:lnSpc>
              <a:spcBef>
                <a:spcPts val="2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The problem world &amp; the machine solution</a:t>
            </a:r>
          </a:p>
          <a:p>
            <a:pPr lvl="1">
              <a:lnSpc>
                <a:spcPct val="140000"/>
              </a:lnSpc>
              <a:spcBef>
                <a:spcPts val="2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The scope of RE: the WHY, WHAT and WHO dimensions</a:t>
            </a:r>
          </a:p>
          <a:p>
            <a:pPr lvl="1" algn="ctr">
              <a:lnSpc>
                <a:spcPct val="120000"/>
              </a:lnSpc>
              <a:spcBef>
                <a:spcPts val="5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Types of statements involved: descriptive </a:t>
            </a:r>
            <a:r>
              <a:rPr kumimoji="0" lang="en-US" sz="2000" i="1" smtClean="0">
                <a:solidFill>
                  <a:srgbClr val="5F5F5F"/>
                </a:solidFill>
              </a:rPr>
              <a:t>vs.</a:t>
            </a:r>
            <a:r>
              <a:rPr kumimoji="0" lang="en-US" smtClean="0">
                <a:solidFill>
                  <a:srgbClr val="5F5F5F"/>
                </a:solidFill>
              </a:rPr>
              <a:t> prescriptive</a:t>
            </a:r>
          </a:p>
          <a:p>
            <a:pPr lvl="1" algn="ctr">
              <a:lnSpc>
                <a:spcPct val="150000"/>
              </a:lnSpc>
              <a:spcBef>
                <a:spcPts val="2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Categories of requirements: functional </a:t>
            </a:r>
            <a:r>
              <a:rPr kumimoji="0" lang="en-US" sz="2000" i="1" smtClean="0">
                <a:solidFill>
                  <a:srgbClr val="5F5F5F"/>
                </a:solidFill>
              </a:rPr>
              <a:t>vs</a:t>
            </a:r>
            <a:r>
              <a:rPr kumimoji="0" lang="en-US" sz="1800" smtClean="0">
                <a:solidFill>
                  <a:srgbClr val="5F5F5F"/>
                </a:solidFill>
              </a:rPr>
              <a:t>.</a:t>
            </a:r>
            <a:r>
              <a:rPr kumimoji="0" lang="en-US" smtClean="0">
                <a:solidFill>
                  <a:srgbClr val="5F5F5F"/>
                </a:solidFill>
              </a:rPr>
              <a:t> non-functional</a:t>
            </a:r>
          </a:p>
          <a:p>
            <a:pPr lvl="1">
              <a:lnSpc>
                <a:spcPct val="140000"/>
              </a:lnSpc>
              <a:spcBef>
                <a:spcPts val="200"/>
              </a:spcBef>
              <a:defRPr/>
            </a:pPr>
            <a:r>
              <a:rPr kumimoji="0" lang="en-US" smtClean="0">
                <a:solidFill>
                  <a:srgbClr val="5F5F5F"/>
                </a:solidFill>
              </a:rPr>
              <a:t>The requirements lifecycle:  actors, processes, products</a:t>
            </a:r>
          </a:p>
          <a:p>
            <a:pPr lvl="1">
              <a:lnSpc>
                <a:spcPct val="140000"/>
              </a:lnSpc>
              <a:spcBef>
                <a:spcPts val="200"/>
              </a:spcBef>
              <a:defRPr/>
            </a:pP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Target qualities and defects to avoid</a:t>
            </a:r>
          </a:p>
          <a:p>
            <a:pPr lvl="1">
              <a:lnSpc>
                <a:spcPct val="140000"/>
              </a:lnSpc>
              <a:spcBef>
                <a:spcPts val="200"/>
              </a:spcBef>
              <a:defRPr/>
            </a:pPr>
            <a:r>
              <a:rPr kumimoji="0" lang="en-US" smtClean="0"/>
              <a:t>Types of software projects</a:t>
            </a:r>
          </a:p>
          <a:p>
            <a:pPr lvl="1">
              <a:lnSpc>
                <a:spcPct val="140000"/>
              </a:lnSpc>
              <a:spcBef>
                <a:spcPts val="200"/>
              </a:spcBef>
              <a:defRPr/>
            </a:pPr>
            <a:r>
              <a:rPr kumimoji="0" lang="en-US" smtClean="0"/>
              <a:t>Requirements in the software lifecycle</a:t>
            </a:r>
          </a:p>
          <a:p>
            <a:pPr lvl="1">
              <a:lnSpc>
                <a:spcPct val="140000"/>
              </a:lnSpc>
              <a:spcBef>
                <a:spcPts val="300"/>
              </a:spcBef>
              <a:defRPr/>
            </a:pPr>
            <a:r>
              <a:rPr kumimoji="0" lang="en-US" smtClean="0"/>
              <a:t>Relationship to other disciplines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0" y="4067175"/>
            <a:ext cx="819150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53463" cy="762000"/>
          </a:xfrm>
        </p:spPr>
        <p:txBody>
          <a:bodyPr/>
          <a:lstStyle/>
          <a:p>
            <a:r>
              <a:rPr lang="fr-FR" smtClean="0"/>
              <a:t>Target qualities for RE process</a:t>
            </a:r>
            <a:endParaRPr lang="en-US" altLang="en-US" smtClean="0"/>
          </a:p>
        </p:txBody>
      </p:sp>
      <p:sp>
        <p:nvSpPr>
          <p:cNvPr id="143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23925"/>
            <a:ext cx="8942388" cy="53213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  <a:defRPr/>
            </a:pP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Completeness</a:t>
            </a:r>
            <a:r>
              <a:rPr lang="fr-FR" dirty="0" smtClean="0"/>
              <a:t> of objectives, </a:t>
            </a:r>
            <a:r>
              <a:rPr lang="fr-FR" dirty="0" err="1" smtClean="0"/>
              <a:t>requirements</a:t>
            </a:r>
            <a:r>
              <a:rPr lang="fr-FR" dirty="0" smtClean="0"/>
              <a:t>, </a:t>
            </a:r>
            <a:r>
              <a:rPr lang="fr-FR" dirty="0" err="1" smtClean="0"/>
              <a:t>assumptions</a:t>
            </a:r>
            <a:endParaRPr lang="fr-FR" dirty="0" smtClean="0"/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Consistency</a:t>
            </a:r>
            <a:r>
              <a:rPr lang="fr-FR" dirty="0" smtClean="0"/>
              <a:t> of RD items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Adequacy</a:t>
            </a:r>
            <a:r>
              <a:rPr lang="fr-FR" dirty="0" smtClean="0"/>
              <a:t> of </a:t>
            </a:r>
            <a:r>
              <a:rPr lang="fr-FR" dirty="0" err="1" smtClean="0"/>
              <a:t>requirements</a:t>
            </a:r>
            <a:r>
              <a:rPr lang="fr-FR" dirty="0" smtClean="0"/>
              <a:t>, </a:t>
            </a:r>
            <a:r>
              <a:rPr lang="fr-FR" dirty="0" err="1" smtClean="0"/>
              <a:t>assumptions</a:t>
            </a:r>
            <a:r>
              <a:rPr lang="fr-FR" dirty="0" smtClean="0"/>
              <a:t>, </a:t>
            </a:r>
            <a:r>
              <a:rPr lang="fr-FR" dirty="0" err="1" smtClean="0"/>
              <a:t>domain</a:t>
            </a:r>
            <a:r>
              <a:rPr lang="fr-FR" dirty="0" smtClean="0"/>
              <a:t> </a:t>
            </a:r>
            <a:r>
              <a:rPr lang="fr-FR" dirty="0" err="1" smtClean="0"/>
              <a:t>props</a:t>
            </a:r>
            <a:endParaRPr lang="fr-FR" dirty="0" smtClean="0"/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Unambiguity</a:t>
            </a:r>
            <a:r>
              <a:rPr lang="fr-FR" dirty="0" smtClean="0"/>
              <a:t> of RD items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Measurability</a:t>
            </a:r>
            <a:r>
              <a:rPr lang="fr-FR" dirty="0" smtClean="0"/>
              <a:t> of </a:t>
            </a:r>
            <a:r>
              <a:rPr lang="fr-FR" dirty="0" err="1" smtClean="0"/>
              <a:t>requirements</a:t>
            </a:r>
            <a:r>
              <a:rPr lang="fr-FR" dirty="0" smtClean="0"/>
              <a:t>, </a:t>
            </a:r>
            <a:r>
              <a:rPr lang="fr-FR" dirty="0" err="1" smtClean="0"/>
              <a:t>assumptions</a:t>
            </a:r>
            <a:r>
              <a:rPr lang="fr-FR" dirty="0" smtClean="0"/>
              <a:t> 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Pertinence</a:t>
            </a:r>
            <a:r>
              <a:rPr lang="fr-FR" dirty="0" smtClean="0"/>
              <a:t> of </a:t>
            </a:r>
            <a:r>
              <a:rPr lang="fr-FR" dirty="0" err="1" smtClean="0"/>
              <a:t>requirements</a:t>
            </a:r>
            <a:r>
              <a:rPr lang="fr-FR" dirty="0" smtClean="0"/>
              <a:t>, </a:t>
            </a:r>
            <a:r>
              <a:rPr lang="fr-FR" dirty="0" err="1" smtClean="0"/>
              <a:t>assumptions</a:t>
            </a:r>
            <a:endParaRPr lang="fr-FR" dirty="0" smtClean="0"/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Feasibility</a:t>
            </a:r>
            <a:r>
              <a:rPr lang="fr-FR" dirty="0" smtClean="0"/>
              <a:t> of </a:t>
            </a:r>
            <a:r>
              <a:rPr lang="fr-FR" dirty="0" err="1" smtClean="0"/>
              <a:t>requirements</a:t>
            </a:r>
            <a:endParaRPr lang="fr-FR" dirty="0" smtClean="0"/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Comprehensibility</a:t>
            </a:r>
            <a:r>
              <a:rPr lang="fr-FR" dirty="0" smtClean="0"/>
              <a:t> of RD items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Good 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structuring</a:t>
            </a:r>
            <a:r>
              <a:rPr lang="fr-FR" dirty="0" smtClean="0"/>
              <a:t> of the RD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Modifiability</a:t>
            </a:r>
            <a:r>
              <a:rPr lang="fr-FR" dirty="0" smtClean="0"/>
              <a:t> of RD items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Traceability</a:t>
            </a:r>
            <a:r>
              <a:rPr lang="fr-FR" dirty="0" smtClean="0"/>
              <a:t> of  RD items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52400" y="76200"/>
          <a:ext cx="76358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Clip" r:id="rId4" imgW="845640" imgH="938520" progId="MS_ClipArt_Gallery.2">
                  <p:embed/>
                </p:oleObj>
              </mc:Choice>
              <mc:Fallback>
                <p:oleObj name="Clip" r:id="rId4" imgW="845640" imgH="93852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76200"/>
                        <a:ext cx="763588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53463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mtClean="0"/>
              <a:t>Setting the scene:  outline</a:t>
            </a:r>
            <a:endParaRPr kumimoji="0" lang="en-US" alt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73163"/>
            <a:ext cx="9029700" cy="5080000"/>
          </a:xfrm>
          <a:noFill/>
        </p:spPr>
        <p:txBody>
          <a:bodyPr/>
          <a:lstStyle/>
          <a:p>
            <a:pPr>
              <a:lnSpc>
                <a:spcPct val="140000"/>
              </a:lnSpc>
              <a:spcBef>
                <a:spcPts val="200"/>
              </a:spcBef>
            </a:pPr>
            <a:r>
              <a:rPr kumimoji="0" lang="en-US" smtClean="0"/>
              <a:t>What is Requirements Engineering (RE) ?</a:t>
            </a:r>
          </a:p>
          <a:p>
            <a:pPr lvl="1">
              <a:lnSpc>
                <a:spcPct val="140000"/>
              </a:lnSpc>
              <a:spcBef>
                <a:spcPts val="200"/>
              </a:spcBef>
            </a:pPr>
            <a:r>
              <a:rPr kumimoji="0" lang="en-US" smtClean="0"/>
              <a:t>The problem world &amp; the machine solution</a:t>
            </a:r>
          </a:p>
          <a:p>
            <a:pPr lvl="1">
              <a:lnSpc>
                <a:spcPct val="140000"/>
              </a:lnSpc>
              <a:spcBef>
                <a:spcPts val="200"/>
              </a:spcBef>
            </a:pPr>
            <a:r>
              <a:rPr kumimoji="0" lang="en-US" smtClean="0"/>
              <a:t>The scope of RE: the WHY, WHAT and WHO dimensions</a:t>
            </a:r>
          </a:p>
          <a:p>
            <a:pPr lvl="1">
              <a:lnSpc>
                <a:spcPct val="120000"/>
              </a:lnSpc>
              <a:spcBef>
                <a:spcPts val="500"/>
              </a:spcBef>
            </a:pPr>
            <a:r>
              <a:rPr kumimoji="0" lang="en-US" smtClean="0"/>
              <a:t>Types of statements involved: descriptive </a:t>
            </a:r>
            <a:r>
              <a:rPr kumimoji="0" lang="en-US" sz="2000" i="1" smtClean="0"/>
              <a:t>vs.</a:t>
            </a:r>
            <a:r>
              <a:rPr kumimoji="0" lang="en-US" smtClean="0"/>
              <a:t> prescriptive</a:t>
            </a:r>
          </a:p>
          <a:p>
            <a:pPr lvl="1">
              <a:lnSpc>
                <a:spcPct val="150000"/>
              </a:lnSpc>
              <a:spcBef>
                <a:spcPts val="200"/>
              </a:spcBef>
            </a:pPr>
            <a:r>
              <a:rPr kumimoji="0" lang="en-US" smtClean="0"/>
              <a:t>Categories of requirements: functional </a:t>
            </a:r>
            <a:r>
              <a:rPr kumimoji="0" lang="en-US" sz="2000" i="1" smtClean="0"/>
              <a:t>vs</a:t>
            </a:r>
            <a:r>
              <a:rPr kumimoji="0" lang="en-US" sz="1800" smtClean="0"/>
              <a:t>.</a:t>
            </a:r>
            <a:r>
              <a:rPr kumimoji="0" lang="en-US" smtClean="0"/>
              <a:t> non-functional</a:t>
            </a:r>
          </a:p>
          <a:p>
            <a:pPr lvl="1">
              <a:lnSpc>
                <a:spcPct val="140000"/>
              </a:lnSpc>
              <a:spcBef>
                <a:spcPts val="200"/>
              </a:spcBef>
            </a:pPr>
            <a:r>
              <a:rPr kumimoji="0" lang="en-US" smtClean="0"/>
              <a:t>The requirements lifecycle: actors, processes, products</a:t>
            </a:r>
          </a:p>
          <a:p>
            <a:pPr lvl="1">
              <a:lnSpc>
                <a:spcPct val="140000"/>
              </a:lnSpc>
              <a:spcBef>
                <a:spcPts val="200"/>
              </a:spcBef>
            </a:pPr>
            <a:r>
              <a:rPr kumimoji="0" lang="en-US" smtClean="0"/>
              <a:t>Target qualities and defects to avoid</a:t>
            </a:r>
          </a:p>
          <a:p>
            <a:pPr lvl="1">
              <a:lnSpc>
                <a:spcPct val="140000"/>
              </a:lnSpc>
              <a:spcBef>
                <a:spcPts val="200"/>
              </a:spcBef>
            </a:pPr>
            <a:r>
              <a:rPr kumimoji="0" lang="en-US" smtClean="0"/>
              <a:t>Types of software projects</a:t>
            </a:r>
          </a:p>
          <a:p>
            <a:pPr lvl="1">
              <a:lnSpc>
                <a:spcPct val="140000"/>
              </a:lnSpc>
              <a:spcBef>
                <a:spcPts val="200"/>
              </a:spcBef>
            </a:pPr>
            <a:r>
              <a:rPr kumimoji="0" lang="en-US" smtClean="0"/>
              <a:t>Requirements in the software lifecycle</a:t>
            </a:r>
          </a:p>
          <a:p>
            <a:pPr lvl="1">
              <a:lnSpc>
                <a:spcPct val="140000"/>
              </a:lnSpc>
              <a:spcBef>
                <a:spcPts val="300"/>
              </a:spcBef>
            </a:pPr>
            <a:r>
              <a:rPr kumimoji="0" lang="en-US" smtClean="0"/>
              <a:t>Relationship to other disciplines</a:t>
            </a: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07950"/>
            <a:ext cx="815975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07950"/>
            <a:ext cx="815975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967663" cy="762000"/>
          </a:xfrm>
        </p:spPr>
        <p:txBody>
          <a:bodyPr/>
          <a:lstStyle/>
          <a:p>
            <a:r>
              <a:rPr lang="fr-FR" smtClean="0"/>
              <a:t>Types of RE errors &amp; flaws:  a wide palette</a:t>
            </a:r>
            <a:endParaRPr lang="en-US" altLang="en-US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89875" cy="50990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fr-FR" smtClean="0"/>
              <a:t>Omission  		</a:t>
            </a:r>
            <a:r>
              <a:rPr lang="fr-FR" smtClean="0">
                <a:solidFill>
                  <a:srgbClr val="009999"/>
                </a:solidFill>
              </a:rPr>
              <a:t>(critical error!)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fr-FR" smtClean="0"/>
              <a:t>Contradiction 	</a:t>
            </a:r>
            <a:r>
              <a:rPr lang="fr-FR" smtClean="0">
                <a:solidFill>
                  <a:srgbClr val="009999"/>
                </a:solidFill>
              </a:rPr>
              <a:t>(critical error!)</a:t>
            </a:r>
            <a:endParaRPr lang="fr-FR" smtClean="0"/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fr-FR" smtClean="0"/>
              <a:t>Inadequacy		</a:t>
            </a:r>
            <a:r>
              <a:rPr lang="fr-FR" smtClean="0">
                <a:solidFill>
                  <a:srgbClr val="009999"/>
                </a:solidFill>
              </a:rPr>
              <a:t>(critical error!)</a:t>
            </a:r>
            <a:endParaRPr lang="fr-FR" smtClean="0"/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fr-FR" smtClean="0"/>
              <a:t>Ambiguity 		</a:t>
            </a:r>
            <a:r>
              <a:rPr lang="fr-FR" smtClean="0">
                <a:solidFill>
                  <a:srgbClr val="009999"/>
                </a:solidFill>
              </a:rPr>
              <a:t>(critical error!)</a:t>
            </a:r>
            <a:endParaRPr lang="fr-FR" smtClean="0"/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fr-FR" smtClean="0"/>
              <a:t>Unmeasurability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fr-FR" smtClean="0"/>
              <a:t>Noise,  overspecification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fr-FR" smtClean="0"/>
              <a:t>Unfeasibility  (wishful thinking)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fr-FR" smtClean="0"/>
              <a:t>Unintelligibility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fr-FR" smtClean="0"/>
              <a:t>Poor structuring, forward reference, remorse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fr-FR" smtClean="0"/>
              <a:t>Opacity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350" y="146050"/>
            <a:ext cx="898525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129463" cy="762000"/>
          </a:xfrm>
        </p:spPr>
        <p:txBody>
          <a:bodyPr/>
          <a:lstStyle/>
          <a:p>
            <a:r>
              <a:rPr lang="en-US" smtClean="0"/>
              <a:t>Errors in a requirements document </a:t>
            </a:r>
            <a:r>
              <a:rPr lang="en-US" sz="2400" smtClean="0"/>
              <a:t>(RD)</a:t>
            </a:r>
            <a:endParaRPr lang="en-US" smtClean="0"/>
          </a:p>
        </p:txBody>
      </p:sp>
      <p:sp>
        <p:nvSpPr>
          <p:cNvPr id="143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938" y="1404938"/>
            <a:ext cx="8882062" cy="4995862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Omission</a:t>
            </a:r>
            <a:r>
              <a:rPr lang="en-US" sz="2000" smtClean="0"/>
              <a:t>: problem world feature not stated by any RD item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smtClean="0">
                <a:solidFill>
                  <a:srgbClr val="009999"/>
                </a:solidFill>
              </a:rPr>
              <a:t>     e.g.</a:t>
            </a:r>
            <a:r>
              <a:rPr lang="en-US" sz="2000" smtClean="0">
                <a:solidFill>
                  <a:srgbClr val="5F5F5F"/>
                </a:solidFill>
              </a:rPr>
              <a:t>  no req about state of train doors in case of emergency stop</a:t>
            </a:r>
            <a:r>
              <a:rPr lang="en-US" sz="2000" smtClean="0"/>
              <a:t> </a:t>
            </a:r>
          </a:p>
          <a:p>
            <a:pPr>
              <a:lnSpc>
                <a:spcPct val="100000"/>
              </a:lnSpc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Contradiction</a:t>
            </a:r>
            <a:r>
              <a:rPr lang="en-US" sz="2000" smtClean="0"/>
              <a:t>:  RD items stating a problem world feature in an incompatible way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       “Doors must always be kept closed between platforms”</a:t>
            </a:r>
            <a:endParaRPr lang="en-US" sz="2000" smtClean="0">
              <a:solidFill>
                <a:srgbClr val="009999"/>
              </a:solidFill>
              <a:latin typeface="Arial" pitchFamily="34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        </a:t>
            </a:r>
            <a:r>
              <a:rPr lang="en-US" sz="2000" i="1" smtClean="0">
                <a:solidFill>
                  <a:srgbClr val="009999"/>
                </a:solidFill>
              </a:rPr>
              <a:t>and 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“Doors must be opened in case of emergency stop”</a:t>
            </a:r>
            <a:endParaRPr lang="en-US" sz="2000" smtClean="0">
              <a:latin typeface="Arial" pitchFamily="34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Inadequacy</a:t>
            </a:r>
            <a:r>
              <a:rPr lang="en-US" sz="2000" smtClean="0"/>
              <a:t>:  RD item not adequately stating a problem world feature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       “Panels inside trains shall display all flights served at next stop”</a:t>
            </a:r>
            <a:endParaRPr lang="en-US" sz="2000" smtClean="0"/>
          </a:p>
          <a:p>
            <a:pPr>
              <a:lnSpc>
                <a:spcPct val="100000"/>
              </a:lnSpc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Ambiguity</a:t>
            </a:r>
            <a:r>
              <a:rPr lang="en-US" sz="2000" smtClean="0"/>
              <a:t>:  RD item allowing a problem world feature to be interpreted in different ways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       “Doors shall be open as soon as the train is stopped at platform”</a:t>
            </a:r>
            <a:endParaRPr lang="en-US" sz="2000" smtClean="0">
              <a:latin typeface="Arial" pitchFamily="34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Unmeasurability</a:t>
            </a:r>
            <a:r>
              <a:rPr lang="en-US" sz="2000" smtClean="0"/>
              <a:t>:  RD item stating a problem world feature in a way precluding option comparison or solution testing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      “Panels inside trains shall be user-friendly”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"/>
            <a:ext cx="16764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196263" cy="762000"/>
          </a:xfrm>
        </p:spPr>
        <p:txBody>
          <a:bodyPr/>
          <a:lstStyle/>
          <a:p>
            <a:r>
              <a:rPr lang="en-US" smtClean="0"/>
              <a:t>Flaws in a requirements document </a:t>
            </a:r>
            <a:r>
              <a:rPr lang="en-US" sz="2400" smtClean="0"/>
              <a:t>(RD)</a:t>
            </a:r>
            <a:endParaRPr lang="en-US" smtClean="0"/>
          </a:p>
        </p:txBody>
      </p:sp>
      <p:sp>
        <p:nvSpPr>
          <p:cNvPr id="143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23950"/>
            <a:ext cx="9144000" cy="5353050"/>
          </a:xfrm>
        </p:spPr>
        <p:txBody>
          <a:bodyPr/>
          <a:lstStyle/>
          <a:p>
            <a:pPr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Noise</a:t>
            </a:r>
            <a:r>
              <a:rPr lang="en-US" sz="2000" smtClean="0"/>
              <a:t>:  RD item yielding no information on any problem world feature (</a:t>
            </a:r>
            <a:r>
              <a:rPr lang="en-US" sz="2000" smtClean="0">
                <a:solidFill>
                  <a:srgbClr val="008080"/>
                </a:solidFill>
              </a:rPr>
              <a:t>Variant:</a:t>
            </a:r>
            <a:r>
              <a:rPr lang="en-US" sz="2000" smtClean="0"/>
              <a:t> uncontrolled redundancy)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smtClean="0">
                <a:solidFill>
                  <a:srgbClr val="5F5F5F"/>
                </a:solidFill>
              </a:rPr>
              <a:t>    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“Non-smoking signs shall be posted on train windows”</a:t>
            </a:r>
            <a:endParaRPr lang="en-US" sz="2000" smtClean="0"/>
          </a:p>
          <a:p>
            <a:pPr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Overspecification</a:t>
            </a:r>
            <a:r>
              <a:rPr lang="en-US" sz="2000" smtClean="0"/>
              <a:t>:  RD item stating a feature not in the problem world, but in the machine solution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>
                <a:solidFill>
                  <a:srgbClr val="5F5F5F"/>
                </a:solidFill>
              </a:rPr>
              <a:t>    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“The </a:t>
            </a:r>
            <a:r>
              <a:rPr lang="en-US" sz="2000" i="1" smtClean="0">
                <a:solidFill>
                  <a:srgbClr val="5F5F5F"/>
                </a:solidFill>
                <a:latin typeface="Arial" pitchFamily="34" charset="0"/>
              </a:rPr>
              <a:t>setAlarm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method shall be invoked on receipt of an </a:t>
            </a:r>
            <a:r>
              <a:rPr lang="en-US" sz="2000" i="1" smtClean="0">
                <a:solidFill>
                  <a:srgbClr val="5F5F5F"/>
                </a:solidFill>
                <a:latin typeface="Arial" pitchFamily="34" charset="0"/>
              </a:rPr>
              <a:t>Alarm</a:t>
            </a: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message”</a:t>
            </a:r>
            <a:endParaRPr lang="en-US" sz="2000" smtClean="0">
              <a:solidFill>
                <a:srgbClr val="5F5F5F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Unfeasibility</a:t>
            </a:r>
            <a:r>
              <a:rPr lang="en-US" sz="2000" smtClean="0"/>
              <a:t>:  RD item not implementable within budget/schedule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     “In-train panels shall display all delayed flights at next stop”</a:t>
            </a:r>
            <a:endParaRPr lang="en-US" sz="2000" smtClean="0">
              <a:latin typeface="Arial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Unintelligibility</a:t>
            </a:r>
            <a:r>
              <a:rPr lang="en-US" sz="2000" smtClean="0"/>
              <a:t>: RD item incomprehensible to those needing to use it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smtClean="0">
                <a:solidFill>
                  <a:srgbClr val="5F5F5F"/>
                </a:solidFill>
              </a:rPr>
              <a:t>      A requirement statement containing 5 acronyms</a:t>
            </a:r>
            <a:endParaRPr lang="en-US" sz="2000" smtClean="0"/>
          </a:p>
          <a:p>
            <a:pPr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Poor structuring</a:t>
            </a:r>
            <a:r>
              <a:rPr lang="en-US" sz="2000" smtClean="0"/>
              <a:t>: RD item not organized according to any sensible &amp; visible structuring rule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 </a:t>
            </a:r>
            <a:r>
              <a:rPr lang="en-US" sz="2000" smtClean="0">
                <a:solidFill>
                  <a:srgbClr val="5F5F5F"/>
                </a:solidFill>
              </a:rPr>
              <a:t>Intertwining of acceleration control and train tracking issues</a:t>
            </a:r>
            <a:endParaRPr lang="en-US" sz="2000" smtClean="0"/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788" y="220663"/>
            <a:ext cx="709612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967663" cy="762000"/>
          </a:xfrm>
        </p:spPr>
        <p:txBody>
          <a:bodyPr/>
          <a:lstStyle/>
          <a:p>
            <a:r>
              <a:rPr lang="en-US" smtClean="0"/>
              <a:t>Flaws in a requirements document  </a:t>
            </a:r>
            <a:r>
              <a:rPr lang="en-US" sz="2000" smtClean="0"/>
              <a:t>(2)</a:t>
            </a:r>
            <a:endParaRPr lang="en-US" smtClean="0"/>
          </a:p>
        </p:txBody>
      </p:sp>
      <p:sp>
        <p:nvSpPr>
          <p:cNvPr id="143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9144000" cy="5353050"/>
          </a:xfrm>
        </p:spPr>
        <p:txBody>
          <a:bodyPr/>
          <a:lstStyle/>
          <a:p>
            <a:pPr>
              <a:spcBef>
                <a:spcPct val="80000"/>
              </a:spcBef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Forward reference</a:t>
            </a:r>
            <a:r>
              <a:rPr lang="en-US" sz="2000" smtClean="0"/>
              <a:t>:  RD item making use of problem world features not defined yet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2000" smtClean="0">
                <a:solidFill>
                  <a:srgbClr val="5F5F5F"/>
                </a:solidFill>
              </a:rPr>
              <a:t>     Multiple uses of the concept of </a:t>
            </a:r>
            <a:r>
              <a:rPr lang="en-US" sz="2000" i="1" smtClean="0">
                <a:solidFill>
                  <a:srgbClr val="5F5F5F"/>
                </a:solidFill>
              </a:rPr>
              <a:t>worst-case stopping distance</a:t>
            </a:r>
            <a:r>
              <a:rPr lang="en-US" sz="2000" smtClean="0">
                <a:solidFill>
                  <a:srgbClr val="5F5F5F"/>
                </a:solidFill>
              </a:rPr>
              <a:t> before its definition appears several pages after in the RD</a:t>
            </a:r>
            <a:endParaRPr lang="en-US" sz="2000" smtClean="0"/>
          </a:p>
          <a:p>
            <a:pPr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Remorse</a:t>
            </a:r>
            <a:r>
              <a:rPr lang="en-US" sz="2000" smtClean="0"/>
              <a:t>:  RD item stating a problem world feature lately </a:t>
            </a:r>
            <a:r>
              <a:rPr lang="en-US" sz="1800" smtClean="0"/>
              <a:t>or</a:t>
            </a:r>
            <a:r>
              <a:rPr lang="en-US" sz="2000" smtClean="0"/>
              <a:t> incidentally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2000" smtClean="0">
                <a:solidFill>
                  <a:srgbClr val="5F5F5F"/>
                </a:solidFill>
              </a:rPr>
              <a:t>     After multiple uses of the undefined concept of </a:t>
            </a:r>
            <a:r>
              <a:rPr lang="en-US" sz="2000" i="1" smtClean="0">
                <a:solidFill>
                  <a:srgbClr val="5F5F5F"/>
                </a:solidFill>
              </a:rPr>
              <a:t>worst-case stopping distance</a:t>
            </a:r>
            <a:r>
              <a:rPr lang="en-US" sz="2000" smtClean="0">
                <a:solidFill>
                  <a:srgbClr val="5F5F5F"/>
                </a:solidFill>
              </a:rPr>
              <a:t>, the last one directly followed by an incidental definition between parentheses</a:t>
            </a:r>
            <a:r>
              <a:rPr lang="en-US" smtClean="0"/>
              <a:t> 	</a:t>
            </a:r>
            <a:endParaRPr lang="en-US" smtClean="0">
              <a:solidFill>
                <a:srgbClr val="008080"/>
              </a:solidFill>
            </a:endParaRPr>
          </a:p>
          <a:p>
            <a:pPr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Poor modifiability</a:t>
            </a:r>
            <a:r>
              <a:rPr lang="en-US" sz="2000" smtClean="0"/>
              <a:t>: RD items whose changes must be propagated throughout the RD</a:t>
            </a:r>
          </a:p>
          <a:p>
            <a:pPr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en-US" sz="2000" smtClean="0">
                <a:solidFill>
                  <a:srgbClr val="5F5F5F"/>
                </a:solidFill>
              </a:rPr>
              <a:t>     Use of fixed numerical values for quantities subject to change</a:t>
            </a:r>
            <a:endParaRPr lang="en-US" sz="2000" smtClean="0"/>
          </a:p>
          <a:p>
            <a:pPr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Opacity</a:t>
            </a:r>
            <a:r>
              <a:rPr lang="en-US" sz="2000" smtClean="0"/>
              <a:t>:  RD item whose rationale, authoring or dependencies are invisible</a:t>
            </a:r>
          </a:p>
          <a:p>
            <a:pPr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en-US" sz="2000" smtClean="0">
                <a:solidFill>
                  <a:srgbClr val="5F5F5F"/>
                </a:solidFill>
                <a:latin typeface="Arial" pitchFamily="34" charset="0"/>
              </a:rPr>
              <a:t>    “The commanded train speed must always be at least 7 mph above physical speed”</a:t>
            </a:r>
            <a:r>
              <a:rPr lang="en-US" sz="2000" smtClean="0">
                <a:solidFill>
                  <a:srgbClr val="5F5F5F"/>
                </a:solidFill>
              </a:rPr>
              <a:t> </a:t>
            </a:r>
            <a:r>
              <a:rPr lang="en-US" sz="2000" i="1" smtClean="0">
                <a:solidFill>
                  <a:srgbClr val="5F5F5F"/>
                </a:solidFill>
              </a:rPr>
              <a:t>without</a:t>
            </a:r>
            <a:r>
              <a:rPr lang="en-US" sz="2000" smtClean="0">
                <a:solidFill>
                  <a:srgbClr val="5F5F5F"/>
                </a:solidFill>
              </a:rPr>
              <a:t> any explanation of rationale for this</a:t>
            </a:r>
            <a:endParaRPr lang="en-US" sz="2000" smtClean="0"/>
          </a:p>
        </p:txBody>
      </p:sp>
      <p:pic>
        <p:nvPicPr>
          <p:cNvPr id="5222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788" y="220663"/>
            <a:ext cx="709612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31250" cy="762000"/>
          </a:xfrm>
        </p:spPr>
        <p:txBody>
          <a:bodyPr/>
          <a:lstStyle/>
          <a:p>
            <a:r>
              <a:rPr lang="en-US" smtClean="0"/>
              <a:t>The RE process may vary according to project type</a:t>
            </a:r>
          </a:p>
        </p:txBody>
      </p:sp>
      <p:sp>
        <p:nvSpPr>
          <p:cNvPr id="144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638" y="1146175"/>
            <a:ext cx="8883650" cy="4978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Greenfield</a:t>
            </a:r>
            <a:r>
              <a:rPr lang="en-US" dirty="0" smtClean="0"/>
              <a:t> </a:t>
            </a:r>
            <a:r>
              <a:rPr lang="en-US" sz="2000" i="1" dirty="0" smtClean="0"/>
              <a:t>vs.</a:t>
            </a:r>
            <a:r>
              <a:rPr lang="en-US" dirty="0" smtClean="0"/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brownfield</a:t>
            </a:r>
            <a:r>
              <a:rPr lang="en-US" dirty="0" smtClean="0"/>
              <a:t> projects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Customer-driven</a:t>
            </a:r>
            <a:r>
              <a:rPr lang="en-US" dirty="0" smtClean="0"/>
              <a:t> </a:t>
            </a:r>
            <a:r>
              <a:rPr lang="en-US" sz="2000" i="1" dirty="0" smtClean="0"/>
              <a:t>vs.</a:t>
            </a:r>
            <a:r>
              <a:rPr lang="en-US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market-driven</a:t>
            </a:r>
            <a:r>
              <a:rPr lang="en-US" dirty="0" smtClean="0"/>
              <a:t> projects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In-house</a:t>
            </a:r>
            <a:r>
              <a:rPr lang="en-US" dirty="0" smtClean="0"/>
              <a:t> </a:t>
            </a:r>
            <a:r>
              <a:rPr lang="en-US" sz="2000" i="1" dirty="0" smtClean="0"/>
              <a:t>vs.</a:t>
            </a:r>
            <a:r>
              <a:rPr lang="en-US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outsourced</a:t>
            </a:r>
            <a:r>
              <a:rPr lang="en-US" dirty="0" smtClean="0"/>
              <a:t> projects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Single-product</a:t>
            </a:r>
            <a:r>
              <a:rPr lang="en-US" dirty="0" smtClean="0"/>
              <a:t> </a:t>
            </a:r>
            <a:r>
              <a:rPr lang="en-US" sz="2000" i="1" dirty="0" smtClean="0"/>
              <a:t>vs.</a:t>
            </a:r>
            <a:r>
              <a:rPr lang="en-US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product-line</a:t>
            </a:r>
            <a:r>
              <a:rPr lang="en-US" dirty="0" smtClean="0"/>
              <a:t> projects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dirty="0" smtClean="0"/>
              <a:t>Variation factors ...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Respective weights of elicitation, evaluation, documentation, consolidation, evolution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Intertwining RE/design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Respective weights of functional vs. non-functional </a:t>
            </a:r>
            <a:r>
              <a:rPr lang="en-US" dirty="0" err="1" smtClean="0"/>
              <a:t>reqs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Types of stakeholder &amp; developer involved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Specific uses of the RD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 of specific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53463" cy="533400"/>
          </a:xfrm>
        </p:spPr>
        <p:txBody>
          <a:bodyPr/>
          <a:lstStyle/>
          <a:p>
            <a:r>
              <a:rPr lang="en-US" altLang="en-US" smtClean="0"/>
              <a:t>Requirements in the software lifecycle</a:t>
            </a:r>
          </a:p>
        </p:txBody>
      </p:sp>
      <p:graphicFrame>
        <p:nvGraphicFramePr>
          <p:cNvPr id="7170" name="Object 184"/>
          <p:cNvGraphicFramePr>
            <a:graphicFrameLocks noChangeAspect="1"/>
          </p:cNvGraphicFramePr>
          <p:nvPr/>
        </p:nvGraphicFramePr>
        <p:xfrm>
          <a:off x="-457200" y="1214438"/>
          <a:ext cx="10318750" cy="442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Picture" r:id="rId3" imgW="6750720" imgH="2629440" progId="Word.Picture.8">
                  <p:embed/>
                </p:oleObj>
              </mc:Choice>
              <mc:Fallback>
                <p:oleObj name="Picture" r:id="rId3" imgW="6750720" imgH="2629440" progId="Word.Picture.8">
                  <p:embed/>
                  <p:pic>
                    <p:nvPicPr>
                      <p:cNvPr id="0" name="Object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57200" y="1214438"/>
                        <a:ext cx="10318750" cy="442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Rectangle 185"/>
          <p:cNvSpPr>
            <a:spLocks noGrp="1" noChangeArrowheads="1"/>
          </p:cNvSpPr>
          <p:nvPr>
            <p:ph type="body" idx="1"/>
          </p:nvPr>
        </p:nvSpPr>
        <p:spPr>
          <a:xfrm>
            <a:off x="61913" y="5500688"/>
            <a:ext cx="8077200" cy="914400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mtClean="0"/>
              <a:t>RE, system design &amp; software architecture design are inevitably intertwined</a:t>
            </a:r>
          </a:p>
        </p:txBody>
      </p:sp>
      <p:sp>
        <p:nvSpPr>
          <p:cNvPr id="7173" name="Rectangle 186"/>
          <p:cNvSpPr>
            <a:spLocks noChangeArrowheads="1"/>
          </p:cNvSpPr>
          <p:nvPr/>
        </p:nvSpPr>
        <p:spPr bwMode="auto">
          <a:xfrm>
            <a:off x="-76200" y="762000"/>
            <a:ext cx="72390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 anchorCtr="1"/>
          <a:lstStyle/>
          <a:p>
            <a:pPr marL="342900" indent="-342900" algn="l"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</a:pPr>
            <a:r>
              <a:rPr lang="en-US" altLang="en-US" sz="2200" i="0">
                <a:solidFill>
                  <a:schemeClr val="tx1"/>
                </a:solidFill>
                <a:latin typeface="Comic Sans MS" pitchFamily="66" charset="0"/>
              </a:rPr>
              <a:t>The RD impacts on many software artefacts</a:t>
            </a:r>
            <a:endParaRPr lang="en-US" sz="2200" i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 has multiple connections with other disciplines</a:t>
            </a:r>
          </a:p>
        </p:txBody>
      </p:sp>
      <p:sp>
        <p:nvSpPr>
          <p:cNvPr id="144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70000"/>
            <a:ext cx="8839200" cy="4978400"/>
          </a:xfrm>
        </p:spPr>
        <p:txBody>
          <a:bodyPr/>
          <a:lstStyle/>
          <a:p>
            <a:pPr>
              <a:defRPr/>
            </a:pPr>
            <a:r>
              <a:rPr lang="en-US" smtClean="0"/>
              <a:t>Primarily with Software Engineering (SE)</a:t>
            </a:r>
          </a:p>
          <a:p>
            <a:pPr>
              <a:lnSpc>
                <a:spcPct val="90000"/>
              </a:lnSpc>
              <a:defRPr/>
            </a:pPr>
            <a:r>
              <a:rPr lang="en-US" smtClean="0"/>
              <a:t>Other connections: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Domain understanding &amp; requirements elicitation</a:t>
            </a:r>
            <a:r>
              <a:rPr lang="en-US" smtClean="0"/>
              <a:t>: system engineering, control theory, management science, organization theory, behavioral psychology, anthropology,  AI knowledge acquisition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Requirements evaluation &amp; agreement</a:t>
            </a:r>
            <a:r>
              <a:rPr lang="en-US" smtClean="0"/>
              <a:t>: multicriteria analysis, risk management, conflict management, negotiation theory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Requirements specification, documentation &amp; consolidation</a:t>
            </a:r>
            <a:r>
              <a:rPr lang="en-US" smtClean="0"/>
              <a:t>: software specification, formal methods in SE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Requirements evolution</a:t>
            </a:r>
            <a:r>
              <a:rPr lang="en-US" smtClean="0"/>
              <a:t>: change management, configuration management in SE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System modeling</a:t>
            </a:r>
            <a:r>
              <a:rPr lang="en-US" smtClean="0"/>
              <a:t>:  conceptual models in DB &amp; MIS;  task models in HCI; knowledge representation in AI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53463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mtClean="0"/>
              <a:t>Setting the scene:  outline  </a:t>
            </a:r>
            <a:r>
              <a:rPr kumimoji="0" lang="en-US" sz="2000" smtClean="0"/>
              <a:t>(2)</a:t>
            </a:r>
            <a:endParaRPr kumimoji="0" lang="en-US" altLang="en-US" smtClean="0"/>
          </a:p>
        </p:txBody>
      </p:sp>
      <p:sp>
        <p:nvSpPr>
          <p:cNvPr id="143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087438"/>
            <a:ext cx="8601075" cy="50800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300"/>
              </a:spcBef>
              <a:defRPr/>
            </a:pP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Why engineer requirements?</a:t>
            </a:r>
          </a:p>
          <a:p>
            <a:pPr lvl="1">
              <a:lnSpc>
                <a:spcPct val="150000"/>
              </a:lnSpc>
              <a:spcBef>
                <a:spcPts val="100"/>
              </a:spcBef>
              <a:defRPr/>
            </a:pP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The requirements problem: facts, data, citations</a:t>
            </a:r>
          </a:p>
          <a:p>
            <a:pPr lvl="1">
              <a:lnSpc>
                <a:spcPct val="150000"/>
              </a:lnSpc>
              <a:spcBef>
                <a:spcPts val="300"/>
              </a:spcBef>
              <a:defRPr/>
            </a:pPr>
            <a:r>
              <a:rPr kumimoji="0"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Role and stakes of Requirements Engineering</a:t>
            </a:r>
            <a:endParaRPr kumimoji="0" lang="en-US" smtClean="0"/>
          </a:p>
          <a:p>
            <a:pPr>
              <a:lnSpc>
                <a:spcPct val="210000"/>
              </a:lnSpc>
              <a:spcBef>
                <a:spcPts val="300"/>
              </a:spcBef>
              <a:defRPr/>
            </a:pPr>
            <a:r>
              <a:rPr kumimoji="0" lang="en-US" smtClean="0"/>
              <a:t>Obstacles to good RE practice</a:t>
            </a:r>
          </a:p>
          <a:p>
            <a:pPr>
              <a:lnSpc>
                <a:spcPct val="200000"/>
              </a:lnSpc>
              <a:spcBef>
                <a:spcPts val="300"/>
              </a:spcBef>
              <a:defRPr/>
            </a:pPr>
            <a:r>
              <a:rPr kumimoji="0" lang="en-US" smtClean="0"/>
              <a:t>Agile development and RE</a:t>
            </a:r>
          </a:p>
          <a:p>
            <a:pPr>
              <a:spcBef>
                <a:spcPts val="3600"/>
              </a:spcBef>
              <a:buFont typeface="Wingdings" pitchFamily="2" charset="2"/>
              <a:buNone/>
              <a:defRPr/>
            </a:pPr>
            <a:r>
              <a:rPr kumimoji="0" lang="en-US" altLang="en-US" smtClean="0"/>
              <a:t>   </a:t>
            </a:r>
            <a:endParaRPr kumimoji="0" lang="en-US" altLang="en-US" smtClean="0">
              <a:solidFill>
                <a:schemeClr val="tx2"/>
              </a:solidFill>
            </a:endParaRP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00200"/>
            <a:ext cx="819150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53463" cy="7620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kumimoji="0" lang="en-US" smtClean="0"/>
              <a:t>The requirements problem: </a:t>
            </a:r>
            <a:br>
              <a:rPr kumimoji="0" lang="en-US" smtClean="0"/>
            </a:br>
            <a:r>
              <a:rPr kumimoji="0" lang="en-US" smtClean="0"/>
              <a:t>facts, data, citations</a:t>
            </a:r>
            <a:endParaRPr kumimoji="0" lang="fr-FR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6388" y="1268413"/>
            <a:ext cx="7085012" cy="5334000"/>
          </a:xfrm>
        </p:spPr>
        <p:txBody>
          <a:bodyPr/>
          <a:lstStyle/>
          <a:p>
            <a:pPr>
              <a:tabLst>
                <a:tab pos="681038" algn="l"/>
              </a:tabLst>
            </a:pPr>
            <a:r>
              <a:rPr lang="fr-FR" smtClean="0"/>
              <a:t>Poor requirements are ubiquitous ...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  <a:tabLst>
                <a:tab pos="681038" algn="l"/>
              </a:tabLst>
            </a:pPr>
            <a:r>
              <a:rPr lang="fr-FR" sz="2400" smtClean="0"/>
              <a:t>  </a:t>
            </a:r>
            <a:r>
              <a:rPr lang="fr-FR" smtClean="0"/>
              <a:t>  </a:t>
            </a:r>
            <a:r>
              <a:rPr lang="fr-FR" sz="2000" smtClean="0"/>
              <a:t> </a:t>
            </a:r>
            <a:r>
              <a:rPr lang="en-US" sz="2000" smtClean="0">
                <a:solidFill>
                  <a:srgbClr val="009999"/>
                </a:solidFill>
              </a:rPr>
              <a:t>“</a:t>
            </a:r>
            <a:r>
              <a:rPr lang="fr-FR" sz="2000" smtClean="0">
                <a:solidFill>
                  <a:srgbClr val="009999"/>
                </a:solidFill>
              </a:rPr>
              <a:t>Requirements need to be engineered and have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tabLst>
                <a:tab pos="681038" algn="l"/>
              </a:tabLst>
            </a:pPr>
            <a:r>
              <a:rPr lang="fr-FR" sz="2000" smtClean="0">
                <a:solidFill>
                  <a:srgbClr val="009999"/>
                </a:solidFill>
              </a:rPr>
              <a:t>       continuing review and revision</a:t>
            </a:r>
            <a:r>
              <a:rPr lang="en-US" sz="2000" smtClean="0">
                <a:solidFill>
                  <a:srgbClr val="009999"/>
                </a:solidFill>
              </a:rPr>
              <a:t>”</a:t>
            </a:r>
            <a:endParaRPr lang="fr-FR" sz="2000" smtClean="0"/>
          </a:p>
          <a:p>
            <a:pPr>
              <a:lnSpc>
                <a:spcPct val="150000"/>
              </a:lnSpc>
              <a:tabLst>
                <a:tab pos="681038" algn="l"/>
              </a:tabLst>
            </a:pPr>
            <a:r>
              <a:rPr lang="fr-FR" smtClean="0"/>
              <a:t>Prohibitive cost of late correction ...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  <a:tabLst>
                <a:tab pos="681038" algn="l"/>
              </a:tabLst>
            </a:pPr>
            <a:r>
              <a:rPr lang="en-US" sz="2000" smtClean="0">
                <a:solidFill>
                  <a:srgbClr val="009999"/>
                </a:solidFill>
              </a:rPr>
              <a:t>	 “U</a:t>
            </a:r>
            <a:r>
              <a:rPr lang="fr-FR" sz="2000" smtClean="0">
                <a:solidFill>
                  <a:srgbClr val="009999"/>
                </a:solidFill>
              </a:rPr>
              <a:t>p to 200 x cost of early correction</a:t>
            </a:r>
            <a:r>
              <a:rPr lang="en-US" sz="2000" smtClean="0">
                <a:solidFill>
                  <a:srgbClr val="009999"/>
                </a:solidFill>
              </a:rPr>
              <a:t>”</a:t>
            </a:r>
            <a:r>
              <a:rPr lang="fr-FR" sz="2000" smtClean="0">
                <a:solidFill>
                  <a:srgbClr val="009999"/>
                </a:solidFill>
              </a:rPr>
              <a:t> </a:t>
            </a:r>
            <a:endParaRPr lang="fr-FR" smtClean="0"/>
          </a:p>
          <a:p>
            <a:pPr>
              <a:lnSpc>
                <a:spcPct val="160000"/>
              </a:lnSpc>
              <a:tabLst>
                <a:tab pos="681038" algn="l"/>
              </a:tabLst>
            </a:pPr>
            <a:r>
              <a:rPr lang="fr-FR" smtClean="0"/>
              <a:t>RE is hard &amp; critical ...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  <a:tabLst>
                <a:tab pos="681038" algn="l"/>
              </a:tabLst>
            </a:pPr>
            <a:r>
              <a:rPr lang="en-US" sz="2000" smtClean="0">
                <a:solidFill>
                  <a:srgbClr val="009999"/>
                </a:solidFill>
              </a:rPr>
              <a:t>	 “</a:t>
            </a:r>
            <a:r>
              <a:rPr lang="fr-FR" sz="2000" smtClean="0">
                <a:solidFill>
                  <a:srgbClr val="009999"/>
                </a:solidFill>
              </a:rPr>
              <a:t>Hardest, most important function of SE is the iterative </a:t>
            </a:r>
            <a:r>
              <a:rPr lang="fr-FR" sz="2000" i="1" smtClean="0">
                <a:solidFill>
                  <a:srgbClr val="009999"/>
                </a:solidFill>
              </a:rPr>
              <a:t>extraction</a:t>
            </a:r>
            <a:r>
              <a:rPr lang="fr-FR" sz="2000" smtClean="0">
                <a:solidFill>
                  <a:srgbClr val="009999"/>
                </a:solidFill>
              </a:rPr>
              <a:t> &amp; </a:t>
            </a:r>
            <a:r>
              <a:rPr lang="fr-FR" sz="2000" i="1" smtClean="0">
                <a:solidFill>
                  <a:srgbClr val="009999"/>
                </a:solidFill>
              </a:rPr>
              <a:t>refinement</a:t>
            </a:r>
            <a:r>
              <a:rPr lang="fr-FR" sz="2000" smtClean="0">
                <a:solidFill>
                  <a:srgbClr val="009999"/>
                </a:solidFill>
              </a:rPr>
              <a:t> of requirements</a:t>
            </a:r>
            <a:r>
              <a:rPr lang="en-US" sz="2000" smtClean="0">
                <a:solidFill>
                  <a:srgbClr val="009999"/>
                </a:solidFill>
              </a:rPr>
              <a:t>”</a:t>
            </a:r>
            <a:r>
              <a:rPr lang="fr-FR" sz="2000" smtClean="0">
                <a:solidFill>
                  <a:srgbClr val="009999"/>
                </a:solidFill>
              </a:rPr>
              <a:t> </a:t>
            </a:r>
            <a:endParaRPr lang="fr-FR" sz="2000" smtClean="0"/>
          </a:p>
        </p:txBody>
      </p:sp>
      <p:grpSp>
        <p:nvGrpSpPr>
          <p:cNvPr id="56324" name="Group 12"/>
          <p:cNvGrpSpPr>
            <a:grpSpLocks/>
          </p:cNvGrpSpPr>
          <p:nvPr/>
        </p:nvGrpSpPr>
        <p:grpSpPr bwMode="auto">
          <a:xfrm>
            <a:off x="6781800" y="1676400"/>
            <a:ext cx="2066925" cy="501650"/>
            <a:chOff x="4272" y="1473"/>
            <a:chExt cx="1302" cy="316"/>
          </a:xfrm>
        </p:grpSpPr>
        <p:sp>
          <p:nvSpPr>
            <p:cNvPr id="1443845" name="AutoShape 5"/>
            <p:cNvSpPr>
              <a:spLocks noChangeArrowheads="1"/>
            </p:cNvSpPr>
            <p:nvPr/>
          </p:nvSpPr>
          <p:spPr bwMode="auto">
            <a:xfrm>
              <a:off x="4272" y="1473"/>
              <a:ext cx="1302" cy="316"/>
            </a:xfrm>
            <a:prstGeom prst="wedgeRoundRectCallout">
              <a:avLst>
                <a:gd name="adj1" fmla="val -61139"/>
                <a:gd name="adj2" fmla="val 142722"/>
                <a:gd name="adj3" fmla="val 16667"/>
              </a:avLst>
            </a:prstGeom>
            <a:solidFill>
              <a:srgbClr val="C5C6EF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endParaRPr>
            </a:p>
          </p:txBody>
        </p:sp>
        <p:sp>
          <p:nvSpPr>
            <p:cNvPr id="56333" name="Text Box 6"/>
            <p:cNvSpPr txBox="1">
              <a:spLocks noChangeArrowheads="1"/>
            </p:cNvSpPr>
            <p:nvPr/>
          </p:nvSpPr>
          <p:spPr bwMode="auto">
            <a:xfrm>
              <a:off x="4272" y="1488"/>
              <a:ext cx="1302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fr-FR" sz="2000" i="0">
                  <a:solidFill>
                    <a:schemeClr val="tx1"/>
                  </a:solidFill>
                  <a:latin typeface="Comic Sans MS" pitchFamily="66" charset="0"/>
                </a:rPr>
                <a:t>Bell&amp;Thayer</a:t>
              </a:r>
              <a:r>
                <a:rPr lang="fr-FR" sz="2000" i="0">
                  <a:solidFill>
                    <a:schemeClr val="bg2"/>
                  </a:solidFill>
                  <a:latin typeface="Comic Sans MS" pitchFamily="66" charset="0"/>
                </a:rPr>
                <a:t> ’76</a:t>
              </a:r>
              <a:endParaRPr lang="fr-FR" sz="2000" i="0">
                <a:solidFill>
                  <a:schemeClr val="bg2"/>
                </a:solidFill>
                <a:latin typeface="Arial" pitchFamily="34" charset="0"/>
              </a:endParaRPr>
            </a:p>
          </p:txBody>
        </p:sp>
      </p:grpSp>
      <p:grpSp>
        <p:nvGrpSpPr>
          <p:cNvPr id="56325" name="Group 13"/>
          <p:cNvGrpSpPr>
            <a:grpSpLocks/>
          </p:cNvGrpSpPr>
          <p:nvPr/>
        </p:nvGrpSpPr>
        <p:grpSpPr bwMode="auto">
          <a:xfrm>
            <a:off x="6553200" y="3308350"/>
            <a:ext cx="1352550" cy="501650"/>
            <a:chOff x="4128" y="2193"/>
            <a:chExt cx="852" cy="316"/>
          </a:xfrm>
        </p:grpSpPr>
        <p:sp>
          <p:nvSpPr>
            <p:cNvPr id="1443847" name="AutoShape 7"/>
            <p:cNvSpPr>
              <a:spLocks noChangeArrowheads="1"/>
            </p:cNvSpPr>
            <p:nvPr/>
          </p:nvSpPr>
          <p:spPr bwMode="auto">
            <a:xfrm>
              <a:off x="4128" y="2193"/>
              <a:ext cx="852" cy="316"/>
            </a:xfrm>
            <a:prstGeom prst="wedgeRoundRectCallout">
              <a:avLst>
                <a:gd name="adj1" fmla="val -58449"/>
                <a:gd name="adj2" fmla="val 125634"/>
                <a:gd name="adj3" fmla="val 16667"/>
              </a:avLst>
            </a:prstGeom>
            <a:solidFill>
              <a:srgbClr val="C5C6EF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endParaRPr>
            </a:p>
          </p:txBody>
        </p:sp>
        <p:sp>
          <p:nvSpPr>
            <p:cNvPr id="56331" name="Text Box 8"/>
            <p:cNvSpPr txBox="1">
              <a:spLocks noChangeArrowheads="1"/>
            </p:cNvSpPr>
            <p:nvPr/>
          </p:nvSpPr>
          <p:spPr bwMode="auto">
            <a:xfrm>
              <a:off x="4128" y="2208"/>
              <a:ext cx="852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fr-FR" sz="2000" i="0">
                  <a:solidFill>
                    <a:schemeClr val="tx1"/>
                  </a:solidFill>
                  <a:latin typeface="Comic Sans MS" pitchFamily="66" charset="0"/>
                </a:rPr>
                <a:t>Boehm</a:t>
              </a:r>
              <a:r>
                <a:rPr lang="fr-FR" sz="2000" i="0">
                  <a:solidFill>
                    <a:schemeClr val="bg2"/>
                  </a:solidFill>
                  <a:latin typeface="Comic Sans MS" pitchFamily="66" charset="0"/>
                </a:rPr>
                <a:t> ’81</a:t>
              </a:r>
              <a:endParaRPr lang="fr-FR" sz="2000" i="0">
                <a:solidFill>
                  <a:schemeClr val="bg2"/>
                </a:solidFill>
                <a:latin typeface="Arial" pitchFamily="34" charset="0"/>
              </a:endParaRPr>
            </a:p>
          </p:txBody>
        </p:sp>
      </p:grpSp>
      <p:grpSp>
        <p:nvGrpSpPr>
          <p:cNvPr id="56326" name="Group 14"/>
          <p:cNvGrpSpPr>
            <a:grpSpLocks/>
          </p:cNvGrpSpPr>
          <p:nvPr/>
        </p:nvGrpSpPr>
        <p:grpSpPr bwMode="auto">
          <a:xfrm>
            <a:off x="7335838" y="4298950"/>
            <a:ext cx="1427162" cy="501650"/>
            <a:chOff x="4272" y="2721"/>
            <a:chExt cx="899" cy="316"/>
          </a:xfrm>
        </p:grpSpPr>
        <p:sp>
          <p:nvSpPr>
            <p:cNvPr id="1443849" name="AutoShape 9"/>
            <p:cNvSpPr>
              <a:spLocks noChangeArrowheads="1"/>
            </p:cNvSpPr>
            <p:nvPr/>
          </p:nvSpPr>
          <p:spPr bwMode="auto">
            <a:xfrm>
              <a:off x="4272" y="2721"/>
              <a:ext cx="899" cy="316"/>
            </a:xfrm>
            <a:prstGeom prst="wedgeRoundRectCallout">
              <a:avLst>
                <a:gd name="adj1" fmla="val -66130"/>
                <a:gd name="adj2" fmla="val 142722"/>
                <a:gd name="adj3" fmla="val 16667"/>
              </a:avLst>
            </a:prstGeom>
            <a:solidFill>
              <a:srgbClr val="C5C6EF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fr-FR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endParaRPr>
            </a:p>
          </p:txBody>
        </p:sp>
        <p:sp>
          <p:nvSpPr>
            <p:cNvPr id="56329" name="Text Box 10"/>
            <p:cNvSpPr txBox="1">
              <a:spLocks noChangeArrowheads="1"/>
            </p:cNvSpPr>
            <p:nvPr/>
          </p:nvSpPr>
          <p:spPr bwMode="auto">
            <a:xfrm>
              <a:off x="4272" y="2736"/>
              <a:ext cx="899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fr-FR" sz="2000" i="0">
                  <a:solidFill>
                    <a:schemeClr val="tx1"/>
                  </a:solidFill>
                  <a:latin typeface="Comic Sans MS" pitchFamily="66" charset="0"/>
                </a:rPr>
                <a:t>Brooks</a:t>
              </a:r>
              <a:r>
                <a:rPr lang="fr-FR" sz="2000" i="0">
                  <a:solidFill>
                    <a:schemeClr val="bg2"/>
                  </a:solidFill>
                  <a:latin typeface="Comic Sans MS" pitchFamily="66" charset="0"/>
                </a:rPr>
                <a:t> ’87</a:t>
              </a:r>
              <a:endParaRPr lang="fr-FR" sz="2000" i="0">
                <a:solidFill>
                  <a:schemeClr val="bg2"/>
                </a:solidFill>
                <a:latin typeface="Arial" pitchFamily="34" charset="0"/>
              </a:endParaRPr>
            </a:p>
          </p:txBody>
        </p:sp>
      </p:grpSp>
      <p:pic>
        <p:nvPicPr>
          <p:cNvPr id="56327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0013"/>
            <a:ext cx="86042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813" y="228600"/>
            <a:ext cx="7918450" cy="762000"/>
          </a:xfrm>
        </p:spPr>
        <p:txBody>
          <a:bodyPr/>
          <a:lstStyle/>
          <a:p>
            <a:r>
              <a:rPr lang="fr-FR" sz="2400" smtClean="0"/>
              <a:t>The requirements problem:  Standish report, 1995</a:t>
            </a:r>
            <a:endParaRPr lang="fr-FR" smtClean="0"/>
          </a:p>
        </p:txBody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153400" cy="827088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  <a:tabLst>
                <a:tab pos="742950" algn="l"/>
                <a:tab pos="1027113" algn="l"/>
              </a:tabLst>
              <a:defRPr/>
            </a:pPr>
            <a:r>
              <a:rPr lang="fr-FR" smtClean="0"/>
              <a:t>  Survey of  350 US companies, </a:t>
            </a: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8000 projects</a:t>
            </a:r>
            <a:endParaRPr lang="fr-FR" smtClean="0">
              <a:latin typeface="Helvetica" charset="0"/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828800"/>
            <a:ext cx="6275388" cy="33496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</p:pic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 flipH="1">
          <a:off x="152400" y="152400"/>
          <a:ext cx="941388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Clip" r:id="rId4" imgW="2025360" imgH="3328560" progId="MS_ClipArt_Gallery.2">
                  <p:embed/>
                </p:oleObj>
              </mc:Choice>
              <mc:Fallback>
                <p:oleObj name="Clip" r:id="rId4" imgW="2025360" imgH="33285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152400" y="152400"/>
                        <a:ext cx="941388" cy="92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039813" y="5257800"/>
            <a:ext cx="7918450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 anchorCtr="1"/>
          <a:lstStyle/>
          <a:p>
            <a:pPr marL="742950" lvl="1" indent="-285750" algn="l">
              <a:spcBef>
                <a:spcPct val="25000"/>
              </a:spcBef>
              <a:buClr>
                <a:schemeClr val="tx2"/>
              </a:buClr>
              <a:tabLst>
                <a:tab pos="742950" algn="l"/>
                <a:tab pos="1027113" algn="l"/>
              </a:tabLst>
            </a:pPr>
            <a:r>
              <a:rPr lang="fr-FR" sz="1800" i="0">
                <a:solidFill>
                  <a:schemeClr val="bg2"/>
                </a:solidFill>
                <a:latin typeface="Helvetica" charset="0"/>
              </a:rPr>
              <a:t> (partial success = partial functionalities, excessive costs, big delays)</a:t>
            </a:r>
            <a:endParaRPr lang="fr-FR" sz="3100" i="0">
              <a:solidFill>
                <a:srgbClr val="009999"/>
              </a:solidFill>
              <a:latin typeface="Comic Sans MS" pitchFamily="66" charset="0"/>
            </a:endParaRPr>
          </a:p>
          <a:p>
            <a:pPr marL="342900" indent="-342900" algn="l"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tabLst>
                <a:tab pos="742950" algn="l"/>
                <a:tab pos="1027113" algn="l"/>
              </a:tabLst>
            </a:pPr>
            <a:r>
              <a:rPr lang="fr-FR" sz="2000" i="0">
                <a:solidFill>
                  <a:schemeClr val="tx2"/>
                </a:solidFill>
                <a:latin typeface="Comic Sans MS" pitchFamily="66" charset="0"/>
              </a:rPr>
              <a:t>  	</a:t>
            </a:r>
            <a:r>
              <a:rPr lang="fr-FR" sz="2200" i="0">
                <a:solidFill>
                  <a:schemeClr val="tx1"/>
                </a:solidFill>
                <a:latin typeface="Comic Sans MS" pitchFamily="66" charset="0"/>
              </a:rPr>
              <a:t>Major source of failure:  </a:t>
            </a:r>
          </a:p>
          <a:p>
            <a:pPr marL="342900" indent="-342900" algn="l">
              <a:lnSpc>
                <a:spcPct val="5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tabLst>
                <a:tab pos="742950" algn="l"/>
                <a:tab pos="1027113" algn="l"/>
              </a:tabLst>
            </a:pPr>
            <a:r>
              <a:rPr lang="fr-FR" sz="2200" i="0">
                <a:solidFill>
                  <a:schemeClr val="tx1"/>
                </a:solidFill>
                <a:latin typeface="Comic Sans MS" pitchFamily="66" charset="0"/>
              </a:rPr>
              <a:t>	  poor requirements engineering</a:t>
            </a:r>
            <a:r>
              <a:rPr lang="fr-FR" sz="2000" i="0">
                <a:solidFill>
                  <a:schemeClr val="tx1"/>
                </a:solidFill>
                <a:latin typeface="Comic Sans MS" pitchFamily="66" charset="0"/>
              </a:rPr>
              <a:t>   </a:t>
            </a:r>
            <a:r>
              <a:rPr lang="fr-FR" sz="2000" b="1" i="0">
                <a:solidFill>
                  <a:schemeClr val="tx2"/>
                </a:solidFill>
                <a:sym typeface="Symbol" pitchFamily="18" charset="2"/>
              </a:rPr>
              <a:t></a:t>
            </a:r>
            <a:r>
              <a:rPr lang="fr-FR" sz="2000" i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fr-FR" sz="2000" i="0">
                <a:solidFill>
                  <a:schemeClr val="tx2"/>
                </a:solidFill>
                <a:latin typeface="Comic Sans MS" pitchFamily="66" charset="0"/>
              </a:rPr>
              <a:t>50% responses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53463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mtClean="0"/>
              <a:t>Setting the scene:  outline  </a:t>
            </a:r>
            <a:r>
              <a:rPr kumimoji="0" lang="en-US" sz="2000" smtClean="0"/>
              <a:t>(2)</a:t>
            </a:r>
            <a:endParaRPr kumimoji="0" lang="en-US" alt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087438"/>
            <a:ext cx="8601075" cy="5080000"/>
          </a:xfrm>
          <a:noFill/>
        </p:spPr>
        <p:txBody>
          <a:bodyPr/>
          <a:lstStyle/>
          <a:p>
            <a:pPr>
              <a:lnSpc>
                <a:spcPct val="130000"/>
              </a:lnSpc>
              <a:spcBef>
                <a:spcPts val="300"/>
              </a:spcBef>
            </a:pPr>
            <a:r>
              <a:rPr kumimoji="0" lang="en-US" smtClean="0"/>
              <a:t>Why engineer requirements?</a:t>
            </a:r>
          </a:p>
          <a:p>
            <a:pPr lvl="1">
              <a:lnSpc>
                <a:spcPct val="140000"/>
              </a:lnSpc>
              <a:spcBef>
                <a:spcPts val="100"/>
              </a:spcBef>
            </a:pPr>
            <a:r>
              <a:rPr kumimoji="0" lang="en-US" smtClean="0"/>
              <a:t>The requirements problem: facts, data, citations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kumimoji="0" lang="en-US" smtClean="0"/>
              <a:t>Role and stakes of Requirements Engineering</a:t>
            </a:r>
          </a:p>
          <a:p>
            <a:pPr>
              <a:lnSpc>
                <a:spcPct val="210000"/>
              </a:lnSpc>
              <a:spcBef>
                <a:spcPts val="300"/>
              </a:spcBef>
            </a:pPr>
            <a:r>
              <a:rPr kumimoji="0" lang="en-US" smtClean="0"/>
              <a:t>Obstacles to good RE practice</a:t>
            </a:r>
          </a:p>
          <a:p>
            <a:pPr>
              <a:lnSpc>
                <a:spcPct val="200000"/>
              </a:lnSpc>
              <a:spcBef>
                <a:spcPts val="300"/>
              </a:spcBef>
            </a:pPr>
            <a:r>
              <a:rPr kumimoji="0" lang="en-US" smtClean="0"/>
              <a:t>Agile development and RE</a:t>
            </a:r>
          </a:p>
          <a:p>
            <a:pPr>
              <a:spcBef>
                <a:spcPts val="3600"/>
              </a:spcBef>
              <a:buFont typeface="Wingdings" pitchFamily="2" charset="2"/>
              <a:buNone/>
            </a:pPr>
            <a:r>
              <a:rPr kumimoji="0" lang="en-US" altLang="en-US" smtClean="0"/>
              <a:t>   </a:t>
            </a:r>
            <a:r>
              <a:rPr kumimoji="0" lang="en-US" altLang="en-US" i="1" smtClean="0">
                <a:solidFill>
                  <a:schemeClr val="tx2"/>
                </a:solidFill>
              </a:rPr>
              <a:t>To fully apprehend the material in this chapter and the next ones, you should carefuly read the 3 case study descriptions in Section 1.1.2 of the book</a:t>
            </a:r>
            <a:endParaRPr kumimoji="0" lang="en-US" altLang="en-US" smtClean="0">
              <a:solidFill>
                <a:schemeClr val="tx2"/>
              </a:solidFill>
            </a:endParaRP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52400"/>
            <a:ext cx="815975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52400"/>
            <a:ext cx="815975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1077913"/>
            <a:ext cx="8632825" cy="12668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  <a:tabLst>
                <a:tab pos="742950" algn="l"/>
                <a:tab pos="1027113" algn="l"/>
              </a:tabLst>
            </a:pPr>
            <a:r>
              <a:rPr lang="fr-FR" smtClean="0"/>
              <a:t>Major source of failure: 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  <a:tabLst>
                <a:tab pos="742950" algn="l"/>
                <a:tab pos="1027113" algn="l"/>
              </a:tabLst>
            </a:pPr>
            <a:r>
              <a:rPr lang="fr-FR" smtClean="0"/>
              <a:t>	poor requirements engineering</a:t>
            </a:r>
            <a:r>
              <a:rPr lang="fr-FR" sz="2000" smtClean="0"/>
              <a:t>   </a:t>
            </a:r>
            <a:r>
              <a:rPr lang="fr-FR" sz="2000" b="1" smtClean="0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</a:t>
            </a:r>
            <a:r>
              <a:rPr lang="fr-FR" sz="2000" smtClean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fr-FR" sz="2000" smtClean="0">
                <a:solidFill>
                  <a:schemeClr val="tx2"/>
                </a:solidFill>
              </a:rPr>
              <a:t>50% responses:</a:t>
            </a:r>
            <a:endParaRPr lang="fr-FR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0288" y="2344738"/>
            <a:ext cx="7123112" cy="36433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</p:pic>
      <p:sp>
        <p:nvSpPr>
          <p:cNvPr id="9221" name="Rectangle 7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864475" cy="762000"/>
          </a:xfrm>
          <a:noFill/>
        </p:spPr>
        <p:txBody>
          <a:bodyPr/>
          <a:lstStyle/>
          <a:p>
            <a:r>
              <a:rPr lang="fr-FR" sz="2400" smtClean="0"/>
              <a:t>The requirements problem: Standish report, 1995  </a:t>
            </a:r>
            <a:r>
              <a:rPr lang="fr-FR" sz="1800" smtClean="0"/>
              <a:t> (2)</a:t>
            </a:r>
            <a:endParaRPr lang="fr-FR" smtClean="0"/>
          </a:p>
        </p:txBody>
      </p:sp>
      <p:graphicFrame>
        <p:nvGraphicFramePr>
          <p:cNvPr id="9218" name="Object 8"/>
          <p:cNvGraphicFramePr>
            <a:graphicFrameLocks noChangeAspect="1"/>
          </p:cNvGraphicFramePr>
          <p:nvPr/>
        </p:nvGraphicFramePr>
        <p:xfrm flipH="1">
          <a:off x="152400" y="152400"/>
          <a:ext cx="941388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Clip" r:id="rId4" imgW="2025360" imgH="3328560" progId="MS_ClipArt_Gallery.2">
                  <p:embed/>
                </p:oleObj>
              </mc:Choice>
              <mc:Fallback>
                <p:oleObj name="Clip" r:id="rId4" imgW="2025360" imgH="3328560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152400" y="152400"/>
                        <a:ext cx="941388" cy="92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9"/>
          <p:cNvSpPr txBox="1">
            <a:spLocks noChangeArrowheads="1"/>
          </p:cNvSpPr>
          <p:nvPr/>
        </p:nvSpPr>
        <p:spPr bwMode="auto">
          <a:xfrm>
            <a:off x="2438400" y="6172200"/>
            <a:ext cx="4248150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sz="2000" i="0">
                <a:solidFill>
                  <a:srgbClr val="009999"/>
                </a:solidFill>
                <a:latin typeface="Arial" pitchFamily="34" charset="0"/>
              </a:rPr>
              <a:t>www.standishgroup.com/chaos.html</a:t>
            </a:r>
            <a:endParaRPr lang="en-US" i="0">
              <a:solidFill>
                <a:srgbClr val="0099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183563" cy="762000"/>
          </a:xfrm>
        </p:spPr>
        <p:txBody>
          <a:bodyPr/>
          <a:lstStyle/>
          <a:p>
            <a:r>
              <a:rPr lang="fr-FR" sz="2400" smtClean="0"/>
              <a:t>The requirements problem:  European survey, 1996</a:t>
            </a:r>
            <a:endParaRPr lang="fr-FR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89075"/>
            <a:ext cx="8204200" cy="4378325"/>
          </a:xfrm>
        </p:spPr>
        <p:txBody>
          <a:bodyPr/>
          <a:lstStyle/>
          <a:p>
            <a:pPr>
              <a:tabLst>
                <a:tab pos="742950" algn="l"/>
                <a:tab pos="1027113" algn="l"/>
              </a:tabLst>
            </a:pPr>
            <a:r>
              <a:rPr lang="fr-FR" smtClean="0"/>
              <a:t>Coverage:  3800 EUR organizations, 17 countries</a:t>
            </a:r>
          </a:p>
          <a:p>
            <a:pPr>
              <a:lnSpc>
                <a:spcPct val="180000"/>
              </a:lnSpc>
              <a:tabLst>
                <a:tab pos="742950" algn="l"/>
                <a:tab pos="1027113" algn="l"/>
              </a:tabLst>
            </a:pPr>
            <a:r>
              <a:rPr lang="fr-FR" smtClean="0"/>
              <a:t>Main software problems perceived to be in...	</a:t>
            </a:r>
          </a:p>
          <a:p>
            <a:pPr lvl="1">
              <a:lnSpc>
                <a:spcPct val="150000"/>
              </a:lnSpc>
              <a:tabLst>
                <a:tab pos="742950" algn="l"/>
                <a:tab pos="1027113" algn="l"/>
              </a:tabLst>
            </a:pPr>
            <a:r>
              <a:rPr lang="fr-FR" smtClean="0">
                <a:solidFill>
                  <a:schemeClr val="tx1"/>
                </a:solidFill>
              </a:rPr>
              <a:t>requirements specification  </a:t>
            </a:r>
          </a:p>
          <a:p>
            <a:pPr lvl="1">
              <a:lnSpc>
                <a:spcPct val="130000"/>
              </a:lnSpc>
              <a:buFontTx/>
              <a:buNone/>
              <a:tabLst>
                <a:tab pos="742950" algn="l"/>
                <a:tab pos="1027113" algn="l"/>
              </a:tabLst>
            </a:pPr>
            <a:r>
              <a:rPr lang="fr-FR" smtClean="0"/>
              <a:t>		</a:t>
            </a:r>
            <a:r>
              <a:rPr lang="fr-FR" smtClean="0">
                <a:solidFill>
                  <a:schemeClr val="tx2"/>
                </a:solidFill>
              </a:rPr>
              <a:t>&gt; 50% </a:t>
            </a:r>
            <a:r>
              <a:rPr lang="fr-FR" smtClean="0"/>
              <a:t>responses</a:t>
            </a:r>
          </a:p>
          <a:p>
            <a:pPr lvl="1">
              <a:lnSpc>
                <a:spcPct val="190000"/>
              </a:lnSpc>
              <a:tabLst>
                <a:tab pos="742950" algn="l"/>
                <a:tab pos="1027113" algn="l"/>
              </a:tabLst>
            </a:pPr>
            <a:r>
              <a:rPr lang="fr-FR" smtClean="0">
                <a:solidFill>
                  <a:schemeClr val="tx1"/>
                </a:solidFill>
              </a:rPr>
              <a:t>requirements evolution management </a:t>
            </a:r>
            <a:r>
              <a:rPr lang="fr-FR" sz="2400" smtClean="0">
                <a:solidFill>
                  <a:schemeClr val="tx1"/>
                </a:solidFill>
              </a:rPr>
              <a:t> </a:t>
            </a:r>
          </a:p>
          <a:p>
            <a:pPr lvl="1">
              <a:buFontTx/>
              <a:buNone/>
              <a:tabLst>
                <a:tab pos="742950" algn="l"/>
                <a:tab pos="1027113" algn="l"/>
              </a:tabLst>
            </a:pPr>
            <a:r>
              <a:rPr lang="fr-FR" smtClean="0"/>
              <a:t>		  </a:t>
            </a:r>
            <a:r>
              <a:rPr lang="fr-FR" smtClean="0">
                <a:solidFill>
                  <a:schemeClr val="tx2"/>
                </a:solidFill>
              </a:rPr>
              <a:t>50%</a:t>
            </a:r>
            <a:r>
              <a:rPr lang="fr-FR" smtClean="0"/>
              <a:t> responses</a:t>
            </a:r>
          </a:p>
          <a:p>
            <a:pPr lvl="1">
              <a:lnSpc>
                <a:spcPct val="180000"/>
              </a:lnSpc>
              <a:buFontTx/>
              <a:buNone/>
              <a:tabLst>
                <a:tab pos="742950" algn="l"/>
                <a:tab pos="1027113" algn="l"/>
              </a:tabLst>
            </a:pPr>
            <a:r>
              <a:rPr lang="fr-FR" sz="2000" smtClean="0"/>
              <a:t>[European Software Institute, 1996]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 flipH="1">
          <a:off x="152400" y="152400"/>
          <a:ext cx="941388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Clip" r:id="rId3" imgW="2025360" imgH="3328560" progId="MS_ClipArt_Gallery.2">
                  <p:embed/>
                </p:oleObj>
              </mc:Choice>
              <mc:Fallback>
                <p:oleObj name="Clip" r:id="rId3" imgW="2025360" imgH="332856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152400" y="152400"/>
                        <a:ext cx="941388" cy="92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093788" y="477838"/>
            <a:ext cx="7448550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sz="2400" smtClean="0"/>
              <a:t>The requirements problem is perceived to persist in spite of progress in software technology</a:t>
            </a:r>
            <a:endParaRPr lang="fr-FR" smtClean="0"/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 flipH="1">
          <a:off x="152400" y="152400"/>
          <a:ext cx="941388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Clip" r:id="rId4" imgW="2025360" imgH="3328560" progId="MS_ClipArt_Gallery.2">
                  <p:embed/>
                </p:oleObj>
              </mc:Choice>
              <mc:Fallback>
                <p:oleObj name="Clip" r:id="rId4" imgW="2025360" imgH="332856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152400" y="152400"/>
                        <a:ext cx="941388" cy="92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471488" y="5486400"/>
            <a:ext cx="8310562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 anchorCtr="1"/>
          <a:lstStyle/>
          <a:p>
            <a:pPr marL="342900" indent="-342900" algn="l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tabLst>
                <a:tab pos="742950" algn="l"/>
                <a:tab pos="1027113" algn="l"/>
              </a:tabLst>
            </a:pPr>
            <a:r>
              <a:rPr lang="fr-FR" sz="2000" i="0">
                <a:solidFill>
                  <a:srgbClr val="009999"/>
                </a:solidFill>
                <a:latin typeface="Comic Sans MS" pitchFamily="66" charset="0"/>
              </a:rPr>
              <a:t>[J. Maresco, IBM developersWork, 2007]</a:t>
            </a:r>
          </a:p>
        </p:txBody>
      </p:sp>
      <p:grpSp>
        <p:nvGrpSpPr>
          <p:cNvPr id="11269" name="Group 20"/>
          <p:cNvGrpSpPr>
            <a:grpSpLocks/>
          </p:cNvGrpSpPr>
          <p:nvPr/>
        </p:nvGrpSpPr>
        <p:grpSpPr bwMode="auto">
          <a:xfrm>
            <a:off x="942975" y="2128838"/>
            <a:ext cx="7437438" cy="3025775"/>
            <a:chOff x="715" y="1755"/>
            <a:chExt cx="4685" cy="1906"/>
          </a:xfrm>
        </p:grpSpPr>
        <p:sp>
          <p:nvSpPr>
            <p:cNvPr id="1447942" name="Line 6"/>
            <p:cNvSpPr>
              <a:spLocks noChangeShapeType="1"/>
            </p:cNvSpPr>
            <p:nvPr/>
          </p:nvSpPr>
          <p:spPr bwMode="auto">
            <a:xfrm>
              <a:off x="1748" y="1923"/>
              <a:ext cx="0" cy="146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47943" name="Line 7"/>
            <p:cNvSpPr>
              <a:spLocks noChangeShapeType="1"/>
            </p:cNvSpPr>
            <p:nvPr/>
          </p:nvSpPr>
          <p:spPr bwMode="auto">
            <a:xfrm rot="5400000">
              <a:off x="3446" y="1704"/>
              <a:ext cx="9" cy="337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2" name="Text Box 8"/>
            <p:cNvSpPr txBox="1">
              <a:spLocks noChangeArrowheads="1"/>
            </p:cNvSpPr>
            <p:nvPr/>
          </p:nvSpPr>
          <p:spPr bwMode="auto">
            <a:xfrm>
              <a:off x="737" y="1755"/>
              <a:ext cx="995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i="0">
                  <a:solidFill>
                    <a:schemeClr val="tx1"/>
                  </a:solidFill>
                  <a:latin typeface="Comic Sans MS" pitchFamily="66" charset="0"/>
                </a:rPr>
                <a:t>Failure %</a:t>
              </a:r>
              <a:endParaRPr lang="en-US" sz="2800" i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1761" y="3407"/>
              <a:ext cx="766" cy="23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i="0">
                  <a:solidFill>
                    <a:schemeClr val="bg2"/>
                  </a:solidFill>
                  <a:latin typeface="Arial" pitchFamily="34" charset="0"/>
                </a:rPr>
                <a:t>1994</a:t>
              </a:r>
              <a:endParaRPr lang="en-US" sz="2800" i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11274" name="Text Box 10"/>
            <p:cNvSpPr txBox="1">
              <a:spLocks noChangeArrowheads="1"/>
            </p:cNvSpPr>
            <p:nvPr/>
          </p:nvSpPr>
          <p:spPr bwMode="auto">
            <a:xfrm>
              <a:off x="3198" y="3406"/>
              <a:ext cx="766" cy="23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i="0">
                  <a:solidFill>
                    <a:schemeClr val="bg2"/>
                  </a:solidFill>
                  <a:latin typeface="Arial" pitchFamily="34" charset="0"/>
                </a:rPr>
                <a:t>2000</a:t>
              </a:r>
              <a:endParaRPr lang="en-US" sz="2800" i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4513" y="3415"/>
              <a:ext cx="766" cy="23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i="0">
                  <a:solidFill>
                    <a:schemeClr val="bg2"/>
                  </a:solidFill>
                  <a:latin typeface="Arial" pitchFamily="34" charset="0"/>
                </a:rPr>
                <a:t>2003</a:t>
              </a:r>
              <a:endParaRPr lang="en-US" sz="2800" i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1447948" name="Line 12"/>
            <p:cNvSpPr>
              <a:spLocks noChangeShapeType="1"/>
            </p:cNvSpPr>
            <p:nvPr/>
          </p:nvSpPr>
          <p:spPr bwMode="auto">
            <a:xfrm rot="16200000" flipV="1">
              <a:off x="3228" y="852"/>
              <a:ext cx="415" cy="31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47949" name="Line 13"/>
            <p:cNvSpPr>
              <a:spLocks noChangeShapeType="1"/>
            </p:cNvSpPr>
            <p:nvPr/>
          </p:nvSpPr>
          <p:spPr bwMode="auto">
            <a:xfrm rot="5400000">
              <a:off x="3448" y="1284"/>
              <a:ext cx="0" cy="3266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8" name="Text Box 14"/>
            <p:cNvSpPr txBox="1">
              <a:spLocks noChangeArrowheads="1"/>
            </p:cNvSpPr>
            <p:nvPr/>
          </p:nvSpPr>
          <p:spPr bwMode="auto">
            <a:xfrm>
              <a:off x="1277" y="2111"/>
              <a:ext cx="492" cy="23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i="0">
                  <a:solidFill>
                    <a:schemeClr val="bg2"/>
                  </a:solidFill>
                  <a:latin typeface="Arial" pitchFamily="34" charset="0"/>
                </a:rPr>
                <a:t>100</a:t>
              </a:r>
              <a:endParaRPr lang="en-US" sz="2800" i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11279" name="Text Box 15"/>
            <p:cNvSpPr txBox="1">
              <a:spLocks noChangeArrowheads="1"/>
            </p:cNvSpPr>
            <p:nvPr/>
          </p:nvSpPr>
          <p:spPr bwMode="auto">
            <a:xfrm>
              <a:off x="1321" y="2612"/>
              <a:ext cx="492" cy="23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i="0">
                  <a:solidFill>
                    <a:schemeClr val="bg2"/>
                  </a:solidFill>
                  <a:latin typeface="Arial" pitchFamily="34" charset="0"/>
                </a:rPr>
                <a:t>50</a:t>
              </a:r>
              <a:endParaRPr lang="en-US" sz="2800" i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11280" name="Text Box 16"/>
            <p:cNvSpPr txBox="1">
              <a:spLocks noChangeArrowheads="1"/>
            </p:cNvSpPr>
            <p:nvPr/>
          </p:nvSpPr>
          <p:spPr bwMode="auto">
            <a:xfrm rot="457397">
              <a:off x="2819" y="2124"/>
              <a:ext cx="1560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  <a:latin typeface="Comic Sans MS" pitchFamily="66" charset="0"/>
                </a:rPr>
                <a:t>other causes</a:t>
              </a:r>
              <a:endParaRPr lang="en-US" sz="2800" i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11281" name="Text Box 17"/>
            <p:cNvSpPr txBox="1">
              <a:spLocks noChangeArrowheads="1"/>
            </p:cNvSpPr>
            <p:nvPr/>
          </p:nvSpPr>
          <p:spPr bwMode="auto">
            <a:xfrm>
              <a:off x="2297" y="2636"/>
              <a:ext cx="2345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  <a:latin typeface="Comic Sans MS" pitchFamily="66" charset="0"/>
                </a:rPr>
                <a:t>requirements-related</a:t>
              </a:r>
              <a:endParaRPr lang="en-US" sz="2800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11282" name="Text Box 18"/>
            <p:cNvSpPr txBox="1">
              <a:spLocks noChangeArrowheads="1"/>
            </p:cNvSpPr>
            <p:nvPr/>
          </p:nvSpPr>
          <p:spPr bwMode="auto">
            <a:xfrm>
              <a:off x="1357" y="3247"/>
              <a:ext cx="492" cy="23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i="0">
                  <a:solidFill>
                    <a:schemeClr val="bg2"/>
                  </a:solidFill>
                  <a:latin typeface="Arial" pitchFamily="34" charset="0"/>
                </a:rPr>
                <a:t>0</a:t>
              </a:r>
              <a:endParaRPr lang="en-US" sz="2800" i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1447955" name="Rectangle 19"/>
            <p:cNvSpPr>
              <a:spLocks noChangeArrowheads="1"/>
            </p:cNvSpPr>
            <p:nvPr/>
          </p:nvSpPr>
          <p:spPr bwMode="auto">
            <a:xfrm>
              <a:off x="715" y="1773"/>
              <a:ext cx="4685" cy="1888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7434263" cy="762000"/>
          </a:xfrm>
        </p:spPr>
        <p:txBody>
          <a:bodyPr/>
          <a:lstStyle/>
          <a:p>
            <a:r>
              <a:rPr lang="en-US" smtClean="0"/>
              <a:t>Requirements-related errors are ...</a:t>
            </a:r>
          </a:p>
        </p:txBody>
      </p:sp>
      <p:sp>
        <p:nvSpPr>
          <p:cNvPr id="141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3" y="1290638"/>
            <a:ext cx="8756650" cy="5338762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fr-FR" dirty="0" smtClean="0"/>
              <a:t>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numerous</a:t>
            </a:r>
            <a:endParaRPr lang="en-US" dirty="0" smtClean="0">
              <a:latin typeface="MS Shell Dlg" charset="0"/>
            </a:endParaRPr>
          </a:p>
          <a:p>
            <a:pPr lvl="1">
              <a:defRPr/>
            </a:pPr>
            <a:r>
              <a:rPr lang="fr-FR" dirty="0" smtClean="0"/>
              <a:t> </a:t>
            </a:r>
            <a:r>
              <a:rPr lang="en-US" dirty="0" smtClean="0">
                <a:latin typeface="Symbol" pitchFamily="18" charset="2"/>
              </a:rPr>
              <a:t>±</a:t>
            </a:r>
            <a:r>
              <a:rPr lang="en-US" sz="2000" dirty="0" smtClean="0">
                <a:latin typeface="Symbol" pitchFamily="18" charset="2"/>
              </a:rPr>
              <a:t> </a:t>
            </a:r>
            <a:r>
              <a:rPr lang="fr-FR" dirty="0" smtClean="0"/>
              <a:t>40% of software </a:t>
            </a:r>
            <a:r>
              <a:rPr lang="fr-FR" dirty="0" err="1" smtClean="0"/>
              <a:t>errors</a:t>
            </a:r>
            <a:endParaRPr lang="fr-FR" sz="2600" dirty="0" smtClean="0"/>
          </a:p>
          <a:p>
            <a:pPr>
              <a:lnSpc>
                <a:spcPct val="130000"/>
              </a:lnSpc>
              <a:defRPr/>
            </a:pPr>
            <a:r>
              <a:rPr lang="fr-FR" dirty="0" smtClean="0"/>
              <a:t>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persistent</a:t>
            </a:r>
            <a:endParaRPr lang="fr-FR" dirty="0" smtClean="0"/>
          </a:p>
          <a:p>
            <a:pPr lvl="1">
              <a:lnSpc>
                <a:spcPct val="100000"/>
              </a:lnSpc>
              <a:defRPr/>
            </a:pPr>
            <a:r>
              <a:rPr lang="fr-FR" dirty="0" err="1" smtClean="0"/>
              <a:t>found</a:t>
            </a:r>
            <a:r>
              <a:rPr lang="fr-FR" dirty="0" smtClean="0"/>
              <a:t>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late</a:t>
            </a:r>
            <a:r>
              <a:rPr lang="fr-FR" dirty="0" smtClean="0"/>
              <a:t>, </a:t>
            </a:r>
            <a:r>
              <a:rPr lang="fr-FR" dirty="0" err="1" smtClean="0"/>
              <a:t>often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software </a:t>
            </a:r>
            <a:r>
              <a:rPr lang="fr-FR" dirty="0" err="1" smtClean="0"/>
              <a:t>delivery</a:t>
            </a:r>
            <a:endParaRPr lang="fr-FR" sz="2600" dirty="0" smtClean="0"/>
          </a:p>
          <a:p>
            <a:pPr>
              <a:lnSpc>
                <a:spcPct val="130000"/>
              </a:lnSpc>
              <a:defRPr/>
            </a:pPr>
            <a:r>
              <a:rPr lang="fr-FR" dirty="0" smtClean="0"/>
              <a:t>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expensive</a:t>
            </a:r>
            <a:endParaRPr lang="fr-FR" dirty="0" smtClean="0"/>
          </a:p>
          <a:p>
            <a:pPr lvl="1">
              <a:lnSpc>
                <a:spcPct val="100000"/>
              </a:lnSpc>
              <a:defRPr/>
            </a:pPr>
            <a:r>
              <a:rPr lang="fr-FR" dirty="0" err="1" smtClean="0"/>
              <a:t>cost</a:t>
            </a:r>
            <a:r>
              <a:rPr lang="fr-FR" dirty="0" smtClean="0"/>
              <a:t> ...</a:t>
            </a:r>
            <a:r>
              <a:rPr lang="fr-FR" dirty="0" smtClean="0">
                <a:solidFill>
                  <a:schemeClr val="hlink"/>
                </a:solidFill>
              </a:rPr>
              <a:t>  </a:t>
            </a:r>
            <a:r>
              <a:rPr lang="fr-FR" dirty="0" smtClean="0">
                <a:solidFill>
                  <a:schemeClr val="tx2"/>
                </a:solidFill>
              </a:rPr>
              <a:t>5x</a:t>
            </a:r>
            <a:r>
              <a:rPr lang="fr-FR" dirty="0" smtClean="0"/>
              <a:t> more if </a:t>
            </a:r>
            <a:r>
              <a:rPr lang="fr-FR" dirty="0" err="1" smtClean="0"/>
              <a:t>fixed</a:t>
            </a:r>
            <a:r>
              <a:rPr lang="fr-FR" dirty="0" smtClean="0"/>
              <a:t> </a:t>
            </a:r>
            <a:r>
              <a:rPr lang="fr-FR" dirty="0" err="1" smtClean="0"/>
              <a:t>during</a:t>
            </a:r>
            <a:r>
              <a:rPr lang="fr-FR" dirty="0" smtClean="0"/>
              <a:t> design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fr-FR" dirty="0" smtClean="0">
                <a:solidFill>
                  <a:schemeClr val="hlink"/>
                </a:solidFill>
              </a:rPr>
              <a:t>              </a:t>
            </a:r>
            <a:r>
              <a:rPr lang="fr-FR" dirty="0" smtClean="0">
                <a:solidFill>
                  <a:schemeClr val="tx2"/>
                </a:solidFill>
              </a:rPr>
              <a:t>10x</a:t>
            </a:r>
            <a:r>
              <a:rPr lang="fr-FR" dirty="0" smtClean="0"/>
              <a:t> more if </a:t>
            </a:r>
            <a:r>
              <a:rPr lang="fr-FR" dirty="0" err="1" smtClean="0"/>
              <a:t>fixed</a:t>
            </a:r>
            <a:r>
              <a:rPr lang="fr-FR" dirty="0" smtClean="0"/>
              <a:t> </a:t>
            </a:r>
            <a:r>
              <a:rPr lang="fr-FR" dirty="0" err="1" smtClean="0"/>
              <a:t>during</a:t>
            </a:r>
            <a:r>
              <a:rPr lang="fr-FR" dirty="0" smtClean="0"/>
              <a:t> </a:t>
            </a:r>
            <a:r>
              <a:rPr lang="fr-FR" dirty="0" err="1" smtClean="0"/>
              <a:t>implementation</a:t>
            </a:r>
            <a:endParaRPr lang="fr-FR" dirty="0" smtClean="0"/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fr-FR" dirty="0" smtClean="0">
                <a:solidFill>
                  <a:schemeClr val="hlink"/>
                </a:solidFill>
              </a:rPr>
              <a:t>		        </a:t>
            </a:r>
            <a:r>
              <a:rPr lang="fr-FR" dirty="0" smtClean="0">
                <a:solidFill>
                  <a:schemeClr val="tx2"/>
                </a:solidFill>
              </a:rPr>
              <a:t>20x</a:t>
            </a:r>
            <a:r>
              <a:rPr lang="fr-FR" dirty="0" smtClean="0"/>
              <a:t> more if </a:t>
            </a:r>
            <a:r>
              <a:rPr lang="fr-FR" dirty="0" err="1" smtClean="0"/>
              <a:t>fixed</a:t>
            </a:r>
            <a:r>
              <a:rPr lang="fr-FR" dirty="0" smtClean="0"/>
              <a:t> </a:t>
            </a:r>
            <a:r>
              <a:rPr lang="fr-FR" dirty="0" err="1" smtClean="0"/>
              <a:t>during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r>
              <a:rPr lang="fr-FR" dirty="0" smtClean="0"/>
              <a:t> </a:t>
            </a:r>
            <a:r>
              <a:rPr lang="fr-FR" dirty="0" err="1" smtClean="0"/>
              <a:t>testing</a:t>
            </a:r>
            <a:endParaRPr lang="fr-FR" dirty="0" smtClean="0"/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fr-FR" dirty="0" smtClean="0">
                <a:solidFill>
                  <a:schemeClr val="hlink"/>
                </a:solidFill>
              </a:rPr>
              <a:t>            </a:t>
            </a:r>
            <a:r>
              <a:rPr lang="fr-FR" dirty="0" smtClean="0">
                <a:solidFill>
                  <a:schemeClr val="tx2"/>
                </a:solidFill>
              </a:rPr>
              <a:t>200x</a:t>
            </a:r>
            <a:r>
              <a:rPr lang="fr-FR" dirty="0" smtClean="0"/>
              <a:t> more if </a:t>
            </a:r>
            <a:r>
              <a:rPr lang="fr-FR" dirty="0" err="1" smtClean="0"/>
              <a:t>fixed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delivery</a:t>
            </a:r>
            <a:endParaRPr lang="fr-FR" dirty="0" smtClean="0"/>
          </a:p>
          <a:p>
            <a:pPr lvl="1">
              <a:defRPr/>
            </a:pPr>
            <a:r>
              <a:rPr lang="fr-FR" dirty="0" err="1" smtClean="0"/>
              <a:t>account</a:t>
            </a:r>
            <a:r>
              <a:rPr lang="fr-FR" dirty="0" smtClean="0"/>
              <a:t> for </a:t>
            </a:r>
            <a:r>
              <a:rPr lang="fr-FR" dirty="0" smtClean="0">
                <a:solidFill>
                  <a:schemeClr val="tx2"/>
                </a:solidFill>
              </a:rPr>
              <a:t>66%</a:t>
            </a:r>
            <a:r>
              <a:rPr lang="fr-FR" dirty="0" smtClean="0"/>
              <a:t> of software </a:t>
            </a:r>
            <a:r>
              <a:rPr lang="fr-FR" dirty="0" err="1" smtClean="0"/>
              <a:t>error</a:t>
            </a:r>
            <a:r>
              <a:rPr lang="fr-FR" dirty="0" smtClean="0"/>
              <a:t> </a:t>
            </a:r>
            <a:r>
              <a:rPr lang="fr-FR" dirty="0" err="1" smtClean="0"/>
              <a:t>costs</a:t>
            </a:r>
            <a:endParaRPr lang="fr-FR" dirty="0" smtClean="0"/>
          </a:p>
          <a:p>
            <a:pPr lvl="1">
              <a:lnSpc>
                <a:spcPct val="170000"/>
              </a:lnSpc>
              <a:buFontTx/>
              <a:buNone/>
              <a:defRPr/>
            </a:pPr>
            <a:r>
              <a:rPr lang="fr-FR" sz="2000" dirty="0" smtClean="0"/>
              <a:t>[Boehm, Jones, Lutz, </a:t>
            </a:r>
            <a:r>
              <a:rPr lang="fr-FR" sz="2000" dirty="0" err="1" smtClean="0"/>
              <a:t>Hooks</a:t>
            </a:r>
            <a:r>
              <a:rPr lang="fr-FR" sz="2000" dirty="0" smtClean="0"/>
              <a:t> &amp; </a:t>
            </a:r>
            <a:r>
              <a:rPr lang="fr-FR" sz="2000" dirty="0" err="1" smtClean="0"/>
              <a:t>Farry</a:t>
            </a:r>
            <a:r>
              <a:rPr lang="fr-FR" sz="2000" dirty="0" smtClean="0"/>
              <a:t>, ...]</a:t>
            </a: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"/>
            <a:ext cx="1752600" cy="113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4938" y="228600"/>
            <a:ext cx="7662862" cy="762000"/>
          </a:xfrm>
        </p:spPr>
        <p:txBody>
          <a:bodyPr/>
          <a:lstStyle/>
          <a:p>
            <a:r>
              <a:rPr lang="en-US" sz="2400" smtClean="0"/>
              <a:t>Requirements-related errors can be dangerous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1054100"/>
            <a:ext cx="8615362" cy="5422900"/>
          </a:xfrm>
        </p:spPr>
        <p:txBody>
          <a:bodyPr/>
          <a:lstStyle/>
          <a:p>
            <a:r>
              <a:rPr lang="fr-FR" smtClean="0"/>
              <a:t>US Aegis/Vincennes </a:t>
            </a:r>
            <a:r>
              <a:rPr lang="fr-FR" sz="1800" smtClean="0"/>
              <a:t>(1988)</a:t>
            </a:r>
            <a:r>
              <a:rPr lang="fr-FR" smtClean="0"/>
              <a:t>: shooting of IranAir airbus</a:t>
            </a:r>
          </a:p>
          <a:p>
            <a:pPr lvl="1"/>
            <a:r>
              <a:rPr lang="fr-FR" smtClean="0"/>
              <a:t>Missing timing between 2 threat events in requirements on alarm software</a:t>
            </a:r>
          </a:p>
          <a:p>
            <a:pPr>
              <a:lnSpc>
                <a:spcPct val="120000"/>
              </a:lnSpc>
            </a:pPr>
            <a:r>
              <a:rPr lang="fr-FR" smtClean="0"/>
              <a:t>Patriot anti-missile system </a:t>
            </a:r>
            <a:r>
              <a:rPr lang="fr-FR" sz="2000" smtClean="0"/>
              <a:t>(1st Gulf war)</a:t>
            </a:r>
            <a:endParaRPr lang="fr-FR" smtClean="0"/>
          </a:p>
          <a:p>
            <a:pPr lvl="1">
              <a:lnSpc>
                <a:spcPct val="100000"/>
              </a:lnSpc>
            </a:pPr>
            <a:r>
              <a:rPr lang="fr-FR" smtClean="0"/>
              <a:t>Hidden assumption on maximum usage time</a:t>
            </a:r>
          </a:p>
          <a:p>
            <a:pPr>
              <a:lnSpc>
                <a:spcPct val="140000"/>
              </a:lnSpc>
            </a:pPr>
            <a:r>
              <a:rPr lang="fr-FR" smtClean="0"/>
              <a:t>London Ambulance System </a:t>
            </a:r>
            <a:r>
              <a:rPr lang="fr-FR" sz="1800" smtClean="0"/>
              <a:t>(1993)</a:t>
            </a:r>
            <a:r>
              <a:rPr lang="fr-FR" smtClean="0"/>
              <a:t>: fatal delays</a:t>
            </a:r>
          </a:p>
          <a:p>
            <a:pPr lvl="1">
              <a:spcBef>
                <a:spcPct val="10000"/>
              </a:spcBef>
            </a:pPr>
            <a:r>
              <a:rPr lang="fr-FR" smtClean="0"/>
              <a:t>Wrong assumptions on crew behavior, ambulance localization system, radio communication, ...</a:t>
            </a:r>
          </a:p>
          <a:p>
            <a:pPr>
              <a:lnSpc>
                <a:spcPct val="120000"/>
              </a:lnSpc>
            </a:pPr>
            <a:r>
              <a:rPr lang="fr-FR" smtClean="0"/>
              <a:t>Boeing 757 crash, Cali </a:t>
            </a:r>
            <a:r>
              <a:rPr lang="fr-FR" sz="1800" smtClean="0"/>
              <a:t>(1995)</a:t>
            </a:r>
            <a:endParaRPr lang="fr-FR" smtClean="0"/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fr-FR" smtClean="0"/>
              <a:t>Autopilot ’s wrong timing/localization assumption on flap extension point </a:t>
            </a:r>
          </a:p>
          <a:p>
            <a:pPr>
              <a:lnSpc>
                <a:spcPct val="130000"/>
              </a:lnSpc>
            </a:pPr>
            <a:r>
              <a:rPr lang="fr-FR" sz="2000" smtClean="0"/>
              <a:t>Cf. ACM RISKS Digest Forum website</a:t>
            </a:r>
            <a:endParaRPr lang="en-US" sz="2000" smtClean="0"/>
          </a:p>
        </p:txBody>
      </p:sp>
      <p:pic>
        <p:nvPicPr>
          <p:cNvPr id="58372" name="Picture 4" descr="C:\Temp\cras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5563"/>
            <a:ext cx="1219200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891463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Example: inadequate domain property </a:t>
            </a:r>
            <a:br>
              <a:rPr lang="en-US" smtClean="0"/>
            </a:br>
            <a:r>
              <a:rPr lang="en-US" smtClean="0"/>
              <a:t>in A320 braking logic</a:t>
            </a:r>
          </a:p>
        </p:txBody>
      </p:sp>
      <p:pic>
        <p:nvPicPr>
          <p:cNvPr id="59395" name="Picture 4" descr="C:\Temp\cras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5563"/>
            <a:ext cx="1219200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489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430338"/>
            <a:ext cx="7924800" cy="489426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fr-FR" altLang="fr-FR" b="1" i="1" smtClean="0">
                <a:solidFill>
                  <a:srgbClr val="009999"/>
                </a:solidFill>
                <a:latin typeface="Arial" pitchFamily="34" charset="0"/>
              </a:rPr>
              <a:t>	</a:t>
            </a:r>
            <a:r>
              <a:rPr lang="fr-FR" altLang="fr-FR" smtClean="0">
                <a:latin typeface="Arial" pitchFamily="34" charset="0"/>
              </a:rPr>
              <a:t>SofReq:</a:t>
            </a:r>
            <a:r>
              <a:rPr lang="fr-FR" altLang="fr-FR" b="1" smtClean="0">
                <a:solidFill>
                  <a:srgbClr val="009999"/>
                </a:solidFill>
                <a:latin typeface="Arial" pitchFamily="34" charset="0"/>
              </a:rPr>
              <a:t> 	</a:t>
            </a:r>
            <a:r>
              <a:rPr kumimoji="0" lang="en-US" smtClean="0">
                <a:latin typeface="Arial" pitchFamily="34" charset="0"/>
              </a:rPr>
              <a:t>reverse = ‘on’</a:t>
            </a:r>
            <a:r>
              <a:rPr lang="en-US" altLang="en-US" smtClean="0">
                <a:latin typeface="Arial" pitchFamily="34" charset="0"/>
              </a:rPr>
              <a:t>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iff</a:t>
            </a:r>
            <a:r>
              <a:rPr lang="en-US" altLang="en-US" smtClean="0">
                <a:latin typeface="Arial" pitchFamily="34" charset="0"/>
              </a:rPr>
              <a:t> </a:t>
            </a:r>
            <a:r>
              <a:rPr lang="en-US" smtClean="0">
                <a:latin typeface="Symbol" pitchFamily="18" charset="2"/>
              </a:rPr>
              <a:t> </a:t>
            </a:r>
            <a:r>
              <a:rPr kumimoji="0" lang="en-US" smtClean="0">
                <a:latin typeface="Arial" pitchFamily="34" charset="0"/>
              </a:rPr>
              <a:t>WheelPulses = ‘on’</a:t>
            </a:r>
            <a:endParaRPr lang="fr-FR" altLang="fr-FR" b="1" smtClean="0">
              <a:latin typeface="Arial" pitchFamily="34" charset="0"/>
            </a:endParaRPr>
          </a:p>
          <a:p>
            <a:pPr>
              <a:lnSpc>
                <a:spcPct val="80000"/>
              </a:lnSpc>
              <a:spcBef>
                <a:spcPct val="60000"/>
              </a:spcBef>
              <a:buFont typeface="Wingdings" pitchFamily="2" charset="2"/>
              <a:buNone/>
              <a:defRPr/>
            </a:pPr>
            <a:r>
              <a:rPr lang="fr-FR" altLang="fr-FR" b="1" smtClean="0">
                <a:solidFill>
                  <a:schemeClr val="tx2"/>
                </a:solidFill>
                <a:latin typeface="Arial" pitchFamily="34" charset="0"/>
              </a:rPr>
              <a:t>	</a:t>
            </a:r>
            <a:r>
              <a:rPr lang="fr-FR" altLang="fr-FR" smtClean="0">
                <a:solidFill>
                  <a:srgbClr val="009999"/>
                </a:solidFill>
                <a:latin typeface="Arial" pitchFamily="34" charset="0"/>
              </a:rPr>
              <a:t>ASM:</a:t>
            </a:r>
            <a:r>
              <a:rPr lang="fr-FR" altLang="fr-FR" b="1" smtClean="0">
                <a:solidFill>
                  <a:srgbClr val="009999"/>
                </a:solidFill>
                <a:latin typeface="Arial" pitchFamily="34" charset="0"/>
              </a:rPr>
              <a:t> 	</a:t>
            </a:r>
            <a:r>
              <a:rPr kumimoji="0" lang="en-US" smtClean="0">
                <a:solidFill>
                  <a:srgbClr val="009999"/>
                </a:solidFill>
                <a:latin typeface="Arial" pitchFamily="34" charset="0"/>
              </a:rPr>
              <a:t>reverse = ‘on’</a:t>
            </a:r>
            <a:r>
              <a:rPr lang="en-US" altLang="en-US" smtClean="0">
                <a:solidFill>
                  <a:srgbClr val="009999"/>
                </a:solidFill>
                <a:latin typeface="Arial" pitchFamily="34" charset="0"/>
              </a:rPr>
              <a:t>  </a:t>
            </a:r>
            <a:r>
              <a:rPr lang="en-US" altLang="en-US" smtClean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iff</a:t>
            </a:r>
            <a:r>
              <a:rPr lang="en-US" altLang="en-US" smtClean="0">
                <a:solidFill>
                  <a:srgbClr val="009999"/>
                </a:solidFill>
                <a:latin typeface="Arial" pitchFamily="34" charset="0"/>
              </a:rPr>
              <a:t>  </a:t>
            </a:r>
            <a:r>
              <a:rPr kumimoji="0" lang="en-US" smtClean="0">
                <a:solidFill>
                  <a:srgbClr val="009999"/>
                </a:solidFill>
                <a:latin typeface="Arial" pitchFamily="34" charset="0"/>
              </a:rPr>
              <a:t>ReverseThrustEnabled</a:t>
            </a:r>
            <a:endParaRPr lang="en-US" altLang="en-US" smtClean="0">
              <a:solidFill>
                <a:srgbClr val="009999"/>
              </a:solidFill>
              <a:latin typeface="Arial" pitchFamily="3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en-US" smtClean="0">
                <a:solidFill>
                  <a:srgbClr val="009999"/>
                </a:solidFill>
                <a:latin typeface="Arial" pitchFamily="34" charset="0"/>
              </a:rPr>
              <a:t>		 	</a:t>
            </a:r>
            <a:r>
              <a:rPr kumimoji="0" lang="en-US" smtClean="0">
                <a:solidFill>
                  <a:srgbClr val="009999"/>
                </a:solidFill>
                <a:latin typeface="Arial" pitchFamily="34" charset="0"/>
              </a:rPr>
              <a:t>WheelPulses = ‘on’</a:t>
            </a:r>
            <a:r>
              <a:rPr lang="en-US" altLang="en-US" smtClean="0">
                <a:solidFill>
                  <a:srgbClr val="009999"/>
                </a:solidFill>
                <a:latin typeface="Arial" pitchFamily="34" charset="0"/>
              </a:rPr>
              <a:t>  </a:t>
            </a:r>
            <a:r>
              <a:rPr lang="en-US" altLang="en-US" smtClean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iff  </a:t>
            </a:r>
            <a:r>
              <a:rPr kumimoji="0" lang="en-US" smtClean="0">
                <a:solidFill>
                  <a:srgbClr val="009999"/>
                </a:solidFill>
                <a:latin typeface="Arial" pitchFamily="34" charset="0"/>
              </a:rPr>
              <a:t>WheelsTurning</a:t>
            </a:r>
          </a:p>
          <a:p>
            <a:pPr>
              <a:lnSpc>
                <a:spcPct val="14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kumimoji="0" lang="en-US" smtClean="0">
                <a:solidFill>
                  <a:schemeClr val="tx2"/>
                </a:solidFill>
                <a:latin typeface="Arial" pitchFamily="34" charset="0"/>
              </a:rPr>
              <a:t>	</a:t>
            </a:r>
            <a:r>
              <a:rPr lang="fr-FR" altLang="fr-FR" smtClean="0">
                <a:solidFill>
                  <a:schemeClr val="tx2"/>
                </a:solidFill>
                <a:latin typeface="Arial" pitchFamily="34" charset="0"/>
              </a:rPr>
              <a:t>Dom:</a:t>
            </a:r>
            <a:r>
              <a:rPr lang="fr-FR" altLang="fr-FR" b="1" smtClean="0">
                <a:solidFill>
                  <a:schemeClr val="tx2"/>
                </a:solidFill>
                <a:latin typeface="Arial" pitchFamily="34" charset="0"/>
              </a:rPr>
              <a:t> 	</a:t>
            </a:r>
            <a:r>
              <a:rPr kumimoji="0" lang="en-US" smtClean="0">
                <a:solidFill>
                  <a:schemeClr val="tx2"/>
                </a:solidFill>
                <a:latin typeface="Arial" pitchFamily="34" charset="0"/>
              </a:rPr>
              <a:t>MovingOnRunway</a:t>
            </a: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 </a:t>
            </a:r>
            <a:r>
              <a:rPr lang="en-US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iff</a:t>
            </a: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  </a:t>
            </a:r>
            <a:r>
              <a:rPr kumimoji="0" lang="en-US" smtClean="0">
                <a:solidFill>
                  <a:schemeClr val="tx2"/>
                </a:solidFill>
                <a:latin typeface="Arial" pitchFamily="34" charset="0"/>
              </a:rPr>
              <a:t>WheelsTurning</a:t>
            </a:r>
            <a:endParaRPr lang="en-US" altLang="en-US" smtClean="0">
              <a:solidFill>
                <a:schemeClr val="tx2"/>
              </a:solidFill>
              <a:latin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mtClean="0">
                <a:solidFill>
                  <a:schemeClr val="tx2"/>
                </a:solidFill>
                <a:latin typeface="Arial" pitchFamily="34" charset="0"/>
              </a:rPr>
              <a:t>   </a:t>
            </a:r>
            <a:r>
              <a:rPr lang="en-US" altLang="en-US" smtClean="0">
                <a:solidFill>
                  <a:schemeClr val="bg2"/>
                </a:solidFill>
                <a:latin typeface="Arial" pitchFamily="34" charset="0"/>
              </a:rPr>
              <a:t> </a:t>
            </a:r>
            <a:r>
              <a:rPr lang="en-US" altLang="en-US" smtClean="0">
                <a:solidFill>
                  <a:srgbClr val="5F5F5F"/>
                </a:solidFill>
                <a:latin typeface="Arial" pitchFamily="34" charset="0"/>
              </a:rPr>
              <a:t>---------------------------------------------------------------------------</a:t>
            </a:r>
            <a:endParaRPr lang="fr-FR" altLang="fr-FR" b="1" smtClean="0">
              <a:solidFill>
                <a:schemeClr val="tx2"/>
              </a:solidFill>
              <a:latin typeface="Arial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altLang="fr-FR" b="1" smtClean="0">
                <a:solidFill>
                  <a:schemeClr val="tx2"/>
                </a:solidFill>
                <a:latin typeface="Arial" pitchFamily="34" charset="0"/>
              </a:rPr>
              <a:t>	</a:t>
            </a:r>
            <a:r>
              <a:rPr lang="fr-FR" altLang="fr-FR" i="1" smtClean="0">
                <a:latin typeface="Arial" pitchFamily="34" charset="0"/>
              </a:rPr>
              <a:t>SysReq: 	</a:t>
            </a:r>
            <a:r>
              <a:rPr kumimoji="0" lang="en-US" smtClean="0">
                <a:latin typeface="Arial" pitchFamily="34" charset="0"/>
              </a:rPr>
              <a:t>ReverseThrustEnabled</a:t>
            </a:r>
            <a:r>
              <a:rPr lang="en-US" altLang="en-US" smtClean="0">
                <a:latin typeface="Arial" pitchFamily="34" charset="0"/>
              </a:rPr>
              <a:t> 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iff</a:t>
            </a:r>
            <a:r>
              <a:rPr lang="en-US" smtClean="0">
                <a:latin typeface="Symbol" pitchFamily="18" charset="2"/>
              </a:rPr>
              <a:t> </a:t>
            </a:r>
            <a:r>
              <a:rPr kumimoji="0" lang="en-US" smtClean="0">
                <a:latin typeface="Arial" pitchFamily="34" charset="0"/>
              </a:rPr>
              <a:t>MovingOnRunway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en-US" smtClean="0">
              <a:latin typeface="Arial" pitchFamily="34" charset="0"/>
            </a:endParaRPr>
          </a:p>
          <a:p>
            <a:pPr algn="ctr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lang="en-US" altLang="en-US" i="1" smtClean="0"/>
              <a:t>Warsaw crash:  plane moving on waterlogged runway with no wheels turning (aquaplaning)</a:t>
            </a:r>
          </a:p>
        </p:txBody>
      </p:sp>
      <p:grpSp>
        <p:nvGrpSpPr>
          <p:cNvPr id="59397" name="Group 6"/>
          <p:cNvGrpSpPr>
            <a:grpSpLocks/>
          </p:cNvGrpSpPr>
          <p:nvPr/>
        </p:nvGrpSpPr>
        <p:grpSpPr bwMode="auto">
          <a:xfrm>
            <a:off x="2819400" y="3352800"/>
            <a:ext cx="4648200" cy="304800"/>
            <a:chOff x="3504" y="1632"/>
            <a:chExt cx="288" cy="240"/>
          </a:xfrm>
        </p:grpSpPr>
        <p:sp>
          <p:nvSpPr>
            <p:cNvPr id="1448967" name="Line 7"/>
            <p:cNvSpPr>
              <a:spLocks noChangeShapeType="1"/>
            </p:cNvSpPr>
            <p:nvPr/>
          </p:nvSpPr>
          <p:spPr bwMode="auto">
            <a:xfrm flipV="1">
              <a:off x="3504" y="1632"/>
              <a:ext cx="288" cy="240"/>
            </a:xfrm>
            <a:prstGeom prst="line">
              <a:avLst/>
            </a:prstGeom>
            <a:noFill/>
            <a:ln w="19050" cap="sq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48968" name="Line 8"/>
            <p:cNvSpPr>
              <a:spLocks noChangeShapeType="1"/>
            </p:cNvSpPr>
            <p:nvPr/>
          </p:nvSpPr>
          <p:spPr bwMode="auto">
            <a:xfrm>
              <a:off x="3504" y="1632"/>
              <a:ext cx="288" cy="240"/>
            </a:xfrm>
            <a:prstGeom prst="line">
              <a:avLst/>
            </a:prstGeom>
            <a:noFill/>
            <a:ln w="19050" cap="sq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5363" y="381000"/>
            <a:ext cx="7891462" cy="762000"/>
          </a:xfrm>
        </p:spPr>
        <p:txBody>
          <a:bodyPr/>
          <a:lstStyle/>
          <a:p>
            <a:pPr>
              <a:defRPr/>
            </a:pPr>
            <a:r>
              <a:rPr kumimoji="0" lang="en-US" smtClean="0"/>
              <a:t>Role and stakes of RE</a:t>
            </a:r>
            <a:endParaRPr kumimoji="0" 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1295400"/>
            <a:ext cx="8626475" cy="4524375"/>
          </a:xfrm>
        </p:spPr>
        <p:txBody>
          <a:bodyPr anchor="t" anchorCtr="0"/>
          <a:lstStyle/>
          <a:p>
            <a:pPr>
              <a:lnSpc>
                <a:spcPct val="160000"/>
              </a:lnSpc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Technical</a:t>
            </a:r>
            <a:r>
              <a:rPr lang="en-US" altLang="en-US" smtClean="0"/>
              <a:t> impact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defRPr/>
            </a:pPr>
            <a:r>
              <a:rPr lang="en-US" altLang="en-US" smtClean="0"/>
              <a:t>on many software-related artefacts </a:t>
            </a:r>
            <a:r>
              <a:rPr lang="en-US" altLang="en-US" sz="2000" smtClean="0"/>
              <a:t>(as seen before)</a:t>
            </a:r>
          </a:p>
          <a:p>
            <a:pPr>
              <a:lnSpc>
                <a:spcPct val="170000"/>
              </a:lnSpc>
              <a:spcBef>
                <a:spcPct val="10000"/>
              </a:spcBef>
              <a:defRPr/>
            </a:pP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Managerial</a:t>
            </a:r>
            <a:r>
              <a:rPr lang="fr-FR" smtClean="0"/>
              <a:t> impact</a:t>
            </a:r>
          </a:p>
          <a:p>
            <a:pPr lvl="1">
              <a:spcBef>
                <a:spcPct val="10000"/>
              </a:spcBef>
              <a:defRPr/>
            </a:pPr>
            <a:r>
              <a:rPr lang="fr-FR" smtClean="0"/>
              <a:t>basis for communication among parties and for project management</a:t>
            </a:r>
          </a:p>
          <a:p>
            <a:pPr>
              <a:lnSpc>
                <a:spcPct val="150000"/>
              </a:lnSpc>
              <a:spcBef>
                <a:spcPct val="30000"/>
              </a:spcBef>
              <a:defRPr/>
            </a:pP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Legal</a:t>
            </a:r>
            <a:r>
              <a:rPr lang="fr-FR" smtClean="0"/>
              <a:t> impact</a:t>
            </a:r>
            <a:r>
              <a:rPr lang="en-US" smtClean="0"/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fr-FR" smtClean="0"/>
              <a:t>contractual commitment client-provider-subcontractors</a:t>
            </a:r>
          </a:p>
          <a:p>
            <a:pPr>
              <a:lnSpc>
                <a:spcPct val="150000"/>
              </a:lnSpc>
              <a:defRPr/>
            </a:pPr>
            <a:r>
              <a:rPr lang="fr-FR" smtClean="0"/>
              <a:t>Impact on </a:t>
            </a:r>
            <a:r>
              <a:rPr lang="fr-F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certification</a:t>
            </a:r>
            <a:endParaRPr lang="fr-FR" smtClean="0"/>
          </a:p>
          <a:p>
            <a:pPr lvl="1">
              <a:spcBef>
                <a:spcPct val="20000"/>
              </a:spcBef>
              <a:defRPr/>
            </a:pPr>
            <a:r>
              <a:rPr lang="fr-FR" smtClean="0"/>
              <a:t>Mastered RE process required by many quality standards &amp; certification authorities</a:t>
            </a:r>
          </a:p>
        </p:txBody>
      </p:sp>
      <p:pic>
        <p:nvPicPr>
          <p:cNvPr id="6042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275" y="112713"/>
            <a:ext cx="898525" cy="118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5363" y="381000"/>
            <a:ext cx="7891462" cy="762000"/>
          </a:xfrm>
        </p:spPr>
        <p:txBody>
          <a:bodyPr/>
          <a:lstStyle/>
          <a:p>
            <a:r>
              <a:rPr kumimoji="0" lang="en-US" smtClean="0"/>
              <a:t>Role and stakes of RE </a:t>
            </a:r>
            <a:r>
              <a:rPr lang="en-US" smtClean="0"/>
              <a:t> </a:t>
            </a:r>
            <a:r>
              <a:rPr lang="en-US" altLang="en-US" sz="2000" smtClean="0"/>
              <a:t>(2)</a:t>
            </a:r>
            <a:endParaRPr lang="en-US" sz="2000" smtClean="0"/>
          </a:p>
        </p:txBody>
      </p:sp>
      <p:sp>
        <p:nvSpPr>
          <p:cNvPr id="141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25" y="1554163"/>
            <a:ext cx="8193088" cy="3792537"/>
          </a:xfrm>
        </p:spPr>
        <p:txBody>
          <a:bodyPr anchor="t" anchorCtr="0"/>
          <a:lstStyle/>
          <a:p>
            <a:pPr>
              <a:lnSpc>
                <a:spcPct val="180000"/>
              </a:lnSpc>
              <a:spcBef>
                <a:spcPct val="30000"/>
              </a:spcBef>
              <a:defRPr/>
            </a:pPr>
            <a:r>
              <a:rPr lang="fr-FR" dirty="0" smtClean="0"/>
              <a:t>Impact</a:t>
            </a:r>
            <a:r>
              <a:rPr lang="en-US" dirty="0" smtClean="0"/>
              <a:t> on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economy</a:t>
            </a:r>
            <a:r>
              <a:rPr lang="en-US" dirty="0" smtClean="0"/>
              <a:t>, security, and safety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defRPr/>
            </a:pP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Cost</a:t>
            </a:r>
            <a:r>
              <a:rPr lang="fr-FR" dirty="0" smtClean="0"/>
              <a:t> and 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consequences</a:t>
            </a:r>
            <a:r>
              <a:rPr lang="fr-FR" dirty="0" smtClean="0"/>
              <a:t> of </a:t>
            </a:r>
            <a:r>
              <a:rPr lang="fr-FR" dirty="0" err="1" smtClean="0"/>
              <a:t>errors</a:t>
            </a:r>
            <a:r>
              <a:rPr lang="fr-FR" dirty="0" smtClean="0"/>
              <a:t> in </a:t>
            </a:r>
            <a:r>
              <a:rPr lang="fr-FR" dirty="0" err="1" smtClean="0"/>
              <a:t>requirements</a:t>
            </a:r>
            <a:r>
              <a:rPr lang="fr-FR" dirty="0" smtClean="0"/>
              <a:t> on the software-to-</a:t>
            </a:r>
            <a:r>
              <a:rPr lang="fr-FR" dirty="0" err="1" smtClean="0"/>
              <a:t>be</a:t>
            </a:r>
            <a:r>
              <a:rPr lang="fr-FR" dirty="0" smtClean="0"/>
              <a:t>, </a:t>
            </a:r>
            <a:r>
              <a:rPr lang="fr-FR" dirty="0" err="1" smtClean="0"/>
              <a:t>assumptions</a:t>
            </a:r>
            <a:r>
              <a:rPr lang="fr-FR" dirty="0" smtClean="0"/>
              <a:t> about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environment</a:t>
            </a:r>
            <a:endParaRPr lang="fr-FR" dirty="0" smtClean="0"/>
          </a:p>
          <a:p>
            <a:pPr>
              <a:lnSpc>
                <a:spcPct val="160000"/>
              </a:lnSpc>
              <a:defRPr/>
            </a:pPr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Social</a:t>
            </a:r>
            <a:r>
              <a:rPr lang="fr-FR" dirty="0" smtClean="0"/>
              <a:t> impact</a:t>
            </a:r>
          </a:p>
          <a:p>
            <a:pPr lvl="1">
              <a:lnSpc>
                <a:spcPct val="90000"/>
              </a:lnSpc>
              <a:defRPr/>
            </a:pPr>
            <a:r>
              <a:rPr lang="fr-FR" i="1" dirty="0" err="1" smtClean="0"/>
              <a:t>from</a:t>
            </a:r>
            <a:r>
              <a:rPr lang="fr-FR" dirty="0" smtClean="0"/>
              <a:t>  user satisfaction  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fr-FR" i="1" dirty="0" smtClean="0"/>
              <a:t>		        to</a:t>
            </a:r>
            <a:r>
              <a:rPr lang="fr-FR" dirty="0" smtClean="0"/>
              <a:t>  </a:t>
            </a:r>
            <a:r>
              <a:rPr lang="fr-FR" dirty="0" err="1" smtClean="0"/>
              <a:t>degradation</a:t>
            </a:r>
            <a:r>
              <a:rPr lang="fr-FR" dirty="0" smtClean="0"/>
              <a:t> of </a:t>
            </a:r>
            <a:r>
              <a:rPr lang="fr-FR" dirty="0" err="1" smtClean="0"/>
              <a:t>working</a:t>
            </a:r>
            <a:r>
              <a:rPr lang="fr-FR" dirty="0" smtClean="0"/>
              <a:t> conditions  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fr-FR" i="1" dirty="0" smtClean="0"/>
              <a:t>			    to</a:t>
            </a:r>
            <a:r>
              <a:rPr lang="fr-FR" dirty="0" smtClean="0"/>
              <a:t>  system rejection</a:t>
            </a:r>
          </a:p>
        </p:txBody>
      </p:sp>
      <p:pic>
        <p:nvPicPr>
          <p:cNvPr id="6144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275" y="112713"/>
            <a:ext cx="898525" cy="118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967663" cy="762000"/>
          </a:xfrm>
        </p:spPr>
        <p:txBody>
          <a:bodyPr/>
          <a:lstStyle/>
          <a:p>
            <a:r>
              <a:rPr lang="en-US" smtClean="0"/>
              <a:t>Obstacles to good RE practice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19200"/>
            <a:ext cx="8751887" cy="518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mtClean="0"/>
              <a:t>RE efforts often spent without guarantee of project contract being concluded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smtClean="0"/>
              <a:t>Pressure on tight schedules, short-term costs, catching up on technology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smtClean="0"/>
              <a:t>Too little research work available on RE economics</a:t>
            </a:r>
          </a:p>
          <a:p>
            <a:pPr lvl="1">
              <a:lnSpc>
                <a:spcPct val="105000"/>
              </a:lnSpc>
              <a:spcBef>
                <a:spcPct val="20000"/>
              </a:spcBef>
            </a:pPr>
            <a:r>
              <a:rPr lang="en-US" smtClean="0"/>
              <a:t>Lack of quantitative data on RE benefits &amp; cost savings</a:t>
            </a:r>
          </a:p>
          <a:p>
            <a:pPr lvl="1">
              <a:lnSpc>
                <a:spcPct val="105000"/>
              </a:lnSpc>
              <a:spcBef>
                <a:spcPct val="20000"/>
              </a:spcBef>
            </a:pPr>
            <a:r>
              <a:rPr lang="en-US" smtClean="0"/>
              <a:t>Progress in RE process is harder to measure than in design, implementation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RDs are sometimes felt ...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smtClean="0"/>
              <a:t>big, complex, to be quickly outdated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smtClean="0"/>
              <a:t>too far away from the executable product customers are paying for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112713" y="101600"/>
          <a:ext cx="9556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Clip" r:id="rId3" imgW="3368160" imgH="4030560" progId="MS_ClipArt_Gallery.2">
                  <p:embed/>
                </p:oleObj>
              </mc:Choice>
              <mc:Fallback>
                <p:oleObj name="Clip" r:id="rId3" imgW="3368160" imgH="403056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3" y="101600"/>
                        <a:ext cx="955675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53463" cy="762000"/>
          </a:xfrm>
        </p:spPr>
        <p:txBody>
          <a:bodyPr/>
          <a:lstStyle/>
          <a:p>
            <a:r>
              <a:rPr lang="en-US" smtClean="0"/>
              <a:t>Agile development and RE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196975"/>
            <a:ext cx="8535987" cy="4978400"/>
          </a:xfrm>
        </p:spPr>
        <p:txBody>
          <a:bodyPr/>
          <a:lstStyle/>
          <a:p>
            <a:r>
              <a:rPr lang="en-US" smtClean="0"/>
              <a:t>More agile development may overcome some obstacles</a:t>
            </a:r>
          </a:p>
          <a:p>
            <a:pPr lvl="1"/>
            <a:r>
              <a:rPr lang="en-US" smtClean="0"/>
              <a:t>early &amp; continuous provision of functionality of value to customer</a:t>
            </a:r>
          </a:p>
          <a:p>
            <a:pPr lvl="1"/>
            <a:r>
              <a:rPr lang="en-US" smtClean="0"/>
              <a:t>by reducing the req-to-code distance</a:t>
            </a:r>
          </a:p>
          <a:p>
            <a:r>
              <a:rPr lang="en-US" smtClean="0"/>
              <a:t>Short RE cycles in spiral RE process, each directly followed by short implementation cycle</a:t>
            </a:r>
          </a:p>
          <a:p>
            <a:pPr lvl="1"/>
            <a:r>
              <a:rPr lang="en-US" smtClean="0"/>
              <a:t>Useful functional increment is elicited directly from the user</a:t>
            </a:r>
          </a:p>
          <a:p>
            <a:pPr lvl="1"/>
            <a:r>
              <a:rPr lang="en-US" smtClean="0"/>
              <a:t>Evaluation/spec/consolidation phases often shortcut (</a:t>
            </a:r>
            <a:r>
              <a:rPr lang="en-US" sz="2000" smtClean="0"/>
              <a:t>e.g.</a:t>
            </a:r>
            <a:r>
              <a:rPr lang="en-US" smtClean="0"/>
              <a:t> spec = test case on the implementation)</a:t>
            </a:r>
          </a:p>
          <a:p>
            <a:pPr lvl="1"/>
            <a:r>
              <a:rPr lang="en-US" smtClean="0"/>
              <a:t>Increment is implemented/tested by small team at same location, close to the user for instant feedback, using strict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53463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BE" smtClean="0"/>
              <a:t>The problem world </a:t>
            </a:r>
            <a:br>
              <a:rPr lang="fr-BE" smtClean="0"/>
            </a:br>
            <a:r>
              <a:rPr lang="fr-BE" sz="2400" smtClean="0"/>
              <a:t>and </a:t>
            </a:r>
            <a:r>
              <a:rPr lang="fr-BE" smtClean="0"/>
              <a:t>the</a:t>
            </a:r>
            <a:r>
              <a:rPr lang="fr-BE" sz="2400" i="1" smtClean="0"/>
              <a:t> </a:t>
            </a:r>
            <a:r>
              <a:rPr lang="fr-BE" smtClean="0"/>
              <a:t>machine solution</a:t>
            </a:r>
            <a:endParaRPr lang="en-US" smtClean="0"/>
          </a:p>
        </p:txBody>
      </p:sp>
      <p:sp>
        <p:nvSpPr>
          <p:cNvPr id="138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1519238"/>
            <a:ext cx="8964613" cy="4348162"/>
          </a:xfrm>
        </p:spPr>
        <p:txBody>
          <a:bodyPr/>
          <a:lstStyle/>
          <a:p>
            <a:pPr>
              <a:defRPr/>
            </a:pPr>
            <a:r>
              <a:rPr lang="en-US" smtClean="0"/>
              <a:t>To make sure a software solution “correctly” solves some real-world problem, we must first fully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understand</a:t>
            </a:r>
            <a:r>
              <a:rPr lang="en-US" smtClean="0"/>
              <a:t> and 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define</a:t>
            </a:r>
            <a:r>
              <a:rPr lang="en-US" smtClean="0"/>
              <a:t> ...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what problem</a:t>
            </a:r>
            <a:r>
              <a:rPr lang="en-US" smtClean="0">
                <a:solidFill>
                  <a:schemeClr val="tx1"/>
                </a:solidFill>
              </a:rPr>
              <a:t> needs to be solved in the real world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>
                <a:solidFill>
                  <a:schemeClr val="tx1"/>
                </a:solidFill>
              </a:rPr>
              <a:t>the </a:t>
            </a: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context</a:t>
            </a:r>
            <a:r>
              <a:rPr lang="en-US" smtClean="0">
                <a:solidFill>
                  <a:schemeClr val="tx1"/>
                </a:solidFill>
              </a:rPr>
              <a:t> in which the problem arises</a:t>
            </a:r>
            <a:endParaRPr lang="en-US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60000"/>
              </a:lnSpc>
              <a:defRPr/>
            </a:pPr>
            <a:r>
              <a:rPr lang="en-US" smtClean="0"/>
              <a:t>Example:  car control</a:t>
            </a:r>
          </a:p>
          <a:p>
            <a:pPr lvl="1">
              <a:defRPr/>
            </a:pPr>
            <a:r>
              <a:rPr lang="fr-BE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Problem</a:t>
            </a:r>
            <a:r>
              <a:rPr lang="fr-BE" smtClean="0"/>
              <a:t>:  manual handbrake release can be inconvenient in certain situations</a:t>
            </a:r>
          </a:p>
          <a:p>
            <a:pPr lvl="1">
              <a:lnSpc>
                <a:spcPct val="130000"/>
              </a:lnSpc>
              <a:defRPr/>
            </a:pPr>
            <a:r>
              <a:rPr lang="fr-BE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Context</a:t>
            </a:r>
            <a:r>
              <a:rPr lang="fr-BE" smtClean="0"/>
              <a:t>: car driving, braking, driver ’s intent, safety rules, </a:t>
            </a:r>
            <a:r>
              <a:rPr lang="fr-BE" sz="2000" smtClean="0"/>
              <a:t>...</a:t>
            </a:r>
            <a:endParaRPr lang="en-US" smtClean="0"/>
          </a:p>
          <a:p>
            <a:pPr lvl="1">
              <a:lnSpc>
                <a:spcPct val="140000"/>
              </a:lnSpc>
              <a:defRPr/>
            </a:pPr>
            <a:endParaRPr lang="en-US" smtClean="0"/>
          </a:p>
        </p:txBody>
      </p:sp>
      <p:pic>
        <p:nvPicPr>
          <p:cNvPr id="20484" name="Picture 6" descr="MPj0436406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27488" y="5721350"/>
            <a:ext cx="925512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7" descr="C:\Program Files\Fichiers communs\Microsoft Shared\Clipart\cagcat50\BS00580_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48600" y="228600"/>
            <a:ext cx="10509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228600"/>
            <a:ext cx="9144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762000"/>
          </a:xfrm>
        </p:spPr>
        <p:txBody>
          <a:bodyPr/>
          <a:lstStyle/>
          <a:p>
            <a:r>
              <a:rPr lang="en-US" smtClean="0"/>
              <a:t>Strong assumptions for agility to be successful</a:t>
            </a:r>
          </a:p>
        </p:txBody>
      </p:sp>
      <p:sp>
        <p:nvSpPr>
          <p:cNvPr id="145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68400"/>
            <a:ext cx="8991600" cy="4978400"/>
          </a:xfrm>
        </p:spPr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sz="2000" dirty="0" smtClean="0"/>
              <a:t>All stakeholder roles are reducible to one single role</a:t>
            </a:r>
          </a:p>
          <a:p>
            <a:pPr>
              <a:spcBef>
                <a:spcPct val="30000"/>
              </a:spcBef>
              <a:defRPr/>
            </a:pPr>
            <a:r>
              <a:rPr lang="en-US" sz="2000" dirty="0" smtClean="0"/>
              <a:t>Project sufficiently small to be assignable to single, small, single-location team (programmers/testers/maintainers)</a:t>
            </a:r>
          </a:p>
          <a:p>
            <a:pPr>
              <a:spcBef>
                <a:spcPct val="30000"/>
              </a:spcBef>
              <a:defRPr/>
            </a:pPr>
            <a:r>
              <a:rPr lang="en-US" sz="2000" dirty="0" smtClean="0"/>
              <a:t>“User” can interact promptly &amp; effectively</a:t>
            </a:r>
          </a:p>
          <a:p>
            <a:pPr>
              <a:spcBef>
                <a:spcPct val="30000"/>
              </a:spcBef>
              <a:defRPr/>
            </a:pPr>
            <a:r>
              <a:rPr lang="en-US" sz="2000" dirty="0" smtClean="0"/>
              <a:t>Functionality can be provided quickly, consistently, incrementally from essential to less important (no prioritization required)</a:t>
            </a:r>
          </a:p>
          <a:p>
            <a:pPr>
              <a:spcBef>
                <a:spcPct val="30000"/>
              </a:spcBef>
              <a:defRPr/>
            </a:pPr>
            <a:r>
              <a:rPr lang="en-US" sz="2000" dirty="0" smtClean="0"/>
              <a:t>Non-functional aspects, environment assumptions, objectives, alternative options, risks may receive little attention</a:t>
            </a:r>
          </a:p>
          <a:p>
            <a:pPr>
              <a:spcBef>
                <a:spcPct val="30000"/>
              </a:spcBef>
              <a:defRPr/>
            </a:pPr>
            <a:r>
              <a:rPr lang="en-US" sz="2000" dirty="0" smtClean="0"/>
              <a:t>Little documentation required for work coordination &amp; product maintenance; requirements precision not required; verification before coding is less important than early release</a:t>
            </a:r>
          </a:p>
          <a:p>
            <a:pPr>
              <a:spcBef>
                <a:spcPct val="30000"/>
              </a:spcBef>
              <a:defRPr/>
            </a:pPr>
            <a:r>
              <a:rPr lang="en-US" sz="2000" dirty="0" smtClean="0"/>
              <a:t>Requirements changes are not likely to require major code refactoring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en-US" i="1" dirty="0" smtClean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More/less</a:t>
            </a:r>
            <a:r>
              <a:rPr lang="en-US" i="1" dirty="0" smtClean="0">
                <a:solidFill>
                  <a:srgbClr val="009999"/>
                </a:solidFill>
              </a:rPr>
              <a:t> agility is achievable by </a:t>
            </a:r>
            <a:r>
              <a:rPr lang="en-US" i="1" dirty="0" smtClean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less/more</a:t>
            </a:r>
            <a:r>
              <a:rPr lang="en-US" i="1" dirty="0" smtClean="0">
                <a:solidFill>
                  <a:srgbClr val="009999"/>
                </a:solidFill>
              </a:rPr>
              <a:t> weight in elicitation, evaluation, documentation, consolidation phases of RE cycles</a:t>
            </a:r>
            <a:r>
              <a:rPr lang="en-US" dirty="0" smtClean="0">
                <a:solidFill>
                  <a:srgbClr val="009999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53463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z="2400" smtClean="0"/>
              <a:t>Setting the scene:  summary</a:t>
            </a:r>
            <a:endParaRPr kumimoji="0" lang="en-US" altLang="en-US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029700" cy="5080000"/>
          </a:xfrm>
          <a:noFill/>
        </p:spPr>
        <p:txBody>
          <a:bodyPr/>
          <a:lstStyle/>
          <a:p>
            <a:pPr>
              <a:lnSpc>
                <a:spcPct val="140000"/>
              </a:lnSpc>
              <a:spcBef>
                <a:spcPts val="200"/>
              </a:spcBef>
            </a:pPr>
            <a:r>
              <a:rPr kumimoji="0" lang="en-US" sz="2000" smtClean="0"/>
              <a:t>What is Requirements Engineering?</a:t>
            </a:r>
          </a:p>
          <a:p>
            <a:pPr lvl="1">
              <a:spcBef>
                <a:spcPct val="10000"/>
              </a:spcBef>
            </a:pPr>
            <a:r>
              <a:rPr kumimoji="0" lang="en-US" sz="2000" smtClean="0"/>
              <a:t>RE is concerned with the problem world only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kumimoji="0" lang="en-US" sz="2000" smtClean="0"/>
              <a:t>Scope:  WHY, WHAT, WHO issues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kumimoji="0" lang="en-US" sz="2000" smtClean="0"/>
              <a:t>Statement types: </a:t>
            </a:r>
            <a:r>
              <a:rPr kumimoji="0" lang="en-US" sz="2000" i="1" smtClean="0"/>
              <a:t>descriptive</a:t>
            </a:r>
            <a:r>
              <a:rPr kumimoji="0" lang="en-US" sz="2000" smtClean="0"/>
              <a:t> vs. </a:t>
            </a:r>
            <a:r>
              <a:rPr kumimoji="0" lang="en-US" sz="2000" i="1" smtClean="0"/>
              <a:t>prescriptive</a:t>
            </a:r>
            <a:r>
              <a:rPr kumimoji="0" lang="en-US" sz="2000" smtClean="0"/>
              <a:t>;  requirements, assumptions, domain properties, defs;  satisfaction arguments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kumimoji="0" lang="en-US" sz="2000" smtClean="0"/>
              <a:t>Categories of requirements: functional, non-functional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kumimoji="0" lang="en-US" sz="2000" smtClean="0"/>
              <a:t>RE is a spiral process; elicit-evaluate-specify-consolidate cycles driven by corrections &amp; evolving needs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kumimoji="0" lang="en-US" sz="2000" smtClean="0"/>
              <a:t>Multiple target qualities, defects to avoid --some are critical !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kumimoji="0" lang="en-US" sz="2000" smtClean="0"/>
              <a:t>Weight on each RE phase may depend on project type</a:t>
            </a:r>
          </a:p>
          <a:p>
            <a:pPr lvl="1">
              <a:spcBef>
                <a:spcPct val="10000"/>
              </a:spcBef>
            </a:pPr>
            <a:r>
              <a:rPr kumimoji="0" lang="en-US" sz="2000" smtClean="0"/>
              <a:t>Requirements impact on many software artefacts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kumimoji="0" lang="en-US" sz="2000" smtClean="0"/>
              <a:t>Why engineer requirements?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kumimoji="0" lang="en-US" sz="2000" smtClean="0"/>
              <a:t>Requirements-related errors are the most numerous, persistent, expensive, dangerous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kumimoji="0" lang="en-US" sz="2000" smtClean="0"/>
              <a:t>Technical, managerial, legal, economical, social impact of RE</a:t>
            </a:r>
          </a:p>
          <a:p>
            <a:pPr>
              <a:spcBef>
                <a:spcPts val="300"/>
              </a:spcBef>
            </a:pPr>
            <a:r>
              <a:rPr kumimoji="0" lang="en-US" sz="2000" smtClean="0"/>
              <a:t>Obstacles to good RE practice; agility in spiral RE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76200"/>
            <a:ext cx="819150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38263"/>
            <a:ext cx="8936037" cy="49784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World</a:t>
            </a:r>
            <a:r>
              <a:rPr lang="en-US" dirty="0" smtClean="0"/>
              <a:t>:  problematic part of the real-world, made of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human components: </a:t>
            </a:r>
            <a:r>
              <a:rPr lang="en-US" sz="2000" dirty="0" smtClean="0"/>
              <a:t>organization units, staff, operators, ...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physical components: </a:t>
            </a:r>
            <a:r>
              <a:rPr lang="en-US" sz="2000" dirty="0" smtClean="0"/>
              <a:t>devices, legacy software, mother Nature, ...</a:t>
            </a:r>
          </a:p>
          <a:p>
            <a:pPr>
              <a:spcBef>
                <a:spcPct val="6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Machine</a:t>
            </a:r>
            <a:r>
              <a:rPr lang="en-US" dirty="0" smtClean="0"/>
              <a:t>: what needs to be installed to solve the problem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software to be developed and/or purchased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hardware/software implementation platform, associated input/output devices (e.g. sensors &amp; actuators)</a:t>
            </a:r>
          </a:p>
          <a:p>
            <a:pPr>
              <a:spcBef>
                <a:spcPct val="60000"/>
              </a:spcBef>
              <a:defRPr/>
            </a:pPr>
            <a:r>
              <a:rPr lang="en-US" altLang="en-US" dirty="0" smtClean="0"/>
              <a:t>Requirements engineering (RE) is concerned with ...</a:t>
            </a:r>
          </a:p>
          <a:p>
            <a:pPr lvl="1">
              <a:defRPr/>
            </a:pPr>
            <a:r>
              <a:rPr lang="en-US" altLang="en-US" dirty="0" smtClean="0"/>
              <a:t>the desired machine’s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effect on the problem world</a:t>
            </a:r>
            <a:endParaRPr lang="en-US" alt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fr-BE" altLang="en-US" dirty="0" smtClean="0"/>
              <a:t>the </a:t>
            </a:r>
            <a:r>
              <a:rPr lang="fr-BE" alt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assumptions</a:t>
            </a:r>
            <a:r>
              <a:rPr lang="fr-BE" altLang="en-US" dirty="0" smtClean="0"/>
              <a:t> and </a:t>
            </a:r>
            <a:r>
              <a:rPr lang="fr-BE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relevant </a:t>
            </a:r>
            <a:r>
              <a:rPr lang="fr-BE" alt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properties</a:t>
            </a:r>
            <a:r>
              <a:rPr lang="fr-BE" altLang="en-US" dirty="0" smtClean="0"/>
              <a:t> about </a:t>
            </a:r>
            <a:r>
              <a:rPr lang="fr-BE" altLang="en-US" dirty="0" err="1" smtClean="0"/>
              <a:t>this</a:t>
            </a:r>
            <a:r>
              <a:rPr lang="fr-BE" altLang="en-US" dirty="0" smtClean="0"/>
              <a:t> world</a:t>
            </a:r>
            <a:endParaRPr lang="en-US" dirty="0" smtClean="0"/>
          </a:p>
        </p:txBody>
      </p:sp>
      <p:pic>
        <p:nvPicPr>
          <p:cNvPr id="21507" name="Picture 4" descr="C:\Program Files\Fichiers communs\Microsoft Shared\Clipart\cagcat50\BS00580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228600"/>
            <a:ext cx="10509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9144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7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53463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BE" smtClean="0"/>
              <a:t>The problem world </a:t>
            </a:r>
            <a:br>
              <a:rPr lang="fr-BE" smtClean="0"/>
            </a:br>
            <a:r>
              <a:rPr lang="fr-BE" sz="2400" smtClean="0"/>
              <a:t>and </a:t>
            </a:r>
            <a:r>
              <a:rPr lang="fr-BE" smtClean="0"/>
              <a:t>the</a:t>
            </a:r>
            <a:r>
              <a:rPr lang="fr-BE" sz="2400" i="1" smtClean="0"/>
              <a:t> </a:t>
            </a:r>
            <a:r>
              <a:rPr lang="fr-BE" smtClean="0"/>
              <a:t>machine solution  </a:t>
            </a:r>
            <a:r>
              <a:rPr lang="fr-BE" sz="2000" smtClean="0"/>
              <a:t>(2)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53463" cy="762000"/>
          </a:xfrm>
        </p:spPr>
        <p:txBody>
          <a:bodyPr/>
          <a:lstStyle/>
          <a:p>
            <a:r>
              <a:rPr lang="fr-BE" smtClean="0"/>
              <a:t>The problem world </a:t>
            </a:r>
            <a:r>
              <a:rPr lang="fr-BE" sz="2400" smtClean="0"/>
              <a:t>and the</a:t>
            </a:r>
            <a:r>
              <a:rPr lang="fr-BE" sz="2400" i="1" smtClean="0"/>
              <a:t> </a:t>
            </a:r>
            <a:r>
              <a:rPr lang="fr-BE" smtClean="0"/>
              <a:t>machine solution  </a:t>
            </a:r>
            <a:r>
              <a:rPr lang="fr-BE" sz="2000" smtClean="0"/>
              <a:t>(3)</a:t>
            </a:r>
            <a:endParaRPr lang="en-US" sz="2000" smtClean="0"/>
          </a:p>
        </p:txBody>
      </p:sp>
      <p:sp>
        <p:nvSpPr>
          <p:cNvPr id="138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213" y="990600"/>
            <a:ext cx="8839200" cy="2514600"/>
          </a:xfrm>
        </p:spPr>
        <p:txBody>
          <a:bodyPr/>
          <a:lstStyle/>
          <a:p>
            <a:pPr>
              <a:defRPr/>
            </a:pPr>
            <a:r>
              <a:rPr lang="fr-BE" smtClean="0"/>
              <a:t>The world and the machine have their own phenomena while sharing others</a:t>
            </a:r>
            <a:endParaRPr lang="fr-BE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fr-BE" smtClean="0"/>
              <a:t>RE is solely concerned with </a:t>
            </a:r>
            <a:r>
              <a:rPr lang="fr-BE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world</a:t>
            </a:r>
            <a:r>
              <a:rPr lang="fr-BE" smtClean="0"/>
              <a:t> phenomena, including shared ones  </a:t>
            </a:r>
            <a:r>
              <a:rPr lang="fr-BE" sz="1800" smtClean="0"/>
              <a:t>[Jackson95]</a:t>
            </a:r>
            <a:endParaRPr lang="fr-BE" smtClean="0"/>
          </a:p>
          <a:p>
            <a:pPr lvl="1">
              <a:lnSpc>
                <a:spcPct val="100000"/>
              </a:lnSpc>
              <a:defRPr/>
            </a:pPr>
            <a:r>
              <a:rPr lang="fr-BE" smtClean="0"/>
              <a:t>unlike software design, concerned with machine phenomena</a:t>
            </a:r>
            <a:endParaRPr lang="en-US" smtClean="0"/>
          </a:p>
        </p:txBody>
      </p:sp>
      <p:sp>
        <p:nvSpPr>
          <p:cNvPr id="1381380" name="Oval 4"/>
          <p:cNvSpPr>
            <a:spLocks noChangeArrowheads="1"/>
          </p:cNvSpPr>
          <p:nvPr/>
        </p:nvSpPr>
        <p:spPr bwMode="auto">
          <a:xfrm>
            <a:off x="2303463" y="4503738"/>
            <a:ext cx="2817812" cy="1390650"/>
          </a:xfrm>
          <a:prstGeom prst="ellipse">
            <a:avLst/>
          </a:prstGeom>
          <a:solidFill>
            <a:srgbClr val="B8BFF2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1381" name="Oval 5"/>
          <p:cNvSpPr>
            <a:spLocks noChangeArrowheads="1"/>
          </p:cNvSpPr>
          <p:nvPr/>
        </p:nvSpPr>
        <p:spPr bwMode="auto">
          <a:xfrm>
            <a:off x="3894138" y="4513263"/>
            <a:ext cx="2774950" cy="13906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176588" y="5929313"/>
            <a:ext cx="10668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i="0">
                <a:solidFill>
                  <a:schemeClr val="bg2"/>
                </a:solidFill>
                <a:latin typeface="Arial" pitchFamily="34" charset="0"/>
              </a:rPr>
              <a:t>World</a:t>
            </a:r>
            <a:endParaRPr lang="fr-BE" sz="1600" i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4776788" y="5953125"/>
            <a:ext cx="145891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i="0">
                <a:solidFill>
                  <a:schemeClr val="bg2"/>
                </a:solidFill>
                <a:latin typeface="Arial" pitchFamily="34" charset="0"/>
              </a:rPr>
              <a:t>Machine</a:t>
            </a:r>
            <a:endParaRPr lang="fr-BE" sz="2000" i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960438" y="3946525"/>
            <a:ext cx="17684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i="0">
                <a:solidFill>
                  <a:schemeClr val="tx2"/>
                </a:solidFill>
                <a:latin typeface="Arial" pitchFamily="34" charset="0"/>
              </a:rPr>
              <a:t>MotorRaising</a:t>
            </a:r>
            <a:endParaRPr lang="fr-BE" sz="2000" i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207963" y="5618163"/>
            <a:ext cx="260826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i="0">
                <a:solidFill>
                  <a:schemeClr val="tx2"/>
                </a:solidFill>
                <a:latin typeface="Arial" pitchFamily="34" charset="0"/>
              </a:rPr>
              <a:t>HandbrakeReleased</a:t>
            </a:r>
            <a:endParaRPr lang="fr-BE" sz="2000" i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1381386" name="Text Box 10"/>
          <p:cNvSpPr txBox="1">
            <a:spLocks noChangeArrowheads="1"/>
          </p:cNvSpPr>
          <p:nvPr/>
        </p:nvSpPr>
        <p:spPr bwMode="auto">
          <a:xfrm>
            <a:off x="231775" y="4389438"/>
            <a:ext cx="25146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defRPr/>
            </a:pPr>
            <a:r>
              <a:rPr lang="fr-BE" sz="1800" i="0">
                <a:solidFill>
                  <a:schemeClr val="tx2"/>
                </a:solidFill>
                <a:latin typeface="Arial" pitchFamily="34" charset="0"/>
              </a:rPr>
              <a:t>DriverWantsToStart</a:t>
            </a:r>
            <a:r>
              <a:rPr lang="en-US" sz="1800" i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endParaRPr lang="fr-BE" sz="2000" i="0">
              <a:solidFill>
                <a:srgbClr val="96969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381387" name="Text Box 11"/>
          <p:cNvSpPr txBox="1">
            <a:spLocks noChangeArrowheads="1"/>
          </p:cNvSpPr>
          <p:nvPr/>
        </p:nvSpPr>
        <p:spPr bwMode="auto">
          <a:xfrm>
            <a:off x="6553200" y="4343400"/>
            <a:ext cx="25241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defRPr/>
            </a:pPr>
            <a:r>
              <a:rPr lang="fr-BE" sz="1800" i="0">
                <a:solidFill>
                  <a:schemeClr val="tx1"/>
                </a:solidFill>
                <a:latin typeface="Arial" pitchFamily="34" charset="0"/>
              </a:rPr>
              <a:t>motor.Regime</a:t>
            </a:r>
            <a:r>
              <a:rPr lang="en-AU" sz="1800" i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fr-BE" sz="1800" i="0">
                <a:solidFill>
                  <a:schemeClr val="tx1"/>
                </a:solidFill>
                <a:latin typeface="Arial" pitchFamily="34" charset="0"/>
              </a:rPr>
              <a:t>= ‘up’</a:t>
            </a:r>
            <a:endParaRPr lang="fr-BE" sz="1800" i="0">
              <a:solidFill>
                <a:srgbClr val="00808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6324600" y="5876925"/>
            <a:ext cx="27051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1800" i="0">
                <a:solidFill>
                  <a:schemeClr val="tx1"/>
                </a:solidFill>
                <a:latin typeface="Arial" pitchFamily="34" charset="0"/>
              </a:rPr>
              <a:t>handBrakeCtrl = ‘off’</a:t>
            </a:r>
          </a:p>
        </p:txBody>
      </p:sp>
      <p:sp>
        <p:nvSpPr>
          <p:cNvPr id="1381389" name="Oval 13"/>
          <p:cNvSpPr>
            <a:spLocks noChangeArrowheads="1"/>
          </p:cNvSpPr>
          <p:nvPr/>
        </p:nvSpPr>
        <p:spPr bwMode="auto">
          <a:xfrm>
            <a:off x="2747963" y="4865688"/>
            <a:ext cx="123825" cy="13335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1391" name="Oval 15"/>
          <p:cNvSpPr>
            <a:spLocks noChangeArrowheads="1"/>
          </p:cNvSpPr>
          <p:nvPr/>
        </p:nvSpPr>
        <p:spPr bwMode="auto">
          <a:xfrm>
            <a:off x="3214688" y="4760913"/>
            <a:ext cx="123825" cy="13335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1394" name="Oval 18"/>
          <p:cNvSpPr>
            <a:spLocks noChangeArrowheads="1"/>
          </p:cNvSpPr>
          <p:nvPr/>
        </p:nvSpPr>
        <p:spPr bwMode="auto">
          <a:xfrm>
            <a:off x="5310188" y="4865688"/>
            <a:ext cx="123825" cy="133350"/>
          </a:xfrm>
          <a:prstGeom prst="ellipse">
            <a:avLst/>
          </a:pr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1395" name="Oval 19"/>
          <p:cNvSpPr>
            <a:spLocks noChangeArrowheads="1"/>
          </p:cNvSpPr>
          <p:nvPr/>
        </p:nvSpPr>
        <p:spPr bwMode="auto">
          <a:xfrm>
            <a:off x="5638800" y="5249863"/>
            <a:ext cx="123825" cy="133350"/>
          </a:xfrm>
          <a:prstGeom prst="ellipse">
            <a:avLst/>
          </a:pr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1396" name="Oval 20"/>
          <p:cNvSpPr>
            <a:spLocks noChangeArrowheads="1"/>
          </p:cNvSpPr>
          <p:nvPr/>
        </p:nvSpPr>
        <p:spPr bwMode="auto">
          <a:xfrm>
            <a:off x="2719388" y="5199063"/>
            <a:ext cx="123825" cy="13335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1397" name="Oval 21"/>
          <p:cNvSpPr>
            <a:spLocks noChangeArrowheads="1"/>
          </p:cNvSpPr>
          <p:nvPr/>
        </p:nvSpPr>
        <p:spPr bwMode="auto">
          <a:xfrm>
            <a:off x="3519488" y="5008563"/>
            <a:ext cx="123825" cy="133350"/>
          </a:xfrm>
          <a:prstGeom prst="ellipse">
            <a:avLst/>
          </a:prstGeom>
          <a:solidFill>
            <a:schemeClr val="tx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1398" name="Oval 22"/>
          <p:cNvSpPr>
            <a:spLocks noChangeArrowheads="1"/>
          </p:cNvSpPr>
          <p:nvPr/>
        </p:nvSpPr>
        <p:spPr bwMode="auto">
          <a:xfrm>
            <a:off x="6124575" y="5276850"/>
            <a:ext cx="123825" cy="133350"/>
          </a:xfrm>
          <a:prstGeom prst="ellipse">
            <a:avLst/>
          </a:pr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1399" name="Line 23"/>
          <p:cNvSpPr>
            <a:spLocks noChangeShapeType="1"/>
          </p:cNvSpPr>
          <p:nvPr/>
        </p:nvSpPr>
        <p:spPr bwMode="auto">
          <a:xfrm>
            <a:off x="2547938" y="4318000"/>
            <a:ext cx="704850" cy="468313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1400" name="Line 24"/>
          <p:cNvSpPr>
            <a:spLocks noChangeShapeType="1"/>
          </p:cNvSpPr>
          <p:nvPr/>
        </p:nvSpPr>
        <p:spPr bwMode="auto">
          <a:xfrm>
            <a:off x="1689100" y="4702175"/>
            <a:ext cx="1084263" cy="212725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1401" name="Line 25"/>
          <p:cNvSpPr>
            <a:spLocks noChangeShapeType="1"/>
          </p:cNvSpPr>
          <p:nvPr/>
        </p:nvSpPr>
        <p:spPr bwMode="auto">
          <a:xfrm flipV="1">
            <a:off x="1909763" y="5294313"/>
            <a:ext cx="819150" cy="32385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1402" name="Oval 26"/>
          <p:cNvSpPr>
            <a:spLocks noChangeArrowheads="1"/>
          </p:cNvSpPr>
          <p:nvPr/>
        </p:nvSpPr>
        <p:spPr bwMode="auto">
          <a:xfrm>
            <a:off x="3219450" y="5249863"/>
            <a:ext cx="123825" cy="13335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552" name="Text Box 27"/>
          <p:cNvSpPr txBox="1">
            <a:spLocks noChangeArrowheads="1"/>
          </p:cNvSpPr>
          <p:nvPr/>
        </p:nvSpPr>
        <p:spPr bwMode="auto">
          <a:xfrm>
            <a:off x="6781800" y="5410200"/>
            <a:ext cx="22796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AU" sz="1800" i="0">
                <a:solidFill>
                  <a:srgbClr val="5F5F5F"/>
                </a:solidFill>
                <a:latin typeface="Courier New" pitchFamily="49" charset="0"/>
              </a:rPr>
              <a:t>errorCode = 013</a:t>
            </a:r>
            <a:endParaRPr lang="fr-BE" sz="1800" i="0">
              <a:solidFill>
                <a:srgbClr val="5F5F5F"/>
              </a:solidFill>
              <a:latin typeface="Arial" pitchFamily="34" charset="0"/>
            </a:endParaRPr>
          </a:p>
        </p:txBody>
      </p:sp>
      <p:sp>
        <p:nvSpPr>
          <p:cNvPr id="1381404" name="Line 28"/>
          <p:cNvSpPr>
            <a:spLocks noChangeShapeType="1"/>
          </p:cNvSpPr>
          <p:nvPr/>
        </p:nvSpPr>
        <p:spPr bwMode="auto">
          <a:xfrm flipH="1" flipV="1">
            <a:off x="6248400" y="5334000"/>
            <a:ext cx="533400" cy="22860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554" name="Picture 29" descr="MPj0436406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879975"/>
            <a:ext cx="83820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1413" name="Text Box 37"/>
          <p:cNvSpPr txBox="1">
            <a:spLocks noChangeArrowheads="1"/>
          </p:cNvSpPr>
          <p:nvPr/>
        </p:nvSpPr>
        <p:spPr bwMode="auto">
          <a:xfrm>
            <a:off x="5691188" y="3719513"/>
            <a:ext cx="1676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fr-BE" sz="1800" i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Machine</a:t>
            </a:r>
          </a:p>
          <a:p>
            <a:pPr>
              <a:spcBef>
                <a:spcPct val="0"/>
              </a:spcBef>
              <a:defRPr/>
            </a:pPr>
            <a:r>
              <a:rPr lang="fr-BE" sz="1800" i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phenomena</a:t>
            </a:r>
            <a:endParaRPr lang="fr-BE" sz="2000" i="0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</a:endParaRPr>
          </a:p>
        </p:txBody>
      </p:sp>
      <p:sp>
        <p:nvSpPr>
          <p:cNvPr id="1381414" name="Text Box 38"/>
          <p:cNvSpPr txBox="1">
            <a:spLocks noChangeArrowheads="1"/>
          </p:cNvSpPr>
          <p:nvPr/>
        </p:nvSpPr>
        <p:spPr bwMode="auto">
          <a:xfrm>
            <a:off x="2566988" y="3643313"/>
            <a:ext cx="17526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fr-BE" sz="1800" i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World</a:t>
            </a:r>
          </a:p>
          <a:p>
            <a:pPr>
              <a:spcBef>
                <a:spcPct val="0"/>
              </a:spcBef>
              <a:defRPr/>
            </a:pPr>
            <a:r>
              <a:rPr lang="fr-BE" sz="1800" i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phenomena</a:t>
            </a:r>
            <a:endParaRPr lang="fr-BE" sz="2000" i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381415" name="Text Box 39"/>
          <p:cNvSpPr txBox="1">
            <a:spLocks noChangeArrowheads="1"/>
          </p:cNvSpPr>
          <p:nvPr/>
        </p:nvSpPr>
        <p:spPr bwMode="auto">
          <a:xfrm>
            <a:off x="4090988" y="3705225"/>
            <a:ext cx="17526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fr-BE" sz="1800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Shared</a:t>
            </a:r>
          </a:p>
          <a:p>
            <a:pPr>
              <a:spcBef>
                <a:spcPct val="0"/>
              </a:spcBef>
              <a:defRPr/>
            </a:pPr>
            <a:r>
              <a:rPr lang="fr-BE" sz="1800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phenomena</a:t>
            </a:r>
            <a:endParaRPr lang="fr-BE" sz="2000" i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381416" name="Line 40"/>
          <p:cNvSpPr>
            <a:spLocks noChangeShapeType="1"/>
          </p:cNvSpPr>
          <p:nvPr/>
        </p:nvSpPr>
        <p:spPr bwMode="auto">
          <a:xfrm flipH="1">
            <a:off x="4495800" y="4343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1417" name="Line 41"/>
          <p:cNvSpPr>
            <a:spLocks noChangeShapeType="1"/>
          </p:cNvSpPr>
          <p:nvPr/>
        </p:nvSpPr>
        <p:spPr bwMode="auto">
          <a:xfrm>
            <a:off x="3481388" y="4252913"/>
            <a:ext cx="100012" cy="242887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2560" name="Group 44"/>
          <p:cNvGrpSpPr>
            <a:grpSpLocks/>
          </p:cNvGrpSpPr>
          <p:nvPr/>
        </p:nvGrpSpPr>
        <p:grpSpPr bwMode="auto">
          <a:xfrm>
            <a:off x="5638800" y="5029200"/>
            <a:ext cx="609600" cy="533400"/>
            <a:chOff x="3504" y="1632"/>
            <a:chExt cx="288" cy="240"/>
          </a:xfrm>
        </p:grpSpPr>
        <p:sp>
          <p:nvSpPr>
            <p:cNvPr id="1381418" name="Line 42"/>
            <p:cNvSpPr>
              <a:spLocks noChangeShapeType="1"/>
            </p:cNvSpPr>
            <p:nvPr/>
          </p:nvSpPr>
          <p:spPr bwMode="auto">
            <a:xfrm flipV="1">
              <a:off x="3504" y="1632"/>
              <a:ext cx="288" cy="240"/>
            </a:xfrm>
            <a:prstGeom prst="line">
              <a:avLst/>
            </a:prstGeom>
            <a:noFill/>
            <a:ln w="57150" cap="sq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1419" name="Line 43"/>
            <p:cNvSpPr>
              <a:spLocks noChangeShapeType="1"/>
            </p:cNvSpPr>
            <p:nvPr/>
          </p:nvSpPr>
          <p:spPr bwMode="auto">
            <a:xfrm>
              <a:off x="3504" y="1632"/>
              <a:ext cx="288" cy="240"/>
            </a:xfrm>
            <a:prstGeom prst="line">
              <a:avLst/>
            </a:prstGeom>
            <a:noFill/>
            <a:ln w="57150" cap="sq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81421" name="Line 45"/>
          <p:cNvSpPr>
            <a:spLocks noChangeShapeType="1"/>
          </p:cNvSpPr>
          <p:nvPr/>
        </p:nvSpPr>
        <p:spPr bwMode="auto">
          <a:xfrm flipH="1">
            <a:off x="5638800" y="4343400"/>
            <a:ext cx="457200" cy="173038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1422" name="Line 46"/>
          <p:cNvSpPr>
            <a:spLocks noChangeShapeType="1"/>
          </p:cNvSpPr>
          <p:nvPr/>
        </p:nvSpPr>
        <p:spPr bwMode="auto">
          <a:xfrm flipH="1">
            <a:off x="5762625" y="5029200"/>
            <a:ext cx="1171575" cy="265113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63" name="Text Box 47"/>
          <p:cNvSpPr txBox="1">
            <a:spLocks noChangeArrowheads="1"/>
          </p:cNvSpPr>
          <p:nvPr/>
        </p:nvSpPr>
        <p:spPr bwMode="auto">
          <a:xfrm>
            <a:off x="6831013" y="4810125"/>
            <a:ext cx="2312987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AU" sz="1800" i="0">
                <a:solidFill>
                  <a:srgbClr val="5F5F5F"/>
                </a:solidFill>
                <a:latin typeface="Courier New" pitchFamily="49" charset="0"/>
              </a:rPr>
              <a:t>stateDatabase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AU" sz="1800" i="0">
                <a:solidFill>
                  <a:srgbClr val="5F5F5F"/>
                </a:solidFill>
                <a:latin typeface="Courier New" pitchFamily="49" charset="0"/>
              </a:rPr>
              <a:t>updated</a:t>
            </a:r>
            <a:endParaRPr lang="fr-BE" sz="1800" i="0">
              <a:solidFill>
                <a:srgbClr val="5F5F5F"/>
              </a:solidFill>
              <a:latin typeface="Arial" pitchFamily="34" charset="0"/>
            </a:endParaRPr>
          </a:p>
        </p:txBody>
      </p:sp>
      <p:sp>
        <p:nvSpPr>
          <p:cNvPr id="1381424" name="Oval 48"/>
          <p:cNvSpPr>
            <a:spLocks noChangeArrowheads="1"/>
          </p:cNvSpPr>
          <p:nvPr/>
        </p:nvSpPr>
        <p:spPr bwMode="auto">
          <a:xfrm>
            <a:off x="3962400" y="4724400"/>
            <a:ext cx="1066800" cy="990600"/>
          </a:xfrm>
          <a:prstGeom prst="ellipse">
            <a:avLst/>
          </a:prstGeom>
          <a:solidFill>
            <a:srgbClr val="FBD9DC"/>
          </a:solidFill>
          <a:ln w="127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1407" name="Oval 31"/>
          <p:cNvSpPr>
            <a:spLocks noChangeArrowheads="1"/>
          </p:cNvSpPr>
          <p:nvPr/>
        </p:nvSpPr>
        <p:spPr bwMode="auto">
          <a:xfrm>
            <a:off x="4435475" y="4819650"/>
            <a:ext cx="123825" cy="1333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1408" name="Oval 32"/>
          <p:cNvSpPr>
            <a:spLocks noChangeArrowheads="1"/>
          </p:cNvSpPr>
          <p:nvPr/>
        </p:nvSpPr>
        <p:spPr bwMode="auto">
          <a:xfrm>
            <a:off x="4471988" y="5375275"/>
            <a:ext cx="123825" cy="1333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1409" name="Oval 33"/>
          <p:cNvSpPr>
            <a:spLocks noChangeArrowheads="1"/>
          </p:cNvSpPr>
          <p:nvPr/>
        </p:nvSpPr>
        <p:spPr bwMode="auto">
          <a:xfrm>
            <a:off x="4738688" y="5141913"/>
            <a:ext cx="123825" cy="1333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1410" name="Line 34"/>
          <p:cNvSpPr>
            <a:spLocks noChangeShapeType="1"/>
          </p:cNvSpPr>
          <p:nvPr/>
        </p:nvSpPr>
        <p:spPr bwMode="auto">
          <a:xfrm flipH="1">
            <a:off x="4559300" y="4572000"/>
            <a:ext cx="1993900" cy="2936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1411" name="Line 35"/>
          <p:cNvSpPr>
            <a:spLocks noChangeShapeType="1"/>
          </p:cNvSpPr>
          <p:nvPr/>
        </p:nvSpPr>
        <p:spPr bwMode="auto">
          <a:xfrm flipH="1" flipV="1">
            <a:off x="4495800" y="5410200"/>
            <a:ext cx="18288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53463" cy="762000"/>
          </a:xfrm>
        </p:spPr>
        <p:txBody>
          <a:bodyPr/>
          <a:lstStyle/>
          <a:p>
            <a:r>
              <a:rPr lang="en-US" smtClean="0"/>
              <a:t>The problem world involves two system versions</a:t>
            </a:r>
          </a:p>
        </p:txBody>
      </p:sp>
      <p:sp>
        <p:nvSpPr>
          <p:cNvPr id="138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762000"/>
            <a:ext cx="8751887" cy="29718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System</a:t>
            </a:r>
            <a:r>
              <a:rPr lang="en-US" smtClean="0"/>
              <a:t>: set of interacting components structuring the problem world</a:t>
            </a:r>
          </a:p>
          <a:p>
            <a:pPr>
              <a:spcBef>
                <a:spcPct val="20000"/>
              </a:spcBef>
              <a:defRPr/>
            </a:pPr>
            <a:r>
              <a:rPr lang="en-US" smtClean="0"/>
              <a:t>System-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as-is</a:t>
            </a:r>
            <a:r>
              <a:rPr lang="en-US" smtClean="0"/>
              <a:t>: system as it exists before the machine is built into it</a:t>
            </a:r>
          </a:p>
          <a:p>
            <a:pPr>
              <a:spcBef>
                <a:spcPct val="20000"/>
              </a:spcBef>
              <a:defRPr/>
            </a:pPr>
            <a:r>
              <a:rPr lang="en-US" smtClean="0"/>
              <a:t>System-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to-be</a:t>
            </a:r>
            <a:r>
              <a:rPr lang="en-US" smtClean="0"/>
              <a:t>: system as it should be when the machine will operate into it</a:t>
            </a:r>
          </a:p>
        </p:txBody>
      </p:sp>
      <p:sp>
        <p:nvSpPr>
          <p:cNvPr id="1383428" name="Text Box 4"/>
          <p:cNvSpPr txBox="1">
            <a:spLocks noChangeArrowheads="1"/>
          </p:cNvSpPr>
          <p:nvPr/>
        </p:nvSpPr>
        <p:spPr bwMode="auto">
          <a:xfrm>
            <a:off x="5624513" y="4572000"/>
            <a:ext cx="199548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defRPr/>
            </a:pPr>
            <a:r>
              <a:rPr lang="fr-BE" sz="2000" i="0">
                <a:solidFill>
                  <a:schemeClr val="tx1"/>
                </a:solidFill>
                <a:latin typeface="Arial" pitchFamily="34" charset="0"/>
              </a:rPr>
              <a:t>System</a:t>
            </a:r>
            <a:r>
              <a:rPr lang="fr-BE" sz="2000">
                <a:solidFill>
                  <a:schemeClr val="tx1"/>
                </a:solidFill>
                <a:latin typeface="Arial" pitchFamily="34" charset="0"/>
              </a:rPr>
              <a:t>-</a:t>
            </a:r>
            <a:r>
              <a:rPr lang="fr-BE" sz="2000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as-is</a:t>
            </a:r>
            <a:endParaRPr lang="fr-BE" sz="1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383429" name="Oval 5"/>
          <p:cNvSpPr>
            <a:spLocks noChangeArrowheads="1"/>
          </p:cNvSpPr>
          <p:nvPr/>
        </p:nvSpPr>
        <p:spPr bwMode="auto">
          <a:xfrm>
            <a:off x="5168900" y="3429000"/>
            <a:ext cx="2303463" cy="1173163"/>
          </a:xfrm>
          <a:prstGeom prst="ellipse">
            <a:avLst/>
          </a:prstGeom>
          <a:solidFill>
            <a:srgbClr val="E2E5FA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3433" name="Rectangle 9"/>
          <p:cNvSpPr>
            <a:spLocks noChangeArrowheads="1"/>
          </p:cNvSpPr>
          <p:nvPr/>
        </p:nvSpPr>
        <p:spPr bwMode="auto">
          <a:xfrm>
            <a:off x="5943600" y="4054475"/>
            <a:ext cx="130175" cy="111125"/>
          </a:xfrm>
          <a:prstGeom prst="rect">
            <a:avLst/>
          </a:prstGeom>
          <a:solidFill>
            <a:srgbClr val="009999"/>
          </a:solidFill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559" name="Text Box 10"/>
          <p:cNvSpPr txBox="1">
            <a:spLocks noChangeArrowheads="1"/>
          </p:cNvSpPr>
          <p:nvPr/>
        </p:nvSpPr>
        <p:spPr bwMode="auto">
          <a:xfrm>
            <a:off x="838200" y="3657600"/>
            <a:ext cx="4010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fr-BE" sz="2200" i="0">
                <a:solidFill>
                  <a:srgbClr val="009999"/>
                </a:solidFill>
                <a:latin typeface="Arial" pitchFamily="34" charset="0"/>
              </a:rPr>
              <a:t>Concepts, phenomena, rules about car handbraking</a:t>
            </a:r>
            <a:endParaRPr lang="fr-BE" sz="1600" i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383435" name="Line 11"/>
          <p:cNvSpPr>
            <a:spLocks noChangeShapeType="1"/>
          </p:cNvSpPr>
          <p:nvPr/>
        </p:nvSpPr>
        <p:spPr bwMode="auto">
          <a:xfrm>
            <a:off x="4572000" y="3886200"/>
            <a:ext cx="457200" cy="152400"/>
          </a:xfrm>
          <a:prstGeom prst="line">
            <a:avLst/>
          </a:prstGeom>
          <a:noFill/>
          <a:ln w="9525">
            <a:solidFill>
              <a:srgbClr val="009999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3437" name="Text Box 13"/>
          <p:cNvSpPr txBox="1">
            <a:spLocks noChangeArrowheads="1"/>
          </p:cNvSpPr>
          <p:nvPr/>
        </p:nvSpPr>
        <p:spPr bwMode="auto">
          <a:xfrm>
            <a:off x="5432425" y="6264275"/>
            <a:ext cx="20351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defRPr/>
            </a:pPr>
            <a:r>
              <a:rPr lang="fr-BE" sz="2000" i="0">
                <a:solidFill>
                  <a:schemeClr val="tx1"/>
                </a:solidFill>
                <a:latin typeface="Arial" pitchFamily="34" charset="0"/>
              </a:rPr>
              <a:t>System</a:t>
            </a:r>
            <a:r>
              <a:rPr lang="fr-BE" sz="2000">
                <a:solidFill>
                  <a:schemeClr val="tx1"/>
                </a:solidFill>
                <a:latin typeface="Arial" pitchFamily="34" charset="0"/>
              </a:rPr>
              <a:t>-</a:t>
            </a:r>
            <a:r>
              <a:rPr lang="fr-BE" sz="2000" i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to-be</a:t>
            </a:r>
            <a:endParaRPr lang="fr-BE" sz="200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3562" name="Text Box 14"/>
          <p:cNvSpPr txBox="1">
            <a:spLocks noChangeArrowheads="1"/>
          </p:cNvSpPr>
          <p:nvPr/>
        </p:nvSpPr>
        <p:spPr bwMode="auto">
          <a:xfrm>
            <a:off x="7380288" y="6248400"/>
            <a:ext cx="145891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2000" i="0">
                <a:solidFill>
                  <a:schemeClr val="tx1"/>
                </a:solidFill>
                <a:latin typeface="Arial" pitchFamily="34" charset="0"/>
              </a:rPr>
              <a:t>Machine</a:t>
            </a:r>
            <a:endParaRPr lang="fr-BE" sz="2000" i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383439" name="Oval 15"/>
          <p:cNvSpPr>
            <a:spLocks noChangeArrowheads="1"/>
          </p:cNvSpPr>
          <p:nvPr/>
        </p:nvSpPr>
        <p:spPr bwMode="auto">
          <a:xfrm>
            <a:off x="5218113" y="5105400"/>
            <a:ext cx="2303462" cy="1173163"/>
          </a:xfrm>
          <a:prstGeom prst="ellipse">
            <a:avLst/>
          </a:prstGeom>
          <a:solidFill>
            <a:srgbClr val="E2E5FA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3440" name="Oval 16"/>
          <p:cNvSpPr>
            <a:spLocks noChangeArrowheads="1"/>
          </p:cNvSpPr>
          <p:nvPr/>
        </p:nvSpPr>
        <p:spPr bwMode="auto">
          <a:xfrm>
            <a:off x="6518275" y="5105400"/>
            <a:ext cx="2268538" cy="11731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3441" name="Oval 17"/>
          <p:cNvSpPr>
            <a:spLocks noChangeArrowheads="1"/>
          </p:cNvSpPr>
          <p:nvPr/>
        </p:nvSpPr>
        <p:spPr bwMode="auto">
          <a:xfrm>
            <a:off x="6148388" y="5264150"/>
            <a:ext cx="101600" cy="112713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3442" name="Oval 18"/>
          <p:cNvSpPr>
            <a:spLocks noChangeArrowheads="1"/>
          </p:cNvSpPr>
          <p:nvPr/>
        </p:nvSpPr>
        <p:spPr bwMode="auto">
          <a:xfrm>
            <a:off x="7696200" y="5522913"/>
            <a:ext cx="101600" cy="112712"/>
          </a:xfrm>
          <a:prstGeom prst="ellipse">
            <a:avLst/>
          </a:pr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3443" name="Oval 19"/>
          <p:cNvSpPr>
            <a:spLocks noChangeArrowheads="1"/>
          </p:cNvSpPr>
          <p:nvPr/>
        </p:nvSpPr>
        <p:spPr bwMode="auto">
          <a:xfrm>
            <a:off x="8053388" y="5435600"/>
            <a:ext cx="101600" cy="112713"/>
          </a:xfrm>
          <a:prstGeom prst="ellipse">
            <a:avLst/>
          </a:pr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3444" name="Oval 20"/>
          <p:cNvSpPr>
            <a:spLocks noChangeArrowheads="1"/>
          </p:cNvSpPr>
          <p:nvPr/>
        </p:nvSpPr>
        <p:spPr bwMode="auto">
          <a:xfrm>
            <a:off x="5545138" y="5443538"/>
            <a:ext cx="101600" cy="112712"/>
          </a:xfrm>
          <a:prstGeom prst="ellipse">
            <a:avLst/>
          </a:prstGeom>
          <a:solidFill>
            <a:schemeClr val="tx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3445" name="Oval 21"/>
          <p:cNvSpPr>
            <a:spLocks noChangeArrowheads="1"/>
          </p:cNvSpPr>
          <p:nvPr/>
        </p:nvSpPr>
        <p:spPr bwMode="auto">
          <a:xfrm>
            <a:off x="8272463" y="5673725"/>
            <a:ext cx="101600" cy="112713"/>
          </a:xfrm>
          <a:prstGeom prst="ellipse">
            <a:avLst/>
          </a:pr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3446" name="Oval 22"/>
          <p:cNvSpPr>
            <a:spLocks noChangeArrowheads="1"/>
          </p:cNvSpPr>
          <p:nvPr/>
        </p:nvSpPr>
        <p:spPr bwMode="auto">
          <a:xfrm>
            <a:off x="6038850" y="5591175"/>
            <a:ext cx="100013" cy="112713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3447" name="Rectangle 23"/>
          <p:cNvSpPr>
            <a:spLocks noChangeArrowheads="1"/>
          </p:cNvSpPr>
          <p:nvPr/>
        </p:nvSpPr>
        <p:spPr bwMode="auto">
          <a:xfrm>
            <a:off x="6122988" y="5994400"/>
            <a:ext cx="130175" cy="111125"/>
          </a:xfrm>
          <a:prstGeom prst="rect">
            <a:avLst/>
          </a:prstGeom>
          <a:solidFill>
            <a:schemeClr val="tx2"/>
          </a:solidFill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3448" name="Oval 24"/>
          <p:cNvSpPr>
            <a:spLocks noChangeArrowheads="1"/>
          </p:cNvSpPr>
          <p:nvPr/>
        </p:nvSpPr>
        <p:spPr bwMode="auto">
          <a:xfrm>
            <a:off x="6588125" y="5272088"/>
            <a:ext cx="879475" cy="847725"/>
          </a:xfrm>
          <a:prstGeom prst="ellipse">
            <a:avLst/>
          </a:prstGeom>
          <a:solidFill>
            <a:srgbClr val="FBD9DC"/>
          </a:solidFill>
          <a:ln w="127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3449" name="Oval 25"/>
          <p:cNvSpPr>
            <a:spLocks noChangeArrowheads="1"/>
          </p:cNvSpPr>
          <p:nvPr/>
        </p:nvSpPr>
        <p:spPr bwMode="auto">
          <a:xfrm>
            <a:off x="6764338" y="5418138"/>
            <a:ext cx="101600" cy="112712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3450" name="Oval 26"/>
          <p:cNvSpPr>
            <a:spLocks noChangeArrowheads="1"/>
          </p:cNvSpPr>
          <p:nvPr/>
        </p:nvSpPr>
        <p:spPr bwMode="auto">
          <a:xfrm>
            <a:off x="6865938" y="5668963"/>
            <a:ext cx="101600" cy="112712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3451" name="Oval 27"/>
          <p:cNvSpPr>
            <a:spLocks noChangeArrowheads="1"/>
          </p:cNvSpPr>
          <p:nvPr/>
        </p:nvSpPr>
        <p:spPr bwMode="auto">
          <a:xfrm>
            <a:off x="7083425" y="5514975"/>
            <a:ext cx="101600" cy="11271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3452" name="Rectangle 28"/>
          <p:cNvSpPr>
            <a:spLocks noChangeArrowheads="1"/>
          </p:cNvSpPr>
          <p:nvPr/>
        </p:nvSpPr>
        <p:spPr bwMode="auto">
          <a:xfrm>
            <a:off x="7010400" y="5897563"/>
            <a:ext cx="130175" cy="11112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577" name="Text Box 29"/>
          <p:cNvSpPr txBox="1">
            <a:spLocks noChangeArrowheads="1"/>
          </p:cNvSpPr>
          <p:nvPr/>
        </p:nvSpPr>
        <p:spPr bwMode="auto">
          <a:xfrm>
            <a:off x="762000" y="4953000"/>
            <a:ext cx="43053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2200" i="0">
                <a:solidFill>
                  <a:srgbClr val="009999"/>
                </a:solidFill>
                <a:latin typeface="Arial" pitchFamily="34" charset="0"/>
              </a:rPr>
              <a:t>Concepts, phenomena, rules about </a:t>
            </a:r>
            <a:r>
              <a:rPr lang="fr-BE" sz="2200">
                <a:solidFill>
                  <a:srgbClr val="009999"/>
                </a:solidFill>
                <a:latin typeface="Arial" pitchFamily="34" charset="0"/>
              </a:rPr>
              <a:t>automated</a:t>
            </a:r>
            <a:r>
              <a:rPr lang="fr-BE" sz="2200" i="0">
                <a:solidFill>
                  <a:srgbClr val="009999"/>
                </a:solidFill>
                <a:latin typeface="Arial" pitchFamily="34" charset="0"/>
              </a:rPr>
              <a:t> handbraking</a:t>
            </a:r>
            <a:endParaRPr lang="fr-BE" sz="1600" i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383458" name="Rectangle 34"/>
          <p:cNvSpPr>
            <a:spLocks noChangeArrowheads="1"/>
          </p:cNvSpPr>
          <p:nvPr/>
        </p:nvSpPr>
        <p:spPr bwMode="auto">
          <a:xfrm>
            <a:off x="6248400" y="3535363"/>
            <a:ext cx="130175" cy="111125"/>
          </a:xfrm>
          <a:prstGeom prst="rect">
            <a:avLst/>
          </a:prstGeom>
          <a:solidFill>
            <a:srgbClr val="009999"/>
          </a:solidFill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3459" name="Rectangle 35"/>
          <p:cNvSpPr>
            <a:spLocks noChangeArrowheads="1"/>
          </p:cNvSpPr>
          <p:nvPr/>
        </p:nvSpPr>
        <p:spPr bwMode="auto">
          <a:xfrm>
            <a:off x="6804025" y="3992563"/>
            <a:ext cx="130175" cy="111125"/>
          </a:xfrm>
          <a:prstGeom prst="rect">
            <a:avLst/>
          </a:prstGeom>
          <a:solidFill>
            <a:srgbClr val="009999"/>
          </a:solidFill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580" name="Text Box 37"/>
          <p:cNvSpPr txBox="1">
            <a:spLocks noChangeArrowheads="1"/>
          </p:cNvSpPr>
          <p:nvPr/>
        </p:nvSpPr>
        <p:spPr bwMode="auto">
          <a:xfrm>
            <a:off x="6019800" y="3611563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fr-BE" sz="1800" i="0">
                <a:solidFill>
                  <a:srgbClr val="009999"/>
                </a:solidFill>
                <a:latin typeface="Arial" pitchFamily="34" charset="0"/>
              </a:rPr>
              <a:t>Car</a:t>
            </a:r>
            <a:endParaRPr lang="fr-BE" sz="2000" i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23581" name="Text Box 38"/>
          <p:cNvSpPr txBox="1">
            <a:spLocks noChangeArrowheads="1"/>
          </p:cNvSpPr>
          <p:nvPr/>
        </p:nvSpPr>
        <p:spPr bwMode="auto">
          <a:xfrm>
            <a:off x="5562600" y="4144963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fr-BE" sz="1800" i="0">
                <a:solidFill>
                  <a:srgbClr val="009999"/>
                </a:solidFill>
                <a:latin typeface="Arial" pitchFamily="34" charset="0"/>
              </a:rPr>
              <a:t>Driver</a:t>
            </a:r>
            <a:endParaRPr lang="fr-BE" sz="2000" i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23582" name="Text Box 39"/>
          <p:cNvSpPr txBox="1">
            <a:spLocks noChangeArrowheads="1"/>
          </p:cNvSpPr>
          <p:nvPr/>
        </p:nvSpPr>
        <p:spPr bwMode="auto">
          <a:xfrm>
            <a:off x="6477000" y="4068763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fr-BE" sz="1800" i="0">
                <a:solidFill>
                  <a:srgbClr val="009999"/>
                </a:solidFill>
                <a:latin typeface="Arial" pitchFamily="34" charset="0"/>
              </a:rPr>
              <a:t>Brake</a:t>
            </a:r>
            <a:endParaRPr lang="fr-BE" sz="2000" i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383464" name="Rectangle 40"/>
          <p:cNvSpPr>
            <a:spLocks noChangeArrowheads="1"/>
          </p:cNvSpPr>
          <p:nvPr/>
        </p:nvSpPr>
        <p:spPr bwMode="auto">
          <a:xfrm>
            <a:off x="5715000" y="5821363"/>
            <a:ext cx="130175" cy="111125"/>
          </a:xfrm>
          <a:prstGeom prst="rect">
            <a:avLst/>
          </a:prstGeom>
          <a:solidFill>
            <a:schemeClr val="tx2"/>
          </a:solidFill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3584" name="Picture 41" descr="MPj0436406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2625" y="5791200"/>
            <a:ext cx="10191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85" name="Picture 4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2625" y="4370388"/>
            <a:ext cx="1019175" cy="5064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</p:pic>
      <p:sp>
        <p:nvSpPr>
          <p:cNvPr id="1383467" name="Line 43"/>
          <p:cNvSpPr>
            <a:spLocks noChangeShapeType="1"/>
          </p:cNvSpPr>
          <p:nvPr/>
        </p:nvSpPr>
        <p:spPr bwMode="auto">
          <a:xfrm>
            <a:off x="4724400" y="5278438"/>
            <a:ext cx="533400" cy="98425"/>
          </a:xfrm>
          <a:prstGeom prst="line">
            <a:avLst/>
          </a:prstGeom>
          <a:noFill/>
          <a:ln w="9525">
            <a:solidFill>
              <a:srgbClr val="009999"/>
            </a:solidFill>
            <a:prstDash val="dash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lyer (Standard)">
  <a:themeElements>
    <a:clrScheme name="">
      <a:dk1>
        <a:srgbClr val="352270"/>
      </a:dk1>
      <a:lt1>
        <a:srgbClr val="CED3F6"/>
      </a:lt1>
      <a:dk2>
        <a:srgbClr val="800080"/>
      </a:dk2>
      <a:lt2>
        <a:srgbClr val="000000"/>
      </a:lt2>
      <a:accent1>
        <a:srgbClr val="4A427C"/>
      </a:accent1>
      <a:accent2>
        <a:srgbClr val="327A94"/>
      </a:accent2>
      <a:accent3>
        <a:srgbClr val="E3E6FA"/>
      </a:accent3>
      <a:accent4>
        <a:srgbClr val="2C1B5F"/>
      </a:accent4>
      <a:accent5>
        <a:srgbClr val="B1B0BF"/>
      </a:accent5>
      <a:accent6>
        <a:srgbClr val="2C6E86"/>
      </a:accent6>
      <a:hlink>
        <a:srgbClr val="F9152B"/>
      </a:hlink>
      <a:folHlink>
        <a:srgbClr val="CC0000"/>
      </a:folHlink>
    </a:clrScheme>
    <a:fontScheme name="Flyer (Standard)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1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1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ymbol" pitchFamily="18" charset="2"/>
          </a:defRPr>
        </a:defPPr>
      </a:lstStyle>
    </a:lnDef>
  </a:objectDefaults>
  <a:extraClrSchemeLst>
    <a:extraClrScheme>
      <a:clrScheme name="Flyer (Standard) 1">
        <a:dk1>
          <a:srgbClr val="000000"/>
        </a:dk1>
        <a:lt1>
          <a:srgbClr val="CBCBCB"/>
        </a:lt1>
        <a:dk2>
          <a:srgbClr val="003366"/>
        </a:dk2>
        <a:lt2>
          <a:srgbClr val="CCECFF"/>
        </a:lt2>
        <a:accent1>
          <a:srgbClr val="8381B3"/>
        </a:accent1>
        <a:accent2>
          <a:srgbClr val="336699"/>
        </a:accent2>
        <a:accent3>
          <a:srgbClr val="AAADB8"/>
        </a:accent3>
        <a:accent4>
          <a:srgbClr val="ADADAD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yer (Standard) 2">
        <a:dk1>
          <a:srgbClr val="000000"/>
        </a:dk1>
        <a:lt1>
          <a:srgbClr val="FFFFFF"/>
        </a:lt1>
        <a:dk2>
          <a:srgbClr val="003366"/>
        </a:dk2>
        <a:lt2>
          <a:srgbClr val="6F84A5"/>
        </a:lt2>
        <a:accent1>
          <a:srgbClr val="CCFFCC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E2FFE2"/>
        </a:accent5>
        <a:accent6>
          <a:srgbClr val="B9D6E7"/>
        </a:accent6>
        <a:hlink>
          <a:srgbClr val="0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868686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C3C3C3"/>
        </a:accent5>
        <a:accent6>
          <a:srgbClr val="B8B8B8"/>
        </a:accent6>
        <a:hlink>
          <a:srgbClr val="EAEAEA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4">
        <a:dk1>
          <a:srgbClr val="000000"/>
        </a:dk1>
        <a:lt1>
          <a:srgbClr val="FFFFFF"/>
        </a:lt1>
        <a:dk2>
          <a:srgbClr val="214121"/>
        </a:dk2>
        <a:lt2>
          <a:srgbClr val="5D6755"/>
        </a:lt2>
        <a:accent1>
          <a:srgbClr val="D8C68E"/>
        </a:accent1>
        <a:accent2>
          <a:srgbClr val="98B27D"/>
        </a:accent2>
        <a:accent3>
          <a:srgbClr val="FFFFFF"/>
        </a:accent3>
        <a:accent4>
          <a:srgbClr val="000000"/>
        </a:accent4>
        <a:accent5>
          <a:srgbClr val="E9DFC6"/>
        </a:accent5>
        <a:accent6>
          <a:srgbClr val="89A171"/>
        </a:accent6>
        <a:hlink>
          <a:srgbClr val="CC99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5">
        <a:dk1>
          <a:srgbClr val="000000"/>
        </a:dk1>
        <a:lt1>
          <a:srgbClr val="FFFFFF"/>
        </a:lt1>
        <a:dk2>
          <a:srgbClr val="800000"/>
        </a:dk2>
        <a:lt2>
          <a:srgbClr val="6F605E"/>
        </a:lt2>
        <a:accent1>
          <a:srgbClr val="FFCC66"/>
        </a:accent1>
        <a:accent2>
          <a:srgbClr val="FFCCCC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B9"/>
        </a:accent6>
        <a:hlink>
          <a:srgbClr val="B24E76"/>
        </a:hlink>
        <a:folHlink>
          <a:srgbClr val="C1A4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6">
        <a:dk1>
          <a:srgbClr val="000000"/>
        </a:dk1>
        <a:lt1>
          <a:srgbClr val="FFFFCC"/>
        </a:lt1>
        <a:dk2>
          <a:srgbClr val="660033"/>
        </a:dk2>
        <a:lt2>
          <a:srgbClr val="CC9900"/>
        </a:lt2>
        <a:accent1>
          <a:srgbClr val="FF9966"/>
        </a:accent1>
        <a:accent2>
          <a:srgbClr val="996633"/>
        </a:accent2>
        <a:accent3>
          <a:srgbClr val="FFFFE2"/>
        </a:accent3>
        <a:accent4>
          <a:srgbClr val="000000"/>
        </a:accent4>
        <a:accent5>
          <a:srgbClr val="FFCAB8"/>
        </a:accent5>
        <a:accent6>
          <a:srgbClr val="8A5C2D"/>
        </a:accent6>
        <a:hlink>
          <a:srgbClr val="D79EAB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7">
        <a:dk1>
          <a:srgbClr val="000000"/>
        </a:dk1>
        <a:lt1>
          <a:srgbClr val="FFFFFF"/>
        </a:lt1>
        <a:dk2>
          <a:srgbClr val="990066"/>
        </a:dk2>
        <a:lt2>
          <a:srgbClr val="969696"/>
        </a:lt2>
        <a:accent1>
          <a:srgbClr val="CCCCFF"/>
        </a:accent1>
        <a:accent2>
          <a:srgbClr val="0033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2D8A"/>
        </a:accent6>
        <a:hlink>
          <a:srgbClr val="CE98CE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8">
        <a:dk1>
          <a:srgbClr val="000000"/>
        </a:dk1>
        <a:lt1>
          <a:srgbClr val="DFE3F5"/>
        </a:lt1>
        <a:dk2>
          <a:srgbClr val="000099"/>
        </a:dk2>
        <a:lt2>
          <a:srgbClr val="FF0066"/>
        </a:lt2>
        <a:accent1>
          <a:srgbClr val="8381B3"/>
        </a:accent1>
        <a:accent2>
          <a:srgbClr val="336699"/>
        </a:accent2>
        <a:accent3>
          <a:srgbClr val="AAAACA"/>
        </a:accent3>
        <a:accent4>
          <a:srgbClr val="BEC2D1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avl-PB:Applications:MS Office'98:Microsoft Office 98:Templates:Presentations:Flyer (Standard)</Template>
  <TotalTime>27974</TotalTime>
  <Words>4062</Words>
  <Application>Microsoft Office PowerPoint</Application>
  <PresentationFormat>On-screen Show (4:3)</PresentationFormat>
  <Paragraphs>688</Paragraphs>
  <Slides>61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4" baseType="lpstr">
      <vt:lpstr>Arial</vt:lpstr>
      <vt:lpstr>Arial Black</vt:lpstr>
      <vt:lpstr>Comic Sans MS</vt:lpstr>
      <vt:lpstr>Courier New</vt:lpstr>
      <vt:lpstr>Helvetica</vt:lpstr>
      <vt:lpstr>MS Shell Dlg</vt:lpstr>
      <vt:lpstr>Symbol</vt:lpstr>
      <vt:lpstr>Times</vt:lpstr>
      <vt:lpstr>Times New Roman</vt:lpstr>
      <vt:lpstr>Wingdings</vt:lpstr>
      <vt:lpstr>Flyer (Standard)</vt:lpstr>
      <vt:lpstr>Clip</vt:lpstr>
      <vt:lpstr>Picture</vt:lpstr>
      <vt:lpstr>Requirements Engineering  From System Goals  to UML Models  to Software Specifications</vt:lpstr>
      <vt:lpstr>Fundamentals of RE</vt:lpstr>
      <vt:lpstr>Learning Objectives</vt:lpstr>
      <vt:lpstr>Setting the scene:  outline</vt:lpstr>
      <vt:lpstr>Setting the scene:  outline  (2)</vt:lpstr>
      <vt:lpstr>The problem world  and the machine solution</vt:lpstr>
      <vt:lpstr>The problem world  and the machine solution  (2)</vt:lpstr>
      <vt:lpstr>The problem world and the machine solution  (3)</vt:lpstr>
      <vt:lpstr>The problem world involves two system versions</vt:lpstr>
      <vt:lpstr>RE:  a preliminary definition</vt:lpstr>
      <vt:lpstr>What others said ...</vt:lpstr>
      <vt:lpstr>System requirements  vs. software requirements</vt:lpstr>
      <vt:lpstr>The scope of RE:   the WHY, WHAT, WHO  dimensions</vt:lpstr>
      <vt:lpstr>The WHY dimension</vt:lpstr>
      <vt:lpstr>The WHAT dimension</vt:lpstr>
      <vt:lpstr>The WHO dimension</vt:lpstr>
      <vt:lpstr>Setting the scene:  outline</vt:lpstr>
      <vt:lpstr>Statements may differ in mood</vt:lpstr>
      <vt:lpstr>Statements may differ in scope</vt:lpstr>
      <vt:lpstr>Types of statements: system requirements,  software requirements</vt:lpstr>
      <vt:lpstr>Types of statements:  domain properties, assumptions, definitions</vt:lpstr>
      <vt:lpstr>Relating software reqs to system reqs:  the 4-variable model  [Parnas95]</vt:lpstr>
      <vt:lpstr>Mapping system reqs to software reqs involves satisfaction arguments</vt:lpstr>
      <vt:lpstr>Categories of requirements</vt:lpstr>
      <vt:lpstr>A taxonomy of non-functional requirements</vt:lpstr>
      <vt:lpstr>Requirements taxonomies are helpful ...</vt:lpstr>
      <vt:lpstr>Setting the scene:  outline</vt:lpstr>
      <vt:lpstr>The RE process  (1)</vt:lpstr>
      <vt:lpstr>Domain understanding</vt:lpstr>
      <vt:lpstr>Requirements elicitation</vt:lpstr>
      <vt:lpstr>The RE process  (2)</vt:lpstr>
      <vt:lpstr>Evaluation &amp; agreement</vt:lpstr>
      <vt:lpstr>The RE process  (3)</vt:lpstr>
      <vt:lpstr>Specification &amp; documentation</vt:lpstr>
      <vt:lpstr>The RE process  (4)</vt:lpstr>
      <vt:lpstr>Requirements consolidation</vt:lpstr>
      <vt:lpstr>RE: an iterative process</vt:lpstr>
      <vt:lpstr>Setting the scene:  outline</vt:lpstr>
      <vt:lpstr>Target qualities for RE process</vt:lpstr>
      <vt:lpstr>Types of RE errors &amp; flaws:  a wide palette</vt:lpstr>
      <vt:lpstr>Errors in a requirements document (RD)</vt:lpstr>
      <vt:lpstr>Flaws in a requirements document (RD)</vt:lpstr>
      <vt:lpstr>Flaws in a requirements document  (2)</vt:lpstr>
      <vt:lpstr>The RE process may vary according to project type</vt:lpstr>
      <vt:lpstr>Requirements in the software lifecycle</vt:lpstr>
      <vt:lpstr>RE has multiple connections with other disciplines</vt:lpstr>
      <vt:lpstr>Setting the scene:  outline  (2)</vt:lpstr>
      <vt:lpstr>The requirements problem:  facts, data, citations</vt:lpstr>
      <vt:lpstr>The requirements problem:  Standish report, 1995</vt:lpstr>
      <vt:lpstr>The requirements problem: Standish report, 1995   (2)</vt:lpstr>
      <vt:lpstr>The requirements problem:  European survey, 1996</vt:lpstr>
      <vt:lpstr>The requirements problem is perceived to persist in spite of progress in software technology</vt:lpstr>
      <vt:lpstr>Requirements-related errors are ...</vt:lpstr>
      <vt:lpstr>Requirements-related errors can be dangerous</vt:lpstr>
      <vt:lpstr>Example: inadequate domain property  in A320 braking logic</vt:lpstr>
      <vt:lpstr>Role and stakes of RE</vt:lpstr>
      <vt:lpstr>Role and stakes of RE  (2)</vt:lpstr>
      <vt:lpstr>Obstacles to good RE practice</vt:lpstr>
      <vt:lpstr>Agile development and RE</vt:lpstr>
      <vt:lpstr>Strong assumptions for agility to be successful</vt:lpstr>
      <vt:lpstr>Setting the scene:  summary</vt:lpstr>
    </vt:vector>
  </TitlesOfParts>
  <Company>UCL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RE04 keynote</dc:title>
  <dc:creator>Axel</dc:creator>
  <cp:lastModifiedBy>sangnv</cp:lastModifiedBy>
  <cp:revision>1103</cp:revision>
  <cp:lastPrinted>2006-06-19T13:43:37Z</cp:lastPrinted>
  <dcterms:created xsi:type="dcterms:W3CDTF">2000-05-26T10:39:43Z</dcterms:created>
  <dcterms:modified xsi:type="dcterms:W3CDTF">2015-01-08T15:38:39Z</dcterms:modified>
</cp:coreProperties>
</file>