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348" r:id="rId3"/>
    <p:sldId id="349" r:id="rId4"/>
    <p:sldId id="350" r:id="rId5"/>
    <p:sldId id="351" r:id="rId6"/>
    <p:sldId id="352" r:id="rId7"/>
    <p:sldId id="353" r:id="rId8"/>
    <p:sldId id="355" r:id="rId9"/>
    <p:sldId id="354" r:id="rId10"/>
    <p:sldId id="356" r:id="rId11"/>
    <p:sldId id="357" r:id="rId12"/>
    <p:sldId id="358" r:id="rId13"/>
    <p:sldId id="359" r:id="rId14"/>
    <p:sldId id="360" r:id="rId15"/>
    <p:sldId id="361" r:id="rId16"/>
    <p:sldId id="362" r:id="rId17"/>
    <p:sldId id="363" r:id="rId18"/>
    <p:sldId id="364" r:id="rId19"/>
    <p:sldId id="365" r:id="rId20"/>
    <p:sldId id="366" r:id="rId21"/>
    <p:sldId id="367" r:id="rId2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71" autoAdjust="0"/>
  </p:normalViewPr>
  <p:slideViewPr>
    <p:cSldViewPr>
      <p:cViewPr varScale="1">
        <p:scale>
          <a:sx n="59" d="100"/>
          <a:sy n="59" d="100"/>
        </p:scale>
        <p:origin x="171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1956"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604" cy="46526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159" y="0"/>
            <a:ext cx="3038604" cy="465266"/>
          </a:xfrm>
          <a:prstGeom prst="rect">
            <a:avLst/>
          </a:prstGeom>
        </p:spPr>
        <p:txBody>
          <a:bodyPr vert="horz" lIns="91440" tIns="45720" rIns="91440" bIns="45720" rtlCol="0"/>
          <a:lstStyle>
            <a:lvl1pPr algn="r">
              <a:defRPr sz="1200"/>
            </a:lvl1pPr>
          </a:lstStyle>
          <a:p>
            <a:fld id="{EA687571-E8B4-4A21-8CC7-68659B0E3E61}" type="datetimeFigureOut">
              <a:rPr lang="en-US" smtClean="0"/>
              <a:pPr/>
              <a:t>8/26/2014</a:t>
            </a:fld>
            <a:endParaRPr lang="en-US" dirty="0"/>
          </a:p>
        </p:txBody>
      </p:sp>
      <p:sp>
        <p:nvSpPr>
          <p:cNvPr id="4" name="Footer Placeholder 3"/>
          <p:cNvSpPr>
            <a:spLocks noGrp="1"/>
          </p:cNvSpPr>
          <p:nvPr>
            <p:ph type="ftr" sz="quarter" idx="2"/>
          </p:nvPr>
        </p:nvSpPr>
        <p:spPr>
          <a:xfrm>
            <a:off x="0" y="8829648"/>
            <a:ext cx="3038604" cy="465266"/>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159" y="8829648"/>
            <a:ext cx="3038604" cy="465266"/>
          </a:xfrm>
          <a:prstGeom prst="rect">
            <a:avLst/>
          </a:prstGeom>
        </p:spPr>
        <p:txBody>
          <a:bodyPr vert="horz" lIns="91440" tIns="45720" rIns="91440" bIns="45720" rtlCol="0" anchor="b"/>
          <a:lstStyle>
            <a:lvl1pPr algn="r">
              <a:defRPr sz="1200"/>
            </a:lvl1pPr>
          </a:lstStyle>
          <a:p>
            <a:fld id="{2D007562-8B1F-46D5-A6E7-ED8D880C8453}" type="slidenum">
              <a:rPr lang="en-US" smtClean="0"/>
              <a:pPr/>
              <a:t>‹#›</a:t>
            </a:fld>
            <a:endParaRPr lang="en-US" dirty="0"/>
          </a:p>
        </p:txBody>
      </p:sp>
    </p:spTree>
    <p:extLst>
      <p:ext uri="{BB962C8B-B14F-4D97-AF65-F5344CB8AC3E}">
        <p14:creationId xmlns:p14="http://schemas.microsoft.com/office/powerpoint/2010/main" val="12411687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vl1pPr>
          </a:lstStyle>
          <a:p>
            <a:fld id="{CDA5622F-6802-4ED9-98B1-448FD36C51E4}" type="datetimeFigureOut">
              <a:rPr lang="en-US" smtClean="0"/>
              <a:pPr/>
              <a:t>8/26/2014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041" y="4415790"/>
            <a:ext cx="5608320" cy="41833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1440" tIns="45720" rIns="91440" bIns="45720" rtlCol="0" anchor="b"/>
          <a:lstStyle>
            <a:lvl1pPr algn="r">
              <a:defRPr sz="1200"/>
            </a:lvl1pPr>
          </a:lstStyle>
          <a:p>
            <a:fld id="{1771898B-6D62-4EC9-8B4E-337171C51944}" type="slidenum">
              <a:rPr lang="en-US" smtClean="0"/>
              <a:pPr/>
              <a:t>‹#›</a:t>
            </a:fld>
            <a:endParaRPr lang="en-US" dirty="0"/>
          </a:p>
        </p:txBody>
      </p:sp>
    </p:spTree>
    <p:extLst>
      <p:ext uri="{BB962C8B-B14F-4D97-AF65-F5344CB8AC3E}">
        <p14:creationId xmlns:p14="http://schemas.microsoft.com/office/powerpoint/2010/main" val="1272735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fld id="{1771898B-6D62-4EC9-8B4E-337171C51944}" type="slidenum">
              <a:rPr lang="en-US" smtClean="0"/>
              <a:pPr/>
              <a:t>1</a:t>
            </a:fld>
            <a:endParaRPr lang="en-US"/>
          </a:p>
        </p:txBody>
      </p:sp>
    </p:spTree>
    <p:extLst>
      <p:ext uri="{BB962C8B-B14F-4D97-AF65-F5344CB8AC3E}">
        <p14:creationId xmlns:p14="http://schemas.microsoft.com/office/powerpoint/2010/main" val="3914115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05200"/>
            <a:ext cx="7772400" cy="95250"/>
          </a:xfrm>
        </p:spPr>
        <p:txBody>
          <a:bodyPr/>
          <a:lstStyle/>
          <a:p>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B549B619-4078-494B-AEFE-67D4E8B86990}" type="datetimeFigureOut">
              <a:rPr lang="en-US" smtClean="0"/>
              <a:pPr/>
              <a:t>8/26/2014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00852A-7EBB-48BF-80F3-148811F9DA6B}" type="slidenum">
              <a:rPr lang="en-US" smtClean="0"/>
              <a:pPr/>
              <a:t>‹#›</a:t>
            </a:fld>
            <a:endParaRPr lang="en-US" dirty="0"/>
          </a:p>
        </p:txBody>
      </p:sp>
      <p:sp>
        <p:nvSpPr>
          <p:cNvPr id="8" name="Title 1"/>
          <p:cNvSpPr txBox="1">
            <a:spLocks/>
          </p:cNvSpPr>
          <p:nvPr userDrawn="1"/>
        </p:nvSpPr>
        <p:spPr>
          <a:xfrm>
            <a:off x="762000" y="1371600"/>
            <a:ext cx="7772400" cy="1924050"/>
          </a:xfrm>
          <a:prstGeom prst="rect">
            <a:avLst/>
          </a:prstGeom>
          <a:noFill/>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accent6">
                    <a:lumMod val="75000"/>
                  </a:schemeClr>
                </a:solidFill>
                <a:effectLst/>
                <a:uLnTx/>
                <a:uFillTx/>
                <a:latin typeface="Verdana" pitchFamily="34" charset="0"/>
                <a:ea typeface="+mn-ea"/>
                <a:cs typeface="+mn-cs"/>
              </a:rPr>
              <a:t> </a:t>
            </a:r>
            <a:r>
              <a:rPr kumimoji="0" lang="en-US" sz="2800" b="1" i="0" u="none" strike="noStrike" kern="1200" cap="none" spc="0" normalizeH="0" baseline="0" noProof="0" dirty="0" smtClean="0">
                <a:ln>
                  <a:noFill/>
                </a:ln>
                <a:solidFill>
                  <a:schemeClr val="accent4">
                    <a:lumMod val="75000"/>
                  </a:schemeClr>
                </a:solidFill>
                <a:effectLst/>
                <a:uLnTx/>
                <a:uFillTx/>
                <a:latin typeface="Verdana" pitchFamily="34" charset="0"/>
                <a:ea typeface="+mn-ea"/>
                <a:cs typeface="+mn-cs"/>
              </a:rPr>
              <a:t>Review Questions</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accent6">
                    <a:lumMod val="75000"/>
                  </a:schemeClr>
                </a:solidFill>
                <a:effectLst/>
                <a:uLnTx/>
                <a:uFillTx/>
                <a:latin typeface="Verdana" pitchFamily="34" charset="0"/>
                <a:ea typeface="+mn-ea"/>
                <a:cs typeface="+mn-cs"/>
              </a:rPr>
              <a:t>Software Requirements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49B619-4078-494B-AEFE-67D4E8B86990}" type="datetimeFigureOut">
              <a:rPr lang="en-US" smtClean="0"/>
              <a:pPr/>
              <a:t>8/26/2014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00852A-7EBB-48BF-80F3-148811F9DA6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49B619-4078-494B-AEFE-67D4E8B86990}" type="datetimeFigureOut">
              <a:rPr lang="en-US" smtClean="0"/>
              <a:pPr/>
              <a:t>8/26/2014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00852A-7EBB-48BF-80F3-148811F9DA6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9" name="Table 8"/>
          <p:cNvGraphicFramePr>
            <a:graphicFrameLocks noGrp="1"/>
          </p:cNvGraphicFramePr>
          <p:nvPr userDrawn="1"/>
        </p:nvGraphicFramePr>
        <p:xfrm>
          <a:off x="228600" y="228600"/>
          <a:ext cx="8686800" cy="990600"/>
        </p:xfrm>
        <a:graphic>
          <a:graphicData uri="http://schemas.openxmlformats.org/drawingml/2006/table">
            <a:tbl>
              <a:tblPr/>
              <a:tblGrid>
                <a:gridCol w="8686800"/>
              </a:tblGrid>
              <a:tr h="990600">
                <a:tc>
                  <a:txBody>
                    <a:bodyPr/>
                    <a:lstStyle/>
                    <a:p>
                      <a:pPr marL="0" marR="0" algn="ctr">
                        <a:lnSpc>
                          <a:spcPct val="115000"/>
                        </a:lnSpc>
                        <a:spcBef>
                          <a:spcPts val="0"/>
                        </a:spcBef>
                        <a:spcAft>
                          <a:spcPts val="1000"/>
                        </a:spcAft>
                      </a:pPr>
                      <a:endParaRPr lang="en-US" sz="1100" dirty="0">
                        <a:latin typeface="Times New Roman"/>
                        <a:ea typeface="Times New Roman"/>
                        <a:cs typeface="Times New Roman"/>
                      </a:endParaRPr>
                    </a:p>
                  </a:txBody>
                  <a:tcPr marL="68580" marR="68580" marT="0" marB="0">
                    <a:lnL>
                      <a:noFill/>
                    </a:lnL>
                    <a:lnR>
                      <a:noFill/>
                    </a:lnR>
                    <a:lnT>
                      <a:noFill/>
                    </a:lnT>
                    <a:lnB>
                      <a:noFill/>
                    </a:lnB>
                    <a:solidFill>
                      <a:srgbClr val="E63E22"/>
                    </a:solidFill>
                  </a:tcPr>
                </a:tc>
              </a:tr>
            </a:tbl>
          </a:graphicData>
        </a:graphic>
      </p:graphicFrame>
      <p:sp>
        <p:nvSpPr>
          <p:cNvPr id="2" name="Title 1"/>
          <p:cNvSpPr>
            <a:spLocks noGrp="1"/>
          </p:cNvSpPr>
          <p:nvPr>
            <p:ph type="title"/>
          </p:nvPr>
        </p:nvSpPr>
        <p:spPr>
          <a:xfrm>
            <a:off x="457200" y="152400"/>
            <a:ext cx="8229600" cy="1143000"/>
          </a:xfrm>
          <a:noFill/>
        </p:spPr>
        <p:txBody>
          <a:bodyPr>
            <a:normAutofit/>
          </a:bodyPr>
          <a:lstStyle>
            <a:lvl1pPr algn="r">
              <a:defRPr sz="4000" b="1" baseline="0">
                <a:solidFill>
                  <a:schemeClr val="bg1">
                    <a:lumMod val="95000"/>
                  </a:schemeClr>
                </a:solidFill>
                <a:latin typeface="Verdana" pitchFamily="34" charset="0"/>
              </a:defRPr>
            </a:lvl1pPr>
          </a:lstStyle>
          <a:p>
            <a:r>
              <a:rPr lang="en-US" dirty="0" smtClean="0"/>
              <a:t>Click to edit Master title</a:t>
            </a:r>
            <a:endParaRPr lang="en-US" dirty="0"/>
          </a:p>
        </p:txBody>
      </p:sp>
      <p:sp>
        <p:nvSpPr>
          <p:cNvPr id="3" name="Content Placeholder 2"/>
          <p:cNvSpPr>
            <a:spLocks noGrp="1"/>
          </p:cNvSpPr>
          <p:nvPr>
            <p:ph idx="1"/>
          </p:nvPr>
        </p:nvSpPr>
        <p:spPr>
          <a:xfrm>
            <a:off x="457200" y="1447800"/>
            <a:ext cx="8229600" cy="4678363"/>
          </a:xfrm>
          <a:noFill/>
        </p:spPr>
        <p:txBody>
          <a:bodyPr/>
          <a:lstStyle>
            <a:lvl1pPr>
              <a:buFont typeface="Wingdings" pitchFamily="2" charset="2"/>
              <a:buChar char="q"/>
              <a:defRPr sz="2800">
                <a:latin typeface="Verdana" pitchFamily="34" charset="0"/>
              </a:defRPr>
            </a:lvl1pPr>
            <a:lvl2pPr>
              <a:buFont typeface="Wingdings" pitchFamily="2" charset="2"/>
              <a:buChar char="§"/>
              <a:defRPr sz="2400">
                <a:latin typeface="Verdana" pitchFamily="34" charset="0"/>
              </a:defRPr>
            </a:lvl2pPr>
            <a:lvl3pPr>
              <a:buFont typeface="Arial" pitchFamily="34" charset="0"/>
              <a:buChar char="•"/>
              <a:defRPr sz="2000">
                <a:latin typeface="Verdana" pitchFamily="34" charset="0"/>
              </a:defRPr>
            </a:lvl3pPr>
            <a:lvl4pPr>
              <a:defRPr sz="1600">
                <a:latin typeface="Verdana" pitchFamily="34" charset="0"/>
              </a:defRPr>
            </a:lvl4pPr>
            <a:lvl5pPr>
              <a:defRPr sz="1400">
                <a:latin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txBox="1">
            <a:spLocks/>
          </p:cNvSpPr>
          <p:nvPr userDrawn="1"/>
        </p:nvSpPr>
        <p:spPr>
          <a:xfrm flipV="1">
            <a:off x="0" y="6324600"/>
            <a:ext cx="9144000" cy="45719"/>
          </a:xfrm>
          <a:prstGeom prst="rect">
            <a:avLst/>
          </a:prstGeom>
          <a:blipFill>
            <a:blip r:embed="rId2"/>
            <a:stretch>
              <a:fillRect/>
            </a:stretch>
          </a:blip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Date Placeholder 3"/>
          <p:cNvSpPr txBox="1">
            <a:spLocks/>
          </p:cNvSpPr>
          <p:nvPr userDrawn="1"/>
        </p:nvSpPr>
        <p:spPr>
          <a:xfrm>
            <a:off x="6553200" y="6324600"/>
            <a:ext cx="2133600" cy="365125"/>
          </a:xfrm>
          <a:prstGeom prst="rect">
            <a:avLst/>
          </a:prstGeom>
        </p:spPr>
        <p:txBody>
          <a:bodyPr vert="horz" lIns="91440" tIns="45720" rIns="91440" bIns="45720" rtlCol="0" anchor="ctr"/>
          <a:lstStyle>
            <a:lvl1pPr>
              <a:defRPr>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B44BB1F-55A9-4558-B205-2AD62664318A}"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Date Placeholder 3"/>
          <p:cNvSpPr txBox="1">
            <a:spLocks/>
          </p:cNvSpPr>
          <p:nvPr userDrawn="1"/>
        </p:nvSpPr>
        <p:spPr>
          <a:xfrm>
            <a:off x="457200" y="6340475"/>
            <a:ext cx="6096000" cy="365125"/>
          </a:xfrm>
          <a:prstGeom prst="rect">
            <a:avLst/>
          </a:prstGeom>
        </p:spPr>
        <p:txBody>
          <a:bodyPr vert="horz" lIns="91440" tIns="45720" rIns="91440" bIns="45720" rtlCol="0" anchor="ct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FPT University Confidential</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B549B619-4078-494B-AEFE-67D4E8B86990}" type="datetimeFigureOut">
              <a:rPr lang="en-US" smtClean="0"/>
              <a:pPr/>
              <a:t>8/26/2014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00852A-7EBB-48BF-80F3-148811F9DA6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49B619-4078-494B-AEFE-67D4E8B86990}" type="datetimeFigureOut">
              <a:rPr lang="en-US" smtClean="0"/>
              <a:pPr/>
              <a:t>8/26/2014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00852A-7EBB-48BF-80F3-148811F9DA6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49B619-4078-494B-AEFE-67D4E8B86990}" type="datetimeFigureOut">
              <a:rPr lang="en-US" smtClean="0"/>
              <a:pPr/>
              <a:t>8/26/2014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00852A-7EBB-48BF-80F3-148811F9DA6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49B619-4078-494B-AEFE-67D4E8B86990}" type="datetimeFigureOut">
              <a:rPr lang="en-US" smtClean="0"/>
              <a:pPr/>
              <a:t>8/26/2014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00852A-7EBB-48BF-80F3-148811F9DA6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49B619-4078-494B-AEFE-67D4E8B86990}" type="datetimeFigureOut">
              <a:rPr lang="en-US" smtClean="0"/>
              <a:pPr/>
              <a:t>8/26/2014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00852A-7EBB-48BF-80F3-148811F9DA6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49B619-4078-494B-AEFE-67D4E8B86990}" type="datetimeFigureOut">
              <a:rPr lang="en-US" smtClean="0"/>
              <a:pPr/>
              <a:t>8/26/2014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00852A-7EBB-48BF-80F3-148811F9DA6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49B619-4078-494B-AEFE-67D4E8B86990}" type="datetimeFigureOut">
              <a:rPr lang="en-US" smtClean="0"/>
              <a:pPr/>
              <a:t>8/26/2014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00852A-7EBB-48BF-80F3-148811F9DA6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blipFill>
            <a:blip r:embed="rId13"/>
            <a:stretch>
              <a:fillRect/>
            </a:stretch>
          </a:blipFill>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49B619-4078-494B-AEFE-67D4E8B86990}" type="datetimeFigureOut">
              <a:rPr lang="en-US" smtClean="0"/>
              <a:pPr/>
              <a:t>8/26/2014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00852A-7EBB-48BF-80F3-148811F9DA6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3733800"/>
            <a:ext cx="7620000" cy="2286000"/>
          </a:xfrm>
        </p:spPr>
        <p:txBody>
          <a:bodyPr>
            <a:normAutofit/>
          </a:bodyPr>
          <a:lstStyle/>
          <a:p>
            <a:pPr marL="514350" indent="-514350"/>
            <a:r>
              <a:rPr lang="en-US" sz="4000" b="1" dirty="0" smtClean="0">
                <a:solidFill>
                  <a:schemeClr val="tx1"/>
                </a:solidFill>
              </a:rPr>
              <a:t>Chapter 11</a:t>
            </a:r>
          </a:p>
        </p:txBody>
      </p:sp>
      <p:sp>
        <p:nvSpPr>
          <p:cNvPr id="5" name="Title 4"/>
          <p:cNvSpPr>
            <a:spLocks noGrp="1"/>
          </p:cNvSpPr>
          <p:nvPr>
            <p:ph type="ctrTitle"/>
          </p:nvPr>
        </p:nvSpPr>
        <p:spPr>
          <a:xfrm>
            <a:off x="152400" y="3505200"/>
            <a:ext cx="8839200" cy="76200"/>
          </a:xfrm>
        </p:spPr>
        <p:txBody>
          <a:bodyPr>
            <a:noAutofit/>
          </a:bodyPr>
          <a:lstStyle/>
          <a:p>
            <a:endParaRPr lang="en-US" sz="800" dirty="0"/>
          </a:p>
        </p:txBody>
      </p:sp>
      <p:sp>
        <p:nvSpPr>
          <p:cNvPr id="7" name="Subtitle 2"/>
          <p:cNvSpPr txBox="1">
            <a:spLocks/>
          </p:cNvSpPr>
          <p:nvPr/>
        </p:nvSpPr>
        <p:spPr>
          <a:xfrm>
            <a:off x="1676400" y="5943600"/>
            <a:ext cx="6400800" cy="3810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tx1"/>
                </a:solidFill>
                <a:effectLst/>
                <a:uLnTx/>
                <a:uFillTx/>
                <a:latin typeface="Verdana" pitchFamily="34" charset="0"/>
              </a:rPr>
              <a:t>Ha </a:t>
            </a:r>
            <a:r>
              <a:rPr lang="en-US" sz="1600" b="1" dirty="0" smtClean="0">
                <a:latin typeface="Verdana" pitchFamily="34" charset="0"/>
              </a:rPr>
              <a:t>N</a:t>
            </a:r>
            <a:r>
              <a:rPr kumimoji="0" lang="en-US" sz="1600" b="1" i="0" u="none" strike="noStrike" kern="1200" cap="none" spc="0" normalizeH="0" baseline="0" noProof="0" dirty="0" err="1" smtClean="0">
                <a:ln>
                  <a:noFill/>
                </a:ln>
                <a:solidFill>
                  <a:schemeClr val="tx1"/>
                </a:solidFill>
                <a:effectLst/>
                <a:uLnTx/>
                <a:uFillTx/>
                <a:latin typeface="Verdana" pitchFamily="34" charset="0"/>
              </a:rPr>
              <a:t>oi</a:t>
            </a:r>
            <a:r>
              <a:rPr kumimoji="0" lang="en-US" sz="1600" b="1" i="0" u="none" strike="noStrike" kern="1200" cap="none" spc="0" normalizeH="0" baseline="0" noProof="0" dirty="0" smtClean="0">
                <a:ln>
                  <a:noFill/>
                </a:ln>
                <a:solidFill>
                  <a:schemeClr val="tx1"/>
                </a:solidFill>
                <a:effectLst/>
                <a:uLnTx/>
                <a:uFillTx/>
                <a:latin typeface="Verdana" pitchFamily="34" charset="0"/>
              </a:rPr>
              <a:t>, </a:t>
            </a:r>
            <a:r>
              <a:rPr lang="en-US" sz="1600" b="1" dirty="0" smtClean="0">
                <a:latin typeface="Verdana" pitchFamily="34" charset="0"/>
              </a:rPr>
              <a:t>Jun</a:t>
            </a:r>
            <a:r>
              <a:rPr kumimoji="0" lang="en-US" sz="1600" b="1" i="0" u="none" strike="noStrike" kern="1200" cap="none" spc="0" normalizeH="0" baseline="0" noProof="0" dirty="0" smtClean="0">
                <a:ln>
                  <a:noFill/>
                </a:ln>
                <a:solidFill>
                  <a:schemeClr val="tx1"/>
                </a:solidFill>
                <a:effectLst/>
                <a:uLnTx/>
                <a:uFillTx/>
                <a:latin typeface="Verdana" pitchFamily="34" charset="0"/>
              </a:rPr>
              <a:t>-2012</a:t>
            </a:r>
          </a:p>
        </p:txBody>
      </p:sp>
      <p:graphicFrame>
        <p:nvGraphicFramePr>
          <p:cNvPr id="6" name="Table 5"/>
          <p:cNvGraphicFramePr>
            <a:graphicFrameLocks noGrp="1"/>
          </p:cNvGraphicFramePr>
          <p:nvPr/>
        </p:nvGraphicFramePr>
        <p:xfrm>
          <a:off x="228600" y="76200"/>
          <a:ext cx="8686800" cy="990600"/>
        </p:xfrm>
        <a:graphic>
          <a:graphicData uri="http://schemas.openxmlformats.org/drawingml/2006/table">
            <a:tbl>
              <a:tblPr/>
              <a:tblGrid>
                <a:gridCol w="8686800"/>
              </a:tblGrid>
              <a:tr h="990600">
                <a:tc>
                  <a:txBody>
                    <a:bodyPr/>
                    <a:lstStyle/>
                    <a:p>
                      <a:pPr marL="182880" marR="0" algn="ctr">
                        <a:lnSpc>
                          <a:spcPct val="115000"/>
                        </a:lnSpc>
                        <a:spcBef>
                          <a:spcPts val="1200"/>
                        </a:spcBef>
                        <a:spcAft>
                          <a:spcPts val="0"/>
                        </a:spcAft>
                      </a:pPr>
                      <a:r>
                        <a:rPr kumimoji="0" lang="en-US" sz="3000" b="1" i="0" u="none" strike="noStrike" kern="1200" cap="none" spc="0" normalizeH="0" baseline="0" noProof="0" dirty="0" smtClean="0">
                          <a:ln>
                            <a:noFill/>
                          </a:ln>
                          <a:solidFill>
                            <a:schemeClr val="bg1"/>
                          </a:solidFill>
                          <a:effectLst/>
                          <a:uLnTx/>
                          <a:uFillTx/>
                          <a:latin typeface="Verdana" pitchFamily="34" charset="0"/>
                          <a:ea typeface="+mn-ea"/>
                          <a:cs typeface="+mn-cs"/>
                        </a:rPr>
                        <a:t>Software Requirements</a:t>
                      </a:r>
                      <a:endParaRPr lang="en-US" sz="3000" dirty="0">
                        <a:solidFill>
                          <a:schemeClr val="bg1"/>
                        </a:solidFill>
                        <a:latin typeface="Times New Roman"/>
                        <a:ea typeface="Times New Roman"/>
                        <a:cs typeface="Times New Roman"/>
                      </a:endParaRPr>
                    </a:p>
                  </a:txBody>
                  <a:tcPr marL="68580" marR="68580" marT="0" marB="0" anchor="ctr">
                    <a:lnL>
                      <a:noFill/>
                    </a:lnL>
                    <a:lnR>
                      <a:noFill/>
                    </a:lnR>
                    <a:lnT>
                      <a:noFill/>
                    </a:lnT>
                    <a:lnB>
                      <a:noFill/>
                    </a:lnB>
                    <a:solidFill>
                      <a:srgbClr val="E63E22"/>
                    </a:solidFill>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___ is an optional feature used for goal elicitation and responsibility assignment</a:t>
            </a:r>
          </a:p>
          <a:p>
            <a:pPr lvl="1"/>
            <a:r>
              <a:rPr lang="en-US" dirty="0" smtClean="0"/>
              <a:t>Agent wishes</a:t>
            </a:r>
          </a:p>
          <a:p>
            <a:pPr lvl="1"/>
            <a:r>
              <a:rPr lang="en-US" dirty="0" smtClean="0"/>
              <a:t>Agent belief</a:t>
            </a:r>
          </a:p>
          <a:p>
            <a:pPr lvl="1"/>
            <a:r>
              <a:rPr lang="en-US" dirty="0" smtClean="0"/>
              <a:t>Agent knowledge</a:t>
            </a:r>
          </a:p>
          <a:p>
            <a:pPr lvl="1"/>
            <a:r>
              <a:rPr lang="en-US" dirty="0" smtClean="0"/>
              <a:t>Agent definition</a:t>
            </a:r>
            <a:endParaRPr lang="en-US"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130000"/>
              </a:lnSpc>
              <a:defRPr/>
            </a:pPr>
            <a:r>
              <a:rPr lang="en-US" dirty="0" smtClean="0"/>
              <a:t>___ is an optional agent feature used for obstacle analysis and security analysis.</a:t>
            </a:r>
          </a:p>
          <a:p>
            <a:pPr lvl="1"/>
            <a:r>
              <a:rPr lang="en-US" dirty="0" smtClean="0"/>
              <a:t>Agent wishes</a:t>
            </a:r>
          </a:p>
          <a:p>
            <a:pPr lvl="1"/>
            <a:r>
              <a:rPr lang="en-US" dirty="0" smtClean="0"/>
              <a:t>Agent belief and knowledge</a:t>
            </a:r>
          </a:p>
          <a:p>
            <a:pPr lvl="1"/>
            <a:r>
              <a:rPr lang="en-US" dirty="0" smtClean="0"/>
              <a:t>Agent definition</a:t>
            </a:r>
          </a:p>
          <a:p>
            <a:pPr lvl="1"/>
            <a:r>
              <a:rPr lang="en-US" dirty="0" smtClean="0"/>
              <a:t>Agent capabilities</a:t>
            </a:r>
          </a:p>
          <a:p>
            <a:pPr lvl="1">
              <a:lnSpc>
                <a:spcPct val="130000"/>
              </a:lnSpc>
              <a:defRPr/>
            </a:pPr>
            <a:endParaRPr lang="en-US"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120000"/>
              </a:lnSpc>
              <a:spcBef>
                <a:spcPct val="25000"/>
              </a:spcBef>
              <a:defRPr/>
            </a:pPr>
            <a:r>
              <a:rPr lang="en-US" dirty="0" smtClean="0"/>
              <a:t>___ is an optional agent feature used for vulnerability analysis along dependency chains</a:t>
            </a:r>
          </a:p>
          <a:p>
            <a:pPr lvl="1"/>
            <a:r>
              <a:rPr lang="en-US" dirty="0" smtClean="0"/>
              <a:t>Agent dependencies</a:t>
            </a:r>
          </a:p>
          <a:p>
            <a:pPr lvl="1"/>
            <a:r>
              <a:rPr lang="en-US" dirty="0" smtClean="0"/>
              <a:t>Agent wishes</a:t>
            </a:r>
          </a:p>
          <a:p>
            <a:pPr lvl="1"/>
            <a:r>
              <a:rPr lang="en-US" dirty="0" smtClean="0"/>
              <a:t>Agent belief and knowledge</a:t>
            </a:r>
          </a:p>
          <a:p>
            <a:pPr lvl="1"/>
            <a:r>
              <a:rPr lang="en-US" dirty="0" smtClean="0"/>
              <a:t>Agent definition</a:t>
            </a:r>
          </a:p>
          <a:p>
            <a:pPr lvl="1"/>
            <a:r>
              <a:rPr lang="en-US" dirty="0" smtClean="0"/>
              <a:t>Agent capabilities</a:t>
            </a:r>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All of the following are causes of goal </a:t>
            </a:r>
            <a:r>
              <a:rPr lang="en-US" dirty="0" err="1" smtClean="0"/>
              <a:t>unrealizability</a:t>
            </a:r>
            <a:r>
              <a:rPr lang="en-US" dirty="0" smtClean="0"/>
              <a:t> by agents, except?</a:t>
            </a:r>
          </a:p>
          <a:p>
            <a:pPr lvl="1"/>
            <a:r>
              <a:rPr lang="en-US" dirty="0" smtClean="0">
                <a:solidFill>
                  <a:schemeClr val="accent1"/>
                </a:solidFill>
                <a:effectLst>
                  <a:outerShdw blurRad="38100" dist="38100" dir="2700000" algn="tl">
                    <a:srgbClr val="000000"/>
                  </a:outerShdw>
                </a:effectLst>
              </a:rPr>
              <a:t>Lack of </a:t>
            </a:r>
            <a:r>
              <a:rPr lang="en-US" dirty="0" err="1" smtClean="0">
                <a:solidFill>
                  <a:schemeClr val="accent1"/>
                </a:solidFill>
                <a:effectLst>
                  <a:outerShdw blurRad="38100" dist="38100" dir="2700000" algn="tl">
                    <a:srgbClr val="000000"/>
                  </a:outerShdw>
                </a:effectLst>
              </a:rPr>
              <a:t>monitorability</a:t>
            </a:r>
            <a:r>
              <a:rPr lang="en-US" dirty="0" smtClean="0">
                <a:solidFill>
                  <a:schemeClr val="accent1"/>
                </a:solidFill>
              </a:rPr>
              <a:t> of state variables to be evaluated in assigned goals</a:t>
            </a:r>
            <a:endParaRPr lang="en-US" dirty="0" smtClean="0">
              <a:solidFill>
                <a:schemeClr val="tx2"/>
              </a:solidFill>
            </a:endParaRPr>
          </a:p>
          <a:p>
            <a:pPr lvl="1"/>
            <a:r>
              <a:rPr lang="en-US" dirty="0" smtClean="0">
                <a:solidFill>
                  <a:schemeClr val="accent1"/>
                </a:solidFill>
                <a:effectLst>
                  <a:outerShdw blurRad="38100" dist="38100" dir="2700000" algn="tl">
                    <a:srgbClr val="000000"/>
                  </a:outerShdw>
                </a:effectLst>
              </a:rPr>
              <a:t>Lack of controllability</a:t>
            </a:r>
            <a:r>
              <a:rPr lang="en-US" dirty="0" smtClean="0">
                <a:solidFill>
                  <a:schemeClr val="accent1"/>
                </a:solidFill>
              </a:rPr>
              <a:t> of state variables to be constrained in assigned goals</a:t>
            </a:r>
            <a:endParaRPr lang="en-US" dirty="0" smtClean="0"/>
          </a:p>
          <a:p>
            <a:pPr lvl="1"/>
            <a:r>
              <a:rPr lang="en-US" dirty="0" smtClean="0">
                <a:solidFill>
                  <a:schemeClr val="accent1"/>
                </a:solidFill>
              </a:rPr>
              <a:t>State variables to be evaluated in current states</a:t>
            </a:r>
            <a:endParaRPr lang="en-US" dirty="0" smtClean="0"/>
          </a:p>
          <a:p>
            <a:pPr lvl="1"/>
            <a:endParaRPr 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All of the following are causes of goal </a:t>
            </a:r>
            <a:r>
              <a:rPr lang="en-US" dirty="0" err="1" smtClean="0"/>
              <a:t>unrealizability</a:t>
            </a:r>
            <a:r>
              <a:rPr lang="en-US" dirty="0" smtClean="0"/>
              <a:t> by agents, except?</a:t>
            </a:r>
          </a:p>
          <a:p>
            <a:pPr lvl="1"/>
            <a:r>
              <a:rPr lang="en-US" dirty="0" smtClean="0">
                <a:solidFill>
                  <a:schemeClr val="accent1"/>
                </a:solidFill>
              </a:rPr>
              <a:t>Goal </a:t>
            </a:r>
            <a:r>
              <a:rPr lang="en-US" dirty="0" err="1" smtClean="0">
                <a:solidFill>
                  <a:schemeClr val="accent1"/>
                </a:solidFill>
              </a:rPr>
              <a:t>unsatisfiability</a:t>
            </a:r>
            <a:r>
              <a:rPr lang="en-US" dirty="0" smtClean="0">
                <a:solidFill>
                  <a:schemeClr val="accent1"/>
                </a:solidFill>
              </a:rPr>
              <a:t> under certain conditions</a:t>
            </a:r>
            <a:endParaRPr lang="en-US" dirty="0" smtClean="0"/>
          </a:p>
          <a:p>
            <a:pPr lvl="1"/>
            <a:r>
              <a:rPr lang="en-US" dirty="0" smtClean="0">
                <a:solidFill>
                  <a:schemeClr val="accent1"/>
                </a:solidFill>
              </a:rPr>
              <a:t>Bounded</a:t>
            </a:r>
            <a:r>
              <a:rPr lang="en-US" dirty="0" smtClean="0">
                <a:solidFill>
                  <a:schemeClr val="tx2"/>
                </a:solidFill>
              </a:rPr>
              <a:t> </a:t>
            </a:r>
            <a:r>
              <a:rPr lang="en-US" dirty="0" smtClean="0">
                <a:solidFill>
                  <a:schemeClr val="accent1"/>
                </a:solidFill>
              </a:rPr>
              <a:t>achievement of assigned </a:t>
            </a:r>
            <a:r>
              <a:rPr lang="en-US" i="1" dirty="0" smtClean="0">
                <a:solidFill>
                  <a:schemeClr val="accent1"/>
                </a:solidFill>
              </a:rPr>
              <a:t>Achieve</a:t>
            </a:r>
            <a:r>
              <a:rPr lang="en-US" dirty="0" smtClean="0">
                <a:solidFill>
                  <a:schemeClr val="accent1"/>
                </a:solidFill>
              </a:rPr>
              <a:t> goals</a:t>
            </a:r>
          </a:p>
          <a:p>
            <a:pPr lvl="1"/>
            <a:r>
              <a:rPr lang="en-US" dirty="0" smtClean="0">
                <a:solidFill>
                  <a:schemeClr val="accent1"/>
                </a:solidFill>
              </a:rPr>
              <a:t>State variables to be evaluated in future states</a:t>
            </a:r>
            <a:endParaRPr lang="en-US" dirty="0" smtClean="0">
              <a:solidFill>
                <a:schemeClr val="accent1"/>
              </a:solidFill>
              <a:effectLst>
                <a:outerShdw blurRad="38100" dist="38100" dir="2700000" algn="tl">
                  <a:srgbClr val="000000"/>
                </a:outerShdw>
              </a:effectLst>
            </a:endParaRPr>
          </a:p>
          <a:p>
            <a:pPr lvl="1"/>
            <a:r>
              <a:rPr lang="en-US" dirty="0" smtClean="0">
                <a:solidFill>
                  <a:schemeClr val="accent1"/>
                </a:solidFill>
                <a:effectLst>
                  <a:outerShdw blurRad="38100" dist="38100" dir="2700000" algn="tl">
                    <a:srgbClr val="000000"/>
                  </a:outerShdw>
                </a:effectLst>
              </a:rPr>
              <a:t>Lack of controllability</a:t>
            </a:r>
            <a:r>
              <a:rPr lang="en-US" dirty="0" smtClean="0">
                <a:solidFill>
                  <a:schemeClr val="accent1"/>
                </a:solidFill>
              </a:rPr>
              <a:t> of state variables to be constrained in assigned goals</a:t>
            </a:r>
            <a:endParaRPr lang="en-US" dirty="0" smtClean="0"/>
          </a:p>
          <a:p>
            <a:pPr lvl="1"/>
            <a:endParaRPr lang="en-US"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Which of the following is a partial view of agent diagram focus on capabilities &amp; interfaces?</a:t>
            </a:r>
          </a:p>
          <a:p>
            <a:pPr lvl="1"/>
            <a:r>
              <a:rPr lang="en-US" dirty="0" smtClean="0"/>
              <a:t>Context diagram</a:t>
            </a:r>
          </a:p>
          <a:p>
            <a:pPr lvl="1"/>
            <a:r>
              <a:rPr lang="en-US" dirty="0" smtClean="0"/>
              <a:t>Use-case diagram</a:t>
            </a:r>
          </a:p>
          <a:p>
            <a:pPr lvl="1"/>
            <a:r>
              <a:rPr lang="en-US" dirty="0" smtClean="0"/>
              <a:t>SADT diagram</a:t>
            </a:r>
          </a:p>
          <a:p>
            <a:pPr lvl="1"/>
            <a:r>
              <a:rPr lang="en-US" dirty="0" smtClean="0"/>
              <a:t>Class diagram</a:t>
            </a:r>
            <a:endParaRPr lang="en-US"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the following diagram, it is true if we say that Participant depends on </a:t>
            </a:r>
            <a:r>
              <a:rPr lang="en-US" dirty="0" smtClean="0"/>
              <a:t>Scheduler </a:t>
            </a:r>
            <a:r>
              <a:rPr lang="en-US" dirty="0" smtClean="0"/>
              <a:t>on satisfying goal “Constraints Transmitted”?</a:t>
            </a:r>
          </a:p>
          <a:p>
            <a:pPr lvl="1"/>
            <a:r>
              <a:rPr lang="en-US" dirty="0" smtClean="0"/>
              <a:t>True</a:t>
            </a:r>
          </a:p>
          <a:p>
            <a:pPr lvl="1"/>
            <a:r>
              <a:rPr lang="en-US" dirty="0" smtClean="0"/>
              <a:t>False</a:t>
            </a:r>
            <a:endParaRPr lang="en-US" dirty="0"/>
          </a:p>
        </p:txBody>
      </p:sp>
      <p:graphicFrame>
        <p:nvGraphicFramePr>
          <p:cNvPr id="1026" name="Object 12"/>
          <p:cNvGraphicFramePr>
            <a:graphicFrameLocks noChangeAspect="1"/>
          </p:cNvGraphicFramePr>
          <p:nvPr/>
        </p:nvGraphicFramePr>
        <p:xfrm>
          <a:off x="2082800" y="3429000"/>
          <a:ext cx="7061200" cy="2900362"/>
        </p:xfrm>
        <a:graphic>
          <a:graphicData uri="http://schemas.openxmlformats.org/presentationml/2006/ole">
            <mc:AlternateContent xmlns:mc="http://schemas.openxmlformats.org/markup-compatibility/2006">
              <mc:Choice xmlns:v="urn:schemas-microsoft-com:vml" Requires="v">
                <p:oleObj spid="_x0000_s1027" name="Picture" r:id="rId3" imgW="3879360" imgH="1554480" progId="Word.Picture.8">
                  <p:embed/>
                </p:oleObj>
              </mc:Choice>
              <mc:Fallback>
                <p:oleObj name="Picture" r:id="rId3" imgW="3879360" imgH="1554480" progId="Word.Picture.8">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2800" y="3429000"/>
                        <a:ext cx="7061200" cy="290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following diagram is____</a:t>
            </a:r>
          </a:p>
          <a:p>
            <a:pPr lvl="1"/>
            <a:r>
              <a:rPr lang="en-US" dirty="0" smtClean="0"/>
              <a:t> A goal-agent co-refinement pattern in process control</a:t>
            </a:r>
          </a:p>
          <a:p>
            <a:pPr lvl="1"/>
            <a:r>
              <a:rPr lang="en-US" dirty="0" smtClean="0"/>
              <a:t>A goal refinement pattern in process control</a:t>
            </a:r>
          </a:p>
          <a:p>
            <a:pPr lvl="1"/>
            <a:r>
              <a:rPr lang="en-US" dirty="0" smtClean="0"/>
              <a:t>A agent refinement pattern in process control</a:t>
            </a:r>
          </a:p>
          <a:p>
            <a:pPr lvl="1">
              <a:buNone/>
            </a:pPr>
            <a:endParaRPr lang="en-US" dirty="0"/>
          </a:p>
        </p:txBody>
      </p:sp>
      <p:graphicFrame>
        <p:nvGraphicFramePr>
          <p:cNvPr id="2050" name="Object 7"/>
          <p:cNvGraphicFramePr>
            <a:graphicFrameLocks noChangeAspect="1"/>
          </p:cNvGraphicFramePr>
          <p:nvPr/>
        </p:nvGraphicFramePr>
        <p:xfrm>
          <a:off x="0" y="3810000"/>
          <a:ext cx="9144000" cy="2570162"/>
        </p:xfrm>
        <a:graphic>
          <a:graphicData uri="http://schemas.openxmlformats.org/presentationml/2006/ole">
            <mc:AlternateContent xmlns:mc="http://schemas.openxmlformats.org/markup-compatibility/2006">
              <mc:Choice xmlns:v="urn:schemas-microsoft-com:vml" Requires="v">
                <p:oleObj spid="_x0000_s2051" name="Picture" r:id="rId3" imgW="5850360" imgH="1374120" progId="Word.Picture.8">
                  <p:embed/>
                </p:oleObj>
              </mc:Choice>
              <mc:Fallback>
                <p:oleObj name="Picture" r:id="rId3" imgW="5850360" imgH="137412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810000"/>
                        <a:ext cx="9144000" cy="2570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Which of the following is NOT a rule for agent identification when building agent model?</a:t>
            </a:r>
          </a:p>
          <a:p>
            <a:pPr lvl="1"/>
            <a:r>
              <a:rPr lang="en-US" dirty="0" smtClean="0"/>
              <a:t>For a goal already identified in the goal model, review all the objects that are active ones. For each object determine what attribute and association in the object model the object can monitor or control.</a:t>
            </a:r>
          </a:p>
          <a:p>
            <a:pPr lvl="1"/>
            <a:r>
              <a:rPr lang="en-US" dirty="0" smtClean="0"/>
              <a:t>For a goal already identified in the goal model, identify what agents could be made responsible for it. Then, for every object this goal refer to, determine the object's attributes and associations in the object model that could be monitored and controlled by those agent.</a:t>
            </a:r>
          </a:p>
          <a:p>
            <a:pPr lvl="1"/>
            <a:r>
              <a:rPr lang="en-US" dirty="0" smtClean="0"/>
              <a:t>For a realizable leaf goal in the goal model, consider for all alternative assignments any identified agent whose capabilities enable it to (a) monitor all variables that need to be evaluated in the goal specification, and (b) control all variables that are </a:t>
            </a:r>
            <a:r>
              <a:rPr lang="en-US" dirty="0" err="1" smtClean="0"/>
              <a:t>constrainted</a:t>
            </a:r>
            <a:r>
              <a:rPr lang="en-US" dirty="0" smtClean="0"/>
              <a:t> by the goal specification.</a:t>
            </a:r>
            <a:endParaRPr lang="en-US" dirty="0"/>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Which of the following is NOT a rule for agent identification when building agent model?</a:t>
            </a:r>
          </a:p>
          <a:p>
            <a:pPr lvl="1"/>
            <a:r>
              <a:rPr lang="en-US" dirty="0" smtClean="0"/>
              <a:t>Variable monitor/controller.</a:t>
            </a:r>
          </a:p>
          <a:p>
            <a:pPr lvl="1"/>
            <a:r>
              <a:rPr lang="en-US" dirty="0" smtClean="0"/>
              <a:t>Goal wisher</a:t>
            </a:r>
          </a:p>
          <a:p>
            <a:pPr lvl="1"/>
            <a:r>
              <a:rPr lang="en-US" dirty="0" smtClean="0"/>
              <a:t>Goal enforcer</a:t>
            </a:r>
          </a:p>
          <a:p>
            <a:pPr lvl="1"/>
            <a:r>
              <a:rPr lang="en-US" dirty="0" smtClean="0"/>
              <a:t>Assignment to wisher</a:t>
            </a:r>
            <a:endParaRPr 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130000"/>
              </a:lnSpc>
              <a:defRPr/>
            </a:pPr>
            <a:r>
              <a:rPr lang="en-US" dirty="0" smtClean="0"/>
              <a:t> ___</a:t>
            </a:r>
            <a:r>
              <a:rPr lang="en-US" dirty="0" smtClean="0">
                <a:effectLst>
                  <a:outerShdw blurRad="38100" dist="38100" dir="2700000" algn="tl">
                    <a:srgbClr val="000000"/>
                  </a:outerShdw>
                </a:effectLst>
              </a:rPr>
              <a:t>Responsibility</a:t>
            </a:r>
            <a:r>
              <a:rPr lang="en-US" dirty="0" smtClean="0"/>
              <a:t> view of the system being modeled to show </a:t>
            </a:r>
            <a:r>
              <a:rPr lang="en-US" sz="2400" dirty="0" smtClean="0">
                <a:effectLst>
                  <a:outerShdw blurRad="38100" dist="38100" dir="2700000" algn="tl">
                    <a:srgbClr val="000000"/>
                  </a:outerShdw>
                </a:effectLst>
              </a:rPr>
              <a:t>who</a:t>
            </a:r>
            <a:r>
              <a:rPr lang="en-US" sz="2400" dirty="0" smtClean="0">
                <a:solidFill>
                  <a:srgbClr val="006666"/>
                </a:solidFill>
                <a:effectLst>
                  <a:outerShdw blurRad="38100" dist="38100" dir="2700000" algn="tl">
                    <a:srgbClr val="000000"/>
                  </a:outerShdw>
                </a:effectLst>
              </a:rPr>
              <a:t> </a:t>
            </a:r>
            <a:r>
              <a:rPr lang="en-US" sz="2400" dirty="0" smtClean="0"/>
              <a:t>is doing what, and why</a:t>
            </a:r>
          </a:p>
          <a:p>
            <a:pPr lvl="1"/>
            <a:r>
              <a:rPr lang="en-US" dirty="0" smtClean="0"/>
              <a:t>Agent model</a:t>
            </a:r>
          </a:p>
          <a:p>
            <a:pPr lvl="1"/>
            <a:r>
              <a:rPr lang="en-US" dirty="0" smtClean="0"/>
              <a:t>Goal model</a:t>
            </a:r>
          </a:p>
          <a:p>
            <a:pPr lvl="1"/>
            <a:r>
              <a:rPr lang="en-US" dirty="0" smtClean="0"/>
              <a:t>Operation model</a:t>
            </a:r>
          </a:p>
          <a:p>
            <a:pPr lvl="1"/>
            <a:r>
              <a:rPr lang="en-US" dirty="0" smtClean="0"/>
              <a:t>Object model</a:t>
            </a:r>
          </a:p>
          <a:p>
            <a:pPr lvl="1"/>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Which of the following is NOT a rule for agent responsibility when building agent model?</a:t>
            </a:r>
          </a:p>
          <a:p>
            <a:pPr lvl="1"/>
            <a:r>
              <a:rPr lang="en-US" dirty="0" smtClean="0"/>
              <a:t>Assignment to wisher</a:t>
            </a:r>
          </a:p>
          <a:p>
            <a:pPr lvl="1"/>
            <a:r>
              <a:rPr lang="en-US" dirty="0" smtClean="0"/>
              <a:t>Assignment refinement</a:t>
            </a:r>
          </a:p>
          <a:p>
            <a:pPr lvl="1"/>
            <a:r>
              <a:rPr lang="en-US" dirty="0" smtClean="0"/>
              <a:t>Assignment based on goal-capability matching</a:t>
            </a:r>
          </a:p>
          <a:p>
            <a:pPr lvl="1"/>
            <a:r>
              <a:rPr lang="en-US" dirty="0" smtClean="0"/>
              <a:t>Assignment selection based on achieve goal</a:t>
            </a:r>
            <a:endParaRPr lang="en-US" dirty="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following diagram is a pattern derived ___</a:t>
            </a:r>
          </a:p>
          <a:p>
            <a:pPr lvl="1"/>
            <a:r>
              <a:rPr lang="en-US" dirty="0" smtClean="0"/>
              <a:t>Agent diagram from goal diagram</a:t>
            </a:r>
          </a:p>
          <a:p>
            <a:pPr lvl="1"/>
            <a:r>
              <a:rPr lang="en-US" altLang="en-US" dirty="0" smtClean="0"/>
              <a:t>Agent interfaces are derived from goal specs</a:t>
            </a:r>
          </a:p>
          <a:p>
            <a:pPr lvl="1"/>
            <a:endParaRPr lang="en-US" dirty="0"/>
          </a:p>
        </p:txBody>
      </p:sp>
      <p:graphicFrame>
        <p:nvGraphicFramePr>
          <p:cNvPr id="3074" name="Object 29"/>
          <p:cNvGraphicFramePr>
            <a:graphicFrameLocks noChangeAspect="1"/>
          </p:cNvGraphicFramePr>
          <p:nvPr/>
        </p:nvGraphicFramePr>
        <p:xfrm>
          <a:off x="-223838" y="3581400"/>
          <a:ext cx="9367838" cy="2549525"/>
        </p:xfrm>
        <a:graphic>
          <a:graphicData uri="http://schemas.openxmlformats.org/presentationml/2006/ole">
            <mc:AlternateContent xmlns:mc="http://schemas.openxmlformats.org/markup-compatibility/2006">
              <mc:Choice xmlns:v="urn:schemas-microsoft-com:vml" Requires="v">
                <p:oleObj spid="_x0000_s3075" name="Picture" r:id="rId3" imgW="4320360" imgH="1194480" progId="Word.Picture.8">
                  <p:embed/>
                </p:oleObj>
              </mc:Choice>
              <mc:Fallback>
                <p:oleObj name="Picture" r:id="rId3" imgW="4320360" imgH="1194480" progId="Word.Picture.8">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8" y="3581400"/>
                        <a:ext cx="9367838" cy="2549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All of the following are usages of agent model, except?</a:t>
            </a:r>
          </a:p>
          <a:p>
            <a:pPr lvl="1">
              <a:defRPr/>
            </a:pPr>
            <a:r>
              <a:rPr lang="en-US" dirty="0" smtClean="0"/>
              <a:t>Agent model shows distribution of responsibilities within system</a:t>
            </a:r>
          </a:p>
          <a:p>
            <a:pPr lvl="1">
              <a:defRPr/>
            </a:pPr>
            <a:r>
              <a:rPr lang="en-US" dirty="0" smtClean="0"/>
              <a:t>Agent model is used for agent refinement</a:t>
            </a:r>
          </a:p>
          <a:p>
            <a:pPr lvl="1">
              <a:defRPr/>
            </a:pPr>
            <a:r>
              <a:rPr lang="en-US" dirty="0" smtClean="0"/>
              <a:t>Agent model defines system scope &amp; configuration, boundary software/environment</a:t>
            </a:r>
          </a:p>
          <a:p>
            <a:pPr lvl="1">
              <a:defRPr/>
            </a:pPr>
            <a:r>
              <a:rPr lang="en-US" dirty="0" smtClean="0"/>
              <a:t>Agent model is used for vulnerability analysis among agents</a:t>
            </a:r>
          </a:p>
          <a:p>
            <a:endParaRPr lang="en-US" sz="24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agent model, all of the following are agent categories, except?</a:t>
            </a:r>
          </a:p>
          <a:p>
            <a:pPr lvl="1"/>
            <a:r>
              <a:rPr lang="en-US" dirty="0" smtClean="0"/>
              <a:t>Software-to-be</a:t>
            </a:r>
          </a:p>
          <a:p>
            <a:pPr lvl="1"/>
            <a:r>
              <a:rPr lang="en-US" dirty="0" smtClean="0"/>
              <a:t>Environment</a:t>
            </a:r>
          </a:p>
          <a:p>
            <a:pPr lvl="1"/>
            <a:r>
              <a:rPr lang="en-US" dirty="0" smtClean="0"/>
              <a:t>Physical component</a:t>
            </a:r>
          </a:p>
          <a:p>
            <a:pPr lvl="1"/>
            <a:r>
              <a:rPr lang="en-US" dirty="0" smtClean="0"/>
              <a:t>Software component</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___is ability to monitor or control items declared in object model.</a:t>
            </a:r>
          </a:p>
          <a:p>
            <a:pPr lvl="1"/>
            <a:r>
              <a:rPr lang="en-US" sz="2000" dirty="0" smtClean="0"/>
              <a:t>Agent capabilities</a:t>
            </a:r>
          </a:p>
          <a:p>
            <a:pPr lvl="1"/>
            <a:r>
              <a:rPr lang="en-US" sz="2000" dirty="0" smtClean="0"/>
              <a:t>Agent Responsibility</a:t>
            </a:r>
          </a:p>
          <a:p>
            <a:pPr lvl="1"/>
            <a:r>
              <a:rPr lang="en-US" sz="2000" dirty="0" smtClean="0"/>
              <a:t>Agent performance</a:t>
            </a:r>
          </a:p>
          <a:p>
            <a:pPr lvl="1"/>
            <a:r>
              <a:rPr lang="en-US" sz="2000" dirty="0" smtClean="0"/>
              <a:t>Agent dependencies</a:t>
            </a:r>
          </a:p>
          <a:p>
            <a:r>
              <a:rPr lang="en-US" dirty="0" smtClean="0"/>
              <a:t>An agent </a:t>
            </a:r>
            <a:r>
              <a:rPr lang="en-US" dirty="0" smtClean="0">
                <a:effectLst>
                  <a:outerShdw blurRad="38100" dist="38100" dir="2700000" algn="tl">
                    <a:srgbClr val="000000"/>
                  </a:outerShdw>
                </a:effectLst>
              </a:rPr>
              <a:t>monitors</a:t>
            </a:r>
            <a:r>
              <a:rPr lang="en-US" dirty="0" smtClean="0"/>
              <a:t> (</a:t>
            </a:r>
            <a:r>
              <a:rPr lang="en-US" sz="2000" dirty="0" smtClean="0"/>
              <a:t>resp.</a:t>
            </a:r>
            <a:r>
              <a:rPr lang="en-US" sz="2400" dirty="0" smtClean="0"/>
              <a:t> </a:t>
            </a:r>
            <a:r>
              <a:rPr lang="en-US" dirty="0" smtClean="0">
                <a:effectLst>
                  <a:outerShdw blurRad="38100" dist="38100" dir="2700000" algn="tl">
                    <a:srgbClr val="000000"/>
                  </a:outerShdw>
                </a:effectLst>
              </a:rPr>
              <a:t>controls</a:t>
            </a:r>
            <a:r>
              <a:rPr lang="en-US" dirty="0" smtClean="0"/>
              <a:t>) an object attribute if its instances can ___(</a:t>
            </a:r>
            <a:r>
              <a:rPr lang="en-US" sz="2000" dirty="0" smtClean="0"/>
              <a:t>resp.___</a:t>
            </a:r>
            <a:r>
              <a:rPr lang="en-US" dirty="0" smtClean="0"/>
              <a:t>) values of this attribute</a:t>
            </a:r>
            <a:endParaRPr lang="en-US" sz="2400" dirty="0" smtClean="0"/>
          </a:p>
          <a:p>
            <a:pPr lvl="1"/>
            <a:r>
              <a:rPr lang="en-US" dirty="0" smtClean="0"/>
              <a:t>get/ set</a:t>
            </a:r>
          </a:p>
          <a:p>
            <a:pPr lvl="1"/>
            <a:r>
              <a:rPr lang="en-US" dirty="0" smtClean="0"/>
              <a:t>Set/get</a:t>
            </a:r>
          </a:p>
          <a:p>
            <a:endParaRPr 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Agent  capabilities define____</a:t>
            </a:r>
          </a:p>
          <a:p>
            <a:pPr lvl="1"/>
            <a:r>
              <a:rPr lang="en-US" sz="2200" dirty="0" smtClean="0"/>
              <a:t>agent’s interfaces</a:t>
            </a:r>
          </a:p>
          <a:p>
            <a:pPr lvl="1"/>
            <a:r>
              <a:rPr lang="en-US" sz="2200" dirty="0" smtClean="0"/>
              <a:t>agent responsibilities</a:t>
            </a:r>
          </a:p>
          <a:p>
            <a:pPr lvl="1"/>
            <a:r>
              <a:rPr lang="en-US" sz="2200" dirty="0" smtClean="0"/>
              <a:t>agent dependencies</a:t>
            </a:r>
          </a:p>
          <a:p>
            <a:pPr lvl="1"/>
            <a:r>
              <a:rPr lang="en-US" sz="2200" dirty="0" smtClean="0"/>
              <a:t>agent performance links</a:t>
            </a:r>
          </a:p>
          <a:p>
            <a:r>
              <a:rPr lang="en-US" dirty="0" smtClean="0"/>
              <a:t>An agent is _____for a goal if its instances are the only ones required to restrict behaviors to satisfy the goal.</a:t>
            </a:r>
          </a:p>
          <a:p>
            <a:pPr lvl="1"/>
            <a:r>
              <a:rPr lang="en-US" dirty="0" smtClean="0">
                <a:effectLst>
                  <a:outerShdw blurRad="38100" dist="38100" dir="2700000" algn="tl">
                    <a:srgbClr val="000000"/>
                  </a:outerShdw>
                </a:effectLst>
              </a:rPr>
              <a:t>Responsible</a:t>
            </a:r>
          </a:p>
          <a:p>
            <a:pPr lvl="1"/>
            <a:r>
              <a:rPr lang="en-US" dirty="0" smtClean="0">
                <a:effectLst>
                  <a:outerShdw blurRad="38100" dist="38100" dir="2700000" algn="tl">
                    <a:srgbClr val="000000"/>
                  </a:outerShdw>
                </a:effectLst>
              </a:rPr>
              <a:t>Performance</a:t>
            </a:r>
          </a:p>
          <a:p>
            <a:pPr lvl="1"/>
            <a:r>
              <a:rPr lang="en-US" dirty="0" smtClean="0">
                <a:effectLst>
                  <a:outerShdw blurRad="38100" dist="38100" dir="2700000" algn="tl">
                    <a:srgbClr val="000000"/>
                  </a:outerShdw>
                </a:effectLst>
              </a:rPr>
              <a:t>Agent dependent</a:t>
            </a:r>
            <a:endParaRPr lang="en-US" dirty="0" smtClean="0"/>
          </a:p>
          <a:p>
            <a:endParaRPr lang="en-US" dirty="0" smtClean="0"/>
          </a:p>
          <a:p>
            <a:pPr lvl="1"/>
            <a:endParaRPr lang="en-US"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An agent is </a:t>
            </a:r>
            <a:r>
              <a:rPr lang="en-US" dirty="0" smtClean="0">
                <a:effectLst>
                  <a:outerShdw blurRad="38100" dist="38100" dir="2700000" algn="tl">
                    <a:srgbClr val="000000"/>
                  </a:outerShdw>
                </a:effectLst>
              </a:rPr>
              <a:t>responsible </a:t>
            </a:r>
            <a:r>
              <a:rPr lang="en-US" dirty="0" smtClean="0"/>
              <a:t>for a goal if its instances are the only ones required to restrict behaviors to satisfy the goal through____</a:t>
            </a:r>
          </a:p>
          <a:p>
            <a:pPr lvl="1"/>
            <a:r>
              <a:rPr lang="en-US" dirty="0" smtClean="0"/>
              <a:t>setting of their controlled variables</a:t>
            </a:r>
          </a:p>
          <a:p>
            <a:pPr lvl="1"/>
            <a:r>
              <a:rPr lang="en-US" dirty="0" smtClean="0"/>
              <a:t>cooperating with other agents</a:t>
            </a:r>
          </a:p>
          <a:p>
            <a:pPr lvl="1"/>
            <a:r>
              <a:rPr lang="en-US" dirty="0" smtClean="0"/>
              <a:t>setting of the other agent’s controlled variables</a:t>
            </a:r>
          </a:p>
          <a:p>
            <a:pPr lvl="1"/>
            <a:endParaRPr lang="en-US" dirty="0" smtClean="0"/>
          </a:p>
          <a:p>
            <a:pPr lvl="1"/>
            <a:endParaRPr lang="en-US" dirty="0" smtClean="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An agent </a:t>
            </a:r>
            <a:r>
              <a:rPr lang="en-US" dirty="0" smtClean="0">
                <a:effectLst>
                  <a:outerShdw blurRad="38100" dist="38100" dir="2700000" algn="tl">
                    <a:srgbClr val="000000"/>
                  </a:outerShdw>
                </a:effectLst>
              </a:rPr>
              <a:t>performs</a:t>
            </a:r>
            <a:r>
              <a:rPr lang="en-US" dirty="0" smtClean="0"/>
              <a:t> an operation if the applications of this operation are activated by instances of this agent that ___</a:t>
            </a:r>
          </a:p>
          <a:p>
            <a:pPr lvl="1"/>
            <a:r>
              <a:rPr lang="en-US" sz="2000" dirty="0" smtClean="0"/>
              <a:t>means for getting the agent’s controlled variables</a:t>
            </a:r>
          </a:p>
          <a:p>
            <a:pPr lvl="1"/>
            <a:r>
              <a:rPr lang="en-US" sz="2000" dirty="0" smtClean="0"/>
              <a:t>means for setting the agent’s monitored variables</a:t>
            </a:r>
          </a:p>
          <a:p>
            <a:pPr lvl="1"/>
            <a:r>
              <a:rPr lang="en-US" sz="2000" dirty="0" smtClean="0"/>
              <a:t>means for getting/setting the agent’s monitored/controlled variables</a:t>
            </a:r>
          </a:p>
          <a:p>
            <a:pPr lvl="1"/>
            <a:endParaRPr lang="en-US" sz="2000" dirty="0" smtClean="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An agent performs an operation if the applications of this operation are activated by instances of this agent. The operations performed by an agent define which agent instance activates which operation application, they specified in instance declaration annotating ___________.</a:t>
            </a:r>
          </a:p>
          <a:p>
            <a:pPr lvl="1"/>
            <a:r>
              <a:rPr lang="en-US" dirty="0" smtClean="0"/>
              <a:t>Performance link</a:t>
            </a:r>
          </a:p>
          <a:p>
            <a:pPr lvl="1"/>
            <a:r>
              <a:rPr lang="en-US" dirty="0" smtClean="0"/>
              <a:t>Responsibility link</a:t>
            </a:r>
          </a:p>
          <a:p>
            <a:pPr lvl="1"/>
            <a:r>
              <a:rPr lang="en-US" dirty="0" smtClean="0"/>
              <a:t>Assignment link</a:t>
            </a:r>
          </a:p>
          <a:p>
            <a:pPr lvl="1"/>
            <a:r>
              <a:rPr lang="en-US" dirty="0" smtClean="0"/>
              <a:t>Monitor/control link</a:t>
            </a:r>
            <a:endParaRPr lang="en-US"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9691</TotalTime>
  <Words>791</Words>
  <Application>Microsoft Office PowerPoint</Application>
  <PresentationFormat>On-screen Show (4:3)</PresentationFormat>
  <Paragraphs>103</Paragraphs>
  <Slides>21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8" baseType="lpstr">
      <vt:lpstr>Arial</vt:lpstr>
      <vt:lpstr>Calibri</vt:lpstr>
      <vt:lpstr>Times New Roman</vt:lpstr>
      <vt:lpstr>Verdana</vt:lpstr>
      <vt:lpstr>Wingdings</vt:lpstr>
      <vt:lpstr>Office Theme</vt:lpstr>
      <vt:lpstr>Picture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FPT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Sang Nguyen</dc:creator>
  <cp:lastModifiedBy>sangnv</cp:lastModifiedBy>
  <cp:revision>450</cp:revision>
  <dcterms:created xsi:type="dcterms:W3CDTF">2010-01-30T12:29:31Z</dcterms:created>
  <dcterms:modified xsi:type="dcterms:W3CDTF">2014-08-26T01:20:33Z</dcterms:modified>
</cp:coreProperties>
</file>