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262" r:id="rId2"/>
    <p:sldId id="1223" r:id="rId3"/>
    <p:sldId id="1226" r:id="rId4"/>
    <p:sldId id="1227" r:id="rId5"/>
    <p:sldId id="1222" r:id="rId6"/>
    <p:sldId id="1228" r:id="rId7"/>
    <p:sldId id="1229" r:id="rId8"/>
    <p:sldId id="1230" r:id="rId9"/>
    <p:sldId id="1231" r:id="rId10"/>
    <p:sldId id="1232" r:id="rId11"/>
    <p:sldId id="1233" r:id="rId12"/>
    <p:sldId id="1241" r:id="rId13"/>
    <p:sldId id="1234" r:id="rId14"/>
    <p:sldId id="1235" r:id="rId15"/>
    <p:sldId id="1242" r:id="rId16"/>
    <p:sldId id="1263" r:id="rId17"/>
    <p:sldId id="1243" r:id="rId18"/>
    <p:sldId id="1244" r:id="rId19"/>
    <p:sldId id="1245" r:id="rId20"/>
    <p:sldId id="1236" r:id="rId21"/>
    <p:sldId id="1246" r:id="rId22"/>
    <p:sldId id="1247" r:id="rId23"/>
    <p:sldId id="1237" r:id="rId24"/>
    <p:sldId id="1248" r:id="rId25"/>
    <p:sldId id="1249" r:id="rId26"/>
    <p:sldId id="1250" r:id="rId27"/>
    <p:sldId id="1251" r:id="rId28"/>
    <p:sldId id="1252" r:id="rId29"/>
    <p:sldId id="1260" r:id="rId30"/>
    <p:sldId id="1238" r:id="rId31"/>
    <p:sldId id="1253" r:id="rId32"/>
    <p:sldId id="1254" r:id="rId33"/>
    <p:sldId id="1255" r:id="rId34"/>
    <p:sldId id="1256" r:id="rId35"/>
    <p:sldId id="1239" r:id="rId36"/>
    <p:sldId id="1257" r:id="rId37"/>
    <p:sldId id="1240" r:id="rId38"/>
    <p:sldId id="1259" r:id="rId39"/>
    <p:sldId id="1258" r:id="rId40"/>
    <p:sldId id="1261" r:id="rId41"/>
    <p:sldId id="1225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54" clrIdx="0"/>
  <p:cmAuthor id="1" name="sangnv" initials="s" lastIdx="0" clrIdx="1">
    <p:extLst>
      <p:ext uri="{19B8F6BF-5375-455C-9EA6-DF929625EA0E}">
        <p15:presenceInfo xmlns:p15="http://schemas.microsoft.com/office/powerpoint/2012/main" userId="sangn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9DC"/>
    <a:srgbClr val="33CCCC"/>
    <a:srgbClr val="009999"/>
    <a:srgbClr val="CC00FF"/>
    <a:srgbClr val="663300"/>
    <a:srgbClr val="E2E5FA"/>
    <a:srgbClr val="B8BFF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37" autoAdjust="0"/>
  </p:normalViewPr>
  <p:slideViewPr>
    <p:cSldViewPr snapToGrid="0">
      <p:cViewPr varScale="1">
        <p:scale>
          <a:sx n="64" d="100"/>
          <a:sy n="64" d="100"/>
        </p:scale>
        <p:origin x="1566" y="48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264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05:13.737" idx="27">
    <p:pos x="5441" y="1137"/>
    <p:text>Đồ chế tác</p:text>
  </p:cm>
  <p:cm authorId="0" dt="2010-06-29T06:06:04.941" idx="28">
    <p:pos x="5577" y="1273"/>
    <p:text>Mò tìm, khai phá</p:text>
  </p:cm>
  <p:cm authorId="0" dt="2010-06-29T06:07:16.254" idx="1">
    <p:pos x="5441" y="1966"/>
    <p:text>Thu nhận, đạt được khái niệm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33:44.047" idx="44">
    <p:pos x="5651" y="681"/>
    <p:text>Ví dụ và phản ví dụ</p:text>
  </p:cm>
  <p:cm authorId="0" dt="2010-06-29T09:53:24.546" idx="46">
    <p:pos x="5651" y="1003"/>
    <p:text>Phong cách tự thuật</p:text>
  </p:cm>
  <p:cm authorId="0" dt="2010-06-29T09:54:45.984" idx="47">
    <p:pos x="5651" y="1302"/>
    <p:text>Thu được các bộ test chấp nhận tuần tự động.</p:text>
  </p:cm>
  <p:cm authorId="0" dt="2010-06-29T09:55:25.891" idx="48">
    <p:pos x="5651" y="1970"/>
    <p:text>Bùng nổ tổ hợp các trường hợp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9:50:12.701" idx="45">
    <p:pos x="2733" y="1310"/>
    <p:text>Phức tạp,tỉ mỉ, soạn thảo công phu, chi tiết.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36:33.426" idx="13">
    <p:pos x="5643" y="823"/>
    <p:text>Tăng tính cụ thể</p:text>
  </p:cm>
  <p:cm authorId="0" dt="2010-06-29T02:37:02.188" idx="14">
    <p:pos x="5643" y="1350"/>
    <p:text>Hàm ý</p:text>
  </p:cm>
  <p:cm authorId="0" dt="2010-06-29T02:37:52.326" idx="15">
    <p:pos x="5643" y="2828"/>
    <p:text>Có thể gây hiểu lầm, đặt kỳ vọng quá cao</p:text>
  </p:cm>
  <p:cm authorId="0" dt="2010-06-29T02:39:02.348" idx="16">
    <p:pos x="5643" y="3587"/>
    <p:text>Không nhất quán tiềm tàng giữa mã sửa đổi và yêu cầu được tài liệu hóa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43:16.439" idx="17">
    <p:pos x="5733" y="3063"/>
    <p:text>Các cơ chế chuyển dịch</p:text>
  </p:cm>
  <p:cm authorId="0" dt="2010-06-29T09:57:12.464" idx="49">
    <p:pos x="5733" y="2167"/>
    <p:text>Chuyển đổi, đảo chỗ, chuyển vị trí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10:00:23.289" idx="50">
    <p:pos x="5667" y="3987"/>
    <p:text>Giờ cao điểm
Peak: tối đa, cao điểm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54:56.321" idx="18">
    <p:pos x="5619" y="1620"/>
    <p:text>lan man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58:19.660" idx="19">
    <p:pos x="5387" y="1723"/>
    <p:text>Thu thập trực tiếp thông tin có liên quan</p:text>
  </p:cm>
  <p:cm authorId="0" dt="2010-06-29T02:59:07.209" idx="20">
    <p:pos x="5387" y="2311"/>
    <p:text>Thông tin thu thập được có thể là chủ quan</p:text>
  </p:cm>
  <p:cm authorId="0" dt="2010-06-29T02:59:38.484" idx="21">
    <p:pos x="5387" y="2725"/>
    <p:text>Mâu thuẫn tiềm năng</p:text>
  </p:cm>
  <p:cm authorId="0" dt="2010-06-29T03:00:23.659" idx="22">
    <p:pos x="5387" y="2990"/>
    <p:text>Hiệu quả dựa chủ yếu trên thái độ, sự phù hợp của câu hỏi.</p:text>
  </p:cm>
  <p:cm authorId="0" dt="2010-06-29T10:06:46.916" idx="51">
    <p:pos x="5387" y="870"/>
    <p:text>phát hiện, khám phá ~ elicitate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3:04:23.028" idx="23">
    <p:pos x="5718" y="1667"/>
    <p:text>Can thiệp, xen vào</p:text>
  </p:cm>
  <p:cm authorId="0" dt="2010-06-29T03:04:58.739" idx="24">
    <p:pos x="5718" y="2986"/>
    <p:text>Nổi bật lên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10:16:14.622" idx="52">
    <p:pos x="5664" y="3708"/>
    <p:text>Joint Application Design (JAD) is a process used in the prototyping life cycle area of the Dynamic Systems Development Method (DSDM) to collect business</p:text>
  </p:cm>
  <p:cm authorId="0" dt="2010-06-29T10:16:36.804" idx="53">
    <p:pos x="5800" y="3844"/>
    <p:text>Quality function deployment (QFD) is a “method to transform user demands into design quality, to deploy the functions forming quality, and to deploy methods 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3:09:34.099" idx="25">
    <p:pos x="5642" y="1938"/>
    <p:text>Hiệp trợ, đồng vận</p:text>
  </p:cm>
  <p:cm authorId="0" dt="2010-06-29T03:10:01.408" idx="26">
    <p:pos x="5642" y="2214"/>
    <p:text>Kết cấu nhóm</p:text>
  </p:cm>
  <p:cm authorId="0" dt="2010-06-29T10:18:05.111" idx="54">
    <p:pos x="5642" y="3852"/>
    <p:text>Nông cạn hời hợt hoặc quá tập trung vào kỹ thuật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09:48.082" idx="29">
    <p:pos x="5544" y="1017"/>
    <p:text>Học tập mang tính chủ động và hợp tác</p:text>
  </p:cm>
  <p:cm authorId="0" dt="2010-06-29T06:10:18.245" idx="30">
    <p:pos x="5544" y="1333"/>
    <p:text>Thỏa đáng</p:text>
  </p:cm>
  <p:cm authorId="0" dt="2010-06-29T06:10:37.273" idx="31">
    <p:pos x="5680" y="1469"/>
    <p:text>Người đại diện</p:text>
  </p:cm>
  <p:cm authorId="0" dt="2010-06-29T06:11:25.632" idx="32">
    <p:pos x="5544" y="2373"/>
    <p:text>Vị trí liên quan</p:text>
  </p:cm>
  <p:cm authorId="0" dt="2010-06-29T06:12:18.388" idx="33">
    <p:pos x="5544" y="2911"/>
    <p:text>Chuyên môn về nghiệp vụ</p:text>
  </p:cm>
  <p:cm authorId="0" dt="2010-06-29T06:13:28.599" idx="34">
    <p:pos x="5544" y="3180"/>
    <p:text>Liên quan, tiếp xúc với vấn đề được nhận thức, lĩnh hội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09:04.651" idx="2">
    <p:pos x="5799" y="1899"/>
    <p:text>Chi tiết không liên quan</p:text>
  </p:cm>
  <p:cm authorId="0" dt="2010-06-29T02:11:25.676" idx="3">
    <p:pos x="5799" y="3179"/>
    <p:text>Những người linh tinh, khác nhau</p:text>
  </p:cm>
  <p:cm authorId="0" dt="2010-06-29T02:12:47.864" idx="4">
    <p:pos x="5799" y="3855"/>
    <p:text>Tái phát biểu và tái cơ cấu kiến thức</p:text>
  </p:cm>
  <p:cm authorId="0" dt="2010-06-29T06:14:32.571" idx="35">
    <p:pos x="5799" y="1562"/>
    <p:text>ngầm, ngụ ý</p:text>
  </p:cm>
  <p:cm authorId="0" dt="2010-06-29T06:15:11.076" idx="36">
    <p:pos x="5799" y="2236"/>
    <p:text>Ngại thay đổi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14:03.342" idx="5">
    <p:pos x="5654" y="617"/>
    <p:text>Tổng hợp tài liệu</p:text>
  </p:cm>
  <p:cm authorId="0" dt="2010-06-29T02:15:05.682" idx="6">
    <p:pos x="5654" y="2831"/>
    <p:text>làm điều kiện tiên quyết</p:text>
  </p:cm>
  <p:cm authorId="0" dt="2010-06-29T02:15:57.947" idx="7">
    <p:pos x="5654" y="3590"/>
    <p:text>xén tỉa, chặt bớt</p:text>
  </p:cm>
  <p:cm authorId="0" dt="2010-06-29T06:16:16.190" idx="37">
    <p:pos x="5654" y="1102"/>
    <p:text>Biên bản họp</p:text>
  </p:cm>
  <p:cm authorId="0" dt="2010-06-29T06:16:52.272" idx="38">
    <p:pos x="5654" y="1355"/>
    <p:text>Quy định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19:14.977" idx="39">
    <p:pos x="5646" y="1048"/>
    <p:text>Chỉ số hiệu suất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19:44.339" idx="9">
    <p:pos x="5669" y="1243"/>
    <p:text>Thông tin không đáng tin cậy</p:text>
  </p:cm>
  <p:cm authorId="0" dt="2010-06-29T02:20:51.245" idx="10">
    <p:pos x="5669" y="2841"/>
    <p:text>khách quan và rõ ràng</p:text>
  </p:cm>
  <p:cm authorId="0" dt="2010-06-29T06:21:22.200" idx="8">
    <p:pos x="5669" y="969"/>
    <p:text>Nhiều xu hướng, thiên hướng, thành kiến</p:text>
  </p:cm>
  <p:cm authorId="0" dt="2010-06-29T06:21:56.209" idx="40">
    <p:pos x="5669" y="1475"/>
    <p:text>Câu trả lời không nhất quán</p:text>
  </p:cm>
  <p:cm authorId="0" dt="2010-06-29T06:23:11.717" idx="41">
    <p:pos x="5669" y="3326"/>
    <p:text>Câu hỏi dư ngầm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23:09.562" idx="11">
    <p:pos x="5724" y="1020"/>
    <p:text>Phân vùng một tập các thẻ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27:57.248" idx="42">
    <p:pos x="5720" y="3747"/>
    <p:text>Chủ quan, không phù hợp, không chính xác.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27:21.121" idx="12">
    <p:pos x="5693" y="1054"/>
    <p:text>Hình thức kể chuyện</p:text>
  </p:cm>
  <p:cm authorId="0" dt="2010-06-29T06:28:42.583" idx="43">
    <p:pos x="5693" y="2289"/>
    <p:text>Bức phát họa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430FAC13-6E34-4AA1-B60C-50B083E13A43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14689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DA22B383-C380-4328-A04D-682FFB749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4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E5EDB-7CA9-4BDE-888A-7B89C9702AC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5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118E-3B81-4B1A-A515-0BBEDB685325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2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Sketch: (v) </a:t>
            </a:r>
            <a:r>
              <a:rPr lang="en-US" dirty="0" err="1" smtClean="0"/>
              <a:t>phac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, </a:t>
            </a:r>
            <a:r>
              <a:rPr lang="en-US" dirty="0" err="1" smtClean="0"/>
              <a:t>phac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(n): ban </a:t>
            </a:r>
            <a:r>
              <a:rPr lang="en-US" dirty="0" err="1" smtClean="0"/>
              <a:t>phac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2B383-C380-4328-A04D-682FFB7498F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 Traversal: 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4879F-DCF9-4D86-9605-8EB753ED680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569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9901D-82F0-4B8F-852D-1471AE9359F3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972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2B383-C380-4328-A04D-682FFB7498F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9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21CE6-5F1B-4BB3-AE97-D5556D40572C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60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796338" y="6596063"/>
            <a:ext cx="347662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48D4EEDB-5E85-48F1-B40F-30245871EE4B}" type="slidenum">
              <a:rPr lang="en-GB" sz="1100">
                <a:solidFill>
                  <a:schemeClr val="tx2"/>
                </a:solidFill>
                <a:effectLst/>
                <a:latin typeface="Times New Roman" pitchFamily="18" charset="0"/>
              </a:rPr>
              <a:pPr>
                <a:defRPr/>
              </a:pPr>
              <a:t>‹#›</a:t>
            </a:fld>
            <a:endParaRPr lang="en-GB" sz="11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-769938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Chap.2: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	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741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389938" y="6546850"/>
            <a:ext cx="75406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FEADA38C-E4BE-4FCB-BC27-056E51CF94E5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-682625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Chap.2: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	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omments" Target="../comments/comment9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13.x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comments" Target="../comments/comment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omments" Target="../comments/comment15.x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omments" Target="../comments/comment16.x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comments" Target="../comments/comment1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comments" Target="../comments/comment19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>
                <a:solidFill>
                  <a:srgbClr val="C00000"/>
                </a:solidFill>
              </a:rPr>
              <a:t>Requirements Engineering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z="800" smtClean="0">
                <a:solidFill>
                  <a:srgbClr val="C00000"/>
                </a:solidFill>
              </a:rPr>
              <a:t/>
            </a:r>
            <a:br>
              <a:rPr lang="en-US" sz="8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From System Goals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UML Models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Software Specifications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effectLst/>
                <a:latin typeface="+mj-lt"/>
              </a:rPr>
              <a:t>Axel Van </a:t>
            </a:r>
            <a:r>
              <a:rPr lang="en-GB" dirty="0" err="1">
                <a:solidFill>
                  <a:srgbClr val="C00000"/>
                </a:solidFill>
                <a:effectLst/>
                <a:latin typeface="+mj-lt"/>
              </a:rPr>
              <a:t>Lamsweerde</a:t>
            </a:r>
            <a:endParaRPr lang="en-GB" dirty="0">
              <a:solidFill>
                <a:srgbClr val="C00000"/>
              </a:solidFill>
              <a:effectLst/>
              <a:latin typeface="+mj-lt"/>
            </a:endParaRPr>
          </a:p>
        </p:txBody>
      </p:sp>
      <p:pic>
        <p:nvPicPr>
          <p:cNvPr id="19460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Questionnaires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67727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Submit a list of questions to selected stakeholders, each with a list of possible answers (+ brief context if needed)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Multiple choice</a:t>
            </a:r>
            <a:r>
              <a:rPr lang="en-US" smtClean="0"/>
              <a:t> question: one answer to be selected from answer list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Weighting</a:t>
            </a:r>
            <a:r>
              <a:rPr lang="en-US" smtClean="0"/>
              <a:t> question: list of statements to be weighted...</a:t>
            </a:r>
          </a:p>
          <a:p>
            <a:pPr lvl="2">
              <a:defRPr/>
            </a:pPr>
            <a:r>
              <a:rPr lang="en-US" sz="2200" smtClean="0"/>
              <a:t>qualitatively (‘high’, ‘low”, ...),  or</a:t>
            </a:r>
          </a:p>
          <a:p>
            <a:pPr lvl="2">
              <a:defRPr/>
            </a:pPr>
            <a:r>
              <a:rPr lang="en-US" sz="2200" smtClean="0"/>
              <a:t>quantitatively (percentages) </a:t>
            </a:r>
          </a:p>
          <a:p>
            <a:pPr lvl="2">
              <a:buFontTx/>
              <a:buNone/>
              <a:defRPr/>
            </a:pPr>
            <a:r>
              <a:rPr lang="en-US" sz="2200" smtClean="0"/>
              <a:t>to express perceived importance, preference, risk</a:t>
            </a:r>
            <a:r>
              <a:rPr lang="en-US" smtClean="0"/>
              <a:t> etc.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Effective for acquiring subjective info quickly, cheaply, remotely from many people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Helpful for preparing better focussed interviews </a:t>
            </a:r>
            <a:r>
              <a:rPr lang="en-US" sz="2000" smtClean="0"/>
              <a:t>(see next)</a:t>
            </a: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60338"/>
            <a:ext cx="7302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28600"/>
            <a:ext cx="8004175" cy="674688"/>
          </a:xfrm>
        </p:spPr>
        <p:txBody>
          <a:bodyPr/>
          <a:lstStyle/>
          <a:p>
            <a:r>
              <a:rPr lang="en-US" smtClean="0"/>
              <a:t>Questionnaires should be carefully prepared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38250"/>
            <a:ext cx="8751887" cy="4978400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mtClean="0"/>
              <a:t>Subject to ...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multiple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biases</a:t>
            </a:r>
            <a:r>
              <a:rPr lang="en-US" smtClean="0"/>
              <a:t>:  recipients, respondents, questions, answers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unreliable info: misinterpretation of questions, of answers, inconsistent answers, ....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600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Guidelines for questionnaire design/validation: 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Select a representative, statistically significant sample of people;  provide motivation for responding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Check coverage of questions, of possible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Make sure questions, answers, formulations are unbiased &amp; unambiguous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mtClean="0"/>
              <a:t>Add implicitly redundant questions to detect inconsistent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Have your questionnaire checked by a third party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31763"/>
            <a:ext cx="7302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Card sorts &amp; repertory grids</a:t>
            </a:r>
            <a:endParaRPr lang="en-US" sz="2000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181100"/>
            <a:ext cx="8940800" cy="522446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acquire further info about concepts already elicited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Card sort</a:t>
            </a:r>
            <a:r>
              <a:rPr lang="en-US" smtClean="0"/>
              <a:t>: ask stakeholders to partition a set of cards ...</a:t>
            </a:r>
          </a:p>
          <a:p>
            <a:pPr lvl="1">
              <a:defRPr/>
            </a:pPr>
            <a:r>
              <a:rPr lang="en-US" smtClean="0"/>
              <a:t>Each card captures a concept textually or graphically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Cards grouped into subsets based on stakeholder’s criteria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For each subset, ask... 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2200" smtClean="0">
                <a:solidFill>
                  <a:schemeClr val="tx2"/>
                </a:solidFill>
              </a:rPr>
              <a:t>?</a:t>
            </a:r>
            <a:r>
              <a:rPr lang="en-US" sz="2200" smtClean="0"/>
              <a:t> implicit shared property used for grouping </a:t>
            </a:r>
            <a:r>
              <a:rPr lang="en-US" sz="2200" smtClean="0">
                <a:solidFill>
                  <a:schemeClr val="tx2"/>
                </a:solidFill>
              </a:rPr>
              <a:t>?</a:t>
            </a:r>
            <a:endParaRPr lang="en-US" sz="2200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200" smtClean="0">
                <a:solidFill>
                  <a:schemeClr val="tx2"/>
                </a:solidFill>
              </a:rPr>
              <a:t>?</a:t>
            </a:r>
            <a:r>
              <a:rPr lang="en-US" sz="2200" smtClean="0"/>
              <a:t> descriptive, prescriptive </a:t>
            </a:r>
            <a:r>
              <a:rPr lang="en-US" sz="2200" smtClean="0">
                <a:solidFill>
                  <a:schemeClr val="tx2"/>
                </a:solidFill>
              </a:rPr>
              <a:t>?</a:t>
            </a:r>
            <a:endParaRPr lang="en-US" smtClean="0"/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Iterate with same cards for new groupings/properties </a:t>
            </a:r>
          </a:p>
          <a:p>
            <a:pPr>
              <a:defRPr/>
            </a:pPr>
            <a:r>
              <a:rPr lang="en-US" smtClean="0"/>
              <a:t>Example: meeting scheduling system</a:t>
            </a:r>
          </a:p>
          <a:p>
            <a:pPr lvl="1">
              <a:defRPr/>
            </a:pPr>
            <a:r>
              <a:rPr lang="en-US" smtClean="0"/>
              <a:t>Iteration 1: </a:t>
            </a:r>
            <a:r>
              <a:rPr lang="en-US" smtClean="0">
                <a:solidFill>
                  <a:srgbClr val="5F5F5F"/>
                </a:solidFill>
              </a:rPr>
              <a:t> “Meeting”</a:t>
            </a:r>
            <a:r>
              <a:rPr lang="en-US" smtClean="0"/>
              <a:t>,</a:t>
            </a:r>
            <a:r>
              <a:rPr lang="en-US" smtClean="0">
                <a:solidFill>
                  <a:srgbClr val="5F5F5F"/>
                </a:solidFill>
              </a:rPr>
              <a:t> “Participant” </a:t>
            </a:r>
            <a:r>
              <a:rPr lang="en-US" smtClean="0"/>
              <a:t>grouped together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</a:t>
            </a:r>
            <a:r>
              <a:rPr lang="en-US" sz="2400" smtClean="0">
                <a:solidFill>
                  <a:schemeClr val="tx2"/>
                </a:solidFill>
              </a:rPr>
              <a:t>=&gt;</a:t>
            </a:r>
            <a:r>
              <a:rPr lang="en-US" sz="2400" smtClean="0">
                <a:solidFill>
                  <a:srgbClr val="5F5F5F"/>
                </a:solidFill>
              </a:rPr>
              <a:t> </a:t>
            </a:r>
            <a:r>
              <a:rPr lang="en-US" smtClean="0">
                <a:solidFill>
                  <a:srgbClr val="5F5F5F"/>
                </a:solidFill>
              </a:rPr>
              <a:t> “participants shall be </a:t>
            </a:r>
            <a:r>
              <a:rPr lang="en-US" i="1" smtClean="0">
                <a:solidFill>
                  <a:srgbClr val="5F5F5F"/>
                </a:solidFill>
              </a:rPr>
              <a:t>invited to</a:t>
            </a:r>
            <a:r>
              <a:rPr lang="en-US" smtClean="0">
                <a:solidFill>
                  <a:srgbClr val="5F5F5F"/>
                </a:solidFill>
              </a:rPr>
              <a:t> the meeting”</a:t>
            </a:r>
          </a:p>
          <a:p>
            <a:pPr lvl="1">
              <a:defRPr/>
            </a:pPr>
            <a:r>
              <a:rPr lang="en-US" smtClean="0"/>
              <a:t>Iteration 2:</a:t>
            </a:r>
            <a:r>
              <a:rPr lang="en-US" smtClean="0">
                <a:solidFill>
                  <a:srgbClr val="5F5F5F"/>
                </a:solidFill>
              </a:rPr>
              <a:t> “Meeting”</a:t>
            </a:r>
            <a:r>
              <a:rPr lang="en-US" smtClean="0"/>
              <a:t>,</a:t>
            </a:r>
            <a:r>
              <a:rPr lang="en-US" smtClean="0">
                <a:solidFill>
                  <a:srgbClr val="5F5F5F"/>
                </a:solidFill>
              </a:rPr>
              <a:t> “Participant” </a:t>
            </a:r>
            <a:r>
              <a:rPr lang="en-US" smtClean="0"/>
              <a:t>grouped together</a:t>
            </a:r>
            <a:endParaRPr lang="en-US" smtClean="0">
              <a:solidFill>
                <a:srgbClr val="5F5F5F"/>
              </a:solidFill>
            </a:endParaRP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</a:t>
            </a:r>
            <a:r>
              <a:rPr lang="en-US" sz="2400" smtClean="0">
                <a:solidFill>
                  <a:schemeClr val="tx2"/>
                </a:solidFill>
              </a:rPr>
              <a:t>=&gt;</a:t>
            </a:r>
            <a:r>
              <a:rPr lang="en-US" smtClean="0">
                <a:solidFill>
                  <a:srgbClr val="5F5F5F"/>
                </a:solidFill>
              </a:rPr>
              <a:t>  “participant </a:t>
            </a:r>
            <a:r>
              <a:rPr lang="en-US" i="1" smtClean="0">
                <a:solidFill>
                  <a:srgbClr val="5F5F5F"/>
                </a:solidFill>
              </a:rPr>
              <a:t>constraints</a:t>
            </a:r>
            <a:r>
              <a:rPr lang="en-US" smtClean="0">
                <a:solidFill>
                  <a:srgbClr val="5F5F5F"/>
                </a:solidFill>
              </a:rPr>
              <a:t> for the meeting must be </a:t>
            </a:r>
            <a:r>
              <a:rPr lang="en-US" i="1" smtClean="0">
                <a:solidFill>
                  <a:srgbClr val="5F5F5F"/>
                </a:solidFill>
              </a:rPr>
              <a:t>known”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-19050" y="26988"/>
            <a:ext cx="1143000" cy="957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bg2"/>
                </a:solidFill>
                <a:effectLst/>
              </a:rPr>
              <a:t>§</a:t>
            </a:r>
            <a:r>
              <a:rPr lang="en-US" sz="2000">
                <a:solidFill>
                  <a:schemeClr val="tx1"/>
                </a:solidFill>
                <a:effectLst/>
              </a:rPr>
              <a:t> </a:t>
            </a:r>
            <a:r>
              <a:rPr lang="en-US" sz="3600">
                <a:solidFill>
                  <a:schemeClr val="folHlink"/>
                </a:solidFill>
                <a:effectLst/>
              </a:rPr>
              <a:t>¨</a:t>
            </a:r>
            <a:endParaRPr lang="en-US" sz="3600">
              <a:solidFill>
                <a:schemeClr val="tx1"/>
              </a:solidFill>
              <a:effectLst/>
            </a:endParaRPr>
          </a:p>
          <a:p>
            <a:pPr>
              <a:lnSpc>
                <a:spcPct val="40000"/>
              </a:lnSpc>
            </a:pPr>
            <a:r>
              <a:rPr lang="en-US" sz="3600">
                <a:solidFill>
                  <a:schemeClr val="folHlink"/>
                </a:solidFill>
                <a:effectLst/>
              </a:rPr>
              <a:t>©</a:t>
            </a:r>
            <a:r>
              <a:rPr lang="en-US" sz="2000">
                <a:solidFill>
                  <a:schemeClr val="tx1"/>
                </a:solidFill>
                <a:effectLst/>
              </a:rPr>
              <a:t> </a:t>
            </a:r>
            <a:r>
              <a:rPr lang="en-US" sz="3600">
                <a:solidFill>
                  <a:schemeClr val="bg2"/>
                </a:solidFill>
                <a:effectLst/>
              </a:rPr>
              <a:t>ª</a:t>
            </a:r>
            <a:endParaRPr 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 sorts &amp; repertory grids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81125"/>
            <a:ext cx="8931275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Repertory grid</a:t>
            </a:r>
            <a:r>
              <a:rPr lang="en-US" smtClean="0"/>
              <a:t>:  ask stakeholders to characterize target concept through attributes and value ranges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>
                <a:solidFill>
                  <a:schemeClr val="tx1"/>
                </a:solidFill>
              </a:rPr>
              <a:t>  </a:t>
            </a:r>
            <a:r>
              <a:rPr lang="en-US" b="1" smtClean="0">
                <a:solidFill>
                  <a:schemeClr val="tx1"/>
                </a:solidFill>
              </a:rPr>
              <a:t>concept-attribute grid</a:t>
            </a:r>
            <a:endParaRPr lang="en-US" b="1" smtClean="0"/>
          </a:p>
          <a:p>
            <a:pPr lvl="1">
              <a:lnSpc>
                <a:spcPct val="105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(Date, </a:t>
            </a:r>
            <a:r>
              <a:rPr lang="en-US" i="1" smtClean="0">
                <a:solidFill>
                  <a:srgbClr val="5F5F5F"/>
                </a:solidFill>
              </a:rPr>
              <a:t>Mon-Fri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(Location, </a:t>
            </a:r>
            <a:r>
              <a:rPr lang="en-US" i="1" smtClean="0">
                <a:solidFill>
                  <a:srgbClr val="5F5F5F"/>
                </a:solidFill>
              </a:rPr>
              <a:t>Europe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FontTx/>
              <a:buNone/>
              <a:defRPr/>
            </a:pPr>
            <a:r>
              <a:rPr lang="en-US" smtClean="0"/>
              <a:t>      for grid characterizing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r>
              <a:rPr lang="en-US" smtClean="0"/>
              <a:t> concept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laddering</a:t>
            </a:r>
            <a:r>
              <a:rPr lang="en-US" smtClean="0"/>
              <a:t>:  ask stakeholders to classify target concepts along class-subclass links</a:t>
            </a:r>
          </a:p>
          <a:p>
            <a:pPr lvl="1">
              <a:buFontTx/>
              <a:buNone/>
              <a:defRPr/>
            </a:pPr>
            <a:r>
              <a:rPr lang="en-US" smtClean="0"/>
              <a:t>e.g.  subclasses </a:t>
            </a:r>
            <a:r>
              <a:rPr lang="en-US" smtClean="0">
                <a:solidFill>
                  <a:srgbClr val="5F5F5F"/>
                </a:solidFill>
              </a:rPr>
              <a:t>RegularMeeting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OccasionalMeeting</a:t>
            </a:r>
            <a:r>
              <a:rPr lang="en-US" smtClean="0"/>
              <a:t> of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endParaRPr lang="en-US" smtClean="0"/>
          </a:p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Simple, cheap, easy-to-use techniques for prompt elicitation of missing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Results may be subjective, irrelevant, inaccurate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42863"/>
            <a:ext cx="10795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 &amp; storyboards</a:t>
            </a:r>
          </a:p>
        </p:txBody>
      </p:sp>
      <p:sp>
        <p:nvSpPr>
          <p:cNvPr id="138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3038" y="1295400"/>
            <a:ext cx="891381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acquire or validate info from concrete examples through narratives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how things are running in the system-</a:t>
            </a:r>
            <a:r>
              <a:rPr lang="en-US" i="1" smtClean="0"/>
              <a:t>as-is</a:t>
            </a:r>
            <a:endParaRPr lang="en-US" smtClean="0"/>
          </a:p>
          <a:p>
            <a:pPr lvl="1">
              <a:defRPr/>
            </a:pPr>
            <a:r>
              <a:rPr lang="en-US" smtClean="0"/>
              <a:t>how things should be running in the system-</a:t>
            </a:r>
            <a:r>
              <a:rPr lang="en-US" i="1" smtClean="0"/>
              <a:t>to-be</a:t>
            </a:r>
            <a:endParaRPr lang="en-US" smtClean="0"/>
          </a:p>
          <a:p>
            <a:pPr>
              <a:lnSpc>
                <a:spcPct val="15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Storyboard</a:t>
            </a:r>
            <a:r>
              <a:rPr lang="en-US" smtClean="0"/>
              <a:t>: tells a story by a sequence of snapshots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Snapshot =  sentence, sketch, slide, picture, etc.</a:t>
            </a:r>
          </a:p>
          <a:p>
            <a:pPr lvl="1">
              <a:defRPr/>
            </a:pPr>
            <a:r>
              <a:rPr lang="en-US" smtClean="0"/>
              <a:t>Possibly structured with annotations: 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smtClean="0"/>
              <a:t>WHO are the players, WHAT happens to them, WHY this happens, WHAT IF this does / does </a:t>
            </a:r>
            <a:r>
              <a:rPr lang="en-US" i="1" smtClean="0"/>
              <a:t>not</a:t>
            </a:r>
            <a:r>
              <a:rPr lang="en-US" smtClean="0"/>
              <a:t> happen, etc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smtClean="0"/>
              <a:t> mode </a:t>
            </a:r>
            <a:r>
              <a:rPr lang="en-US" sz="2000" smtClean="0"/>
              <a:t>(for validation)</a:t>
            </a:r>
            <a:r>
              <a:rPr lang="en-US" smtClean="0"/>
              <a:t>: stakeholders are told the story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smtClean="0"/>
              <a:t> mode </a:t>
            </a:r>
            <a:r>
              <a:rPr lang="en-US" sz="2000" smtClean="0"/>
              <a:t>(for joint exploration)</a:t>
            </a:r>
            <a:r>
              <a:rPr lang="en-US" smtClean="0"/>
              <a:t>: stakeholders contribute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00013" y="101600"/>
          <a:ext cx="996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lip" r:id="rId3" imgW="875520" imgH="767160" progId="">
                  <p:embed/>
                </p:oleObj>
              </mc:Choice>
              <mc:Fallback>
                <p:oleObj name="Clip" r:id="rId3" imgW="875520" imgH="7671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01600"/>
                        <a:ext cx="99695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Illustrate typical sequences of interaction among system components to meet an </a:t>
            </a:r>
            <a:r>
              <a:rPr lang="en-US" b="1" smtClean="0"/>
              <a:t>implicit objective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Widely used for...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explanation</a:t>
            </a:r>
            <a:r>
              <a:rPr lang="en-US" smtClean="0"/>
              <a:t> of system-</a:t>
            </a:r>
            <a:r>
              <a:rPr lang="en-US" i="1" smtClean="0"/>
              <a:t>as-is</a:t>
            </a:r>
            <a:endParaRPr lang="en-US" smtClean="0"/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exploration</a:t>
            </a:r>
            <a:r>
              <a:rPr lang="en-US" smtClean="0"/>
              <a:t> of system-</a:t>
            </a:r>
            <a:r>
              <a:rPr lang="en-US" i="1" smtClean="0"/>
              <a:t>to-be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elicitation of further info ...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                       e.g.  WHY this interaction sequence ?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                               WHY among these components ?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/>
              <a:t>specification of acceptance test cases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Represented by text or diagram </a:t>
            </a:r>
            <a:r>
              <a:rPr lang="en-US" sz="2000" smtClean="0"/>
              <a:t>(see Chap. 4)</a:t>
            </a:r>
            <a:endParaRPr lang="en-US" smtClean="0"/>
          </a:p>
        </p:txBody>
      </p:sp>
      <p:pic>
        <p:nvPicPr>
          <p:cNvPr id="31748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346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Scenarios are real-life examples of how a system can be used.</a:t>
            </a:r>
          </a:p>
          <a:p>
            <a:r>
              <a:rPr lang="en-US" smtClean="0"/>
              <a:t>They should include</a:t>
            </a:r>
          </a:p>
          <a:p>
            <a:pPr lvl="1"/>
            <a:r>
              <a:rPr lang="en-US" smtClean="0"/>
              <a:t>A description of the starting situation;</a:t>
            </a:r>
          </a:p>
          <a:p>
            <a:pPr lvl="1"/>
            <a:r>
              <a:rPr lang="en-US" smtClean="0"/>
              <a:t>A description of the normal flow of events;</a:t>
            </a:r>
          </a:p>
          <a:p>
            <a:pPr lvl="1"/>
            <a:r>
              <a:rPr lang="en-US" smtClean="0"/>
              <a:t>A description of what can go wrong;</a:t>
            </a:r>
          </a:p>
          <a:p>
            <a:pPr lvl="1"/>
            <a:r>
              <a:rPr lang="en-US" smtClean="0"/>
              <a:t>Information about other concurrent activities;</a:t>
            </a:r>
          </a:p>
          <a:p>
            <a:pPr lvl="1"/>
            <a:r>
              <a:rPr lang="en-US" smtClean="0"/>
              <a:t>A description of the state when the scenario finishes.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2772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346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smtClean="0"/>
              <a:t>Scenario example: meeting scheduling</a:t>
            </a:r>
          </a:p>
        </p:txBody>
      </p:sp>
      <p:sp>
        <p:nvSpPr>
          <p:cNvPr id="1401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4163" y="871538"/>
            <a:ext cx="8583612" cy="542448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1.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for planning a meeting within some date range. The request includes a list of desired participants.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2.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checks that the initiator is entitled to do so and that the request is valid. It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that the requested meeting is initiated.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3.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all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 in the submitted list to send their date and location constraints back within the prescribed date range.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4.</a:t>
            </a:r>
            <a:r>
              <a:rPr kumimoji="0" lang="en-US" sz="2000" smtClean="0"/>
              <a:t> When a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</a:t>
            </a:r>
            <a:r>
              <a:rPr kumimoji="0" lang="en-US" sz="2000" i="1" smtClean="0"/>
              <a:t>returns</a:t>
            </a:r>
            <a:r>
              <a:rPr kumimoji="0" lang="en-US" sz="2000" smtClean="0"/>
              <a:t> her constraints,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validates them (e.g., with respect to the prescribed date range).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</a:t>
            </a:r>
            <a:r>
              <a:rPr kumimoji="0" lang="en-US" sz="2000" smtClean="0"/>
              <a:t>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that the constraints have been safely received.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5.</a:t>
            </a:r>
            <a:r>
              <a:rPr kumimoji="0" lang="en-US" sz="2000" smtClean="0"/>
              <a:t> Once all valid constraints are </a:t>
            </a:r>
            <a:r>
              <a:rPr kumimoji="0" lang="en-US" sz="2000" i="1" smtClean="0"/>
              <a:t>received</a:t>
            </a:r>
            <a:r>
              <a:rPr kumimoji="0" lang="en-US" sz="2000" smtClean="0"/>
              <a:t>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determines a meeting date and location that fit them.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6.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notifies</a:t>
            </a:r>
            <a:r>
              <a:rPr kumimoji="0" lang="en-US" sz="2000" smtClean="0"/>
              <a:t> the scheduled meeting date and location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and to all invited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</a:t>
            </a:r>
            <a:endParaRPr kumimoji="0" lang="en-US" smtClean="0">
              <a:latin typeface="Arial" pitchFamily="34" charset="0"/>
            </a:endParaRP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57150"/>
            <a:ext cx="117316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scenario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236663"/>
            <a:ext cx="8699500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mtClean="0"/>
              <a:t> scenario </a:t>
            </a:r>
            <a:r>
              <a:rPr lang="en-US" sz="2000" smtClean="0"/>
              <a:t>=</a:t>
            </a:r>
            <a:r>
              <a:rPr lang="en-US" smtClean="0"/>
              <a:t> one behavior the system should cover (example)</a:t>
            </a:r>
          </a:p>
          <a:p>
            <a:pPr>
              <a:spcBef>
                <a:spcPct val="3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smtClean="0"/>
              <a:t> scenario = one behavior the system should exclude (counter-example), </a:t>
            </a:r>
            <a:r>
              <a:rPr lang="en-US" sz="2000" smtClean="0"/>
              <a:t>e.g.</a:t>
            </a:r>
            <a:endParaRPr lang="en-US" smtClean="0"/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1. A participant returns a list of constraints covering all dates within the given date range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2. The scheduler forwards this message to all participants asking them for alternative constraints within extended date range</a:t>
            </a:r>
            <a:endParaRPr lang="en-US" sz="2000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  <a:r>
              <a:rPr lang="en-US" smtClean="0"/>
              <a:t> scenario:  everything proceeds as expected</a:t>
            </a:r>
          </a:p>
          <a:p>
            <a:pPr>
              <a:spcBef>
                <a:spcPct val="3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Abnormal</a:t>
            </a:r>
            <a:r>
              <a:rPr lang="en-US" smtClean="0"/>
              <a:t> scenario = a desired interaction sequence in exception situation </a:t>
            </a:r>
            <a:r>
              <a:rPr lang="en-US" sz="2000" smtClean="0"/>
              <a:t>(still positive)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meeting initiator not authorized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 participant constraints not valid</a:t>
            </a:r>
            <a:endParaRPr lang="en-US" smtClean="0"/>
          </a:p>
        </p:txBody>
      </p:sp>
      <p:pic>
        <p:nvPicPr>
          <p:cNvPr id="34820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Scenarios: pros &amp; cons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52513"/>
            <a:ext cx="8769350" cy="5567362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Concrete examples/counter-examples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Narrative style </a:t>
            </a:r>
            <a:r>
              <a:rPr lang="en-US" altLang="en-US" sz="2000" dirty="0" smtClean="0"/>
              <a:t>(appealing to stakeholders)</a:t>
            </a:r>
            <a:endParaRPr lang="en-US" altLang="en-US" dirty="0" smtClean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Yield animation sequences, acceptance test cases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Inherently partial  </a:t>
            </a:r>
            <a:r>
              <a:rPr lang="en-US" altLang="en-US" sz="2000" dirty="0" smtClean="0"/>
              <a:t>(cf. test coverage problem)</a:t>
            </a:r>
            <a:endParaRPr lang="en-US" altLang="en-US" dirty="0" smtClean="0"/>
          </a:p>
          <a:p>
            <a:pPr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Combinatorial explosion  </a:t>
            </a:r>
            <a:r>
              <a:rPr lang="en-US" altLang="en-US" sz="2000" dirty="0" smtClean="0"/>
              <a:t>(cf. program traces)</a:t>
            </a:r>
            <a:endParaRPr lang="en-US" altLang="en-US" dirty="0" smtClean="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Potential over specification:  unnecessary sequencing,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         premature software-environment boundary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May contain irrelevant details,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         incompatible granularities from different stakeholders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Keep requirements implicit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dirty="0" smtClean="0"/>
              <a:t>     </a:t>
            </a: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9999"/>
                </a:solidFill>
              </a:rPr>
              <a:t>cf. confidentiality </a:t>
            </a:r>
            <a:r>
              <a:rPr lang="en-US" altLang="en-US" sz="2000" dirty="0" err="1" smtClean="0">
                <a:solidFill>
                  <a:srgbClr val="009999"/>
                </a:solidFill>
              </a:rPr>
              <a:t>req</a:t>
            </a:r>
            <a:r>
              <a:rPr lang="en-US" altLang="en-US" sz="2000" dirty="0" smtClean="0">
                <a:solidFill>
                  <a:srgbClr val="009999"/>
                </a:solidFill>
              </a:rPr>
              <a:t> in negative scenario example</a:t>
            </a:r>
            <a:endParaRPr lang="en-US" altLang="en-US" dirty="0" smtClean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chemeClr val="tx2"/>
                </a:solidFill>
              </a:rPr>
              <a:t>Concrete scenarios naturally jump in anyway... </a:t>
            </a: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invaluable as initial elicitation vehicles</a:t>
            </a:r>
          </a:p>
        </p:txBody>
      </p:sp>
      <p:pic>
        <p:nvPicPr>
          <p:cNvPr id="35844" name="Picture 5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75" y="4160838"/>
            <a:ext cx="8596313" cy="2098675"/>
          </a:xfrm>
        </p:spPr>
        <p:txBody>
          <a:bodyPr/>
          <a:lstStyle/>
          <a:p>
            <a:r>
              <a:rPr lang="en-US" smtClean="0"/>
              <a:t>Chapter 2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Domain Understanding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&amp; Requirements Elicitation</a:t>
            </a:r>
            <a:endParaRPr lang="en-US" smtClean="0"/>
          </a:p>
        </p:txBody>
      </p:sp>
      <p:pic>
        <p:nvPicPr>
          <p:cNvPr id="20484" name="Picture 5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228600"/>
            <a:ext cx="7835900" cy="762000"/>
          </a:xfrm>
        </p:spPr>
        <p:txBody>
          <a:bodyPr/>
          <a:lstStyle/>
          <a:p>
            <a:r>
              <a:rPr lang="en-US" smtClean="0"/>
              <a:t>Prototypes &amp; mock-ups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check req adequacy from direct user feedback, by showing reduced sketch of software-to-be in 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focus on unclear, hard-to-formulate reqs to elicit further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Prototype</a:t>
            </a:r>
            <a:r>
              <a:rPr lang="en-US" smtClean="0"/>
              <a:t> = quick implementation of some aspects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smtClean="0"/>
              <a:t> proto:  focus on specific functional reqs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initiating 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gathering participant constraints</a:t>
            </a:r>
            <a:endParaRPr lang="en-US" smtClean="0"/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User interface</a:t>
            </a:r>
            <a:r>
              <a:rPr lang="en-US" smtClean="0"/>
              <a:t> proto: focus on usability by showing input-output forms, dialog patterns 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static/dynamic interaction to get participant constraints</a:t>
            </a:r>
            <a:endParaRPr lang="en-US" smtClean="0"/>
          </a:p>
          <a:p>
            <a:pPr>
              <a:spcBef>
                <a:spcPct val="50000"/>
              </a:spcBef>
              <a:defRPr/>
            </a:pPr>
            <a:r>
              <a:rPr lang="en-US" smtClean="0"/>
              <a:t>Quick implementation: by use of very high-level programming language, executable spec language, generic services, ...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" y="103188"/>
            <a:ext cx="148748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Requirements prototyping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53063"/>
            <a:ext cx="8970963" cy="9382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Mock-up</a:t>
            </a:r>
            <a:r>
              <a:rPr lang="en-US" dirty="0" smtClean="0"/>
              <a:t>: proto is thrown away (product = adequate </a:t>
            </a:r>
            <a:r>
              <a:rPr lang="en-US" dirty="0" err="1" smtClean="0"/>
              <a:t>reqs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Evolutionary proto</a:t>
            </a:r>
            <a:r>
              <a:rPr lang="en-US" dirty="0" smtClean="0"/>
              <a:t>: transformed towards efficient code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3" name="Group 33"/>
          <p:cNvGrpSpPr>
            <a:grpSpLocks/>
          </p:cNvGrpSpPr>
          <p:nvPr/>
        </p:nvGrpSpPr>
        <p:grpSpPr bwMode="auto">
          <a:xfrm>
            <a:off x="2273300" y="1060450"/>
            <a:ext cx="4164013" cy="4264025"/>
            <a:chOff x="1432" y="668"/>
            <a:chExt cx="2623" cy="2686"/>
          </a:xfrm>
        </p:grpSpPr>
        <p:sp>
          <p:nvSpPr>
            <p:cNvPr id="1404934" name="AutoShape 6"/>
            <p:cNvSpPr>
              <a:spLocks noChangeArrowheads="1"/>
            </p:cNvSpPr>
            <p:nvPr/>
          </p:nvSpPr>
          <p:spPr bwMode="auto">
            <a:xfrm>
              <a:off x="1623" y="1297"/>
              <a:ext cx="1133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695" y="1303"/>
              <a:ext cx="103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Elaborate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sz="1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37" name="AutoShape 9"/>
            <p:cNvSpPr>
              <a:spLocks noChangeArrowheads="1"/>
            </p:cNvSpPr>
            <p:nvPr/>
          </p:nvSpPr>
          <p:spPr bwMode="auto">
            <a:xfrm>
              <a:off x="2923" y="1297"/>
              <a:ext cx="1132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994" y="1303"/>
              <a:ext cx="103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Prototype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sz="18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0" name="AutoShape 12"/>
            <p:cNvSpPr>
              <a:spLocks noChangeArrowheads="1"/>
            </p:cNvSpPr>
            <p:nvPr/>
          </p:nvSpPr>
          <p:spPr bwMode="auto">
            <a:xfrm>
              <a:off x="2136" y="2183"/>
              <a:ext cx="1514" cy="3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900" name="Text Box 13"/>
            <p:cNvSpPr txBox="1">
              <a:spLocks noChangeArrowheads="1"/>
            </p:cNvSpPr>
            <p:nvPr/>
          </p:nvSpPr>
          <p:spPr bwMode="auto">
            <a:xfrm>
              <a:off x="2214" y="2198"/>
              <a:ext cx="138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Demonstrate proto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&amp; get feedback</a:t>
              </a:r>
              <a:endParaRPr lang="en-US" sz="2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2" name="Oval 14"/>
            <p:cNvSpPr>
              <a:spLocks noChangeArrowheads="1"/>
            </p:cNvSpPr>
            <p:nvPr/>
          </p:nvSpPr>
          <p:spPr bwMode="auto">
            <a:xfrm>
              <a:off x="2806" y="668"/>
              <a:ext cx="131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04943" name="Line 15"/>
            <p:cNvSpPr>
              <a:spLocks noChangeShapeType="1"/>
            </p:cNvSpPr>
            <p:nvPr/>
          </p:nvSpPr>
          <p:spPr bwMode="auto">
            <a:xfrm>
              <a:off x="2124" y="1046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4" name="Line 16"/>
            <p:cNvSpPr>
              <a:spLocks noChangeShapeType="1"/>
            </p:cNvSpPr>
            <p:nvPr/>
          </p:nvSpPr>
          <p:spPr bwMode="auto">
            <a:xfrm>
              <a:off x="2875" y="729"/>
              <a:ext cx="0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5" name="Line 17"/>
            <p:cNvSpPr>
              <a:spLocks noChangeShapeType="1"/>
            </p:cNvSpPr>
            <p:nvPr/>
          </p:nvSpPr>
          <p:spPr bwMode="auto">
            <a:xfrm>
              <a:off x="2243" y="104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6" name="Line 18"/>
            <p:cNvSpPr>
              <a:spLocks noChangeShapeType="1"/>
            </p:cNvSpPr>
            <p:nvPr/>
          </p:nvSpPr>
          <p:spPr bwMode="auto">
            <a:xfrm>
              <a:off x="2124" y="1942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7" name="Line 19"/>
            <p:cNvSpPr>
              <a:spLocks noChangeShapeType="1"/>
            </p:cNvSpPr>
            <p:nvPr/>
          </p:nvSpPr>
          <p:spPr bwMode="auto">
            <a:xfrm>
              <a:off x="3459" y="1068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8" name="Line 20"/>
            <p:cNvSpPr>
              <a:spLocks noChangeShapeType="1"/>
            </p:cNvSpPr>
            <p:nvPr/>
          </p:nvSpPr>
          <p:spPr bwMode="auto">
            <a:xfrm>
              <a:off x="2243" y="1680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9" name="Line 21"/>
            <p:cNvSpPr>
              <a:spLocks noChangeShapeType="1"/>
            </p:cNvSpPr>
            <p:nvPr/>
          </p:nvSpPr>
          <p:spPr bwMode="auto">
            <a:xfrm>
              <a:off x="3459" y="1691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>
              <a:off x="2887" y="1942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1" name="AutoShape 23"/>
            <p:cNvSpPr>
              <a:spLocks noChangeArrowheads="1"/>
            </p:cNvSpPr>
            <p:nvPr/>
          </p:nvSpPr>
          <p:spPr bwMode="auto">
            <a:xfrm>
              <a:off x="2720" y="2795"/>
              <a:ext cx="298" cy="20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04952" name="Line 24"/>
            <p:cNvSpPr>
              <a:spLocks noChangeShapeType="1"/>
            </p:cNvSpPr>
            <p:nvPr/>
          </p:nvSpPr>
          <p:spPr bwMode="auto">
            <a:xfrm>
              <a:off x="2875" y="256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3" name="Line 25"/>
            <p:cNvSpPr>
              <a:spLocks noChangeShapeType="1"/>
            </p:cNvSpPr>
            <p:nvPr/>
          </p:nvSpPr>
          <p:spPr bwMode="auto">
            <a:xfrm>
              <a:off x="2863" y="3002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4" name="Text Box 26"/>
            <p:cNvSpPr txBox="1">
              <a:spLocks noChangeArrowheads="1"/>
            </p:cNvSpPr>
            <p:nvPr/>
          </p:nvSpPr>
          <p:spPr bwMode="auto">
            <a:xfrm>
              <a:off x="2830" y="2966"/>
              <a:ext cx="10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 Proto_OK ]</a:t>
              </a:r>
              <a:endParaRPr lang="en-US" sz="18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5" name="Text Box 27"/>
            <p:cNvSpPr txBox="1">
              <a:spLocks noChangeArrowheads="1"/>
            </p:cNvSpPr>
            <p:nvPr/>
          </p:nvSpPr>
          <p:spPr bwMode="auto">
            <a:xfrm>
              <a:off x="1495" y="2675"/>
              <a:ext cx="12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</a:t>
              </a:r>
              <a:r>
                <a:rPr lang="en-US" sz="1800">
                  <a:solidFill>
                    <a:srgbClr val="0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  <a:r>
                <a:rPr lang="en-US" sz="1800" b="1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Proto_OK ]</a:t>
              </a:r>
              <a:endParaRPr lang="en-US" sz="2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 rot="5400000">
              <a:off x="2082" y="2233"/>
              <a:ext cx="0" cy="1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7" name="Line 29"/>
            <p:cNvSpPr>
              <a:spLocks noChangeShapeType="1"/>
            </p:cNvSpPr>
            <p:nvPr/>
          </p:nvSpPr>
          <p:spPr bwMode="auto">
            <a:xfrm rot="10800000">
              <a:off x="1432" y="873"/>
              <a:ext cx="6" cy="19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8" name="Line 30"/>
            <p:cNvSpPr>
              <a:spLocks noChangeShapeType="1"/>
            </p:cNvSpPr>
            <p:nvPr/>
          </p:nvSpPr>
          <p:spPr bwMode="auto">
            <a:xfrm rot="16200000">
              <a:off x="2148" y="162"/>
              <a:ext cx="0" cy="14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7918" name="Text Box 31"/>
            <p:cNvSpPr txBox="1">
              <a:spLocks noChangeArrowheads="1"/>
            </p:cNvSpPr>
            <p:nvPr/>
          </p:nvSpPr>
          <p:spPr bwMode="auto">
            <a:xfrm>
              <a:off x="2565" y="3140"/>
              <a:ext cx="6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…</a:t>
              </a:r>
              <a:endParaRPr lang="en-US" sz="1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37894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7329487" cy="762000"/>
          </a:xfrm>
          <a:noFill/>
        </p:spPr>
        <p:txBody>
          <a:bodyPr/>
          <a:lstStyle/>
          <a:p>
            <a:r>
              <a:rPr lang="en-US" smtClean="0"/>
              <a:t>Prototypes &amp; mock-ups</a:t>
            </a:r>
            <a:r>
              <a:rPr lang="en-US" altLang="en-US" smtClean="0"/>
              <a:t>:  pros &amp; cons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66800"/>
            <a:ext cx="8769350" cy="556736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Concrete flavor of what the software will look like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clarify reqs, elicit hidden ones, improve adequacy,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     understand implications, ...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Other uses:  user training, stubb for integration testing, ...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Does not cover all aspects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missing functionalities</a:t>
            </a:r>
          </a:p>
          <a:p>
            <a:pPr lvl="1">
              <a:spcBef>
                <a:spcPct val="20000"/>
              </a:spcBef>
            </a:pPr>
            <a:r>
              <a:rPr lang="en-US" altLang="en-US" smtClean="0"/>
              <a:t>ignores important non-functional reqs </a:t>
            </a:r>
            <a:r>
              <a:rPr lang="en-US" altLang="en-US" sz="2000" smtClean="0"/>
              <a:t>(performance, cost, ...)</a:t>
            </a:r>
            <a:endParaRPr lang="en-US" altLang="en-US" smtClean="0"/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Can be misleading, set expectations too high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‘Quick-and-dirty’ code, hard to reuse for sw development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Potential inconsistencies between modified code and documented reqs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</p:spPr>
        <p:txBody>
          <a:bodyPr/>
          <a:lstStyle/>
          <a:p>
            <a:r>
              <a:rPr lang="en-US" smtClean="0"/>
              <a:t>Knowledge reuse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0938"/>
            <a:ext cx="8915400" cy="4978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 smtClean="0"/>
              <a:t>: speed up elicitation by reuse of knowledge from experience with related systems</a:t>
            </a:r>
          </a:p>
          <a:p>
            <a:pPr lvl="1">
              <a:spcBef>
                <a:spcPct val="15000"/>
              </a:spcBef>
              <a:defRPr/>
            </a:pPr>
            <a:r>
              <a:rPr lang="en-US" dirty="0" smtClean="0"/>
              <a:t>knowledge about similar organization, domain, problem world: requirements, assumptions, domain props, ...</a:t>
            </a:r>
          </a:p>
          <a:p>
            <a:pPr>
              <a:defRPr/>
            </a:pPr>
            <a:r>
              <a:rPr lang="en-US" dirty="0" smtClean="0"/>
              <a:t>General reuse process: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1. 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r>
              <a:rPr lang="en-US" dirty="0" smtClean="0"/>
              <a:t> relevant knowledge from other systems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2.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  <a:r>
              <a:rPr lang="en-US" dirty="0" smtClean="0"/>
              <a:t> it to the target system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3.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VALIDATE</a:t>
            </a:r>
            <a:r>
              <a:rPr lang="en-US" dirty="0" smtClean="0"/>
              <a:t> the result,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ADAPT</a:t>
            </a:r>
            <a:r>
              <a:rPr lang="en-US" dirty="0" smtClean="0"/>
              <a:t> it if necessary &amp;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INTEGRATE</a:t>
            </a:r>
            <a:r>
              <a:rPr lang="en-US" dirty="0" smtClean="0"/>
              <a:t> it with the system knowledge already acquired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Transposition mechanisms: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 </a:t>
            </a:r>
            <a:r>
              <a:rPr lang="en-US" sz="2000" dirty="0" smtClean="0"/>
              <a:t>(</a:t>
            </a:r>
            <a:r>
              <a:rPr lang="en-US" sz="2000" dirty="0" err="1" smtClean="0"/>
              <a:t>memberOf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 </a:t>
            </a:r>
            <a:r>
              <a:rPr lang="en-US" sz="2000" dirty="0" smtClean="0"/>
              <a:t>(</a:t>
            </a:r>
            <a:r>
              <a:rPr lang="en-US" sz="2000" dirty="0" err="1" smtClean="0"/>
              <a:t>subClassOf</a:t>
            </a:r>
            <a:r>
              <a:rPr lang="en-US" sz="2000" dirty="0" smtClean="0"/>
              <a:t>) </a:t>
            </a:r>
            <a:r>
              <a:rPr lang="en-US" dirty="0" smtClean="0"/>
              <a:t>+ feature inheritance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reformulation</a:t>
            </a:r>
            <a:r>
              <a:rPr lang="en-US" dirty="0" smtClean="0"/>
              <a:t> in vocabulary of target system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requirements taxonomies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65225"/>
            <a:ext cx="8645525" cy="1209675"/>
          </a:xfrm>
        </p:spPr>
        <p:txBody>
          <a:bodyPr/>
          <a:lstStyle/>
          <a:p>
            <a:r>
              <a:rPr lang="en-US" smtClean="0"/>
              <a:t>For each leaf node in available req taxonomies: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9999"/>
                </a:solidFill>
              </a:rPr>
              <a:t>       </a:t>
            </a:r>
            <a:r>
              <a:rPr lang="en-US" i="1" smtClean="0">
                <a:solidFill>
                  <a:srgbClr val="009999"/>
                </a:solidFill>
              </a:rPr>
              <a:t>“Is there any system-specific req instance from this class?”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More specific taxonomy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search</a:t>
            </a:r>
          </a:p>
        </p:txBody>
      </p:sp>
      <p:graphicFrame>
        <p:nvGraphicFramePr>
          <p:cNvPr id="4098" name="Object 5"/>
          <p:cNvGraphicFramePr>
            <a:graphicFrameLocks/>
          </p:cNvGraphicFramePr>
          <p:nvPr/>
        </p:nvGraphicFramePr>
        <p:xfrm>
          <a:off x="0" y="2344738"/>
          <a:ext cx="91440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icture" r:id="rId3" imgW="5580360" imgH="1909440" progId="Word.Picture.8">
                  <p:embed/>
                </p:oleObj>
              </mc:Choice>
              <mc:Fallback>
                <p:oleObj name="Picture" r:id="rId3" imgW="5580360" imgH="1909440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4738"/>
                        <a:ext cx="9144000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53050" y="5838825"/>
            <a:ext cx="3646488" cy="6461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mean number of meetings to</a:t>
            </a:r>
          </a:p>
          <a:p>
            <a:pPr marL="342900" indent="-342900" algn="l">
              <a:lnSpc>
                <a:spcPct val="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be scheduled at peak times 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5037138"/>
            <a:ext cx="3121025" cy="1323975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response time for ...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participant constraints ?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meeting scheduling ?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meeting notification ?</a:t>
            </a:r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2725738" y="3751263"/>
            <a:ext cx="1906587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3195638" y="5087938"/>
            <a:ext cx="2628900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6" name="Line 10"/>
          <p:cNvSpPr>
            <a:spLocks noChangeShapeType="1"/>
          </p:cNvSpPr>
          <p:nvPr/>
        </p:nvSpPr>
        <p:spPr bwMode="auto">
          <a:xfrm flipV="1">
            <a:off x="1831975" y="4184650"/>
            <a:ext cx="1355725" cy="795338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6987" name="Line 11"/>
          <p:cNvSpPr>
            <a:spLocks noChangeShapeType="1"/>
          </p:cNvSpPr>
          <p:nvPr/>
        </p:nvSpPr>
        <p:spPr bwMode="auto">
          <a:xfrm flipH="1" flipV="1">
            <a:off x="4524375" y="5638800"/>
            <a:ext cx="779463" cy="3460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lip" r:id="rId5" imgW="4763880" imgH="3297240" progId="">
                  <p:embed/>
                </p:oleObj>
              </mc:Choice>
              <mc:Fallback>
                <p:oleObj name="Clip" r:id="rId5" imgW="4763880" imgH="329724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342900"/>
            <a:ext cx="7513638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RD meta-model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452563"/>
            <a:ext cx="8693150" cy="20462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RD meta-model</a:t>
            </a:r>
            <a:r>
              <a:rPr lang="en-US" dirty="0" smtClean="0"/>
              <a:t> =  concepts &amp; relationships in terms of which RD items are captured</a:t>
            </a:r>
            <a:endParaRPr lang="en-US" dirty="0" smtClean="0">
              <a:solidFill>
                <a:srgbClr val="009999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dirty="0" smtClean="0"/>
              <a:t>Elicitation by meta-model traversal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/>
              <a:t>RD items are acquired as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instantiations</a:t>
            </a:r>
            <a:r>
              <a:rPr lang="en-US" dirty="0" smtClean="0"/>
              <a:t> of meta-model items</a:t>
            </a:r>
          </a:p>
        </p:txBody>
      </p:sp>
      <p:graphicFrame>
        <p:nvGraphicFramePr>
          <p:cNvPr id="5122" name="Object 12"/>
          <p:cNvGraphicFramePr>
            <a:graphicFrameLocks/>
          </p:cNvGraphicFramePr>
          <p:nvPr/>
        </p:nvGraphicFramePr>
        <p:xfrm>
          <a:off x="158750" y="3986213"/>
          <a:ext cx="91440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icture" r:id="rId4" imgW="6750720" imgH="1459080" progId="Word.Picture.8">
                  <p:embed/>
                </p:oleObj>
              </mc:Choice>
              <mc:Fallback>
                <p:oleObj name="Picture" r:id="rId4" imgW="6750720" imgH="1459080" progId="Word.Picture.8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986213"/>
                        <a:ext cx="91440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lip" r:id="rId6" imgW="4763880" imgH="3297240" progId="">
                  <p:embed/>
                </p:oleObj>
              </mc:Choice>
              <mc:Fallback>
                <p:oleObj name="Clip" r:id="rId6" imgW="4763880" imgH="32972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71463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66813"/>
            <a:ext cx="8759825" cy="1743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domain</a:t>
            </a:r>
            <a:r>
              <a:rPr lang="en-US" smtClean="0"/>
              <a:t> =  concepts, tasks, actors, objectives, reqs, dom props abstracting from a class of domains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mtClean="0"/>
              <a:t>RD items acquired as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smtClean="0"/>
              <a:t> of abstract items to target system </a:t>
            </a:r>
            <a:r>
              <a:rPr lang="en-US" sz="2000" smtClean="0"/>
              <a:t>(feature inheritance + system-specific renaming)</a:t>
            </a:r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76250" y="3132138"/>
          <a:ext cx="8667750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Picture" r:id="rId3" imgW="6570360" imgH="1459800" progId="Word.Picture.8">
                  <p:embed/>
                </p:oleObj>
              </mc:Choice>
              <mc:Fallback>
                <p:oleObj name="Picture" r:id="rId3" imgW="6570360" imgH="1459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32138"/>
                        <a:ext cx="8667750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520700" y="5214938"/>
            <a:ext cx="7275513" cy="646112"/>
            <a:chOff x="809" y="3323"/>
            <a:chExt cx="4583" cy="407"/>
          </a:xfrm>
        </p:grpSpPr>
        <p:sp>
          <p:nvSpPr>
            <p:cNvPr id="1409031" name="Rectangle 7"/>
            <p:cNvSpPr>
              <a:spLocks noChangeArrowheads="1"/>
            </p:cNvSpPr>
            <p:nvPr/>
          </p:nvSpPr>
          <p:spPr bwMode="auto">
            <a:xfrm>
              <a:off x="882" y="3323"/>
              <a:ext cx="4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“A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user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may not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more than X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resource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units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at a time”</a:t>
              </a:r>
              <a:endParaRPr lang="en-US" sz="2000">
                <a:solidFill>
                  <a:srgbClr val="5F5F5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9032" name="AutoShape 8"/>
            <p:cNvSpPr>
              <a:spLocks noChangeArrowheads="1"/>
            </p:cNvSpPr>
            <p:nvPr/>
          </p:nvSpPr>
          <p:spPr bwMode="auto">
            <a:xfrm>
              <a:off x="809" y="3390"/>
              <a:ext cx="4583" cy="281"/>
            </a:xfrm>
            <a:prstGeom prst="parallelogram">
              <a:avLst>
                <a:gd name="adj" fmla="val 41605"/>
              </a:avLst>
            </a:prstGeom>
            <a:noFill/>
            <a:ln w="12700" cap="sq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09035" name="Rectangle 11"/>
          <p:cNvSpPr>
            <a:spLocks noChangeArrowheads="1"/>
          </p:cNvSpPr>
          <p:nvPr/>
        </p:nvSpPr>
        <p:spPr bwMode="auto">
          <a:xfrm>
            <a:off x="1098550" y="5918200"/>
            <a:ext cx="7629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“A </a:t>
            </a:r>
            <a:r>
              <a:rPr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patron</a:t>
            </a: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 may not borrow more than X </a:t>
            </a:r>
            <a:r>
              <a:rPr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book copies</a:t>
            </a: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 at a time”</a:t>
            </a:r>
          </a:p>
        </p:txBody>
      </p:sp>
      <p:sp>
        <p:nvSpPr>
          <p:cNvPr id="1409036" name="AutoShape 12"/>
          <p:cNvSpPr>
            <a:spLocks noChangeArrowheads="1"/>
          </p:cNvSpPr>
          <p:nvPr/>
        </p:nvSpPr>
        <p:spPr bwMode="auto">
          <a:xfrm>
            <a:off x="974725" y="5965825"/>
            <a:ext cx="7823200" cy="446088"/>
          </a:xfrm>
          <a:prstGeom prst="parallelogram">
            <a:avLst>
              <a:gd name="adj" fmla="val 44737"/>
            </a:avLst>
          </a:prstGeom>
          <a:noFill/>
          <a:ln w="12700" cap="sq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>
            <a:off x="3305175" y="5802313"/>
            <a:ext cx="215900" cy="201612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365125" y="5011738"/>
            <a:ext cx="18097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chemeClr val="hlink"/>
                </a:solidFill>
                <a:effectLst/>
                <a:latin typeface="Arial" pitchFamily="34" charset="0"/>
              </a:rPr>
              <a:t>Spec inheritance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09039" name="Line 15"/>
          <p:cNvSpPr>
            <a:spLocks noChangeShapeType="1"/>
          </p:cNvSpPr>
          <p:nvPr/>
        </p:nvSpPr>
        <p:spPr bwMode="auto">
          <a:xfrm flipH="1">
            <a:off x="2120900" y="4892675"/>
            <a:ext cx="592138" cy="246063"/>
          </a:xfrm>
          <a:prstGeom prst="line">
            <a:avLst/>
          </a:prstGeom>
          <a:noFill/>
          <a:ln w="12700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Clip" r:id="rId5" imgW="4763880" imgH="3297240" progId="">
                  <p:embed/>
                </p:oleObj>
              </mc:Choice>
              <mc:Fallback>
                <p:oleObj name="Clip" r:id="rId5" imgW="4763880" imgH="32972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95388"/>
            <a:ext cx="8970962" cy="5192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Same abstract domain may have multiple specializations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e.g. resource management </a:t>
            </a:r>
            <a:r>
              <a:rPr lang="en-US" sz="2000" smtClean="0">
                <a:solidFill>
                  <a:schemeClr val="hlink"/>
                </a:solidFill>
              </a:rPr>
              <a:t>&lt;--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library loan management</a:t>
            </a:r>
            <a:r>
              <a:rPr lang="en-US" sz="2000" smtClean="0"/>
              <a:t>,   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            </a:t>
            </a:r>
            <a:r>
              <a:rPr lang="en-US" sz="2000" smtClean="0">
                <a:solidFill>
                  <a:srgbClr val="5F5F5F"/>
                </a:solidFill>
              </a:rPr>
              <a:t>videostore management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5F5F5F"/>
                </a:solidFill>
              </a:rPr>
              <a:t>flight</a:t>
            </a:r>
            <a:r>
              <a:rPr lang="en-US" sz="2000" smtClean="0"/>
              <a:t> or </a:t>
            </a:r>
            <a:r>
              <a:rPr lang="en-US" sz="2000" smtClean="0">
                <a:solidFill>
                  <a:srgbClr val="5F5F5F"/>
                </a:solidFill>
              </a:rPr>
              <a:t>concert seat allocation</a:t>
            </a:r>
            <a:r>
              <a:rPr lang="en-US" sz="2000" smtClean="0"/>
              <a:t>, ...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Same concrete domain may specialize multiple abstract domains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library management</a:t>
            </a:r>
            <a:r>
              <a:rPr lang="en-US" sz="2000" smtClean="0"/>
              <a:t>:</a:t>
            </a:r>
            <a:endParaRPr lang="en-US" sz="2000" smtClean="0">
              <a:solidFill>
                <a:srgbClr val="5F5F5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          loan management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resource management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	         </a:t>
            </a:r>
            <a:r>
              <a:rPr lang="en-US" sz="2000" smtClean="0">
                <a:solidFill>
                  <a:srgbClr val="5F5F5F"/>
                </a:solidFill>
              </a:rPr>
              <a:t>book acquisition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 </a:t>
            </a:r>
            <a:r>
              <a:rPr lang="en-US" sz="2000" smtClean="0"/>
              <a:t>e-shopping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patron registration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group membership management</a:t>
            </a: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More adequate RD items elicited by reuse of more structured, more accurate abstract domains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resource management</a:t>
            </a:r>
            <a:r>
              <a:rPr lang="en-US" sz="2000" smtClean="0"/>
              <a:t>: returnable </a:t>
            </a:r>
            <a:r>
              <a:rPr lang="en-US" sz="2000" i="1" smtClean="0"/>
              <a:t>vs.</a:t>
            </a:r>
            <a:r>
              <a:rPr lang="en-US" sz="2000" smtClean="0"/>
              <a:t> consumable resource</a:t>
            </a:r>
            <a:endParaRPr lang="en-US" smtClean="0"/>
          </a:p>
          <a:p>
            <a:pPr lvl="2">
              <a:lnSpc>
                <a:spcPct val="70000"/>
              </a:lnSpc>
              <a:buFontTx/>
              <a:buNone/>
            </a:pPr>
            <a:r>
              <a:rPr lang="en-US" smtClean="0"/>
              <a:t>                                    sharable </a:t>
            </a:r>
            <a:r>
              <a:rPr lang="en-US" i="1" smtClean="0"/>
              <a:t>vs.</a:t>
            </a:r>
            <a:r>
              <a:rPr lang="en-US" smtClean="0"/>
              <a:t> non-sharable resource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 =&gt;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“A book copy can be borrowed by one patron at a time”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/>
              <a:t>	    (dom prop for non-sharable, returnable resource)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6786562" cy="762000"/>
          </a:xfrm>
          <a:noFill/>
        </p:spPr>
        <p:txBody>
          <a:bodyPr/>
          <a:lstStyle/>
          <a:p>
            <a:r>
              <a:rPr lang="en-US" smtClean="0"/>
              <a:t>Knowledge reuse</a:t>
            </a:r>
            <a:r>
              <a:rPr lang="en-US" altLang="en-US" smtClean="0"/>
              <a:t>:  pros &amp; cons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066800"/>
            <a:ext cx="8826500" cy="5567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Expert analysts naturally reuse from past experience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Significant guidance and reduction of elicitation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Inheritance of structure &amp; quality of abstract domain spec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Effective for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completing</a:t>
            </a:r>
            <a:r>
              <a:rPr lang="en-US" altLang="en-US" dirty="0" smtClean="0"/>
              <a:t> RD with overlooked aspects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Effective only if abstract domain sufficiently “close”, accurate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Defining abstract domains for significant reusability is hard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Validation &amp; integration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Near-matches may require tricky adaptations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344613"/>
            <a:ext cx="8299450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Artefact-driven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Background study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Data collection, questionnaires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Repertory grids, card sorts for concept acquisition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Scenarios, storyboards for problem world exploration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Prototypes, mock-ups for early feedback 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Interviews</a:t>
            </a:r>
            <a:endParaRPr kumimoji="0" lang="en-US" smtClean="0"/>
          </a:p>
          <a:p>
            <a:pPr lvl="1">
              <a:spcBef>
                <a:spcPts val="200"/>
              </a:spcBef>
              <a:defRPr/>
            </a:pPr>
            <a:r>
              <a:rPr kumimoji="0" lang="en-US" smtClean="0"/>
              <a:t>Observation and ethnographic studies</a:t>
            </a:r>
          </a:p>
          <a:p>
            <a:pPr lvl="1">
              <a:spcBef>
                <a:spcPts val="300"/>
              </a:spcBef>
              <a:defRPr/>
            </a:pPr>
            <a:r>
              <a:rPr kumimoji="0" lang="en-US" smtClean="0"/>
              <a:t>Group sessions</a:t>
            </a:r>
            <a:endParaRPr kumimoji="0" lang="en-US" alt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46180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1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2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79334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5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6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151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79338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9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40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79341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2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3" name="Freeform 15"/>
          <p:cNvSpPr>
            <a:spLocks/>
          </p:cNvSpPr>
          <p:nvPr/>
        </p:nvSpPr>
        <p:spPr bwMode="auto">
          <a:xfrm>
            <a:off x="3833813" y="2997200"/>
            <a:ext cx="554037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79346" name="Rectangle 18"/>
          <p:cNvSpPr>
            <a:spLocks noChangeArrowheads="1"/>
          </p:cNvSpPr>
          <p:nvPr/>
        </p:nvSpPr>
        <p:spPr bwMode="auto">
          <a:xfrm>
            <a:off x="2133600" y="2055813"/>
            <a:ext cx="1030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2:</a:t>
            </a: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47" name="Rectangle 19"/>
          <p:cNvSpPr>
            <a:spLocks noChangeArrowheads="1"/>
          </p:cNvSpPr>
          <p:nvPr/>
        </p:nvSpPr>
        <p:spPr bwMode="auto">
          <a:xfrm>
            <a:off x="2090738" y="2370138"/>
            <a:ext cx="1393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Elicitation</a:t>
            </a:r>
          </a:p>
          <a:p>
            <a:pPr algn="l">
              <a:lnSpc>
                <a:spcPct val="20000"/>
              </a:lnSpc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techniques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51" name="Rectangle 23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52" name="Rectangle 24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18" name="Group 25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8" name="Rectangle 27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56" name="Rectangle 28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1520" name="Group 29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1525" name="Rectangle 30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6" name="Rectangle 31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61" name="Oval 33"/>
          <p:cNvSpPr>
            <a:spLocks noChangeArrowheads="1"/>
          </p:cNvSpPr>
          <p:nvPr/>
        </p:nvSpPr>
        <p:spPr bwMode="auto">
          <a:xfrm>
            <a:off x="3795713" y="3327400"/>
            <a:ext cx="185737" cy="1619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22" name="Rectangle 34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sz="2200">
              <a:solidFill>
                <a:srgbClr val="5F5F5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523" name="Picture 3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468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Interviews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Primary technique for knowledge elicitation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1. Select stakeholder specifically for info to be acquired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	  </a:t>
            </a:r>
            <a:r>
              <a:rPr lang="en-US" sz="2000" smtClean="0"/>
              <a:t>(domain expert, manager, salesperson, end-user, consultant, ...)</a:t>
            </a:r>
            <a:endParaRPr lang="en-US" smtClean="0"/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2. Organize meeting with interviewee, ask questions, record answers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3. Write report from interview transcripts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4. Submit report to interviewee for validation &amp; refinement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Single interview may involve multiple stakeholders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saves times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weaker contact; individuals less involved, speak less freely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Interview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effectiveness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  (</a:t>
            </a:r>
            <a:r>
              <a:rPr lang="en-US" i="1" smtClean="0">
                <a:solidFill>
                  <a:schemeClr val="tx1"/>
                </a:solidFill>
              </a:rPr>
              <a:t>utility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i="1" smtClean="0">
                <a:solidFill>
                  <a:schemeClr val="tx1"/>
                </a:solidFill>
              </a:rPr>
              <a:t>coverage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of acquired info</a:t>
            </a:r>
            <a:r>
              <a:rPr lang="en-US" smtClean="0">
                <a:solidFill>
                  <a:schemeClr val="tx1"/>
                </a:solidFill>
              </a:rPr>
              <a:t>) </a:t>
            </a:r>
            <a:r>
              <a:rPr lang="en-US" smtClean="0">
                <a:solidFill>
                  <a:schemeClr val="tx2"/>
                </a:solidFill>
              </a:rPr>
              <a:t>/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acquisition </a:t>
            </a:r>
            <a:r>
              <a:rPr lang="en-US" i="1" smtClean="0">
                <a:solidFill>
                  <a:schemeClr val="tx1"/>
                </a:solidFill>
              </a:rPr>
              <a:t>time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interview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5400"/>
            <a:ext cx="8942387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smtClean="0"/>
              <a:t> interview: predetermined set of questions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specific to purpose of interview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some open-ended, others with pre-determined answer set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discussion, no rambling among topics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interview: no predetermined set of questions</a:t>
            </a:r>
          </a:p>
          <a:p>
            <a:pPr lvl="1">
              <a:defRPr/>
            </a:pPr>
            <a:r>
              <a:rPr lang="en-US" smtClean="0"/>
              <a:t>free discussion about system-as-is, perceived problems, proposed solutions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exploration of possibly overlooked issues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Effective interviews should mix both modes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start with structured parts</a:t>
            </a:r>
          </a:p>
          <a:p>
            <a:pPr lvl="1">
              <a:defRPr/>
            </a:pPr>
            <a:r>
              <a:rPr lang="en-US" smtClean="0"/>
              <a:t>shift to unstructured parts as felt necessary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Interviews:  strengths &amp; difficulties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295400"/>
            <a:ext cx="8797925" cy="4978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May reveal info not acquired through other techniques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how things are running </a:t>
            </a:r>
            <a:r>
              <a:rPr lang="en-US" i="1" smtClean="0"/>
              <a:t>really</a:t>
            </a:r>
            <a:r>
              <a:rPr lang="en-US" smtClean="0"/>
              <a:t>, personal complaints, suggestions for improvement, ...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On-the-fly acquisition of info appearing relevant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new questions triggered from previous answers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Acquired info might be subjective (hard to assess)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Potential inconsistencies between different interviewees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Effectiveness critically relies on interviewer’s attitude, appropriateness of questions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</a:t>
            </a:r>
            <a:r>
              <a:rPr lang="en-US" i="1" smtClean="0"/>
              <a:t>Interviewing guidelines</a:t>
            </a:r>
            <a:endParaRPr lang="en-US" smtClean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85738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79513"/>
            <a:ext cx="8751887" cy="497840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300"/>
              </a:spcBef>
              <a:defRPr/>
            </a:pPr>
            <a:r>
              <a:rPr kumimoji="0" lang="en-US" smtClean="0"/>
              <a:t>Identify the right interviewee sample for full coverage of issues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AU" smtClean="0"/>
              <a:t>different responsibilities, expertise, tasks, exposure to problems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Come prepared, to focus on right issue at right time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backgound study first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predesign a sequence of questions for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</a:t>
            </a:r>
            <a:r>
              <a:rPr kumimoji="0" lang="en-US" smtClean="0"/>
              <a:t> interviewee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Centre the interview on the interviewee’s work &amp; concerns</a:t>
            </a:r>
            <a:endParaRPr kumimoji="0" lang="en-US" b="1" smtClean="0"/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Keep control over the interview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Make the interviewee feel comfortable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i="1" smtClean="0"/>
              <a:t>Start:</a:t>
            </a:r>
            <a:r>
              <a:rPr kumimoji="0" lang="en-US" smtClean="0"/>
              <a:t> break ice, provide motivation, ask easy questions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Consider the person too, not only the role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Do always appear as a trustworthy partner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42875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52538"/>
            <a:ext cx="8751887" cy="4978400"/>
          </a:xfrm>
        </p:spPr>
        <p:txBody>
          <a:bodyPr/>
          <a:lstStyle/>
          <a:p>
            <a:pPr algn="just">
              <a:spcBef>
                <a:spcPts val="300"/>
              </a:spcBef>
            </a:pPr>
            <a:r>
              <a:rPr kumimoji="0" lang="en-US" smtClean="0"/>
              <a:t>Be focused, keep open-ended questions for the end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Be open-minded, flexible in case of unexpected answers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Ask </a:t>
            </a:r>
            <a:r>
              <a:rPr kumimoji="0" lang="en-US" i="1" smtClean="0"/>
              <a:t>why</a:t>
            </a:r>
            <a:r>
              <a:rPr kumimoji="0" lang="en-US" smtClean="0"/>
              <a:t>-questions without being offending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Avoid certain types of questions ...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opiniated or biased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affirmative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obvious or impossible answer for this interviewee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Edit &amp; structure interview transcripts while still fresh in mind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including personal reactions, attitudes, etc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Keep interviewee in the loop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co-review interview transcript for validation &amp; refinement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i="1" smtClean="0">
                <a:solidFill>
                  <a:schemeClr val="tx2"/>
                </a:solidFill>
              </a:rPr>
              <a:t>Model-driven interviews may help structure them</a:t>
            </a:r>
          </a:p>
          <a:p>
            <a:pPr algn="ctr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(see Part 2 of the book)</a:t>
            </a:r>
            <a:endParaRPr kumimoji="0" lang="en-US" sz="2000" smtClean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875"/>
            <a:ext cx="8653463" cy="762000"/>
          </a:xfrm>
        </p:spPr>
        <p:txBody>
          <a:bodyPr/>
          <a:lstStyle/>
          <a:p>
            <a:r>
              <a:rPr lang="en-US" smtClean="0"/>
              <a:t>Observation &amp; ethnographic studies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36650"/>
            <a:ext cx="8931275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Focus 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task</a:t>
            </a:r>
            <a:r>
              <a:rPr lang="en-US" dirty="0" smtClean="0"/>
              <a:t> elicitation in the system-as-is</a:t>
            </a:r>
          </a:p>
          <a:p>
            <a:pPr>
              <a:defRPr/>
            </a:pPr>
            <a:r>
              <a:rPr lang="en-US" dirty="0" smtClean="0"/>
              <a:t>Understanding a task is often easier by observing people performing it (rather than verbal or textual explanation)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cf. tying shoelaces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dirty="0" smtClean="0"/>
              <a:t> observation: no interference with task performers</a:t>
            </a:r>
          </a:p>
          <a:p>
            <a:pPr lvl="1">
              <a:defRPr/>
            </a:pPr>
            <a:r>
              <a:rPr lang="en-US" dirty="0" smtClean="0"/>
              <a:t> Watch from outside, record (notes, video), edit transcripts, interpret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 analysis</a:t>
            </a:r>
            <a:r>
              <a:rPr lang="en-US" dirty="0" smtClean="0">
                <a:solidFill>
                  <a:schemeClr val="tx1"/>
                </a:solidFill>
              </a:rPr>
              <a:t>: task performers concurrently explain it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Ethnographic studies</a:t>
            </a:r>
            <a:r>
              <a:rPr lang="en-US" dirty="0" smtClean="0">
                <a:solidFill>
                  <a:schemeClr val="tx1"/>
                </a:solidFill>
              </a:rPr>
              <a:t>: over long periods of time, try to discover emergent properties of social group involved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about task performance </a:t>
            </a:r>
            <a:r>
              <a:rPr lang="en-US" sz="2200" dirty="0" smtClean="0">
                <a:solidFill>
                  <a:schemeClr val="tx2"/>
                </a:solidFill>
              </a:rPr>
              <a:t>+</a:t>
            </a:r>
            <a:r>
              <a:rPr lang="en-US" sz="2200" dirty="0" smtClean="0"/>
              <a:t> attitudes, reactions, gestures, </a:t>
            </a:r>
            <a:r>
              <a:rPr lang="en-US" dirty="0" smtClean="0"/>
              <a:t>...</a:t>
            </a:r>
            <a:endParaRPr lang="en-US" sz="2200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dirty="0" smtClean="0"/>
              <a:t> observation: you get involved in the task, even become a team member	</a:t>
            </a:r>
          </a:p>
        </p:txBody>
      </p:sp>
      <p:pic>
        <p:nvPicPr>
          <p:cNvPr id="4096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58750"/>
            <a:ext cx="8315325" cy="762000"/>
          </a:xfrm>
          <a:noFill/>
        </p:spPr>
        <p:txBody>
          <a:bodyPr/>
          <a:lstStyle/>
          <a:p>
            <a:r>
              <a:rPr lang="en-US" smtClean="0"/>
              <a:t>Observation &amp; ethnographic studies</a:t>
            </a:r>
            <a:r>
              <a:rPr lang="en-US" altLang="en-US" smtClean="0"/>
              <a:t>: pros &amp; cons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22338"/>
            <a:ext cx="8940800" cy="55673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May reveal ...</a:t>
            </a:r>
          </a:p>
          <a:p>
            <a:pPr lvl="1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tacit knowledge</a:t>
            </a:r>
            <a:r>
              <a:rPr lang="en-US" altLang="en-US" sz="2000" dirty="0" smtClean="0"/>
              <a:t> that would not emerge otherwise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/>
              <a:t>   e.g. </a:t>
            </a:r>
            <a:r>
              <a:rPr lang="en-US" altLang="en-US" sz="2000" dirty="0" smtClean="0">
                <a:solidFill>
                  <a:srgbClr val="5F5F5F"/>
                </a:solidFill>
              </a:rPr>
              <a:t>ethnographic study of air traffic control </a:t>
            </a:r>
            <a:r>
              <a:rPr lang="en-US" altLang="en-US" sz="2000" dirty="0" smtClean="0">
                <a:solidFill>
                  <a:schemeClr val="tx2"/>
                </a:solidFill>
              </a:rPr>
              <a:t>=&gt;</a:t>
            </a:r>
            <a:r>
              <a:rPr lang="en-US" altLang="en-US" sz="2000" dirty="0" smtClean="0">
                <a:solidFill>
                  <a:srgbClr val="5F5F5F"/>
                </a:solidFill>
              </a:rPr>
              <a:t> implicit mental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</a:rPr>
              <a:t>         model of air traffic to be preserved in system-to-be</a:t>
            </a:r>
            <a:r>
              <a:rPr lang="en-US" altLang="en-US" sz="2000" dirty="0" smtClean="0"/>
              <a:t> </a:t>
            </a:r>
          </a:p>
          <a:p>
            <a:pPr lvl="1">
              <a:defRPr/>
            </a:pPr>
            <a:r>
              <a:rPr lang="en-US" altLang="en-US" sz="2000" dirty="0" smtClean="0"/>
              <a:t>hidden problems through tricky ways of doing things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000" dirty="0" smtClean="0"/>
              <a:t>culture-specific aspects to be taken into account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Contextualization of acquired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Slow &amp; expensive: to be done over long periods of time,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en-US" dirty="0" smtClean="0"/>
              <a:t>         at different times, under different workload conditions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Potentially inaccurate </a:t>
            </a:r>
            <a:r>
              <a:rPr lang="en-US" altLang="en-US" sz="2000" dirty="0" smtClean="0"/>
              <a:t>(people behave differently when observed)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Data mining problem, interpretation problem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Focus on system-</a:t>
            </a:r>
            <a:r>
              <a:rPr lang="en-US" altLang="en-US" i="1" dirty="0" smtClean="0"/>
              <a:t>as-is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chemeClr val="tx2"/>
                </a:solidFill>
              </a:rPr>
              <a:t>Some of the interviewing guidelines are relevant</a:t>
            </a:r>
          </a:p>
        </p:txBody>
      </p:sp>
      <p:pic>
        <p:nvPicPr>
          <p:cNvPr id="41988" name="Picture 7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900" y="1295400"/>
            <a:ext cx="8788400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More perception, </a:t>
            </a:r>
            <a:r>
              <a:rPr lang="en-US" dirty="0" err="1" smtClean="0"/>
              <a:t>judgement</a:t>
            </a:r>
            <a:r>
              <a:rPr lang="en-US" dirty="0" smtClean="0"/>
              <a:t>, invention from interactions within group of diverse people</a:t>
            </a:r>
          </a:p>
          <a:p>
            <a:pPr>
              <a:defRPr/>
            </a:pPr>
            <a:r>
              <a:rPr lang="en-US" dirty="0" smtClean="0"/>
              <a:t>Elicitation takes place in series of group workshops (a few days each) </a:t>
            </a:r>
            <a:r>
              <a:rPr lang="en-US" dirty="0" smtClean="0">
                <a:solidFill>
                  <a:schemeClr val="tx2"/>
                </a:solidFill>
              </a:rPr>
              <a:t>+</a:t>
            </a:r>
            <a:r>
              <a:rPr lang="en-US" dirty="0" smtClean="0"/>
              <a:t> follow-up actions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audiovisuals, wall charts</a:t>
            </a:r>
            <a:r>
              <a:rPr lang="en-US" sz="2000" dirty="0" smtClean="0"/>
              <a:t> </a:t>
            </a:r>
            <a:r>
              <a:rPr lang="en-US" dirty="0" smtClean="0"/>
              <a:t>to foster discussion, record outcome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 smtClean="0"/>
              <a:t> group sessions: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Each participant has a clearly defined role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dirty="0" smtClean="0"/>
              <a:t>      (leader, moderator, manager, user, developer, ...)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dirty="0" smtClean="0"/>
              <a:t>Contributes to </a:t>
            </a:r>
            <a:r>
              <a:rPr lang="en-US" dirty="0" err="1" smtClean="0"/>
              <a:t>req</a:t>
            </a:r>
            <a:r>
              <a:rPr lang="en-US" dirty="0" smtClean="0"/>
              <a:t> elaboration according to his/her role, towards reaching synergies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 smtClean="0"/>
              <a:t>Generally focused on high-level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dirty="0" smtClean="0"/>
              <a:t>Variants:  focus groups, JAD, QFD, ...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  </a:t>
            </a:r>
            <a:r>
              <a:rPr lang="en-US" sz="2000" smtClean="0"/>
              <a:t>(2)</a:t>
            </a:r>
            <a:endParaRPr lang="en-US" smtClean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266825"/>
            <a:ext cx="8748713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group sessions (brainstorming): 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Participants have a less clearly defined role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Two separate stages ...</a:t>
            </a:r>
          </a:p>
          <a:p>
            <a:pPr lvl="2">
              <a:buFontTx/>
              <a:buNone/>
              <a:defRPr/>
            </a:pPr>
            <a:r>
              <a:rPr lang="en-US" smtClean="0"/>
              <a:t>1.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generation</a:t>
            </a:r>
            <a:r>
              <a:rPr lang="en-US" sz="2200" smtClean="0"/>
              <a:t> to address a problem:  </a:t>
            </a:r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as many ideas as possible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from each participant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without censorship/criticism</a:t>
            </a:r>
          </a:p>
          <a:p>
            <a:pPr lvl="2">
              <a:lnSpc>
                <a:spcPct val="130000"/>
              </a:lnSpc>
              <a:buFontTx/>
              <a:buNone/>
              <a:defRPr/>
            </a:pPr>
            <a:r>
              <a:rPr lang="en-US" smtClean="0"/>
              <a:t>2.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evaluation</a:t>
            </a:r>
            <a:r>
              <a:rPr lang="en-US" sz="2200" smtClean="0"/>
              <a:t>: </a:t>
            </a:r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	  by all participants together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according to agreed criteria </a:t>
            </a:r>
            <a:r>
              <a:rPr lang="en-US" smtClean="0"/>
              <a:t>(e.g. value, cost, feasibility)</a:t>
            </a:r>
            <a:endParaRPr lang="en-US" sz="2200" smtClean="0"/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to prioritize ideas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  <a:r>
              <a:rPr lang="en-US" altLang="en-US" smtClean="0"/>
              <a:t>: pros &amp; cons</a:t>
            </a:r>
            <a:endParaRPr lang="en-US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" y="908050"/>
            <a:ext cx="8940800" cy="5567363"/>
          </a:xfrm>
          <a:noFill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Less formal interactions than interviews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mtClean="0"/>
              <a:t>    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 may reveal hidden aspects of the system </a:t>
            </a:r>
            <a:r>
              <a:rPr lang="en-US" altLang="en-US" sz="2000" smtClean="0"/>
              <a:t>(as-is or to-be) 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Potentially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wider exploration of issues &amp; ideas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more inventive ways of addressing problems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Synergies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agreed conflict resolutions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Group composition is critical ...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time consuming for key, busy people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heavily relying on leader expertise &amp; skills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group dynamics, dominant persons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biases, inadequacies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Risk of ...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smtClean="0"/>
              <a:t>missing focus &amp; structure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rambling discussions, little concrete outcome, waste of time </a:t>
            </a:r>
            <a:endParaRPr lang="en-US" altLang="en-US" sz="200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superficial coverage of more technical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71463"/>
            <a:ext cx="8639175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kumimoji="0" lang="en-US" sz="2400" smtClean="0"/>
              <a:t>A great deal of </a:t>
            </a:r>
            <a:r>
              <a:rPr kumimoji="0"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knowledge acquisition</a:t>
            </a:r>
            <a:r>
              <a:rPr kumimoji="0" lang="en-US" sz="2400" smtClean="0"/>
              <a:t> is involved: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as introduced in Chapter 1 ...</a:t>
            </a:r>
            <a:endParaRPr lang="en-US" smtClean="0"/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491537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dirty="0" err="1" smtClean="0"/>
              <a:t>Studying</a:t>
            </a:r>
            <a:r>
              <a:rPr lang="fr-FR" dirty="0" smtClean="0"/>
              <a:t> the system-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endParaRPr lang="fr-FR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z="2000" dirty="0" smtClean="0"/>
              <a:t>Business </a:t>
            </a:r>
            <a:r>
              <a:rPr lang="fr-FR" sz="2000" dirty="0" err="1" smtClean="0"/>
              <a:t>organization</a:t>
            </a:r>
            <a:r>
              <a:rPr lang="fr-FR" sz="2000" dirty="0" smtClean="0"/>
              <a:t>: structure, </a:t>
            </a:r>
            <a:r>
              <a:rPr lang="fr-FR" sz="2000" dirty="0" err="1" smtClean="0"/>
              <a:t>dependencies</a:t>
            </a:r>
            <a:r>
              <a:rPr lang="fr-FR" sz="2000" dirty="0" smtClean="0"/>
              <a:t>, </a:t>
            </a:r>
            <a:r>
              <a:rPr lang="fr-FR" sz="2000" dirty="0" err="1" smtClean="0"/>
              <a:t>strategic</a:t>
            </a:r>
            <a:r>
              <a:rPr lang="fr-FR" sz="2000" dirty="0" smtClean="0"/>
              <a:t> objectives, </a:t>
            </a:r>
            <a:r>
              <a:rPr lang="fr-FR" sz="2000" dirty="0" err="1" smtClean="0"/>
              <a:t>policies</a:t>
            </a:r>
            <a:r>
              <a:rPr lang="fr-FR" sz="2000" dirty="0" smtClean="0"/>
              <a:t>, </a:t>
            </a:r>
            <a:r>
              <a:rPr lang="fr-FR" sz="2000" dirty="0" err="1" smtClean="0"/>
              <a:t>workflows</a:t>
            </a:r>
            <a:r>
              <a:rPr lang="fr-FR" sz="2000" dirty="0" smtClean="0"/>
              <a:t>, </a:t>
            </a:r>
            <a:r>
              <a:rPr lang="fr-FR" sz="2000" dirty="0" err="1" smtClean="0"/>
              <a:t>operational</a:t>
            </a:r>
            <a:r>
              <a:rPr lang="fr-FR" sz="2000" dirty="0" smtClean="0"/>
              <a:t> </a:t>
            </a:r>
            <a:r>
              <a:rPr lang="fr-FR" sz="2000" dirty="0" err="1" smtClean="0"/>
              <a:t>procedures</a:t>
            </a:r>
            <a:r>
              <a:rPr lang="fr-FR" sz="2000" dirty="0" smtClean="0"/>
              <a:t>,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z="2000" dirty="0" smtClean="0"/>
              <a:t>Application </a:t>
            </a:r>
            <a:r>
              <a:rPr lang="fr-FR" sz="2000" dirty="0" err="1" smtClean="0"/>
              <a:t>domain</a:t>
            </a:r>
            <a:r>
              <a:rPr lang="fr-FR" sz="2000" dirty="0" smtClean="0"/>
              <a:t>: concepts, objectives, </a:t>
            </a:r>
            <a:r>
              <a:rPr lang="fr-FR" sz="2000" dirty="0" err="1" smtClean="0"/>
              <a:t>tasks</a:t>
            </a:r>
            <a:r>
              <a:rPr lang="fr-FR" sz="2000" dirty="0" smtClean="0"/>
              <a:t>,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, </a:t>
            </a:r>
            <a:r>
              <a:rPr lang="fr-FR" sz="2000" dirty="0" err="1" smtClean="0"/>
              <a:t>regulations</a:t>
            </a:r>
            <a:r>
              <a:rPr lang="fr-FR" sz="2000" dirty="0" smtClean="0"/>
              <a:t>, ...  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fr-FR" sz="2000" dirty="0" err="1" smtClean="0"/>
              <a:t>Analysis</a:t>
            </a:r>
            <a:r>
              <a:rPr lang="fr-FR" sz="2000" dirty="0" smtClean="0"/>
              <a:t> of </a:t>
            </a:r>
            <a:r>
              <a:rPr lang="fr-FR" sz="2000" dirty="0" err="1" smtClean="0"/>
              <a:t>problems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system-as-</a:t>
            </a:r>
            <a:r>
              <a:rPr lang="fr-FR" sz="2000" dirty="0" err="1" smtClean="0"/>
              <a:t>is</a:t>
            </a:r>
            <a:r>
              <a:rPr lang="fr-FR" sz="2000" dirty="0" smtClean="0"/>
              <a:t>: </a:t>
            </a:r>
            <a:r>
              <a:rPr lang="fr-FR" sz="2000" dirty="0" err="1" smtClean="0"/>
              <a:t>symptoms</a:t>
            </a:r>
            <a:r>
              <a:rPr lang="fr-FR" sz="2000" dirty="0" smtClean="0"/>
              <a:t>, causes, </a:t>
            </a:r>
            <a:r>
              <a:rPr lang="fr-FR" sz="2000" dirty="0" err="1" smtClean="0"/>
              <a:t>consequences</a:t>
            </a:r>
            <a:endParaRPr lang="fr-FR" sz="2000" dirty="0" smtClean="0"/>
          </a:p>
          <a:p>
            <a:pPr>
              <a:lnSpc>
                <a:spcPct val="130000"/>
              </a:lnSpc>
              <a:spcBef>
                <a:spcPct val="10000"/>
              </a:spcBef>
              <a:defRPr/>
            </a:pPr>
            <a:r>
              <a:rPr lang="fr-FR" dirty="0" err="1" smtClean="0"/>
              <a:t>Analyzing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opportunities</a:t>
            </a:r>
            <a:r>
              <a:rPr lang="fr-FR" dirty="0" smtClean="0"/>
              <a:t>, new </a:t>
            </a:r>
            <a:r>
              <a:rPr lang="fr-FR" dirty="0" err="1" smtClean="0"/>
              <a:t>market</a:t>
            </a:r>
            <a:r>
              <a:rPr lang="fr-FR" dirty="0" smtClean="0"/>
              <a:t> conditions 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the system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endParaRPr lang="fr-FR" dirty="0" smtClean="0"/>
          </a:p>
          <a:p>
            <a:pPr>
              <a:lnSpc>
                <a:spcPct val="100000"/>
              </a:lnSpc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fr-FR" dirty="0" smtClean="0"/>
              <a:t>; </a:t>
            </a:r>
            <a:r>
              <a:rPr lang="fr-FR" dirty="0" err="1" smtClean="0"/>
              <a:t>organizational</a:t>
            </a:r>
            <a:r>
              <a:rPr lang="fr-FR" dirty="0" smtClean="0"/>
              <a:t> &amp;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fr-FR" dirty="0" smtClean="0"/>
              <a:t> on system-to-</a:t>
            </a:r>
            <a:r>
              <a:rPr lang="fr-FR" dirty="0" err="1" smtClean="0"/>
              <a:t>be</a:t>
            </a:r>
            <a:r>
              <a:rPr lang="fr-FR" dirty="0" smtClean="0"/>
              <a:t>;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dirty="0" smtClean="0"/>
              <a:t> for </a:t>
            </a:r>
            <a:r>
              <a:rPr lang="fr-FR" dirty="0" err="1" smtClean="0"/>
              <a:t>satisfying</a:t>
            </a:r>
            <a:r>
              <a:rPr lang="fr-FR" dirty="0" smtClean="0"/>
              <a:t> objectives, for </a:t>
            </a:r>
            <a:r>
              <a:rPr lang="fr-FR" dirty="0" err="1" smtClean="0"/>
              <a:t>assigning</a:t>
            </a:r>
            <a:r>
              <a:rPr lang="fr-FR" dirty="0" smtClean="0"/>
              <a:t> </a:t>
            </a:r>
            <a:r>
              <a:rPr lang="fr-FR" dirty="0" err="1" smtClean="0"/>
              <a:t>responsibilities</a:t>
            </a:r>
            <a:r>
              <a:rPr lang="fr-FR" dirty="0" smtClean="0"/>
              <a:t>;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  <a:r>
              <a:rPr lang="fr-FR" dirty="0" smtClean="0"/>
              <a:t> of </a:t>
            </a:r>
            <a:r>
              <a:rPr lang="fr-FR" dirty="0" err="1" smtClean="0"/>
              <a:t>hypothetical</a:t>
            </a:r>
            <a:r>
              <a:rPr lang="fr-FR" dirty="0" smtClean="0"/>
              <a:t> software-</a:t>
            </a:r>
            <a:r>
              <a:rPr lang="fr-FR" dirty="0" err="1" smtClean="0"/>
              <a:t>environment</a:t>
            </a:r>
            <a:r>
              <a:rPr lang="fr-FR" dirty="0" smtClean="0"/>
              <a:t> interaction;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  <a:r>
              <a:rPr lang="fr-FR" dirty="0" smtClean="0"/>
              <a:t> on software,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fr-FR" dirty="0" smtClean="0"/>
              <a:t> on </a:t>
            </a:r>
            <a:r>
              <a:rPr lang="fr-FR" dirty="0" err="1" smtClean="0"/>
              <a:t>environment</a:t>
            </a:r>
            <a:endParaRPr lang="en-US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5888" y="2124075"/>
          <a:ext cx="7889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1258200" imgH="1103040" progId="">
                  <p:embed/>
                </p:oleObj>
              </mc:Choice>
              <mc:Fallback>
                <p:oleObj name="Clip" r:id="rId3" imgW="1258200" imgH="11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2124075"/>
                        <a:ext cx="7889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175" y="5095875"/>
            <a:ext cx="7112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techniques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38263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Elicitation techniques have complementary strengths &amp; limitations 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Strength-based combinations are more effective for full, adequate coverage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artefact-driven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stakeholder-driven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Examples</a:t>
            </a:r>
          </a:p>
          <a:p>
            <a:pPr lvl="1">
              <a:spcBef>
                <a:spcPct val="15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Contextual Inquiry</a:t>
            </a:r>
            <a:r>
              <a:rPr lang="en-US" smtClean="0"/>
              <a:t>:  workplace observation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open-ended interviews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prototyping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RAD</a:t>
            </a:r>
            <a:r>
              <a:rPr lang="en-US" smtClean="0"/>
              <a:t>: JAD group sessions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evolutionary prototyping </a:t>
            </a:r>
            <a:r>
              <a:rPr lang="en-US" sz="2000" smtClean="0"/>
              <a:t>(with code generation tools)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Techniques from other RE phases support elicitation too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Resolution of conflicts, risks, omissions, </a:t>
            </a:r>
            <a:r>
              <a:rPr lang="en-US" sz="2000" smtClean="0"/>
              <a:t>etc.</a:t>
            </a:r>
            <a:endParaRPr lang="en-US" smtClean="0"/>
          </a:p>
        </p:txBody>
      </p:sp>
      <p:pic>
        <p:nvPicPr>
          <p:cNvPr id="43012" name="Picture 4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06363"/>
            <a:ext cx="836612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03213"/>
            <a:ext cx="8178800" cy="762000"/>
          </a:xfrm>
          <a:noFill/>
        </p:spPr>
        <p:txBody>
          <a:bodyPr/>
          <a:lstStyle/>
          <a:p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summary</a:t>
            </a:r>
            <a:endParaRPr kumimoji="0"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301750"/>
            <a:ext cx="8928100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Identifying the right stakeholders, interacting the right way </a:t>
            </a:r>
          </a:p>
          <a:p>
            <a:pPr>
              <a:spcBef>
                <a:spcPts val="300"/>
              </a:spcBef>
            </a:pPr>
            <a:r>
              <a:rPr kumimoji="0" lang="en-US" smtClean="0"/>
              <a:t>Artefact-driven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Background study as a prerequisite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Data collection, questionnaires for preparing interviews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Repertory grids, card sorts for concept characterization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Scenarios, storyboards for concrete exploration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Prototypes, mock-ups for early feedback &amp; adequacy check 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Knowledge reuse brings a lot: domain-independent, domain-specific</a:t>
            </a:r>
            <a:endParaRPr kumimoji="0" lang="en-US" smtClean="0"/>
          </a:p>
          <a:p>
            <a:pPr>
              <a:spcBef>
                <a:spcPts val="300"/>
              </a:spcBef>
            </a:pPr>
            <a:r>
              <a:rPr kumimoji="0" lang="en-US" smtClean="0"/>
              <a:t>Stakeholder-driven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Interviews are essential - structured, unstructured, cf. guidelines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kumimoji="0" lang="en-US" sz="2000" smtClean="0"/>
              <a:t>Observation, ethnographic studies for hidden knowledge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Group sessions for broader, more inventive acquisition &amp; agreement</a:t>
            </a:r>
            <a:endParaRPr kumimoji="0" lang="en-US" smtClean="0"/>
          </a:p>
          <a:p>
            <a:pPr algn="ctr">
              <a:buFont typeface="Wingdings" pitchFamily="2" charset="2"/>
              <a:buNone/>
            </a:pPr>
            <a:r>
              <a:rPr kumimoji="0" lang="en-US" altLang="en-US" i="1" smtClean="0">
                <a:solidFill>
                  <a:schemeClr val="tx2"/>
                </a:solidFill>
              </a:rPr>
              <a:t>Model-driven elicitation provides focus &amp; structure for what needs to be elicited  </a:t>
            </a:r>
            <a:r>
              <a:rPr kumimoji="0" lang="en-US" altLang="en-US" sz="2000" smtClean="0">
                <a:solidFill>
                  <a:schemeClr val="tx2"/>
                </a:solidFill>
              </a:rPr>
              <a:t>(see Part 2 of the book)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44613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dirty="0" smtClean="0"/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Artefact</a:t>
            </a: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-driven</a:t>
            </a:r>
            <a:r>
              <a:rPr kumimoji="0" lang="en-US" dirty="0" smtClean="0"/>
              <a:t>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Background study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Data collection, questionnaires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Repertory grids, card sorts for concept acquisition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Scenarios, storyboards for problem world exploration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Prototypes, mock-ups for early feedback 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</a:t>
            </a:r>
            <a:r>
              <a:rPr kumimoji="0" lang="en-US" dirty="0" smtClean="0"/>
              <a:t>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Interviews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Observation and ethnographic studies</a:t>
            </a:r>
          </a:p>
          <a:p>
            <a:pPr lvl="1">
              <a:spcBef>
                <a:spcPts val="300"/>
              </a:spcBef>
              <a:defRPr/>
            </a:pPr>
            <a:r>
              <a:rPr kumimoji="0" lang="en-US" dirty="0" smtClean="0"/>
              <a:t>Group sessions</a:t>
            </a:r>
            <a:endParaRPr kumimoji="0" lang="en-US" altLang="en-US" dirty="0" smtClean="0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Stakeholder analysis</a:t>
            </a:r>
            <a:endParaRPr kumimoji="0"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16025"/>
            <a:ext cx="8529637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Stakeholder cooperation is essential for successful RE</a:t>
            </a:r>
          </a:p>
          <a:p>
            <a:pPr lvl="1">
              <a:spcBef>
                <a:spcPts val="300"/>
              </a:spcBef>
            </a:pPr>
            <a:r>
              <a:rPr kumimoji="0" lang="en-US" smtClean="0"/>
              <a:t>Elicitation =  cooperative learning</a:t>
            </a:r>
          </a:p>
          <a:p>
            <a:r>
              <a:rPr kumimoji="0" lang="en-US" smtClean="0"/>
              <a:t>Representative sample must be selected to ensure adequate, comprehensive coverage of the problem world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dynamic selection as new knowledge is acquired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kumimoji="0" lang="en-US" smtClean="0"/>
              <a:t>Selection based on ...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relevant position in the organization (ex. Sale person)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role in making decisions, reaching agreement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type of contributed knowledge, level of domain expertise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exposure to perceived problems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personal interests, potential conflicts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influence in system acceptance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71438"/>
            <a:ext cx="10842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242888"/>
            <a:ext cx="7773988" cy="762000"/>
          </a:xfrm>
        </p:spPr>
        <p:txBody>
          <a:bodyPr/>
          <a:lstStyle/>
          <a:p>
            <a:r>
              <a:rPr lang="en-US" sz="2400" smtClean="0"/>
              <a:t>Knowledge acquisition from stakeholders is difficult</a:t>
            </a:r>
            <a:endParaRPr lang="en-US" smtClean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916987" cy="52959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Distributed sources, conflicting viewpoints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Difficult access to key people &amp; data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Different background, terminology, culture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Tacit knowledge, hidden needs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Irrelevant details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Internal politics, competition, resistance to change, </a:t>
            </a:r>
            <a:r>
              <a:rPr lang="en-US" sz="2000" dirty="0" smtClean="0"/>
              <a:t>...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Personnel turnover, changes in organization, in priorities, </a:t>
            </a:r>
            <a:r>
              <a:rPr lang="en-US" sz="2000" dirty="0" smtClean="0"/>
              <a:t>...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Needed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Communication skills: for talking to, listening from diverse people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Trust relationship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Knowledge reformulation &amp; restructuring  (review meetings)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00013"/>
            <a:ext cx="9921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653463" cy="762000"/>
          </a:xfrm>
        </p:spPr>
        <p:txBody>
          <a:bodyPr/>
          <a:lstStyle/>
          <a:p>
            <a:r>
              <a:rPr lang="en-US" smtClean="0"/>
              <a:t>Background study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09675"/>
            <a:ext cx="8604250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Collect, read, synthesize documents about...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organization</a:t>
            </a:r>
            <a:r>
              <a:rPr lang="en-US" dirty="0" smtClean="0"/>
              <a:t>: organizational charts, business plans, financial reports, meeting minutes, </a:t>
            </a:r>
            <a:r>
              <a:rPr lang="en-US" sz="2000" dirty="0" smtClean="0"/>
              <a:t>etc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</a:t>
            </a:r>
            <a:r>
              <a:rPr lang="en-US" dirty="0" smtClean="0"/>
              <a:t>: books, surveys, articles, regulations, reports on similar systems in the same domain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system-as-is</a:t>
            </a:r>
            <a:r>
              <a:rPr lang="en-US" dirty="0" smtClean="0"/>
              <a:t>: documented workflows, procedures, business rules; exchanged documents; defect/complaint reports, change requests, </a:t>
            </a:r>
            <a:r>
              <a:rPr lang="en-US" sz="2000" dirty="0" smtClean="0"/>
              <a:t>etc.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Provides basics for getting prepared before meeting stakeholders 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z="2000" dirty="0" smtClean="0"/>
              <a:t>  </a:t>
            </a:r>
            <a:r>
              <a:rPr lang="en-US" dirty="0" smtClean="0"/>
              <a:t>prerequisite to other techniques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mining problem: huge documentation, irrelevant details, </a:t>
            </a:r>
            <a:r>
              <a:rPr lang="en-US" b="1" dirty="0" smtClean="0"/>
              <a:t>outdated info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Solution: use meta-knowledge to prune the doc space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know what you need to know &amp; what you don’t need to know</a:t>
            </a:r>
          </a:p>
        </p:txBody>
      </p:sp>
      <p:pic>
        <p:nvPicPr>
          <p:cNvPr id="25604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85725"/>
            <a:ext cx="8810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smtClean="0"/>
              <a:t>Data collection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66825"/>
            <a:ext cx="8751887" cy="4978400"/>
          </a:xfrm>
        </p:spPr>
        <p:txBody>
          <a:bodyPr/>
          <a:lstStyle/>
          <a:p>
            <a:r>
              <a:rPr lang="en-US" smtClean="0"/>
              <a:t>Gather undocumented facts &amp; figures</a:t>
            </a:r>
          </a:p>
          <a:p>
            <a:pPr lvl="1"/>
            <a:r>
              <a:rPr lang="en-US" smtClean="0"/>
              <a:t>marketing data, usage statistics, performance figures, costs, ...</a:t>
            </a:r>
          </a:p>
          <a:p>
            <a:pPr lvl="1"/>
            <a:r>
              <a:rPr lang="en-US" smtClean="0"/>
              <a:t>by designed experiments </a:t>
            </a:r>
            <a:r>
              <a:rPr lang="en-US" i="1" smtClean="0"/>
              <a:t>or</a:t>
            </a:r>
            <a:r>
              <a:rPr lang="en-US" smtClean="0"/>
              <a:t> selection of representative data sets from available sources (use of statistical sampling techniques)</a:t>
            </a:r>
          </a:p>
          <a:p>
            <a:r>
              <a:rPr lang="en-US" smtClean="0"/>
              <a:t>May complement background study</a:t>
            </a:r>
          </a:p>
          <a:p>
            <a:r>
              <a:rPr lang="en-US" smtClean="0"/>
              <a:t>Helpful for eliciting non-functional reqs on performance, usability, cost </a:t>
            </a:r>
            <a:r>
              <a:rPr lang="en-US" sz="2000" smtClean="0"/>
              <a:t>etc.</a:t>
            </a:r>
          </a:p>
          <a:p>
            <a:pPr>
              <a:lnSpc>
                <a:spcPct val="120000"/>
              </a:lnSpc>
            </a:pPr>
            <a:r>
              <a:rPr lang="en-US" smtClean="0"/>
              <a:t>Difficulties: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Getting </a:t>
            </a:r>
            <a:r>
              <a:rPr lang="en-US" b="1" smtClean="0"/>
              <a:t>reliable data</a:t>
            </a:r>
            <a:r>
              <a:rPr lang="en-US" smtClean="0"/>
              <a:t> may take time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Data must be correctly interpreted</a:t>
            </a:r>
          </a:p>
        </p:txBody>
      </p:sp>
      <p:pic>
        <p:nvPicPr>
          <p:cNvPr id="2662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131763"/>
            <a:ext cx="9636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33775</TotalTime>
  <Words>3174</Words>
  <Application>Microsoft Office PowerPoint</Application>
  <PresentationFormat>On-screen Show (4:3)</PresentationFormat>
  <Paragraphs>434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 Black</vt:lpstr>
      <vt:lpstr>Comic Sans MS</vt:lpstr>
      <vt:lpstr>MS Shell Dlg</vt:lpstr>
      <vt:lpstr>Symbol</vt:lpstr>
      <vt:lpstr>Times</vt:lpstr>
      <vt:lpstr>Times New Roman</vt:lpstr>
      <vt:lpstr>Wingdings</vt:lpstr>
      <vt:lpstr>Flyer (Standard)</vt:lpstr>
      <vt:lpstr>Clip</vt:lpstr>
      <vt:lpstr>Picture</vt:lpstr>
      <vt:lpstr>Image Bitmap</vt:lpstr>
      <vt:lpstr>Requirements Engineering  From System Goals  to UML Models  to Software Specifications</vt:lpstr>
      <vt:lpstr>Fundamentals of RE</vt:lpstr>
      <vt:lpstr>PowerPoint Presentation</vt:lpstr>
      <vt:lpstr>A great deal of knowledge acquisition is involved:  as introduced in Chapter 1 ...</vt:lpstr>
      <vt:lpstr>Domain analysis &amp; requirements elicitation: outline</vt:lpstr>
      <vt:lpstr>Stakeholder analysis</vt:lpstr>
      <vt:lpstr>Knowledge acquisition from stakeholders is difficult</vt:lpstr>
      <vt:lpstr>Background study</vt:lpstr>
      <vt:lpstr>Data collection</vt:lpstr>
      <vt:lpstr>Questionnaires</vt:lpstr>
      <vt:lpstr>Questionnaires should be carefully prepared</vt:lpstr>
      <vt:lpstr>Card sorts &amp; repertory grids</vt:lpstr>
      <vt:lpstr>Card sorts &amp; repertory grids  (2)</vt:lpstr>
      <vt:lpstr>Scenarios &amp; storyboards</vt:lpstr>
      <vt:lpstr>Scenarios</vt:lpstr>
      <vt:lpstr>Scenarios</vt:lpstr>
      <vt:lpstr>Scenario example: meeting scheduling</vt:lpstr>
      <vt:lpstr>Types of scenario</vt:lpstr>
      <vt:lpstr>Scenarios: pros &amp; cons</vt:lpstr>
      <vt:lpstr>Prototypes &amp; mock-ups</vt:lpstr>
      <vt:lpstr>Requirements prototyping</vt:lpstr>
      <vt:lpstr>Prototypes &amp; mock-ups:  pros &amp; cons</vt:lpstr>
      <vt:lpstr>Knowledge reuse</vt:lpstr>
      <vt:lpstr>Reuse of domain-independent knowledge: requirements taxonomies</vt:lpstr>
      <vt:lpstr>Reuse of domain-independent knowledge: RD meta-model</vt:lpstr>
      <vt:lpstr>Reuse of domain-specific knowledge</vt:lpstr>
      <vt:lpstr>Reuse of domain-specific knowledge  (2)</vt:lpstr>
      <vt:lpstr>Knowledge reuse:  pros &amp; cons</vt:lpstr>
      <vt:lpstr>Domain analysis &amp; requirements elicitation: outline</vt:lpstr>
      <vt:lpstr>Interviews</vt:lpstr>
      <vt:lpstr>Types of interview</vt:lpstr>
      <vt:lpstr>    Interviews:  strengths &amp; difficulties</vt:lpstr>
      <vt:lpstr>    Guidelines for effective interviews</vt:lpstr>
      <vt:lpstr>    Guidelines for effective interviews  (2)</vt:lpstr>
      <vt:lpstr>Observation &amp; ethnographic studies</vt:lpstr>
      <vt:lpstr>Observation &amp; ethnographic studies: pros &amp; cons</vt:lpstr>
      <vt:lpstr>Group sessions</vt:lpstr>
      <vt:lpstr>Group sessions  (2)</vt:lpstr>
      <vt:lpstr>Group sessions: pros &amp; cons</vt:lpstr>
      <vt:lpstr>Combining techniques</vt:lpstr>
      <vt:lpstr>Domain analysis &amp; requirements elicitation: summary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1052</cp:revision>
  <cp:lastPrinted>2009-09-03T08:28:43Z</cp:lastPrinted>
  <dcterms:created xsi:type="dcterms:W3CDTF">2000-05-26T10:39:43Z</dcterms:created>
  <dcterms:modified xsi:type="dcterms:W3CDTF">2014-08-12T03:26:06Z</dcterms:modified>
</cp:coreProperties>
</file>