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74" r:id="rId2"/>
    <p:sldMasterId id="2147483675" r:id="rId3"/>
    <p:sldMasterId id="2147483676" r:id="rId4"/>
  </p:sldMasterIdLst>
  <p:notesMasterIdLst>
    <p:notesMasterId r:id="rId1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529A4F9-2C7C-49CA-B323-FFFE01FA3D83}">
  <a:tblStyle styleId="{4529A4F9-2C7C-49CA-B323-FFFE01FA3D83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54CB44B-5C74-4D1B-B382-906CDE2EF4FF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ECDD270-1C1E-4799-8ECB-83926A8A48CB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2" y="2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26" Type="http://schemas.openxmlformats.org/officeDocument/2006/relationships/slide" Target="slides/slide122.xml"/><Relationship Id="rId13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357732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Shape 8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Shape 8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Shape 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Shape 8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Shape 8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Shape 8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Shape 8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Shape 9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Shape 9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Shape 9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Shape 8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hape 9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provider/ContactsContract.Contact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provider/ContactsContract.Contact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providers/content-provider-creating.html" TargetMode="External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manifest/provider-element.html" TargetMode="Externa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ware.com/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://developer.android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provider/ContactsContract.Contact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provider/ContactsContract.Contact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provider/ContactsContract.ContactsColumns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ntResolver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content/ContentProvider.html" TargetMode="External"/><Relationship Id="rId4" Type="http://schemas.openxmlformats.org/officeDocument/2006/relationships/hyperlink" Target="http://developer.android.com/reference/android/content/Context.html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sql_create_table.asp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Mobile Programming</a:t>
            </a:r>
          </a:p>
          <a:p>
            <a:pPr>
              <a:buNone/>
            </a:pPr>
            <a:r>
              <a:rPr lang="en"/>
              <a:t>Lecture 10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ContentProviders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Contacts ContentProvider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In our examples, we will look at the Contacts ContentProvider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/>
              <a:t>A lot of the work for a query goes into reading the documentation online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http://developer.android.com/reference/android/provider/ContactsContract.Contacts.html</a:t>
            </a:r>
          </a:p>
        </p:txBody>
      </p:sp>
    </p:spTree>
  </p:cSld>
  <p:clrMapOvr>
    <a:masterClrMapping/>
  </p:clrMapOvr>
  <p:transition spd="slow"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Creating a Content Provider</a:t>
            </a:r>
          </a:p>
        </p:txBody>
      </p:sp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Now we can implement the methods for our ContentProvider</a:t>
            </a:r>
          </a:p>
        </p:txBody>
      </p:sp>
    </p:spTree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onCreate() method</a:t>
            </a:r>
          </a:p>
        </p:txBody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000"/>
              <a:t>
public class MyContentProvider extends ContentProvider {</a:t>
            </a:r>
          </a:p>
          <a:p>
            <a:pPr lvl="0" indent="457200" rtl="0">
              <a:buNone/>
            </a:pPr>
            <a:r>
              <a:rPr lang="en" sz="2000"/>
              <a:t>...</a:t>
            </a:r>
          </a:p>
          <a:p>
            <a:pPr lvl="0" indent="457200" rtl="0">
              <a:buNone/>
            </a:pPr>
            <a:r>
              <a:rPr lang="en" sz="2000"/>
              <a:t>@Override</a:t>
            </a:r>
          </a:p>
          <a:p>
            <a:pPr lvl="0" indent="457200" rtl="0">
              <a:buNone/>
            </a:pPr>
            <a:r>
              <a:rPr lang="en" sz="2000"/>
              <a:t>public boolean onCreate() {</a:t>
            </a:r>
          </a:p>
          <a:p>
            <a:endParaRPr lang="en" sz="2000"/>
          </a:p>
          <a:p>
            <a:pPr marL="457200" lvl="0" indent="457200" rtl="0">
              <a:buNone/>
            </a:pPr>
            <a:r>
              <a:rPr lang="en" sz="2000"/>
              <a:t>mOpenHelper = new MainDatabaseHelper(getContext());</a:t>
            </a:r>
          </a:p>
          <a:p>
            <a:endParaRPr lang="en" sz="2000"/>
          </a:p>
          <a:p>
            <a:pPr marL="457200" lvl="0" indent="457200" rtl="0">
              <a:buNone/>
            </a:pPr>
            <a:r>
              <a:rPr lang="en" sz="2000"/>
              <a:t>return true;</a:t>
            </a:r>
          </a:p>
          <a:p>
            <a:pPr lvl="0" indent="457200" rtl="0">
              <a:buNone/>
            </a:pPr>
            <a:r>
              <a:rPr lang="en" sz="2000"/>
              <a:t>}</a:t>
            </a:r>
          </a:p>
          <a:p>
            <a:pPr lvl="0" rtl="0">
              <a:buNone/>
            </a:pPr>
            <a:r>
              <a:rPr lang="en" sz="2000"/>
              <a:t>	...</a:t>
            </a:r>
          </a:p>
          <a:p>
            <a:pPr lvl="0"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onCreate() method</a:t>
            </a:r>
          </a:p>
        </p:txBody>
      </p:sp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/>
              <a:t>
public class MyContentProvider extends ContentProvider {</a:t>
            </a:r>
          </a:p>
          <a:p>
            <a:pPr lvl="0" indent="457200" rtl="0">
              <a:buNone/>
            </a:pPr>
            <a:r>
              <a:rPr lang="en" sz="2000"/>
              <a:t>...</a:t>
            </a:r>
          </a:p>
          <a:p>
            <a:pPr lvl="0" indent="457200" rtl="0"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/>
              <a:t>@Override</a:t>
            </a:r>
          </a:p>
          <a:p>
            <a:pPr marL="0" lvl="0" indent="457200" rtl="0"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/>
              <a:t>public boolean onCreate() {</a:t>
            </a:r>
          </a:p>
          <a:p>
            <a:endParaRPr lang="en" sz="2000"/>
          </a:p>
          <a:p>
            <a:pPr marL="457200" lvl="0" indent="457200" rtl="0"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 b="1"/>
              <a:t>mOpenHelper = new MainDatabaseHelper(getContext());</a:t>
            </a:r>
          </a:p>
          <a:p>
            <a:endParaRPr lang="en" sz="2000" b="1"/>
          </a:p>
          <a:p>
            <a:pPr marL="457200" lvl="0" indent="457200" rtl="0"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/>
              <a:t>return true;</a:t>
            </a:r>
          </a:p>
          <a:p>
            <a:pPr lvl="0" indent="457200" rtl="0">
              <a:buNone/>
            </a:pPr>
            <a:r>
              <a:rPr lang="en" sz="2000"/>
              <a:t>}</a:t>
            </a:r>
          </a:p>
          <a:p>
            <a:pPr lvl="0" indent="457200" rtl="0"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/>
              <a:t>...</a:t>
            </a:r>
          </a:p>
          <a:p>
            <a:pPr lvl="0"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/>
              <a:t>}</a:t>
            </a:r>
          </a:p>
        </p:txBody>
      </p:sp>
      <p:sp>
        <p:nvSpPr>
          <p:cNvPr id="770" name="Shape 770"/>
          <p:cNvSpPr/>
          <p:nvPr/>
        </p:nvSpPr>
        <p:spPr>
          <a:xfrm>
            <a:off x="5391675" y="4440475"/>
            <a:ext cx="3437700" cy="1218900"/>
          </a:xfrm>
          <a:prstGeom prst="wedgeRoundRectCallout">
            <a:avLst>
              <a:gd name="adj1" fmla="val -24422"/>
              <a:gd name="adj2" fmla="val -6341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create an instance of our MainDatabaseHelper so that we can use it later for reading and modifying our NamesDatabase</a:t>
            </a:r>
          </a:p>
        </p:txBody>
      </p:sp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insert() method</a:t>
            </a:r>
          </a:p>
        </p:txBody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class MyContentProvider extends ContentProvider {</a:t>
            </a:r>
          </a:p>
          <a:p>
            <a:pPr lvl="0" indent="457200" rtl="0">
              <a:buNone/>
            </a:pPr>
            <a:r>
              <a:rPr lang="en" sz="1600"/>
              <a:t>...</a:t>
            </a:r>
          </a:p>
          <a:p>
            <a:pPr lvl="0" indent="457200" rtl="0">
              <a:buNone/>
            </a:pPr>
            <a:r>
              <a:rPr lang="en" sz="1600"/>
              <a:t>@Override</a:t>
            </a:r>
          </a:p>
          <a:p>
            <a:pPr lvl="0" indent="457200" rtl="0">
              <a:buNone/>
            </a:pPr>
            <a:r>
              <a:rPr lang="en" sz="1600"/>
              <a:t>    public Uri insert(Uri uri, ContentValues values) {</a:t>
            </a:r>
          </a:p>
          <a:p>
            <a:pPr lvl="0" indent="457200" rtl="0">
              <a:buNone/>
            </a:pPr>
            <a:r>
              <a:rPr lang="en" sz="1600"/>
              <a:t>        String fname = values.getAsString("FirstName");</a:t>
            </a:r>
          </a:p>
          <a:p>
            <a:pPr lvl="0" indent="457200" rtl="0">
              <a:buNone/>
            </a:pPr>
            <a:r>
              <a:rPr lang="en" sz="1600"/>
              <a:t>        String lname = values.getAsString("LastName");</a:t>
            </a:r>
          </a:p>
          <a:p>
            <a:endParaRPr lang="en" sz="1600"/>
          </a:p>
          <a:p>
            <a:pPr lvl="0" indent="457200" rtl="0">
              <a:buNone/>
            </a:pPr>
            <a:r>
              <a:rPr lang="en" sz="1600"/>
              <a:t>        long id = mOpenHelper.getWritableDatabase()</a:t>
            </a:r>
          </a:p>
          <a:p>
            <a:pPr marL="2743200" lvl="0" indent="457200" rtl="0">
              <a:buNone/>
            </a:pPr>
            <a:r>
              <a:rPr lang="en" sz="1600"/>
              <a:t>.insert("Users", null, values);</a:t>
            </a:r>
          </a:p>
          <a:p>
            <a:endParaRPr lang="en" sz="1600"/>
          </a:p>
          <a:p>
            <a:pPr lvl="0" indent="457200" rtl="0">
              <a:buNone/>
            </a:pPr>
            <a:r>
              <a:rPr lang="en" sz="1600"/>
              <a:t>        return Uri.withAppendedPath(CONTENT_URI, "" + id);</a:t>
            </a:r>
          </a:p>
          <a:p>
            <a:pPr lvl="0" indent="457200" rtl="0">
              <a:buNone/>
            </a:pPr>
            <a:r>
              <a:rPr lang="en" sz="1600"/>
              <a:t>    }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insert() method</a:t>
            </a:r>
          </a:p>
        </p:txBody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class MyContentProvider extends ContentProvider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    public Uri insert</a:t>
            </a:r>
            <a:r>
              <a:rPr lang="en" sz="1600"/>
              <a:t>(Uri uri, ContentValues values)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String fname = values.getAsString("FirstName");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String lname = values.getAsString("LastName");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long id = mOpenHelper.getWritableDatabase()</a:t>
            </a:r>
          </a:p>
          <a:p>
            <a:pPr marL="2743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.insert("Users", null, values);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return Uri.withAppendedPath(CONTENT_URI, "" + id);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}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783" name="Shape 783"/>
          <p:cNvSpPr/>
          <p:nvPr/>
        </p:nvSpPr>
        <p:spPr>
          <a:xfrm>
            <a:off x="1135439" y="3244041"/>
            <a:ext cx="3018300" cy="1051200"/>
          </a:xfrm>
          <a:prstGeom prst="wedgeRoundRectCallout">
            <a:avLst>
              <a:gd name="adj1" fmla="val -24422"/>
              <a:gd name="adj2" fmla="val -6341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must return a Uri. We will return a Uri that has the new id of the item that will be inserted in this method</a:t>
            </a:r>
          </a:p>
        </p:txBody>
      </p:sp>
    </p:spTree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insert() method</a:t>
            </a:r>
          </a:p>
        </p:txBody>
      </p:sp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class MyContentProvider extends ContentProvider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public Uri insert(</a:t>
            </a:r>
            <a:r>
              <a:rPr lang="en" sz="1600" b="1"/>
              <a:t>Uri uri</a:t>
            </a:r>
            <a:r>
              <a:rPr lang="en" sz="1600"/>
              <a:t>, ContentValues values)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String fname = values.getAsString("FirstName");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String lname = values.getAsString("LastName");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long id = mOpenHelper.getWritableDatabase()</a:t>
            </a:r>
          </a:p>
          <a:p>
            <a:pPr marL="2743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.insert("Users", null, values);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return Uri.withAppendedPath(CONTENT_URI, "" + id);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}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790" name="Shape 790"/>
          <p:cNvSpPr/>
          <p:nvPr/>
        </p:nvSpPr>
        <p:spPr>
          <a:xfrm>
            <a:off x="2225664" y="3141541"/>
            <a:ext cx="3018300" cy="1051200"/>
          </a:xfrm>
          <a:prstGeom prst="wedgeRoundRectCallout">
            <a:avLst>
              <a:gd name="adj1" fmla="val -24422"/>
              <a:gd name="adj2" fmla="val -6341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Uri can be used to identify the table in our database, but since we only have one table, we don't need to use it in this function</a:t>
            </a:r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insert() method</a:t>
            </a:r>
          </a:p>
        </p:txBody>
      </p:sp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class MyContentProvider extends ContentProvider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public Uri insert(Uri uri, </a:t>
            </a:r>
            <a:r>
              <a:rPr lang="en" sz="1600" b="1"/>
              <a:t>ContentValues values</a:t>
            </a:r>
            <a:r>
              <a:rPr lang="en" sz="1600"/>
              <a:t>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String fname = values.getAsString("FirstName");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String lname = values.getAsString("LastName");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long id = mOpenHelper.getWritableDatabase()</a:t>
            </a:r>
          </a:p>
          <a:p>
            <a:pPr marL="2743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.insert("Users", null, values);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return Uri.withAppendedPath(CONTENT_URI, "" + id);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}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797" name="Shape 797"/>
          <p:cNvSpPr/>
          <p:nvPr/>
        </p:nvSpPr>
        <p:spPr>
          <a:xfrm>
            <a:off x="3819019" y="3160191"/>
            <a:ext cx="2832000" cy="818100"/>
          </a:xfrm>
          <a:prstGeom prst="wedgeRoundRectCallout">
            <a:avLst>
              <a:gd name="adj1" fmla="val -24422"/>
              <a:gd name="adj2" fmla="val -6341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These are the values that will be inserted. They are key-value pairs</a:t>
            </a:r>
          </a:p>
        </p:txBody>
      </p:sp>
    </p:spTree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insert() method</a:t>
            </a:r>
          </a:p>
        </p:txBody>
      </p:sp>
      <p:sp>
        <p:nvSpPr>
          <p:cNvPr id="803" name="Shape 8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class MyContentProvider extends ContentProvider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public Uri insert(Uri uri, ContentValues values)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</a:t>
            </a:r>
            <a:r>
              <a:rPr lang="en" sz="1600" b="1"/>
              <a:t>String fname = values.getAsString("FirstName");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        String lname = values.getAsString("LastName");</a:t>
            </a:r>
          </a:p>
          <a:p>
            <a:endParaRPr lang="en" sz="1600" b="1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long id = mOpenHelper.getWritableDatabase()</a:t>
            </a:r>
          </a:p>
          <a:p>
            <a:pPr marL="2743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.insert("Users", null, values);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return Uri.withAppendedPath(CONTENT_URI, "" + id);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}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804" name="Shape 804"/>
          <p:cNvSpPr/>
          <p:nvPr/>
        </p:nvSpPr>
        <p:spPr>
          <a:xfrm>
            <a:off x="2439970" y="3859041"/>
            <a:ext cx="2832000" cy="818100"/>
          </a:xfrm>
          <a:prstGeom prst="wedgeRoundRectCallout">
            <a:avLst>
              <a:gd name="adj1" fmla="val -24422"/>
              <a:gd name="adj2" fmla="val -6341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get the FirstName and LastName values that were passed in</a:t>
            </a:r>
          </a:p>
        </p:txBody>
      </p:sp>
    </p:spTree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insert() method</a:t>
            </a:r>
          </a:p>
        </p:txBody>
      </p:sp>
      <p:sp>
        <p:nvSpPr>
          <p:cNvPr id="810" name="Shape 8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class MyContentProvider extends ContentProvider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public Uri insert(Uri uri, ContentValues values)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</a:t>
            </a:r>
            <a:r>
              <a:rPr lang="en" sz="1600" b="1"/>
              <a:t>String fname = values.getAsString("FirstName");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        String lname = values.getAsString("LastName");</a:t>
            </a:r>
          </a:p>
          <a:p>
            <a:endParaRPr lang="en" sz="1600" b="1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long id = mOpenHelper.getWritableDatabase()</a:t>
            </a:r>
          </a:p>
          <a:p>
            <a:pPr marL="2743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.insert("Users", null, values);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return Uri.withAppendedPath(CONTENT_URI, "" + id);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}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811" name="Shape 811"/>
          <p:cNvSpPr/>
          <p:nvPr/>
        </p:nvSpPr>
        <p:spPr>
          <a:xfrm>
            <a:off x="1902248" y="3958250"/>
            <a:ext cx="4378799" cy="1358400"/>
          </a:xfrm>
          <a:prstGeom prst="wedgeRoundRectCallout">
            <a:avLst>
              <a:gd name="adj1" fmla="val -24422"/>
              <a:gd name="adj2" fmla="val -6341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Before you call insert() and update(), you should check for invalid values and return null if there is any invalid input. We don't use fname and lname afterward</a:t>
            </a:r>
            <a:r>
              <a:rPr lang="en" b="1"/>
              <a:t>, </a:t>
            </a:r>
            <a:r>
              <a:rPr lang="en"/>
              <a:t>as we are just trying to illustrate how to use ContentValues</a:t>
            </a:r>
          </a:p>
        </p:txBody>
      </p:sp>
    </p:spTree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insert() method</a:t>
            </a:r>
          </a:p>
        </p:txBody>
      </p:sp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class MyContentProvider extends ContentProvider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public Uri insert(Uri uri, ContentValues values)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String fname = values.getAsString("FirstName");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String lname = values.getAsString("LastName");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long id = </a:t>
            </a:r>
            <a:r>
              <a:rPr lang="en" sz="1600" b="1"/>
              <a:t>mOpenHelper.getWritableDatabase()</a:t>
            </a:r>
          </a:p>
          <a:p>
            <a:pPr marL="2743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.insert("Users", null, values);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return Uri.withAppendedPath(CONTENT_URI, "" + id);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}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818" name="Shape 818"/>
          <p:cNvSpPr/>
          <p:nvPr/>
        </p:nvSpPr>
        <p:spPr>
          <a:xfrm>
            <a:off x="2200420" y="4489341"/>
            <a:ext cx="3130200" cy="1200000"/>
          </a:xfrm>
          <a:prstGeom prst="wedgeRoundRectCallout">
            <a:avLst>
              <a:gd name="adj1" fmla="val -24422"/>
              <a:gd name="adj2" fmla="val -6341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need to call getWritableDatabase() to create and/or open our database which will be used for reading and writing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Requesting Permission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In order to read the user's contacts, you need to request permission first</a:t>
            </a:r>
          </a:p>
          <a:p>
            <a:endParaRPr lang="en"/>
          </a:p>
          <a:p>
            <a:endParaRPr lang="en"/>
          </a:p>
          <a:p>
            <a:endParaRPr lang="en"/>
          </a:p>
          <a:p>
            <a:pPr lvl="0">
              <a:buNone/>
            </a:pPr>
            <a:r>
              <a:rPr lang="en"/>
              <a:t>android.permission.READ_CONTACTS</a:t>
            </a:r>
          </a:p>
        </p:txBody>
      </p:sp>
    </p:spTree>
  </p:cSld>
  <p:clrMapOvr>
    <a:masterClrMapping/>
  </p:clrMapOvr>
  <p:transition spd="slow"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insert() method</a:t>
            </a:r>
          </a:p>
        </p:txBody>
      </p:sp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class MyContentProvider extends ContentProvider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public Uri insert(Uri uri, ContentValues values)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String fname = values.getAsString("FirstName");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String lname = values.getAsString("LastName");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long id = mOpenHelper.getWritableDatabase()</a:t>
            </a:r>
          </a:p>
          <a:p>
            <a:pPr marL="2743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</a:t>
            </a:r>
            <a:r>
              <a:rPr lang="en" sz="1600" b="1"/>
              <a:t>insert("Users", null, values);</a:t>
            </a:r>
          </a:p>
          <a:p>
            <a:endParaRPr lang="en" sz="1600" b="1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return Uri.withAppendedPath(CONTENT_URI, "" + id);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}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825" name="Shape 825"/>
          <p:cNvSpPr/>
          <p:nvPr/>
        </p:nvSpPr>
        <p:spPr>
          <a:xfrm>
            <a:off x="3253345" y="4908666"/>
            <a:ext cx="3130200" cy="1200000"/>
          </a:xfrm>
          <a:prstGeom prst="wedgeRoundRectCallout">
            <a:avLst>
              <a:gd name="adj1" fmla="val -24422"/>
              <a:gd name="adj2" fmla="val -6341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can insert() on our Users table, passing the values that need to be inserted</a:t>
            </a:r>
          </a:p>
        </p:txBody>
      </p:sp>
    </p:spTree>
  </p:cSld>
  <p:clrMapOvr>
    <a:masterClrMapping/>
  </p:clrMapOvr>
  <p:transition spd="slow"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insert() method</a:t>
            </a:r>
          </a:p>
        </p:txBody>
      </p:sp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class MyContentProvider extends ContentProvider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public Uri insert(Uri uri, ContentValues values)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String fname = values.getAsString("FirstName");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String lname = values.getAsString("LastName");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long id = mOpenHelper.getWritableDatabase()</a:t>
            </a:r>
          </a:p>
          <a:p>
            <a:pPr marL="2743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</a:t>
            </a:r>
            <a:r>
              <a:rPr lang="en" sz="1600" b="1"/>
              <a:t>insert("Users", null, values);</a:t>
            </a:r>
          </a:p>
          <a:p>
            <a:endParaRPr lang="en" sz="1600" b="1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return Uri.withAppendedPath(CONTENT_URI, "" + id);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}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832" name="Shape 832"/>
          <p:cNvSpPr/>
          <p:nvPr/>
        </p:nvSpPr>
        <p:spPr>
          <a:xfrm>
            <a:off x="3253345" y="4908666"/>
            <a:ext cx="3130200" cy="1200000"/>
          </a:xfrm>
          <a:prstGeom prst="wedgeRoundRectCallout">
            <a:avLst>
              <a:gd name="adj1" fmla="val -24422"/>
              <a:gd name="adj2" fmla="val -6341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Because the _ID column is the primary key, we don't need to specify a value for it. It will automatically be added for us</a:t>
            </a:r>
          </a:p>
        </p:txBody>
      </p:sp>
    </p:spTree>
  </p:cSld>
  <p:clrMapOvr>
    <a:masterClrMapping/>
  </p:clrMapOvr>
  <p:transition spd="slow"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insert() method</a:t>
            </a:r>
          </a:p>
        </p:txBody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class MyContentProvider extends ContentProvider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public Uri insert(Uri uri, ContentValues values)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String fname = values.getAsString("FirstName");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String lname = values.getAsString("LastName");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</a:t>
            </a:r>
            <a:r>
              <a:rPr lang="en" sz="1600" b="1"/>
              <a:t>long id</a:t>
            </a:r>
            <a:r>
              <a:rPr lang="en" sz="1600"/>
              <a:t> = mOpenHelper.getWritableDatabase()</a:t>
            </a:r>
          </a:p>
          <a:p>
            <a:pPr marL="2743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.insert("Users", null, values);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return Uri.withAppendedPath(CONTENT_URI, "" + id);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}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839" name="Shape 839"/>
          <p:cNvSpPr/>
          <p:nvPr/>
        </p:nvSpPr>
        <p:spPr>
          <a:xfrm>
            <a:off x="1044998" y="4778225"/>
            <a:ext cx="2608200" cy="985500"/>
          </a:xfrm>
          <a:prstGeom prst="wedgeRoundRectCallout">
            <a:avLst>
              <a:gd name="adj1" fmla="val -24422"/>
              <a:gd name="adj2" fmla="val -6341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That _ID value is returned from the call to insert(), we store it in this long int</a:t>
            </a:r>
          </a:p>
        </p:txBody>
      </p:sp>
    </p:spTree>
  </p:cSld>
  <p:clrMapOvr>
    <a:masterClrMapping/>
  </p:clrMapOvr>
  <p:transition spd="slow"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insert() method</a:t>
            </a:r>
          </a:p>
        </p:txBody>
      </p:sp>
      <p:sp>
        <p:nvSpPr>
          <p:cNvPr id="845" name="Shape 8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class MyContentProvider extends ContentProvider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public Uri insert(Uri uri, ContentValues values)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String fname = values.getAsString("FirstName");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String lname = values.getAsString("LastName");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long id = mOpenHelper.getWritableDatabase()</a:t>
            </a:r>
          </a:p>
          <a:p>
            <a:pPr marL="2743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.insert("Users", null, values);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return </a:t>
            </a:r>
            <a:r>
              <a:rPr lang="en" sz="1600" b="1"/>
              <a:t>Uri.withAppendedPath(CONTENT_URI, "" + id);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}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846" name="Shape 846"/>
          <p:cNvSpPr/>
          <p:nvPr/>
        </p:nvSpPr>
        <p:spPr>
          <a:xfrm>
            <a:off x="2032698" y="5439800"/>
            <a:ext cx="4378799" cy="1078800"/>
          </a:xfrm>
          <a:prstGeom prst="wedgeRoundRectCallout">
            <a:avLst>
              <a:gd name="adj1" fmla="val -24422"/>
              <a:gd name="adj2" fmla="val -6341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Here we return the Uri that can be used to identify the row that was just inserted. For example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/>
              <a:t>content://my.package.name.provider/Users/1</a:t>
            </a:r>
          </a:p>
        </p:txBody>
      </p:sp>
    </p:spTree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update() method</a:t>
            </a:r>
          </a:p>
        </p:txBody>
      </p:sp>
      <p:sp>
        <p:nvSpPr>
          <p:cNvPr id="852" name="Shape 8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class MyContentProvider extends ContentProvider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indent="457200" rtl="0">
              <a:buNone/>
            </a:pPr>
            <a:r>
              <a:rPr lang="en" sz="1600"/>
              <a:t>public int update(Uri uri, ContentValues values, </a:t>
            </a:r>
          </a:p>
          <a:p>
            <a:pPr marL="3200400" lvl="0" indent="457200" rtl="0">
              <a:buNone/>
            </a:pPr>
            <a:r>
              <a:rPr lang="en" sz="1600"/>
              <a:t>String selection, String[] selectionArgs) {</a:t>
            </a:r>
          </a:p>
          <a:p>
            <a:pPr lvl="0" indent="457200" rtl="0">
              <a:buNone/>
            </a:pPr>
            <a:r>
              <a:rPr lang="en" sz="1600"/>
              <a:t>        </a:t>
            </a:r>
          </a:p>
          <a:p>
            <a:pPr marL="457200" lvl="0" indent="457200" rtl="0">
              <a:buNone/>
            </a:pPr>
            <a:r>
              <a:rPr lang="en" sz="1600"/>
              <a:t>return mOpenHelper.getWritableDatabase().</a:t>
            </a:r>
          </a:p>
          <a:p>
            <a:pPr marL="22860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update("Users", values, selection, selectionArgs);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update() method</a:t>
            </a:r>
          </a:p>
        </p:txBody>
      </p:sp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class MyContentProvider extends ContentProvider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int update(Uri uri, ContentValues values, </a:t>
            </a:r>
          </a:p>
          <a:p>
            <a:pPr marL="32004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String selection, String[] selectionArgs)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</a:t>
            </a:r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return mOpenHelper.getWritableDatabase().</a:t>
            </a:r>
          </a:p>
          <a:p>
            <a:pPr marL="22860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update("Users", values, selection, selectionArgs);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859" name="Shape 859"/>
          <p:cNvSpPr/>
          <p:nvPr/>
        </p:nvSpPr>
        <p:spPr>
          <a:xfrm>
            <a:off x="2209748" y="4619800"/>
            <a:ext cx="4378799" cy="1078800"/>
          </a:xfrm>
          <a:prstGeom prst="wedgeRoundRectCallout">
            <a:avLst>
              <a:gd name="adj1" fmla="val -24422"/>
              <a:gd name="adj2" fmla="val -6341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After checking for invalid values (not shown here), we simply use our mOpenHelper to update the Users table, and return that value. </a:t>
            </a:r>
            <a:r>
              <a:rPr lang="en" b="1"/>
              <a:t>Next we implement the delete() method</a:t>
            </a:r>
          </a:p>
        </p:txBody>
      </p:sp>
    </p:spTree>
  </p:cSld>
  <p:clrMapOvr>
    <a:masterClrMapping/>
  </p:clrMapOvr>
  <p:transition spd="slow"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delete() method</a:t>
            </a:r>
          </a:p>
        </p:txBody>
      </p:sp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class MyContentProvider extends ContentProvider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 indent="457200" rtl="0">
              <a:buNone/>
            </a:pPr>
            <a:r>
              <a:rPr lang="en" sz="1600"/>
              <a:t>@Override</a:t>
            </a:r>
          </a:p>
          <a:p>
            <a:pPr lvl="0" indent="457200" rtl="0">
              <a:buNone/>
            </a:pPr>
            <a:r>
              <a:rPr lang="en" sz="1600"/>
              <a:t>public int delete(Uri uri, String whereClause, String[] whereArgs) {</a:t>
            </a:r>
          </a:p>
          <a:p>
            <a:endParaRPr lang="en" sz="1600"/>
          </a:p>
          <a:p>
            <a:pPr marL="457200" lvl="0" indent="457200" rtl="0">
              <a:buNone/>
            </a:pPr>
            <a:r>
              <a:rPr lang="en" sz="1600"/>
              <a:t>return mOpenHelper.getWritableDatabase().</a:t>
            </a:r>
          </a:p>
          <a:p>
            <a:pPr marL="1828800" lvl="0" indent="457200" rtl="0">
              <a:buNone/>
            </a:pPr>
            <a:r>
              <a:rPr lang="en" sz="1600"/>
              <a:t>delete(TABLE_NAMESTABLE, whereClause, whereArgs);</a:t>
            </a:r>
          </a:p>
          <a:p>
            <a:endParaRPr lang="en" sz="1600"/>
          </a:p>
          <a:p>
            <a:pPr marL="0" lvl="0" indent="457200" rtl="0">
              <a:buNone/>
            </a:pPr>
            <a:r>
              <a:rPr lang="en" sz="1600"/>
              <a:t>}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delete() method</a:t>
            </a:r>
          </a:p>
        </p:txBody>
      </p:sp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class MyContentProvider extends ContentProvider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marL="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marL="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int delete(Uri uri, String whereClause, String[] whereArgs) {</a:t>
            </a:r>
          </a:p>
          <a:p>
            <a:endParaRPr lang="en" sz="1600"/>
          </a:p>
          <a:p>
            <a:pPr marL="457200" lvl="0" indent="457200" rtl="0">
              <a:buNone/>
            </a:pPr>
            <a:r>
              <a:rPr lang="en" sz="1600" b="1"/>
              <a:t>return mOpenHelper.getWritableDatabase().</a:t>
            </a:r>
          </a:p>
          <a:p>
            <a:pPr marL="1828800" lvl="0" indent="457200" rtl="0">
              <a:buNone/>
            </a:pPr>
            <a:r>
              <a:rPr lang="en" sz="1600" b="1"/>
              <a:t>delete(TABLE_NAMESTABLE, whereClause, whereArgs);</a:t>
            </a:r>
          </a:p>
          <a:p>
            <a:endParaRPr lang="en" sz="1600" b="1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872" name="Shape 872"/>
          <p:cNvSpPr/>
          <p:nvPr/>
        </p:nvSpPr>
        <p:spPr>
          <a:xfrm>
            <a:off x="2660323" y="4231750"/>
            <a:ext cx="2440800" cy="612900"/>
          </a:xfrm>
          <a:prstGeom prst="wedgeRoundRectCallout">
            <a:avLst>
              <a:gd name="adj1" fmla="val -24422"/>
              <a:gd name="adj2" fmla="val -6341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Next, we </a:t>
            </a:r>
            <a:r>
              <a:rPr lang="en" b="1"/>
              <a:t>implement the query() method</a:t>
            </a:r>
          </a:p>
        </p:txBody>
      </p:sp>
    </p:spTree>
  </p:cSld>
  <p:clrMapOvr>
    <a:masterClrMapping/>
  </p:clrMapOvr>
  <p:transition spd="slow"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delete() method</a:t>
            </a:r>
          </a:p>
        </p:txBody>
      </p:sp>
      <p:sp>
        <p:nvSpPr>
          <p:cNvPr id="878" name="Shape 8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class MyContentProvider extends ContentProvider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 indent="457200" rtl="0">
              <a:buNone/>
            </a:pPr>
            <a:r>
              <a:rPr lang="en" sz="1600"/>
              <a:t>@Override</a:t>
            </a:r>
          </a:p>
          <a:p>
            <a:pPr lvl="0" indent="457200" rtl="0">
              <a:buNone/>
            </a:pPr>
            <a:r>
              <a:rPr lang="en" sz="1600"/>
              <a:t>public Cursor query(Uri table, String[] columns, String selection, </a:t>
            </a:r>
          </a:p>
          <a:p>
            <a:pPr marL="4572000" lvl="0" indent="457200" rtl="0">
              <a:buNone/>
            </a:pPr>
            <a:r>
              <a:rPr lang="en" sz="1600"/>
              <a:t>String[] args, String orderBy) {</a:t>
            </a:r>
          </a:p>
          <a:p>
            <a:endParaRPr lang="en" sz="1600"/>
          </a:p>
          <a:p>
            <a:pPr marL="457200" lvl="0" indent="457200" rtl="0">
              <a:buNone/>
            </a:pPr>
            <a:r>
              <a:rPr lang="en" sz="1600"/>
              <a:t>return mOpenHelper.getReadableDatabase()</a:t>
            </a:r>
          </a:p>
          <a:p>
            <a:pPr marL="1371600" lvl="0" indent="457200" rtl="0">
              <a:buNone/>
            </a:pPr>
            <a:r>
              <a:rPr lang="en" sz="1600"/>
              <a:t>.query("Users", columns, selection, args, null, null, orderBy);</a:t>
            </a:r>
          </a:p>
          <a:p>
            <a:pPr marL="0" lvl="0" indent="457200" rtl="0">
              <a:buNone/>
            </a:pPr>
            <a:r>
              <a:rPr lang="en" sz="1600"/>
              <a:t>}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Implementing the delete() method</a:t>
            </a:r>
          </a:p>
        </p:txBody>
      </p:sp>
      <p:sp>
        <p:nvSpPr>
          <p:cNvPr id="884" name="Shape 8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class MyContentProvider extends ContentProvider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Cursor query(Uri table, String[] columns, String selection, </a:t>
            </a:r>
          </a:p>
          <a:p>
            <a:pPr marL="45720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String[] args, String orderBy) {</a:t>
            </a:r>
          </a:p>
          <a:p>
            <a:endParaRPr lang="en" sz="1600"/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return mOpenHelper.getReadableDatabase()</a:t>
            </a:r>
          </a:p>
          <a:p>
            <a:pPr marL="13716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.query("Users", columns, selection, args, null, null, orderBy);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...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Let's build several queries for ContractsContract.Contacts</a:t>
            </a:r>
          </a:p>
          <a:p>
            <a:pPr lvl="0" rtl="0">
              <a:buNone/>
            </a:pPr>
            <a:r>
              <a:rPr lang="en" sz="1800"/>
              <a:t>The columns can be found in the documentation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here</a:t>
            </a:r>
          </a:p>
          <a:p>
            <a:pPr lvl="0" rtl="0">
              <a:buNone/>
            </a:pPr>
            <a:r>
              <a:rPr lang="en" sz="1800"/>
              <a:t>A few of the columns are ...</a:t>
            </a:r>
          </a:p>
          <a:p>
            <a:endParaRPr lang="en" sz="1800"/>
          </a:p>
          <a:p>
            <a:endParaRPr lang="en" sz="1800"/>
          </a:p>
        </p:txBody>
      </p:sp>
      <p:graphicFrame>
        <p:nvGraphicFramePr>
          <p:cNvPr id="176" name="Shape 176"/>
          <p:cNvGraphicFramePr/>
          <p:nvPr/>
        </p:nvGraphicFramePr>
        <p:xfrm>
          <a:off x="550400" y="2887250"/>
          <a:ext cx="3996350" cy="3565890"/>
        </p:xfrm>
        <a:graphic>
          <a:graphicData uri="http://schemas.openxmlformats.org/drawingml/2006/table">
            <a:tbl>
              <a:tblPr>
                <a:noFill/>
                <a:tableStyleId>{F54CB44B-5C74-4D1B-B382-906CDE2EF4FF}</a:tableStyleId>
              </a:tblPr>
              <a:tblGrid>
                <a:gridCol w="2585200"/>
                <a:gridCol w="141115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long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LOOKUP_KEY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String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NAME_RAW_CONTACT_ID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long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DISPLAY_NAME_PRIMARY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String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PHOTO_ID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long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PHOTO_URI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long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IN_VISIBLE_GROUP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int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HAS_PHONE_NUMBER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int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TIMES_CONTACTED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Content Provider Permissions</a:t>
            </a:r>
          </a:p>
        </p:txBody>
      </p:sp>
      <p:sp>
        <p:nvSpPr>
          <p:cNvPr id="890" name="Shape 8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
Now that you've set up your content provider, you will want to have external apps require permission to read/write your data</a:t>
            </a:r>
          </a:p>
          <a:p>
            <a:endParaRPr lang="en" dirty="0"/>
          </a:p>
          <a:p>
            <a:endParaRPr lang="en" dirty="0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More on your own permissions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here</a:t>
            </a:r>
          </a:p>
        </p:txBody>
      </p:sp>
    </p:spTree>
  </p:cSld>
  <p:clrMapOvr>
    <a:masterClrMapping/>
  </p:clrMapOvr>
  <p:transition spd="slow"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Content Provider Permissions</a:t>
            </a:r>
          </a:p>
        </p:txBody>
      </p:sp>
      <p:sp>
        <p:nvSpPr>
          <p:cNvPr id="896" name="Shape 8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By default, anyone can read from or write to your content provider</a:t>
            </a:r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Take the steps necessary to protect you data</a:t>
            </a:r>
          </a:p>
        </p:txBody>
      </p:sp>
    </p:spTree>
  </p:cSld>
  <p:clrMapOvr>
    <a:masterClrMapping/>
  </p:clrMapOvr>
  <p:transition spd="slow"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Content Provider Permissions</a:t>
            </a:r>
          </a:p>
        </p:txBody>
      </p:sp>
      <p:sp>
        <p:nvSpPr>
          <p:cNvPr id="902" name="Shape 9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/>
              <a:t>Open the Manifest file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/>
              <a:t>Click on the Permissions tab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/>
              <a:t>Click Add ... Permission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/>
              <a:t>In the Name field, enter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 dirty="0"/>
              <a:t>my.package.name.provider.permission.READ_PERMISSION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 dirty="0"/>
              <a:t>(Create a String resource for this permission String)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 smtClean="0"/>
              <a:t>Done</a:t>
            </a:r>
            <a:endParaRPr lang="en" dirty="0"/>
          </a:p>
          <a:p>
            <a:pPr lvl="0">
              <a:buNone/>
            </a:pPr>
            <a:endParaRPr lang="en" dirty="0" smtClean="0"/>
          </a:p>
          <a:p>
            <a:pPr lvl="0">
              <a:buNone/>
            </a:pPr>
            <a:r>
              <a:rPr lang="en" dirty="0" smtClean="0"/>
              <a:t>       You </a:t>
            </a:r>
            <a:r>
              <a:rPr lang="en" dirty="0"/>
              <a:t>can add </a:t>
            </a:r>
            <a:r>
              <a:rPr lang="en" dirty="0" smtClean="0"/>
              <a:t>many </a:t>
            </a:r>
            <a:r>
              <a:rPr lang="en" dirty="0"/>
              <a:t>permission </a:t>
            </a:r>
            <a:r>
              <a:rPr lang="en" dirty="0" smtClean="0"/>
              <a:t>Strings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Content Provider Permissions</a:t>
            </a:r>
          </a:p>
        </p:txBody>
      </p:sp>
      <p:sp>
        <p:nvSpPr>
          <p:cNvPr id="908" name="Shape 9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Single read-write provider-level permission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One permission that controls both read and write access to the entire provider, specified with the </a:t>
            </a:r>
          </a:p>
          <a:p>
            <a:pPr marL="1371600" lvl="2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Wingdings"/>
              <a:buChar char="§"/>
            </a:pPr>
            <a:r>
              <a:rPr lang="en" sz="1800" dirty="0">
                <a:solidFill>
                  <a:srgbClr val="000000"/>
                </a:solidFill>
              </a:rPr>
              <a:t>android:permission attribute of the </a:t>
            </a:r>
            <a:r>
              <a:rPr lang="en" sz="1800" u="sng" dirty="0">
                <a:solidFill>
                  <a:srgbClr val="000000"/>
                </a:solidFill>
                <a:hlinkClick r:id="rId3"/>
              </a:rPr>
              <a:t>&lt;provider&gt;</a:t>
            </a:r>
            <a:r>
              <a:rPr lang="en" sz="1800" dirty="0">
                <a:solidFill>
                  <a:srgbClr val="000000"/>
                </a:solidFill>
              </a:rPr>
              <a:t> element.</a:t>
            </a:r>
          </a:p>
          <a:p>
            <a:endParaRPr lang="en" sz="1800" dirty="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Separate read and write provider-level permission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A read permission and a write permission for the entire provider</a:t>
            </a:r>
          </a:p>
          <a:p>
            <a:pPr marL="1371600" lvl="2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Wingdings"/>
              <a:buChar char="§"/>
            </a:pPr>
            <a:r>
              <a:rPr lang="en" sz="1800" dirty="0">
                <a:solidFill>
                  <a:srgbClr val="000000"/>
                </a:solidFill>
              </a:rPr>
              <a:t>android:readPermission</a:t>
            </a:r>
          </a:p>
          <a:p>
            <a:pPr marL="1371600" lvl="2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Wingdings"/>
              <a:buChar char="§"/>
            </a:pPr>
            <a:r>
              <a:rPr lang="en" sz="1800" dirty="0">
                <a:solidFill>
                  <a:srgbClr val="000000"/>
                </a:solidFill>
              </a:rPr>
              <a:t>android:writePermission</a:t>
            </a:r>
          </a:p>
          <a:p>
            <a:pPr marL="1371600" lvl="2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Wingdings"/>
              <a:buChar char="§"/>
            </a:pPr>
            <a:r>
              <a:rPr lang="en" sz="1800" dirty="0">
                <a:solidFill>
                  <a:srgbClr val="000000"/>
                </a:solidFill>
              </a:rPr>
              <a:t>They take precedence over the permission required by android:permission.</a:t>
            </a:r>
          </a:p>
        </p:txBody>
      </p:sp>
    </p:spTree>
  </p:cSld>
  <p:clrMapOvr>
    <a:masterClrMapping/>
  </p:clrMapOvr>
  <p:transition spd="slow"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Content Provider Permissions</a:t>
            </a:r>
          </a:p>
        </p:txBody>
      </p:sp>
      <p:sp>
        <p:nvSpPr>
          <p:cNvPr id="914" name="Shape 9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See ContentProviderExternalUserExample.tar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Make sure that you've also installed ContenProviderExample.tar on the same device, so that the external user can use its content provider</a:t>
            </a:r>
          </a:p>
        </p:txBody>
      </p:sp>
    </p:spTree>
  </p:cSld>
  <p:clrMapOvr>
    <a:masterClrMapping/>
  </p:clrMapOvr>
  <p:transition spd="slow"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920" name="Shape 9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The Busy Coder's Guide to Android Development - Mark Murphy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Android Developers</a:t>
            </a:r>
          </a:p>
          <a:p>
            <a:endParaRPr lang="en" u="sng" dirty="0">
              <a:solidFill>
                <a:schemeClr val="hlink"/>
              </a:solidFill>
              <a:hlinkClick r:id="rId4"/>
            </a:endParaRPr>
          </a:p>
          <a:p>
            <a:pPr>
              <a:buNone/>
            </a:pPr>
            <a:endParaRPr lang="en"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We will use the following fields in our class in our examples</a:t>
            </a:r>
          </a:p>
          <a:p>
            <a:endParaRPr lang="en" sz="1800"/>
          </a:p>
          <a:p>
            <a:pPr lvl="0" rtl="0">
              <a:buNone/>
            </a:pPr>
            <a:r>
              <a:rPr lang="en" sz="1400"/>
              <a:t>public class ContactsContractExampleActivity extends ListActivity {</a:t>
            </a:r>
          </a:p>
          <a:p>
            <a:endParaRPr lang="en" sz="1400"/>
          </a:p>
          <a:p>
            <a:pPr lvl="0" rtl="0">
              <a:buNone/>
            </a:pPr>
            <a:r>
              <a:rPr lang="en" sz="1400" b="1"/>
              <a:t>    Cursor mCursor;</a:t>
            </a:r>
          </a:p>
          <a:p>
            <a:pPr lvl="0" rtl="0">
              <a:buNone/>
            </a:pPr>
            <a:r>
              <a:rPr lang="en" sz="1400" b="1"/>
              <a:t>    CursorAdapter mCursorAdapter;</a:t>
            </a:r>
          </a:p>
          <a:p>
            <a:pPr lvl="0" rtl="0">
              <a:buNone/>
            </a:pPr>
            <a:r>
              <a:rPr lang="en" sz="1400" b="1"/>
              <a:t>    String[] mProjection;</a:t>
            </a:r>
          </a:p>
          <a:p>
            <a:pPr lvl="0" rtl="0">
              <a:buNone/>
            </a:pPr>
            <a:r>
              <a:rPr lang="en" sz="1400" b="1"/>
              <a:t>    String[] mListColumns;</a:t>
            </a:r>
          </a:p>
          <a:p>
            <a:pPr lvl="0" rtl="0">
              <a:buNone/>
            </a:pPr>
            <a:r>
              <a:rPr lang="en" sz="1400" b="1"/>
              <a:t>    String mSelectionClause;</a:t>
            </a:r>
          </a:p>
          <a:p>
            <a:pPr lvl="0" rtl="0">
              <a:buNone/>
            </a:pPr>
            <a:r>
              <a:rPr lang="en" sz="1400" b="1"/>
              <a:t>    String[] mSelectionArgs;</a:t>
            </a:r>
          </a:p>
          <a:p>
            <a:pPr lvl="0" rtl="0">
              <a:buNone/>
            </a:pPr>
            <a:r>
              <a:rPr lang="en" sz="1400" b="1"/>
              <a:t>    String mOrderBy;</a:t>
            </a:r>
          </a:p>
          <a:p>
            <a:endParaRPr lang="en" sz="1400" b="1"/>
          </a:p>
          <a:p>
            <a:pPr lvl="0" rtl="0">
              <a:buNone/>
            </a:pPr>
            <a:r>
              <a:rPr lang="en" sz="1400"/>
              <a:t>    @Override</a:t>
            </a:r>
          </a:p>
          <a:p>
            <a:pPr lvl="0" rtl="0">
              <a:buNone/>
            </a:pPr>
            <a:r>
              <a:rPr lang="en" sz="1400"/>
              <a:t>    public void onCreate(Bundle savedInstanceState) {</a:t>
            </a:r>
          </a:p>
          <a:p>
            <a:pPr lvl="0" rtl="0">
              <a:buNone/>
            </a:pPr>
            <a:r>
              <a:rPr lang="en" sz="1400"/>
              <a:t>        super.onCreate(savedInstanceState);</a:t>
            </a:r>
          </a:p>
          <a:p>
            <a:pPr lvl="0" rtl="0">
              <a:buNone/>
            </a:pPr>
            <a:r>
              <a:rPr lang="en" sz="1400"/>
              <a:t>    }</a:t>
            </a:r>
          </a:p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We will use the following fields in our class in our examples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ContactsContractExampleActivity extends </a:t>
            </a:r>
            <a:r>
              <a:rPr lang="en" sz="1400" b="1"/>
              <a:t>ListActivity </a:t>
            </a:r>
            <a:r>
              <a:rPr lang="en" sz="1400"/>
              <a:t>{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Cursor mCursor;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CursorAdapter mCursorAdapter;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String[] mProjection;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String[] mListColumns;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String mSelectionClause;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String[] mSelectionArgs;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String mOrderBy;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}</a:t>
            </a:r>
          </a:p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</p:txBody>
      </p:sp>
      <p:sp>
        <p:nvSpPr>
          <p:cNvPr id="189" name="Shape 189"/>
          <p:cNvSpPr/>
          <p:nvPr/>
        </p:nvSpPr>
        <p:spPr>
          <a:xfrm>
            <a:off x="5257800" y="3048000"/>
            <a:ext cx="2702099" cy="1295400"/>
          </a:xfrm>
          <a:prstGeom prst="wedgeRoundRectCallout">
            <a:avLst>
              <a:gd name="adj1" fmla="val -33793"/>
              <a:gd name="adj2" fmla="val -6295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Note that we're extending ListActivity, so we don't need to add a ListView to our XML layout file. We don't even need an XML layout file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/>
              <a:t>Consider the following SQL queries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SELECT * FROM ContactsContract.Contacts</a:t>
            </a:r>
          </a:p>
          <a:p>
            <a:endParaRPr lang="en"/>
          </a:p>
          <a:p>
            <a:endParaRPr lang="en"/>
          </a:p>
          <a:p>
            <a:endParaRPr lang="en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"Get every column for every contact in this database table"</a:t>
            </a:r>
          </a:p>
          <a:p>
            <a:endParaRPr lang="en"/>
          </a:p>
          <a:p>
            <a:endParaRPr lang="en"/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@Override</a:t>
            </a:r>
          </a:p>
          <a:p>
            <a:pPr lvl="0" rtl="0"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None/>
            </a:pPr>
            <a:r>
              <a:rPr lang="en" sz="1800"/>
              <a:t>setListAdapter(mCursorAdapter);</a:t>
            </a:r>
          </a:p>
          <a:p>
            <a:pPr lvl="0" rtl="0"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</a:t>
            </a:r>
            <a:r>
              <a:rPr lang="en" sz="1800" b="1"/>
              <a:t>getContentResolver()</a:t>
            </a:r>
            <a:r>
              <a:rPr lang="en" sz="1800"/>
              <a:t>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14" name="Shape 214"/>
          <p:cNvSpPr/>
          <p:nvPr/>
        </p:nvSpPr>
        <p:spPr>
          <a:xfrm>
            <a:off x="3962400" y="2895600"/>
            <a:ext cx="3140100" cy="1295400"/>
          </a:xfrm>
          <a:prstGeom prst="wedgeRoundRectCallout">
            <a:avLst>
              <a:gd name="adj1" fmla="val -33793"/>
              <a:gd name="adj2" fmla="val -6295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When you want to access data in a content provider, you need to use a ContentResolver. You can get the ContentResolver by calling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getContentResolver()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mCursor</a:t>
            </a:r>
            <a:r>
              <a:rPr lang="en" sz="1800"/>
              <a:t>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21" name="Shape 221"/>
          <p:cNvSpPr/>
          <p:nvPr/>
        </p:nvSpPr>
        <p:spPr>
          <a:xfrm>
            <a:off x="1752600" y="2743200"/>
            <a:ext cx="2198999" cy="792299"/>
          </a:xfrm>
          <a:prstGeom prst="wedgeRoundRectCallout">
            <a:avLst>
              <a:gd name="adj1" fmla="val -33793"/>
              <a:gd name="adj2" fmla="val -6295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It returns a Cursor object.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Lecture 9 Review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In creating a bound service, why would you choose to use a Messenger over extending Binder?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What are the differences between using GPS provider and Network provider?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When should you stop listening for location updates? </a:t>
            </a:r>
            <a:endParaRPr lang="en" dirty="0" smtClean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When </a:t>
            </a:r>
            <a:r>
              <a:rPr lang="en" dirty="0"/>
              <a:t>should you disable a Sensor?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mCursor = getContentResolver().</a:t>
            </a:r>
            <a:r>
              <a:rPr lang="en" sz="1800" b="1" dirty="0"/>
              <a:t>query</a:t>
            </a:r>
            <a:r>
              <a:rPr lang="en" sz="1800" dirty="0"/>
              <a:t>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ContactsContract.Contacts.CONTENT_URI, null, null, null, null);</a:t>
            </a:r>
          </a:p>
          <a:p>
            <a:endParaRPr lang="en" sz="1800" dirty="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R.layout.query1, mCursor, mListColumns, mListItems);</a:t>
            </a:r>
          </a:p>
          <a:p>
            <a:endParaRPr lang="en" sz="1800" dirty="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}</a:t>
            </a:r>
          </a:p>
          <a:p>
            <a:endParaRPr lang="en" sz="1800" dirty="0"/>
          </a:p>
        </p:txBody>
      </p:sp>
      <p:sp>
        <p:nvSpPr>
          <p:cNvPr id="228" name="Shape 228"/>
          <p:cNvSpPr/>
          <p:nvPr/>
        </p:nvSpPr>
        <p:spPr>
          <a:xfrm>
            <a:off x="4800600" y="3200400"/>
            <a:ext cx="2758199" cy="1081199"/>
          </a:xfrm>
          <a:prstGeom prst="wedgeRoundRectCallout">
            <a:avLst>
              <a:gd name="adj1" fmla="val -33793"/>
              <a:gd name="adj2" fmla="val -6295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Using a Cursor object, you can call the query() method to execute a query on a content provider.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</a:t>
            </a:r>
            <a:r>
              <a:rPr lang="en" sz="1800" b="1"/>
              <a:t>null</a:t>
            </a:r>
            <a:r>
              <a:rPr lang="en" sz="1800"/>
              <a:t>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35" name="Shape 235"/>
          <p:cNvSpPr/>
          <p:nvPr/>
        </p:nvSpPr>
        <p:spPr>
          <a:xfrm>
            <a:off x="4481928" y="3559475"/>
            <a:ext cx="3363899" cy="1388700"/>
          </a:xfrm>
          <a:prstGeom prst="wedgeRoundRectCallout">
            <a:avLst>
              <a:gd name="adj1" fmla="val -12839"/>
              <a:gd name="adj2" fmla="val -68963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The second argument is a String array (i.e. String[ ]) of which columns we want to be returned by the query. Passing null means return all columns, i.e.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 i="1"/>
              <a:t>SELECT *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ContactsContract.Contacts.CONTENT_URI</a:t>
            </a:r>
            <a:r>
              <a:rPr lang="en" sz="1800"/>
              <a:t>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42" name="Shape 242"/>
          <p:cNvSpPr/>
          <p:nvPr/>
        </p:nvSpPr>
        <p:spPr>
          <a:xfrm>
            <a:off x="4481928" y="3559475"/>
            <a:ext cx="2758199" cy="1081199"/>
          </a:xfrm>
          <a:prstGeom prst="wedgeRoundRectCallout">
            <a:avLst>
              <a:gd name="adj1" fmla="val -33793"/>
              <a:gd name="adj2" fmla="val -6295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The first argument to Cursor.query() is a Uri. It specifies the table that you want to access, i.e.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i="1"/>
              <a:t>SELECT * </a:t>
            </a:r>
            <a:r>
              <a:rPr lang="en" b="1" i="1"/>
              <a:t>FROM table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ContactsContract.</a:t>
            </a:r>
            <a:r>
              <a:rPr lang="en" sz="1800"/>
              <a:t>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49" name="Shape 249"/>
          <p:cNvSpPr/>
          <p:nvPr/>
        </p:nvSpPr>
        <p:spPr>
          <a:xfrm>
            <a:off x="4481928" y="3559475"/>
            <a:ext cx="2758199" cy="1081199"/>
          </a:xfrm>
          <a:prstGeom prst="wedgeRoundRectCallout">
            <a:avLst>
              <a:gd name="adj1" fmla="val -33793"/>
              <a:gd name="adj2" fmla="val -6295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ContactsContract</a:t>
            </a:r>
            <a:r>
              <a:rPr lang="en"/>
              <a:t> is a content provider. You can think of it as the database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ContactsContract.Contacts</a:t>
            </a:r>
            <a:r>
              <a:rPr lang="en" sz="1800"/>
              <a:t>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56" name="Shape 256"/>
          <p:cNvSpPr/>
          <p:nvPr/>
        </p:nvSpPr>
        <p:spPr>
          <a:xfrm>
            <a:off x="4481928" y="3559475"/>
            <a:ext cx="2758199" cy="1081199"/>
          </a:xfrm>
          <a:prstGeom prst="wedgeRoundRectCallout">
            <a:avLst>
              <a:gd name="adj1" fmla="val -33793"/>
              <a:gd name="adj2" fmla="val -6295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ContactsContract.Contacts</a:t>
            </a:r>
            <a:r>
              <a:rPr lang="en"/>
              <a:t> is a content provider. You can think of it as a table in the database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</a:t>
            </a:r>
            <a:r>
              <a:rPr lang="en" sz="1800" b="1"/>
              <a:t>CONTENT_URI</a:t>
            </a:r>
            <a:r>
              <a:rPr lang="en" sz="1800"/>
              <a:t>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63" name="Shape 263"/>
          <p:cNvSpPr/>
          <p:nvPr/>
        </p:nvSpPr>
        <p:spPr>
          <a:xfrm>
            <a:off x="4648200" y="3276600"/>
            <a:ext cx="2758199" cy="1081199"/>
          </a:xfrm>
          <a:prstGeom prst="wedgeRoundRectCallout">
            <a:avLst>
              <a:gd name="adj1" fmla="val -33793"/>
              <a:gd name="adj2" fmla="val -6295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one of the Uris for the table, which says how you want to access the table. Some tables have multiple Uris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</a:t>
            </a:r>
            <a:r>
              <a:rPr lang="en" sz="1800" b="1"/>
              <a:t>null</a:t>
            </a:r>
            <a:r>
              <a:rPr lang="en" sz="1800"/>
              <a:t>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70" name="Shape 270"/>
          <p:cNvSpPr/>
          <p:nvPr/>
        </p:nvSpPr>
        <p:spPr>
          <a:xfrm>
            <a:off x="4481928" y="3559475"/>
            <a:ext cx="3363899" cy="1388700"/>
          </a:xfrm>
          <a:prstGeom prst="wedgeRoundRectCallout">
            <a:avLst>
              <a:gd name="adj1" fmla="val 4568"/>
              <a:gd name="adj2" fmla="val -7080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The third argument is a String. Here you specify the conditions for your query. Passing null means don't specify any conditions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</a:t>
            </a:r>
            <a:r>
              <a:rPr lang="en" sz="1800" b="1"/>
              <a:t>null</a:t>
            </a:r>
            <a:r>
              <a:rPr lang="en" sz="1800"/>
              <a:t>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77" name="Shape 277"/>
          <p:cNvSpPr/>
          <p:nvPr/>
        </p:nvSpPr>
        <p:spPr>
          <a:xfrm>
            <a:off x="4969144" y="3559475"/>
            <a:ext cx="2571899" cy="922799"/>
          </a:xfrm>
          <a:prstGeom prst="wedgeRoundRectCallout">
            <a:avLst>
              <a:gd name="adj1" fmla="val 19249"/>
              <a:gd name="adj2" fmla="val -687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fourth argument is a String[ ]. We will get back to this soon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</a:t>
            </a:r>
            <a:r>
              <a:rPr lang="en" sz="1800" b="1"/>
              <a:t>null</a:t>
            </a:r>
            <a:r>
              <a:rPr lang="en" sz="1800"/>
              <a:t>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84" name="Shape 284"/>
          <p:cNvSpPr/>
          <p:nvPr/>
        </p:nvSpPr>
        <p:spPr>
          <a:xfrm>
            <a:off x="5638800" y="3276600"/>
            <a:ext cx="2907299" cy="941400"/>
          </a:xfrm>
          <a:prstGeom prst="wedgeRoundRectCallout">
            <a:avLst>
              <a:gd name="adj1" fmla="val 19249"/>
              <a:gd name="adj2" fmla="val -687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fifth argument is a String. It says how we want to sort our results. Passing null means don't specify any sorting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</a:t>
            </a:r>
            <a:r>
              <a:rPr lang="en" sz="1800" b="1"/>
              <a:t>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ContactsContract.Contacts.CONTENT_URI, null, null, null, null);</a:t>
            </a:r>
          </a:p>
          <a:p>
            <a:endParaRPr lang="en" sz="1800" b="1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91" name="Shape 291"/>
          <p:cNvSpPr/>
          <p:nvPr/>
        </p:nvSpPr>
        <p:spPr>
          <a:xfrm>
            <a:off x="1832956" y="3412025"/>
            <a:ext cx="3606000" cy="615299"/>
          </a:xfrm>
          <a:prstGeom prst="wedgeRoundRectCallout">
            <a:avLst>
              <a:gd name="adj1" fmla="val -21172"/>
              <a:gd name="adj2" fmla="val -7725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b="1" i="1"/>
              <a:t>SELECT *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 i="1"/>
              <a:t>FROM ContactsContract.Contacts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Lecture 9 Review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How do you start an Activity B from and Activity A, and get a result back from Activity B when B has completed?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How </a:t>
            </a:r>
            <a:r>
              <a:rPr lang="en" dirty="0"/>
              <a:t>can you find out the structure of the intent filter for a given intent in the system?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298" name="Shape 298"/>
          <p:cNvSpPr/>
          <p:nvPr/>
        </p:nvSpPr>
        <p:spPr>
          <a:xfrm>
            <a:off x="1050254" y="4191000"/>
            <a:ext cx="3363899" cy="1304699"/>
          </a:xfrm>
          <a:prstGeom prst="wedgeRoundRectCallout">
            <a:avLst>
              <a:gd name="adj1" fmla="val -21172"/>
              <a:gd name="adj2" fmla="val -7725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Our query is now complete, and the Cursor can iterate through the results now. But since we want to attach our results to a ListView, we need to add a few more lines of code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305" name="Shape 305"/>
          <p:cNvSpPr/>
          <p:nvPr/>
        </p:nvSpPr>
        <p:spPr>
          <a:xfrm>
            <a:off x="1050255" y="4446300"/>
            <a:ext cx="3363899" cy="1304699"/>
          </a:xfrm>
          <a:prstGeom prst="wedgeRoundRectCallout">
            <a:avLst>
              <a:gd name="adj1" fmla="val -21172"/>
              <a:gd name="adj2" fmla="val -7725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Although our query was on all columns, here we create a String array of the columns we want to have displayed in our ListView. 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</a:t>
            </a:r>
            <a:r>
              <a:rPr lang="en" sz="1800" b="1"/>
              <a:t>DISPLAY_NAME</a:t>
            </a:r>
            <a:r>
              <a:rPr lang="en" sz="1800"/>
              <a:t>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312" name="Shape 312"/>
          <p:cNvSpPr/>
          <p:nvPr/>
        </p:nvSpPr>
        <p:spPr>
          <a:xfrm>
            <a:off x="5616042" y="4614025"/>
            <a:ext cx="2804699" cy="1043700"/>
          </a:xfrm>
          <a:prstGeom prst="wedgeRoundRectCallout">
            <a:avLst>
              <a:gd name="adj1" fmla="val 20714"/>
              <a:gd name="adj2" fmla="val -7298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column names are usually constants that you can reference via the database table 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</a:t>
            </a:r>
            <a:r>
              <a:rPr lang="en" sz="1800" b="1"/>
              <a:t>DISPLAY_NAME</a:t>
            </a:r>
            <a:r>
              <a:rPr lang="en" sz="1800"/>
              <a:t>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319" name="Shape 319"/>
          <p:cNvSpPr/>
          <p:nvPr/>
        </p:nvSpPr>
        <p:spPr>
          <a:xfrm>
            <a:off x="5616042" y="4614025"/>
            <a:ext cx="2804699" cy="1043700"/>
          </a:xfrm>
          <a:prstGeom prst="wedgeRoundRectCallout">
            <a:avLst>
              <a:gd name="adj1" fmla="val 20714"/>
              <a:gd name="adj2" fmla="val -7298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column names are usually constants that you can reference via the database table 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pPr lvl="0" rtl="0">
              <a:buNone/>
            </a:pPr>
            <a:r>
              <a:rPr lang="en"/>
              <a:t>In order to setup our ListView properly, we need to create an XML layout file that can represent each row in the list.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We create a Layout XML file called query1.xml, which as has following TextView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
&lt;?xml version="1.0" encoding="utf-8"?&gt;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&lt;TextView xmlns:android="http://schemas.android.com/apk/res/android"</a:t>
            </a:r>
          </a:p>
          <a:p>
            <a:pPr lvl="0" rtl="0">
              <a:buNone/>
            </a:pPr>
            <a:r>
              <a:rPr lang="en" sz="1800"/>
              <a:t>    android:id="@+id/contact_name"</a:t>
            </a:r>
          </a:p>
          <a:p>
            <a:pPr lvl="0" rtl="0">
              <a:buNone/>
            </a:pPr>
            <a:r>
              <a:rPr lang="en" sz="1800"/>
              <a:t>    android:layout_width="wrap_content"</a:t>
            </a:r>
          </a:p>
          <a:p>
            <a:pPr lvl="0" rtl="0">
              <a:buNone/>
            </a:pPr>
            <a:r>
              <a:rPr lang="en" sz="1800"/>
              <a:t>    android:layout_height="wrap_content"</a:t>
            </a:r>
          </a:p>
          <a:p>
            <a:pPr lvl="0" rtl="0">
              <a:buNone/>
            </a:pPr>
            <a:r>
              <a:rPr lang="en" sz="1800"/>
              <a:t>    android:text="Large Text"</a:t>
            </a:r>
          </a:p>
          <a:p>
            <a:pPr lvl="0" rtl="0">
              <a:buNone/>
            </a:pPr>
            <a:r>
              <a:rPr lang="en" sz="1800"/>
              <a:t>    android:textAppearance="?android:attr/textAppearanceLarge" /&gt;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
&lt;?xml version="1.0" encoding="utf-8"?&gt;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&lt;TextView xmlns:android="http://schemas.android.com/apk/res/android"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   android:id="@+id/contact_name"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android:layout_width="wrap_content"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android:layout_height="wrap_content"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android:text="Large Text"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android:textAppearance="?android:attr/textAppearanceLarge" /&gt;</a:t>
            </a:r>
          </a:p>
        </p:txBody>
      </p:sp>
      <p:sp>
        <p:nvSpPr>
          <p:cNvPr id="338" name="Shape 338"/>
          <p:cNvSpPr/>
          <p:nvPr/>
        </p:nvSpPr>
        <p:spPr>
          <a:xfrm>
            <a:off x="5752275" y="3216325"/>
            <a:ext cx="2804699" cy="1043700"/>
          </a:xfrm>
          <a:prstGeom prst="wedgeRoundRectCallout">
            <a:avLst>
              <a:gd name="adj1" fmla="val -55758"/>
              <a:gd name="adj2" fmla="val -2069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Note the android:id attribute of the TextView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351" name="Shape 351"/>
          <p:cNvSpPr/>
          <p:nvPr/>
        </p:nvSpPr>
        <p:spPr>
          <a:xfrm>
            <a:off x="5616042" y="4614025"/>
            <a:ext cx="2804699" cy="1043700"/>
          </a:xfrm>
          <a:prstGeom prst="wedgeRoundRectCallout">
            <a:avLst>
              <a:gd name="adj1" fmla="val 20714"/>
              <a:gd name="adj2" fmla="val -7298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So, String[ ] mListColumns specifies which columns we want to select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358" name="Shape 358"/>
          <p:cNvSpPr/>
          <p:nvPr/>
        </p:nvSpPr>
        <p:spPr>
          <a:xfrm>
            <a:off x="5616042" y="4614025"/>
            <a:ext cx="2804699" cy="1043700"/>
          </a:xfrm>
          <a:prstGeom prst="wedgeRoundRectCallout">
            <a:avLst>
              <a:gd name="adj1" fmla="val 20714"/>
              <a:gd name="adj2" fmla="val -7298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and int[] mListItems is a corresponding array, telling us where to place the actual value of the DISPLAY_NAME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Agenda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ContentProviders</a:t>
            </a:r>
          </a:p>
          <a:p>
            <a:pPr marL="857250" lvl="1" indent="-381000">
              <a:lnSpc>
                <a:spcPct val="200000"/>
              </a:lnSpc>
              <a:buSzPct val="166666"/>
              <a:buFont typeface="Arial"/>
              <a:buChar char="•"/>
            </a:pPr>
            <a:r>
              <a:rPr lang="en" dirty="0" smtClean="0"/>
              <a:t>Querying </a:t>
            </a:r>
            <a:r>
              <a:rPr lang="en" dirty="0"/>
              <a:t>existing </a:t>
            </a:r>
            <a:r>
              <a:rPr lang="en" dirty="0" smtClean="0"/>
              <a:t>databases</a:t>
            </a:r>
          </a:p>
          <a:p>
            <a:pPr marL="857250" lvl="1" indent="-381000">
              <a:lnSpc>
                <a:spcPct val="200000"/>
              </a:lnSpc>
              <a:buSzPct val="166666"/>
              <a:buFont typeface="Arial"/>
              <a:buChar char="•"/>
            </a:pPr>
            <a:r>
              <a:rPr lang="en" dirty="0" smtClean="0"/>
              <a:t>Creating </a:t>
            </a:r>
            <a:r>
              <a:rPr lang="en" dirty="0"/>
              <a:t>a database for your </a:t>
            </a:r>
            <a:r>
              <a:rPr lang="en" dirty="0" smtClean="0"/>
              <a:t>app</a:t>
            </a:r>
          </a:p>
          <a:p>
            <a:pPr marL="857250" lvl="1" indent="-381000">
              <a:lnSpc>
                <a:spcPct val="200000"/>
              </a:lnSpc>
              <a:buSzPct val="166666"/>
              <a:buFont typeface="Arial"/>
              <a:buChar char="•"/>
            </a:pPr>
            <a:r>
              <a:rPr lang="en" dirty="0" smtClean="0"/>
              <a:t>Manipulating data: insert, update, and delete</a:t>
            </a:r>
            <a:endParaRPr lang="en" dirty="0"/>
          </a:p>
          <a:p>
            <a:pPr marL="857250" lvl="1" indent="-381000">
              <a:lnSpc>
                <a:spcPct val="200000"/>
              </a:lnSpc>
              <a:buSzPct val="166666"/>
              <a:buFont typeface="Arial"/>
              <a:buChar char="•"/>
            </a:pPr>
            <a:r>
              <a:rPr lang="en" dirty="0" smtClean="0"/>
              <a:t>Content </a:t>
            </a:r>
            <a:r>
              <a:rPr lang="en" dirty="0"/>
              <a:t>provider permissions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</a:t>
            </a:r>
            <a:r>
              <a:rPr lang="en" sz="1800" b="1"/>
              <a:t>R.id.contact_name </a:t>
            </a:r>
            <a:r>
              <a:rPr lang="en" sz="1800"/>
              <a:t>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365" name="Shape 365"/>
          <p:cNvSpPr/>
          <p:nvPr/>
        </p:nvSpPr>
        <p:spPr>
          <a:xfrm>
            <a:off x="5150152" y="4614025"/>
            <a:ext cx="3270599" cy="1043700"/>
          </a:xfrm>
          <a:prstGeom prst="wedgeRoundRectCallout">
            <a:avLst>
              <a:gd name="adj1" fmla="val -33964"/>
              <a:gd name="adj2" fmla="val -65335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It will be placed in this TextView, whose android:id="@+id/contact_name"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R.layout.query1, mCursor, mListColumns, mListItems);</a:t>
            </a:r>
          </a:p>
          <a:p>
            <a:endParaRPr lang="en" sz="1800" b="1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372" name="Shape 372"/>
          <p:cNvSpPr/>
          <p:nvPr/>
        </p:nvSpPr>
        <p:spPr>
          <a:xfrm>
            <a:off x="5140834" y="5436909"/>
            <a:ext cx="3279899" cy="1267199"/>
          </a:xfrm>
          <a:prstGeom prst="wedgeRoundRectCallout">
            <a:avLst>
              <a:gd name="adj1" fmla="val -33964"/>
              <a:gd name="adj2" fmla="val -65335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We've been using ArrayAdapters with ListViews in the past, but here we use a SimpleCursorAdapter instead, because we have a Cursor (i.e. mCursor)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</a:t>
            </a:r>
            <a:r>
              <a:rPr lang="en" sz="1800" b="1"/>
              <a:t>this</a:t>
            </a:r>
            <a:r>
              <a:rPr lang="en" sz="1800"/>
              <a:t>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379" name="Shape 379"/>
          <p:cNvSpPr/>
          <p:nvPr/>
        </p:nvSpPr>
        <p:spPr>
          <a:xfrm>
            <a:off x="5103559" y="4964384"/>
            <a:ext cx="2655600" cy="754799"/>
          </a:xfrm>
          <a:prstGeom prst="wedgeRoundRectCallout">
            <a:avLst>
              <a:gd name="adj1" fmla="val -19724"/>
              <a:gd name="adj2" fmla="val -7035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First argument is a Context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R.layout.query1</a:t>
            </a:r>
            <a:r>
              <a:rPr lang="en" sz="1800"/>
              <a:t>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386" name="Shape 386"/>
          <p:cNvSpPr/>
          <p:nvPr/>
        </p:nvSpPr>
        <p:spPr>
          <a:xfrm>
            <a:off x="2205684" y="5346409"/>
            <a:ext cx="2935199" cy="754799"/>
          </a:xfrm>
          <a:prstGeom prst="wedgeRoundRectCallout">
            <a:avLst>
              <a:gd name="adj1" fmla="val -19724"/>
              <a:gd name="adj2" fmla="val -7035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Second argument is our Layout XML file resource used to construct the ListView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</a:t>
            </a:r>
            <a:r>
              <a:rPr lang="en" sz="1800" b="1"/>
              <a:t>mCursor</a:t>
            </a:r>
            <a:r>
              <a:rPr lang="en" sz="1800"/>
              <a:t>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393" name="Shape 393"/>
          <p:cNvSpPr/>
          <p:nvPr/>
        </p:nvSpPr>
        <p:spPr>
          <a:xfrm>
            <a:off x="3805884" y="5346409"/>
            <a:ext cx="2655600" cy="754799"/>
          </a:xfrm>
          <a:prstGeom prst="wedgeRoundRectCallout">
            <a:avLst>
              <a:gd name="adj1" fmla="val -19724"/>
              <a:gd name="adj2" fmla="val -7035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Third argument is our Cursor object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</a:t>
            </a:r>
            <a:r>
              <a:rPr lang="en" sz="1800" b="1"/>
              <a:t>mListColumns</a:t>
            </a:r>
            <a:r>
              <a:rPr lang="en" sz="1800"/>
              <a:t>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400" name="Shape 400"/>
          <p:cNvSpPr/>
          <p:nvPr/>
        </p:nvSpPr>
        <p:spPr>
          <a:xfrm>
            <a:off x="3805884" y="5346409"/>
            <a:ext cx="2655600" cy="754799"/>
          </a:xfrm>
          <a:prstGeom prst="wedgeRoundRectCallout">
            <a:avLst>
              <a:gd name="adj1" fmla="val 20370"/>
              <a:gd name="adj2" fmla="val -7318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Fourth argument is our String array of column names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</a:t>
            </a:r>
            <a:r>
              <a:rPr lang="en" sz="1800" b="1"/>
              <a:t>mListItems</a:t>
            </a:r>
            <a:r>
              <a:rPr lang="en" sz="1800"/>
              <a:t>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407" name="Shape 407"/>
          <p:cNvSpPr/>
          <p:nvPr/>
        </p:nvSpPr>
        <p:spPr>
          <a:xfrm>
            <a:off x="5558484" y="5346409"/>
            <a:ext cx="2655600" cy="754799"/>
          </a:xfrm>
          <a:prstGeom prst="wedgeRoundRectCallout">
            <a:avLst>
              <a:gd name="adj1" fmla="val 20370"/>
              <a:gd name="adj2" fmla="val -7318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Fifth argument is our int array of TextView resources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null,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setListAdapter(mCursorAdapter);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</p:txBody>
      </p:sp>
      <p:sp>
        <p:nvSpPr>
          <p:cNvPr id="414" name="Shape 414"/>
          <p:cNvSpPr/>
          <p:nvPr/>
        </p:nvSpPr>
        <p:spPr>
          <a:xfrm>
            <a:off x="5558484" y="5346409"/>
            <a:ext cx="2655600" cy="754799"/>
          </a:xfrm>
          <a:prstGeom prst="wedgeRoundRectCallout">
            <a:avLst>
              <a:gd name="adj1" fmla="val 20370"/>
              <a:gd name="adj2" fmla="val -7318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Finally, we call setListAdapter and pass our SimpleCursorAdapter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Constructing a Query - Query 1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pPr lvl="0" rtl="0">
              <a:buNone/>
            </a:pPr>
            <a:r>
              <a:rPr lang="en"/>
              <a:t>See the </a:t>
            </a:r>
            <a:r>
              <a:rPr lang="en" b="1"/>
              <a:t>query1()</a:t>
            </a:r>
            <a:r>
              <a:rPr lang="en"/>
              <a:t> method inside of ContactsContractQueryExample.tar</a:t>
            </a:r>
          </a:p>
          <a:p>
            <a:endParaRPr lang="en"/>
          </a:p>
          <a:p>
            <a:endParaRPr lang="en"/>
          </a:p>
          <a:p>
            <a:pPr lvl="0">
              <a:buNone/>
            </a:pPr>
            <a:r>
              <a:rPr lang="en"/>
              <a:t>This query is inefficient, because we're requesting all columns, but yet only using one column after we get the results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2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Consider the following SQL query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SELECT _ID, DISPLAY_NAME FROM ContactsContract.Contacts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"Get the _ID and DISPLAY_NAME for all contacts"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Android Application Components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Activity</a:t>
            </a:r>
          </a:p>
          <a:p>
            <a:endParaRPr lang="en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Broadcast Receiver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62500"/>
              <a:buFont typeface="Arial"/>
              <a:buAutoNum type="arabicPeriod"/>
            </a:pPr>
            <a:r>
              <a:rPr lang="en" sz="4800" b="1"/>
              <a:t>Content Provider</a:t>
            </a:r>
          </a:p>
          <a:p>
            <a:endParaRPr lang="en" sz="4800" b="1"/>
          </a:p>
          <a:p>
            <a:pPr marL="457200" lvl="0" indent="-4191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Service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2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None/>
            </a:pPr>
            <a:r>
              <a:rPr lang="en" sz="1800"/>
              <a:t>mProjection = new String[] { ContactsContract.Contacts._ID,</a:t>
            </a:r>
          </a:p>
          <a:p>
            <a:pPr lvl="0" indent="457200" rtl="0">
              <a:buNone/>
            </a:pPr>
            <a:r>
              <a:rPr lang="en" sz="1800"/>
              <a:t>                ContactsContract.Contacts.DISPLAY_NAME };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mProjection, 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2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               ContactsContract.Contacts.DISPLAY_NAME };</a:t>
            </a:r>
          </a:p>
          <a:p>
            <a:endParaRPr lang="en" sz="1800" b="1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None/>
            </a:pPr>
            <a:r>
              <a:rPr lang="en" sz="1800"/>
              <a:t>ContactsContract.Contacts.CONTENT_URI, mProjection, </a:t>
            </a:r>
          </a:p>
          <a:p>
            <a:pPr marL="5029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  <p:sp>
        <p:nvSpPr>
          <p:cNvPr id="439" name="Shape 439"/>
          <p:cNvSpPr/>
          <p:nvPr/>
        </p:nvSpPr>
        <p:spPr>
          <a:xfrm>
            <a:off x="5353484" y="3594609"/>
            <a:ext cx="2655600" cy="754799"/>
          </a:xfrm>
          <a:prstGeom prst="wedgeRoundRectCallout">
            <a:avLst>
              <a:gd name="adj1" fmla="val -21065"/>
              <a:gd name="adj2" fmla="val -7440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Here we make a String array of the columns that we </a:t>
            </a:r>
            <a:r>
              <a:rPr lang="en" b="1" i="1"/>
              <a:t>need.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2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        ContactsContract.Contacts.DISPLAY_NAME };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</a:t>
            </a:r>
            <a:r>
              <a:rPr lang="en" sz="1800" b="1"/>
              <a:t>mProjection</a:t>
            </a:r>
            <a:r>
              <a:rPr lang="en" sz="1800"/>
              <a:t>, </a:t>
            </a:r>
          </a:p>
          <a:p>
            <a:pPr marL="5029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  <p:sp>
        <p:nvSpPr>
          <p:cNvPr id="446" name="Shape 446"/>
          <p:cNvSpPr/>
          <p:nvPr/>
        </p:nvSpPr>
        <p:spPr>
          <a:xfrm>
            <a:off x="4701234" y="4787309"/>
            <a:ext cx="2655600" cy="754799"/>
          </a:xfrm>
          <a:prstGeom prst="wedgeRoundRectCallout">
            <a:avLst>
              <a:gd name="adj1" fmla="val -21065"/>
              <a:gd name="adj2" fmla="val -7440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Instead of passing null, we pass our String array of column names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2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        ContactsContract.Contacts.DISPLAY_NAME };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</a:t>
            </a:r>
            <a:r>
              <a:rPr lang="en" sz="1800" b="1"/>
              <a:t>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ContactsContract.Contacts.CONTENT_URI, mProjection, </a:t>
            </a:r>
          </a:p>
          <a:p>
            <a:pPr marL="5029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null, null, null);</a:t>
            </a:r>
          </a:p>
          <a:p>
            <a:endParaRPr lang="en" sz="1800" b="1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  <p:sp>
        <p:nvSpPr>
          <p:cNvPr id="453" name="Shape 453"/>
          <p:cNvSpPr/>
          <p:nvPr/>
        </p:nvSpPr>
        <p:spPr>
          <a:xfrm>
            <a:off x="3732152" y="4731391"/>
            <a:ext cx="3559200" cy="903899"/>
          </a:xfrm>
          <a:prstGeom prst="wedgeRoundRectCallout">
            <a:avLst>
              <a:gd name="adj1" fmla="val -21065"/>
              <a:gd name="adj2" fmla="val -7440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b="1" i="1"/>
              <a:t>SELECT _ID, DISPLAY_NAME</a:t>
            </a:r>
          </a:p>
          <a:p>
            <a:pPr lvl="0" rtl="0">
              <a:buNone/>
            </a:pPr>
            <a:r>
              <a:rPr lang="en" b="1" i="1"/>
              <a:t>FROM ContactsContract.Contacts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2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        ContactsContract.Contacts.DISPLAY_NAME };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ContactsContract.Contacts.CONTENT_URI, mProjection, </a:t>
            </a:r>
          </a:p>
          <a:p>
            <a:pPr marL="5029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null, null, null);</a:t>
            </a:r>
          </a:p>
          <a:p>
            <a:endParaRPr lang="en" sz="1800"/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}</a:t>
            </a:r>
          </a:p>
        </p:txBody>
      </p:sp>
      <p:sp>
        <p:nvSpPr>
          <p:cNvPr id="460" name="Shape 460"/>
          <p:cNvSpPr/>
          <p:nvPr/>
        </p:nvSpPr>
        <p:spPr>
          <a:xfrm>
            <a:off x="2856259" y="3212559"/>
            <a:ext cx="2655600" cy="754799"/>
          </a:xfrm>
          <a:prstGeom prst="wedgeRoundRectCallout">
            <a:avLst>
              <a:gd name="adj1" fmla="val -20713"/>
              <a:gd name="adj2" fmla="val 78665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hasn't changed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2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See the </a:t>
            </a:r>
            <a:r>
              <a:rPr lang="en" b="1"/>
              <a:t>query2()</a:t>
            </a:r>
            <a:r>
              <a:rPr lang="en"/>
              <a:t> method inside of ContactsContractQueryExample.tar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3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
Consider the following SQL query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SELECT _ID, DISPLAY_NAME FROM ContactsContract.Contacts WHERE HAS_PHONE_NUMBER = 1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"Get the _ID and DISPLAY_NAME for all contacts that have phone numbers"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3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ContactsContract.Contacts.DISPLAY_NAME };</a:t>
            </a:r>
          </a:p>
          <a:p>
            <a:pPr lvl="0" indent="457200" rtl="0">
              <a:buNone/>
            </a:pPr>
            <a:r>
              <a:rPr lang="en" sz="1600"/>
              <a:t>mSelectionClause = ContactsContract.Contacts.HAS_PHONE_NUMBER + " = ? ";</a:t>
            </a:r>
          </a:p>
          <a:p>
            <a:pPr marL="0" lvl="0" indent="457200" rtl="0">
              <a:buNone/>
            </a:pPr>
            <a:r>
              <a:rPr lang="en" sz="1600"/>
              <a:t>mSelectionArgs = new String[]{"1"};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ContactsContract.Contacts.CONTENT_URI, mProjection, </a:t>
            </a:r>
          </a:p>
          <a:p>
            <a:pPr marL="5029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null, null, null);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3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                ContactsContract.Contacts.DISPLAY_NAME 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mSelectionClause = ContactsContract.Contacts.HAS_PHONE_NUMBER + " = ? ";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mSelectionArgs = new String[]{"1"};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ContactsContract.Contacts.CONTENT_URI, mProjection, </a:t>
            </a:r>
          </a:p>
          <a:p>
            <a:pPr marL="5029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null, null, null);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485" name="Shape 485"/>
          <p:cNvSpPr/>
          <p:nvPr/>
        </p:nvSpPr>
        <p:spPr>
          <a:xfrm>
            <a:off x="6154809" y="976500"/>
            <a:ext cx="2655600" cy="754799"/>
          </a:xfrm>
          <a:prstGeom prst="wedgeRoundRectCallout">
            <a:avLst>
              <a:gd name="adj1" fmla="val -30188"/>
              <a:gd name="adj2" fmla="val 6629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mProjection has not changed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3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ContactsContract.Contacts.DISPLAY_NAME };</a:t>
            </a:r>
          </a:p>
          <a:p>
            <a:pPr lvl="0" indent="457200" rt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b="1"/>
              <a:t>mSelectionClause = ContactsContract.Contacts.HAS_PHONE_NUMBER + " = ? ";</a:t>
            </a:r>
          </a:p>
          <a:p>
            <a:pPr lvl="0" indent="457200" rt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/>
              <a:t>mSelectionArgs = new String[]{"1"};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ContactsContract.Contacts.CONTENT_URI, mProjection, </a:t>
            </a:r>
          </a:p>
          <a:p>
            <a:pPr marL="5029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null, null, null);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492" name="Shape 492"/>
          <p:cNvSpPr/>
          <p:nvPr/>
        </p:nvSpPr>
        <p:spPr>
          <a:xfrm>
            <a:off x="4188730" y="976500"/>
            <a:ext cx="4621799" cy="754799"/>
          </a:xfrm>
          <a:prstGeom prst="wedgeRoundRectCallout">
            <a:avLst>
              <a:gd name="adj1" fmla="val 16826"/>
              <a:gd name="adj2" fmla="val 8727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Here we use "?" as a placeholder.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ContactsContract.Contacts.HAS_PHONE_NUMBER</a:t>
            </a:r>
            <a:r>
              <a:rPr lang="en"/>
              <a:t> is a String, so we're appending " = ?" to this String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Content Provider Basics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A content provider manages access to a central repository of data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content providers are primarily intended to be used by other applications, which access the provider using a provider client object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A content provider presents data to external applications as one or more tables that are similar to the tables found in a relational database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3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ContactsContract.Contacts.DISPLAY_NAME };</a:t>
            </a:r>
          </a:p>
          <a:p>
            <a:pPr lvl="0" indent="457200" rt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/>
              <a:t>mSelectionClause = ContactsContract.Contacts.HAS_PHONE_NUMBER + " = ? ";</a:t>
            </a:r>
          </a:p>
          <a:p>
            <a:pPr lvl="0" indent="457200" rt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b="1"/>
              <a:t>mSelectionArgs = new String[]{"1"};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ContactsContract.Contacts.CONTENT_URI, mProjection, </a:t>
            </a:r>
          </a:p>
          <a:p>
            <a:pPr marL="5029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null, null, null);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499" name="Shape 499"/>
          <p:cNvSpPr/>
          <p:nvPr/>
        </p:nvSpPr>
        <p:spPr>
          <a:xfrm>
            <a:off x="5139150" y="3101000"/>
            <a:ext cx="3587699" cy="1248600"/>
          </a:xfrm>
          <a:prstGeom prst="wedgeRoundRectCallout">
            <a:avLst>
              <a:gd name="adj1" fmla="val -55852"/>
              <a:gd name="adj2" fmla="val -1552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Each "?" will be replaced by an element in this String array, sequentially. In this case we only have one "?"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3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ContactsContract.Contacts.DISPLAY_NAME };</a:t>
            </a:r>
          </a:p>
          <a:p>
            <a:pPr lvl="0" indent="457200" rt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/>
              <a:t>mSelectionClause = ContactsContract.Contacts.HAS_PHONE_NUMBER + " = ? ";</a:t>
            </a:r>
          </a:p>
          <a:p>
            <a:pPr lvl="0" indent="457200" rt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/>
              <a:t>mSelectionArgs = new String[]{"1"};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mCursor = getContentResolver().query(</a:t>
            </a:r>
          </a:p>
          <a:p>
            <a:pPr lvl="0" indent="457200" rtl="0">
              <a:buNone/>
            </a:pPr>
            <a:r>
              <a:rPr lang="en" sz="1600"/>
              <a:t>ContactsContract.Contacts.CONTENT_URI, mProjection, </a:t>
            </a:r>
          </a:p>
          <a:p>
            <a:pPr marL="3200400" lvl="0" indent="457200" rtl="0">
              <a:buNone/>
            </a:pPr>
            <a:r>
              <a:rPr lang="en" sz="1600" b="1"/>
              <a:t>mSelectionClause, </a:t>
            </a:r>
            <a:r>
              <a:rPr lang="en" sz="1600"/>
              <a:t>mSelectionArgs, null);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506" name="Shape 506"/>
          <p:cNvSpPr/>
          <p:nvPr/>
        </p:nvSpPr>
        <p:spPr>
          <a:xfrm>
            <a:off x="3909133" y="4801575"/>
            <a:ext cx="3363899" cy="969000"/>
          </a:xfrm>
          <a:prstGeom prst="wedgeRoundRectCallout">
            <a:avLst>
              <a:gd name="adj1" fmla="val -20625"/>
              <a:gd name="adj2" fmla="val -6420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Now instead of passing null for the selection clause, we pass our mSelectionClause String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3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ContactsContract.Contacts.DISPLAY_NAME };</a:t>
            </a:r>
          </a:p>
          <a:p>
            <a:pPr lvl="0" indent="457200" rt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/>
              <a:t>mSelectionClause = ContactsContract.Contacts.HAS_PHONE_NUMBER + " = ? ";</a:t>
            </a:r>
          </a:p>
          <a:p>
            <a:pPr lvl="0" indent="457200" rt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/>
              <a:t>mSelectionArgs = new String[]{"1"};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ContactsContract.Contacts.CONTENT_URI, mProjection, </a:t>
            </a:r>
          </a:p>
          <a:p>
            <a:pPr marL="32004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mSelectionClause, </a:t>
            </a:r>
            <a:r>
              <a:rPr lang="en" sz="1600"/>
              <a:t>mSelectionArgs, null);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513" name="Shape 513"/>
          <p:cNvSpPr/>
          <p:nvPr/>
        </p:nvSpPr>
        <p:spPr>
          <a:xfrm>
            <a:off x="3909133" y="4801575"/>
            <a:ext cx="3363899" cy="969000"/>
          </a:xfrm>
          <a:prstGeom prst="wedgeRoundRectCallout">
            <a:avLst>
              <a:gd name="adj1" fmla="val 26582"/>
              <a:gd name="adj2" fmla="val -6760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Instead of passing null, we pass our selection args array mSelectionArgs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3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ContactsContract.Contacts.DISPLAY_NAME };</a:t>
            </a:r>
          </a:p>
          <a:p>
            <a:pPr lvl="0" indent="457200" rt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/>
              <a:t>mSelectionClause = ContactsContract.Contacts.HAS_PHONE_NUMBER + " = ? ";</a:t>
            </a:r>
          </a:p>
          <a:p>
            <a:pPr lvl="0" indent="457200" rt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/>
              <a:t>mSelectionArgs = new String[]{"1"};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mCursor = getContentResolver().</a:t>
            </a:r>
            <a:r>
              <a:rPr lang="en" sz="1600" b="1"/>
              <a:t>query(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ContactsContract.Contacts.CONTENT_URI, mProjection, </a:t>
            </a:r>
          </a:p>
          <a:p>
            <a:pPr marL="32004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mSelectionClause, mSelectionArgs, null);</a:t>
            </a:r>
          </a:p>
          <a:p>
            <a:endParaRPr lang="en" sz="1600" b="1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520" name="Shape 520"/>
          <p:cNvSpPr/>
          <p:nvPr/>
        </p:nvSpPr>
        <p:spPr>
          <a:xfrm>
            <a:off x="2343733" y="4559300"/>
            <a:ext cx="3522300" cy="969000"/>
          </a:xfrm>
          <a:prstGeom prst="wedgeRoundRectCallout">
            <a:avLst>
              <a:gd name="adj1" fmla="val -20625"/>
              <a:gd name="adj2" fmla="val -6420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 i="1"/>
              <a:t>SELECT _ID, DISPLAY_NAME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 i="1"/>
              <a:t>FROM ContactsContract.Contacts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 i="1"/>
              <a:t>WHERE HAS_PHONE_NUMBER = 1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3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ContactsContract.Contacts.DISPLAY_NAME };</a:t>
            </a:r>
          </a:p>
          <a:p>
            <a:pPr lvl="0" indent="457200" rt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/>
              <a:t>mSelectionClause = ContactsContract.Contacts.HAS_PHONE_NUMBER + " = ? ";</a:t>
            </a:r>
          </a:p>
          <a:p>
            <a:pPr lvl="0" indent="457200" rt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/>
              <a:t>mSelectionArgs = new String[]{"1"};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ContactsContract.Contacts.CONTENT_URI, mProjection, </a:t>
            </a:r>
          </a:p>
          <a:p>
            <a:pPr marL="5029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null, null, null);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527" name="Shape 527"/>
          <p:cNvSpPr/>
          <p:nvPr/>
        </p:nvSpPr>
        <p:spPr>
          <a:xfrm>
            <a:off x="5893905" y="976500"/>
            <a:ext cx="2916599" cy="1025099"/>
          </a:xfrm>
          <a:prstGeom prst="wedgeRoundRectCallout">
            <a:avLst>
              <a:gd name="adj1" fmla="val -30188"/>
              <a:gd name="adj2" fmla="val 6629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? is a placeholder here, just as %d or %s is a placeholder when you call printf()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3</a:t>
            </a:r>
          </a:p>
        </p:txBody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
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See the </a:t>
            </a:r>
            <a:r>
              <a:rPr lang="en" b="1"/>
              <a:t>query3()</a:t>
            </a:r>
            <a:r>
              <a:rPr lang="en"/>
              <a:t> method inside of ContactsContractQueryExample.tar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4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Consider the following SQL query</a:t>
            </a:r>
          </a:p>
          <a:p>
            <a:endParaRPr lang="en"/>
          </a:p>
          <a:p>
            <a:pPr lvl="0" rtl="0">
              <a:buNone/>
            </a:pPr>
            <a:r>
              <a:rPr lang="en" sz="2400"/>
              <a:t>SELECT _ID, DISPLAY_NAME, TIMES_CONTACTED FROM ContactsContract.Contacts </a:t>
            </a:r>
          </a:p>
          <a:p>
            <a:pPr lvl="0" rtl="0">
              <a:buNone/>
            </a:pPr>
            <a:r>
              <a:rPr lang="en" sz="2400"/>
              <a:t>WHERE HAS_PHONE_NUMBER = 1 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AND TIMES_CONTACTED &gt; 5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"Get the _ID and DISPLAY_NAME for all contacts that have a phone number and that I've contacted more than 5 times"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4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            ContactsContract.Contacts.DISPLAY_NAME };</a:t>
            </a:r>
          </a:p>
          <a:p>
            <a:pPr lvl="0" indent="457200" rtl="0">
              <a:buNone/>
            </a:pPr>
            <a:r>
              <a:rPr lang="en" sz="1400" dirty="0"/>
              <a:t>mSelectionClause = ContactsContract.Contacts.HAS_PHONE_NUMBER + " = ? AND " +</a:t>
            </a:r>
          </a:p>
          <a:p>
            <a:pPr lvl="0" indent="457200" rtl="0">
              <a:buNone/>
            </a:pPr>
            <a:r>
              <a:rPr lang="en" sz="1400" dirty="0"/>
              <a:t>                ContactsContract.Contacts.TIMES_CONTACTED + " &gt; ? ";</a:t>
            </a:r>
          </a:p>
          <a:p>
            <a:pPr lvl="0" indent="457200" rtl="0">
              <a:buNone/>
            </a:pPr>
            <a:r>
              <a:rPr lang="en" sz="1400" dirty="0"/>
              <a:t>        mSelectionArgs = new String[]{"1", "5"};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ContactsContract.Contacts.CONTENT_URI, mProjection, </a:t>
            </a:r>
          </a:p>
          <a:p>
            <a:pPr marL="5029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null, null, null);</a:t>
            </a:r>
          </a:p>
          <a:p>
            <a:endParaRPr lang="en" sz="1400" dirty="0"/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4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ContactsContract.Contacts.DISPLAY_NAME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mSelectionClause = ContactsContract.Contacts.HAS_PHONE_NUMBER + " = ? AND " +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                ContactsContract.Contacts.TIMES_CONTACTED + " &gt; ? ";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mSelectionArgs = new String[]{"1", "5"};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ContactsContract.Contacts.CONTENT_URI, mProjection, </a:t>
            </a:r>
          </a:p>
          <a:p>
            <a:pPr marL="5029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null, null, null);</a:t>
            </a:r>
          </a:p>
          <a:p>
            <a:endParaRPr lang="en" sz="1400"/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</p:txBody>
      </p:sp>
      <p:sp>
        <p:nvSpPr>
          <p:cNvPr id="552" name="Shape 552"/>
          <p:cNvSpPr/>
          <p:nvPr/>
        </p:nvSpPr>
        <p:spPr>
          <a:xfrm>
            <a:off x="5763452" y="976500"/>
            <a:ext cx="3047099" cy="1155599"/>
          </a:xfrm>
          <a:prstGeom prst="wedgeRoundRectCallout">
            <a:avLst>
              <a:gd name="adj1" fmla="val -30188"/>
              <a:gd name="adj2" fmla="val 6629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modify our selection clause slightly, to also have the condition that the contact must have been contacted more than 5 times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4</a:t>
            </a:r>
          </a:p>
        </p:txBody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ContactsContract.Contacts.DISPLAY_NAME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mSelectionClause = ContactsContract.Contacts.HAS_PHONE_NUMBER + " = ? AND " +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ContactsContract.Contacts.TIMES_CONTACTED + " &gt; ? ";</a:t>
            </a:r>
          </a:p>
          <a:p>
            <a:pPr marL="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mSelectionArgs = new String[]{"1", "5"};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ContactsContract.Contacts.CONTENT_URI, mProjection, </a:t>
            </a:r>
          </a:p>
          <a:p>
            <a:pPr marL="5029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null, null, null);</a:t>
            </a:r>
          </a:p>
          <a:p>
            <a:endParaRPr lang="en" sz="1400"/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</p:txBody>
      </p:sp>
      <p:sp>
        <p:nvSpPr>
          <p:cNvPr id="559" name="Shape 559"/>
          <p:cNvSpPr/>
          <p:nvPr/>
        </p:nvSpPr>
        <p:spPr>
          <a:xfrm>
            <a:off x="5744827" y="2970525"/>
            <a:ext cx="3047099" cy="1155599"/>
          </a:xfrm>
          <a:prstGeom prst="wedgeRoundRectCallout">
            <a:avLst>
              <a:gd name="adj1" fmla="val -59949"/>
              <a:gd name="adj2" fmla="val 9833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Since we have a new condition, we also add the argument to the condition to our selection arguments String array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Content Provider Basics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When you want to access data in a content provider, you </a:t>
            </a:r>
            <a:r>
              <a:rPr lang="en" sz="2400" dirty="0" smtClean="0">
                <a:solidFill>
                  <a:srgbClr val="000000"/>
                </a:solidFill>
              </a:rPr>
              <a:t>must use </a:t>
            </a:r>
            <a:r>
              <a:rPr lang="en" sz="2400" dirty="0">
                <a:solidFill>
                  <a:srgbClr val="000000"/>
                </a:solidFill>
              </a:rPr>
              <a:t>the </a:t>
            </a:r>
            <a:r>
              <a:rPr lang="en" sz="2400" u="sng" dirty="0">
                <a:solidFill>
                  <a:srgbClr val="000000"/>
                </a:solidFill>
                <a:hlinkClick r:id="rId3"/>
              </a:rPr>
              <a:t>ContentResolver</a:t>
            </a:r>
            <a:r>
              <a:rPr lang="en" sz="2400" dirty="0">
                <a:solidFill>
                  <a:srgbClr val="000000"/>
                </a:solidFill>
              </a:rPr>
              <a:t> object in your application's </a:t>
            </a:r>
            <a:r>
              <a:rPr lang="en" sz="2400" u="sng" dirty="0">
                <a:solidFill>
                  <a:srgbClr val="000000"/>
                </a:solidFill>
                <a:hlinkClick r:id="rId4"/>
              </a:rPr>
              <a:t>Context</a:t>
            </a:r>
            <a:r>
              <a:rPr lang="en" sz="2400" dirty="0">
                <a:solidFill>
                  <a:srgbClr val="000000"/>
                </a:solidFill>
              </a:rPr>
              <a:t> to communicate with the provider as a client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The </a:t>
            </a:r>
            <a:r>
              <a:rPr lang="en" sz="2400" u="sng" dirty="0">
                <a:solidFill>
                  <a:srgbClr val="000000"/>
                </a:solidFill>
                <a:hlinkClick r:id="rId3"/>
              </a:rPr>
              <a:t>ContentResolver</a:t>
            </a:r>
            <a:r>
              <a:rPr lang="en" sz="2400" dirty="0">
                <a:solidFill>
                  <a:srgbClr val="000000"/>
                </a:solidFill>
              </a:rPr>
              <a:t> object communicates with the provider object, an instance of a class that implements </a:t>
            </a:r>
            <a:r>
              <a:rPr lang="en" sz="2400" u="sng" dirty="0">
                <a:solidFill>
                  <a:srgbClr val="000000"/>
                </a:solidFill>
                <a:hlinkClick r:id="rId5"/>
              </a:rPr>
              <a:t>ContentProvider</a:t>
            </a:r>
          </a:p>
          <a:p>
            <a:endParaRPr lang="en" sz="2400" u="sng" dirty="0">
              <a:solidFill>
                <a:srgbClr val="000000"/>
              </a:solidFill>
              <a:hlinkClick r:id="rId5"/>
            </a:endParaRP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The provider object receives data requests from clients, performs the requested action, and returns the results.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4</a:t>
            </a:r>
          </a:p>
        </p:txBody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ContactsContract.Contacts.DISPLAY_NAME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mSelectionClause = ContactsContract.Contacts.HAS_PHONE_NUMBER + " = ? AND " +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ContactsContract.Contacts.TIMES_CONTACTED + " &gt; ? ";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mSelectionArgs = new String[]{"1", "5"};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mCursor = getContentResolver().</a:t>
            </a:r>
            <a:r>
              <a:rPr lang="en" sz="1400" b="1"/>
              <a:t>query(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ContactsContract.Contacts.CONTENT_URI, mProjection, </a:t>
            </a:r>
          </a:p>
          <a:p>
            <a:pPr marL="5029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null, null, null);</a:t>
            </a:r>
          </a:p>
          <a:p>
            <a:endParaRPr lang="en" sz="1400" b="1"/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</p:txBody>
      </p:sp>
      <p:sp>
        <p:nvSpPr>
          <p:cNvPr id="566" name="Shape 566"/>
          <p:cNvSpPr/>
          <p:nvPr/>
        </p:nvSpPr>
        <p:spPr>
          <a:xfrm>
            <a:off x="1589011" y="4601175"/>
            <a:ext cx="5199599" cy="1155599"/>
          </a:xfrm>
          <a:prstGeom prst="wedgeRoundRectCallout">
            <a:avLst>
              <a:gd name="adj1" fmla="val -21244"/>
              <a:gd name="adj2" fmla="val -6112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b="1" i="1"/>
              <a:t>SELECT _ID, DISPLAY_NAME, TIMES_CONTACTED </a:t>
            </a:r>
          </a:p>
          <a:p>
            <a:pPr lvl="0" rtl="0">
              <a:buNone/>
            </a:pPr>
            <a:r>
              <a:rPr lang="en" b="1" i="1"/>
              <a:t>FROM ContactsContract.Contacts </a:t>
            </a:r>
          </a:p>
          <a:p>
            <a:pPr lvl="0" rtl="0">
              <a:buNone/>
            </a:pPr>
            <a:r>
              <a:rPr lang="en" b="1" i="1"/>
              <a:t>WHERE HAS_PHONE_NUMBER = 1 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 i="1"/>
              <a:t>AND TIMES_CONTACTED &gt; 5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4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            ContactsContract.Contacts.DISPLAY_NAME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mSelectionClause = ContactsContract.Contacts.HAS_PHONE_NUMBER + " = ? AND " +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            ContactsContract.Contacts.TIMES_CONTACTED + " &gt; ? ";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mSelectionArgs = new String[]{"1", "5"};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 smtClean="0"/>
              <a:t>                                               ContactsContract.Contacts.CONTENT_URI</a:t>
            </a:r>
            <a:r>
              <a:rPr lang="en" sz="1400" b="1" dirty="0"/>
              <a:t>, mProjection, </a:t>
            </a:r>
            <a:endParaRPr lang="en" sz="1400" b="1" dirty="0" smtClean="0"/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/>
              <a:t> </a:t>
            </a:r>
            <a:r>
              <a:rPr lang="en" sz="1400" b="1" dirty="0" smtClean="0"/>
              <a:t>                                              mSelectionClause, mSelectionArgs, </a:t>
            </a:r>
            <a:r>
              <a:rPr lang="en" sz="1400" b="1" dirty="0"/>
              <a:t>null);</a:t>
            </a:r>
          </a:p>
          <a:p>
            <a:endParaRPr lang="en" sz="1400" b="1" dirty="0"/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}</a:t>
            </a:r>
          </a:p>
        </p:txBody>
      </p:sp>
      <p:sp>
        <p:nvSpPr>
          <p:cNvPr id="573" name="Shape 573"/>
          <p:cNvSpPr/>
          <p:nvPr/>
        </p:nvSpPr>
        <p:spPr>
          <a:xfrm>
            <a:off x="6956160" y="2892061"/>
            <a:ext cx="1835699" cy="624599"/>
          </a:xfrm>
          <a:prstGeom prst="wedgeRoundRectCallout">
            <a:avLst>
              <a:gd name="adj1" fmla="val -58900"/>
              <a:gd name="adj2" fmla="val 5472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rest hasn't changed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4</a:t>
            </a:r>
          </a:p>
        </p:txBody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
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See the </a:t>
            </a:r>
            <a:r>
              <a:rPr lang="en" b="1"/>
              <a:t>query4()</a:t>
            </a:r>
            <a:r>
              <a:rPr lang="en"/>
              <a:t> method inside of ContactsContractQueryExample.tar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5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Consider the following SQL query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SELECT _ID, DISPLAY_NAME FROM ContactsContract.Contacts WHERE HAS_PHONE_NUMBER = 1 ORDER BY DISPLAY_NAME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"Get the _ID and DISPLAY_NAME for all contacts that have phone numbers, and sort the results by DISPLAY_NAME"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5</a:t>
            </a:r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FYI, we will build this query off of query3, not query4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5</a:t>
            </a:r>
          </a:p>
        </p:txBody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ContactsContract.Contacts.DISPLAY_NAME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mSelectionClause = ContactsContract.Contacts.HAS_PHONE_NUMBER + " = ? ";</a:t>
            </a:r>
          </a:p>
          <a:p>
            <a:pPr lvl="0" indent="457200" rtl="0">
              <a:buNone/>
            </a:pPr>
            <a:r>
              <a:rPr lang="en" sz="1400"/>
              <a:t>mSelectionArgs = new String[]{"1"};</a:t>
            </a:r>
          </a:p>
          <a:p>
            <a:pPr marL="0" lvl="0" indent="0" rtl="0">
              <a:buNone/>
            </a:pPr>
            <a:r>
              <a:rPr lang="en" sz="1400"/>
              <a:t>	mOrderBy = ContactsContract.Contacts.DISPLAY_NAME;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ContactsContract.Contacts.CONTENT_URI, mProjection, </a:t>
            </a:r>
          </a:p>
          <a:p>
            <a:pPr marL="5029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null, null, null);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5</a:t>
            </a:r>
          </a:p>
        </p:txBody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ContactsContract.Contacts.DISPLAY_NAME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mSelectionClause = ContactsContract.Contacts.HAS_PHONE_NUMBER + " = ? ";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mSelectionArgs = new String[]{"1"};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</a:t>
            </a:r>
            <a:r>
              <a:rPr lang="en" sz="1400" b="1"/>
              <a:t>mOrderBy = ContactsContract.Contacts.DISPLAY_NAME;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mCursor = getContentResolver().query(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ContactsContract.Contacts.CONTENT_URI, mProjection, </a:t>
            </a:r>
          </a:p>
          <a:p>
            <a:pPr marL="5029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null, null, null);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</p:txBody>
      </p:sp>
      <p:sp>
        <p:nvSpPr>
          <p:cNvPr id="604" name="Shape 604"/>
          <p:cNvSpPr/>
          <p:nvPr/>
        </p:nvSpPr>
        <p:spPr>
          <a:xfrm>
            <a:off x="6164137" y="2025511"/>
            <a:ext cx="2627699" cy="941400"/>
          </a:xfrm>
          <a:prstGeom prst="wedgeRoundRectCallout">
            <a:avLst>
              <a:gd name="adj1" fmla="val -48771"/>
              <a:gd name="adj2" fmla="val 6741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Here we have a String specifying the column by which we want to sort. In this case, the DISPLAY_NAME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5</a:t>
            </a:r>
          </a:p>
        </p:txBody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mProjection = new String[] { ContactsContract.Contacts._ID,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            ContactsContract.Contacts.DISPLAY_NAME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mSelectionClause = ContactsContract.Contacts.HAS_PHONE_NUMBER + " = ? ";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mSelectionArgs = new String[]{"1"};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	mOrderBy = ContactsContract.Contacts.DISPLAY_NAME;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mCursor = getContentResolver().</a:t>
            </a:r>
            <a:r>
              <a:rPr lang="en" sz="1400" b="1" dirty="0"/>
              <a:t>query(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/>
              <a:t>ContactsContract.Contacts.CONTENT_URI, mProjection, </a:t>
            </a:r>
          </a:p>
          <a:p>
            <a:pPr marL="5029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/>
              <a:t>null, null, </a:t>
            </a:r>
            <a:r>
              <a:rPr lang="en" sz="1400" b="1" dirty="0" smtClean="0"/>
              <a:t>mOrderBy);</a:t>
            </a:r>
            <a:endParaRPr lang="en" sz="1400" b="1" dirty="0"/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mListColumns = new String[] { </a:t>
            </a:r>
          </a:p>
          <a:p>
            <a:pPr marL="2743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ContactsContract.Contacts.DISPLAY_NAME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mListItems = new int[] { R.id.contact_name };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mCursorAdapter = new SimpleCursorAdapter(this, </a:t>
            </a:r>
          </a:p>
          <a:p>
            <a:pPr marL="13716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R.layout.query1, mCursor, mListColumns, mListItems);</a:t>
            </a:r>
          </a:p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}</a:t>
            </a:r>
          </a:p>
        </p:txBody>
      </p:sp>
      <p:sp>
        <p:nvSpPr>
          <p:cNvPr id="611" name="Shape 611"/>
          <p:cNvSpPr/>
          <p:nvPr/>
        </p:nvSpPr>
        <p:spPr>
          <a:xfrm>
            <a:off x="1981200" y="4372371"/>
            <a:ext cx="3904199" cy="941400"/>
          </a:xfrm>
          <a:prstGeom prst="wedgeRoundRectCallout">
            <a:avLst>
              <a:gd name="adj1" fmla="val -22401"/>
              <a:gd name="adj2" fmla="val -6189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b="1" i="1"/>
              <a:t>SELECT _ID, DISPLAY_NAME </a:t>
            </a:r>
          </a:p>
          <a:p>
            <a:pPr lvl="0" rtl="0">
              <a:buNone/>
            </a:pPr>
            <a:r>
              <a:rPr lang="en" b="1" i="1"/>
              <a:t>FROM ContactsContract.Contacts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 i="1"/>
              <a:t>WHERE HAS_PHONE_NUMBER = 1 ORDER BY DISPLAY_NAME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Constructing a Query - Query 5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
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See the </a:t>
            </a:r>
            <a:r>
              <a:rPr lang="en" b="1"/>
              <a:t>query5()</a:t>
            </a:r>
            <a:r>
              <a:rPr lang="en"/>
              <a:t> method inside of ContactsContractQueryExample.tar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Iterating through query results</a:t>
            </a:r>
          </a:p>
        </p:txBody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You may not always want to add the results from a query to a listview. Sometimes you just need to go through the results one-by-one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Content Provider Basics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You </a:t>
            </a:r>
            <a:r>
              <a:rPr lang="en" sz="2400" dirty="0">
                <a:solidFill>
                  <a:srgbClr val="000000"/>
                </a:solidFill>
              </a:rPr>
              <a:t>don't need to develop your own provider if you don't intend to share your data with other applications, </a:t>
            </a:r>
            <a:r>
              <a:rPr lang="en" sz="2400" dirty="0" smtClean="0">
                <a:solidFill>
                  <a:srgbClr val="000000"/>
                </a:solidFill>
              </a:rPr>
              <a:t>instead</a:t>
            </a:r>
            <a:endParaRPr lang="en" sz="2400" dirty="0">
              <a:solidFill>
                <a:srgbClr val="000000"/>
              </a:solidFill>
            </a:endParaRP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Use SharedPreferences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The reason you use a ContentProvider is 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data is too complex for SharedPreferences</a:t>
            </a:r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>
                <a:solidFill>
                  <a:srgbClr val="000000"/>
                </a:solidFill>
              </a:rPr>
              <a:t>expose your data to other applications</a:t>
            </a:r>
          </a:p>
          <a:p>
            <a:endParaRPr lang="e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Iterating through query results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Cursor cursor = getContentResolver().query(</a:t>
            </a:r>
          </a:p>
          <a:p>
            <a:pPr lvl="0" rtl="0">
              <a:buNone/>
            </a:pPr>
            <a:r>
              <a:rPr lang="en" sz="1600"/>
              <a:t>                ContactsContract.Contacts.CONTENT_URI,</a:t>
            </a:r>
          </a:p>
          <a:p>
            <a:pPr lvl="0" rtl="0">
              <a:buNone/>
            </a:pPr>
            <a:r>
              <a:rPr lang="en" sz="1600"/>
              <a:t>                projection,</a:t>
            </a:r>
          </a:p>
          <a:p>
            <a:pPr lvl="0" rtl="0">
              <a:buNone/>
            </a:pPr>
            <a:r>
              <a:rPr lang="en" sz="1600"/>
              <a:t>                selectionClause,</a:t>
            </a:r>
          </a:p>
          <a:p>
            <a:pPr lvl="0" rtl="0">
              <a:buNone/>
            </a:pPr>
            <a:r>
              <a:rPr lang="en" sz="1600"/>
              <a:t>                null,</a:t>
            </a:r>
          </a:p>
          <a:p>
            <a:pPr lvl="0" rtl="0">
              <a:buNone/>
            </a:pPr>
            <a:r>
              <a:rPr lang="en" sz="1600"/>
              <a:t>                null);</a:t>
            </a:r>
          </a:p>
          <a:p>
            <a:endParaRPr lang="en" sz="1600"/>
          </a:p>
          <a:p>
            <a:pPr marL="0" lvl="0" indent="0" rtl="0">
              <a:buNone/>
            </a:pPr>
            <a:r>
              <a:rPr lang="en" sz="1600"/>
              <a:t>if(cursor != null) {</a:t>
            </a:r>
          </a:p>
          <a:p>
            <a:pPr marL="457200" lvl="0" indent="0" rtl="0">
              <a:buNone/>
            </a:pPr>
            <a:r>
              <a:rPr lang="en" sz="1600"/>
              <a:t>while(cursor.moveToNext()) {</a:t>
            </a:r>
          </a:p>
          <a:p>
            <a:pPr marL="457200" lvl="0" indent="457200" rtl="0">
              <a:buNone/>
            </a:pPr>
            <a:r>
              <a:rPr lang="en" sz="1600"/>
              <a:t>cusor.getString(1);</a:t>
            </a:r>
          </a:p>
          <a:p>
            <a:pPr marL="0" lvl="0" indent="0" rtl="0">
              <a:buNone/>
            </a:pPr>
            <a:r>
              <a:rPr lang="en" sz="1600"/>
              <a:t>	}</a:t>
            </a:r>
          </a:p>
          <a:p>
            <a:pPr marL="0" lvl="0" indent="0" rtl="0"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Iterating through query results</a:t>
            </a:r>
          </a:p>
        </p:txBody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Cursor cursor = getContentResolver().query(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                ContactsContract.Contacts.CONTENT_URI,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                projection,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                selectionClause,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                null,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                null);</a:t>
            </a:r>
          </a:p>
          <a:p>
            <a:endParaRPr lang="en" sz="1600" b="1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if(cursor != null) {</a:t>
            </a:r>
          </a:p>
          <a:p>
            <a:pPr marL="457200" lvl="0" indent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while(cursor.moveToNext()) {</a:t>
            </a:r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cusor.getString(1);</a:t>
            </a:r>
          </a:p>
          <a:p>
            <a:pPr lvl="0" rtl="0">
              <a:buNone/>
            </a:pPr>
            <a:r>
              <a:rPr lang="en" sz="1600"/>
              <a:t>	}</a:t>
            </a:r>
          </a:p>
          <a:p>
            <a:pPr lvl="0" rtl="0"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  <p:sp>
        <p:nvSpPr>
          <p:cNvPr id="636" name="Shape 636"/>
          <p:cNvSpPr/>
          <p:nvPr/>
        </p:nvSpPr>
        <p:spPr>
          <a:xfrm>
            <a:off x="4295575" y="2515850"/>
            <a:ext cx="1677299" cy="764100"/>
          </a:xfrm>
          <a:prstGeom prst="wedgeRoundRectCallout">
            <a:avLst>
              <a:gd name="adj1" fmla="val -61112"/>
              <a:gd name="adj2" fmla="val -3049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After executing the query ...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Iterating through query results</a:t>
            </a:r>
          </a:p>
        </p:txBody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Cursor cursor = getContentResolver().query(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ContactsContract.Contacts.CONTENT_URI,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projection,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selectionClause,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null,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null);</a:t>
            </a:r>
          </a:p>
          <a:p>
            <a:endParaRPr lang="en" sz="160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if(cursor != null)</a:t>
            </a:r>
            <a:r>
              <a:rPr lang="en" sz="1600"/>
              <a:t> {</a:t>
            </a:r>
          </a:p>
          <a:p>
            <a:pPr marL="457200" lvl="0" indent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while(cursor.moveToNext()) {</a:t>
            </a:r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cusor.getString(1);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  <p:sp>
        <p:nvSpPr>
          <p:cNvPr id="643" name="Shape 643"/>
          <p:cNvSpPr/>
          <p:nvPr/>
        </p:nvSpPr>
        <p:spPr>
          <a:xfrm>
            <a:off x="4388750" y="3792425"/>
            <a:ext cx="2059199" cy="764100"/>
          </a:xfrm>
          <a:prstGeom prst="wedgeRoundRectCallout">
            <a:avLst>
              <a:gd name="adj1" fmla="val -61112"/>
              <a:gd name="adj2" fmla="val -3049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Make sure that the Cursor is not null before using it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Iterating through query results</a:t>
            </a:r>
          </a:p>
        </p:txBody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Cursor cursor = getContentResolver().query(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ContactsContract.Contacts.CONTENT_URI,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projection,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selectionClause,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null,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null);</a:t>
            </a:r>
          </a:p>
          <a:p>
            <a:endParaRPr lang="en" sz="160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if(cursor != null) {</a:t>
            </a:r>
          </a:p>
          <a:p>
            <a:pPr marL="457200" lvl="0" indent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while(cursor.moveToNext())</a:t>
            </a:r>
            <a:r>
              <a:rPr lang="en" sz="1600"/>
              <a:t> {</a:t>
            </a:r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cusor.getString(1);</a:t>
            </a:r>
          </a:p>
          <a:p>
            <a:pPr lvl="0" rtl="0">
              <a:buNone/>
            </a:pPr>
            <a:r>
              <a:rPr lang="en" sz="1600"/>
              <a:t>	}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  <p:sp>
        <p:nvSpPr>
          <p:cNvPr id="650" name="Shape 650"/>
          <p:cNvSpPr/>
          <p:nvPr/>
        </p:nvSpPr>
        <p:spPr>
          <a:xfrm>
            <a:off x="4388750" y="4173425"/>
            <a:ext cx="2925900" cy="764100"/>
          </a:xfrm>
          <a:prstGeom prst="wedgeRoundRectCallout">
            <a:avLst>
              <a:gd name="adj1" fmla="val -61112"/>
              <a:gd name="adj2" fmla="val -3049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returns true as long as there are more results to be fetched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Iterating through query results</a:t>
            </a:r>
          </a:p>
        </p:txBody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Cursor cursor = getContentResolver().query(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ContactsContract.Contacts.CONTENT_URI,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projection,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selectionClause,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null,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    null);</a:t>
            </a:r>
          </a:p>
          <a:p>
            <a:endParaRPr lang="en" sz="160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if(cursor != null) {</a:t>
            </a:r>
          </a:p>
          <a:p>
            <a:pPr marL="457200" lvl="0" indent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while(cursor.moveToNext()) {</a:t>
            </a:r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cusor.getString(1);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}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  <p:sp>
        <p:nvSpPr>
          <p:cNvPr id="657" name="Shape 657"/>
          <p:cNvSpPr/>
          <p:nvPr/>
        </p:nvSpPr>
        <p:spPr>
          <a:xfrm>
            <a:off x="4388750" y="4554425"/>
            <a:ext cx="3224099" cy="1145999"/>
          </a:xfrm>
          <a:prstGeom prst="wedgeRoundRectCallout">
            <a:avLst>
              <a:gd name="adj1" fmla="val -61112"/>
              <a:gd name="adj2" fmla="val -3049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Get the String represention of column number 1 (or use another integer if you want a different column value)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Iterating through query results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See ContentProviderExample.tar</a:t>
            </a:r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Creating a Content Provider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There are two ways to store your data using a content provider</a:t>
            </a:r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/>
              <a:t>File </a:t>
            </a:r>
            <a:r>
              <a:rPr lang="en" dirty="0" smtClean="0"/>
              <a:t>data: photos</a:t>
            </a:r>
            <a:r>
              <a:rPr lang="en" dirty="0"/>
              <a:t>, audio, video, etc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/>
              <a:t>Structured data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data fit for a database</a:t>
            </a:r>
          </a:p>
          <a:p>
            <a:endParaRPr lang="en" dirty="0"/>
          </a:p>
          <a:p>
            <a:pPr lvl="0" rtl="0">
              <a:buNone/>
            </a:pPr>
            <a:r>
              <a:rPr lang="en" dirty="0"/>
              <a:t>We will look at structured data using SQLite databases</a:t>
            </a: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Creating a Content Provider</a:t>
            </a:r>
          </a:p>
        </p:txBody>
      </p:sp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Because writing to databases is a sensitive operation, in the next examples we will perform operations on our own SQLite database</a:t>
            </a: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Creating a Content Provider</a:t>
            </a:r>
          </a:p>
        </p:txBody>
      </p:sp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pPr lvl="0" rtl="0">
              <a:buNone/>
            </a:pPr>
            <a:r>
              <a:rPr lang="en"/>
              <a:t>The steps for creating an SQLite DB for your app is not what you're used to, because doing it right means that you also need to understand URIs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Creating a Content Provider</a:t>
            </a:r>
          </a:p>
        </p:txBody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800" dirty="0"/>
              <a:t>You should add the content provider via the Manifest </a:t>
            </a:r>
            <a:r>
              <a:rPr lang="en" sz="2800" dirty="0" smtClean="0"/>
              <a:t>file</a:t>
            </a:r>
            <a:endParaRPr lang="en" sz="2800" dirty="0"/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Open the Manifest file and click on the Application Tab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Under Application Nodes, click Add ...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Select Provider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Under Attributes for Provider, click on the Name* link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Enter the </a:t>
            </a:r>
            <a:r>
              <a:rPr lang="en" sz="1800" dirty="0" smtClean="0"/>
              <a:t>name </a:t>
            </a:r>
            <a:r>
              <a:rPr lang="en" sz="1800" dirty="0"/>
              <a:t>for your Provider and press Enter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Mouseover the class name in the new file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Select add unimplemented methods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Go back to the Manifest file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Under Attributes for Provider, go to the Authorities* field and click Browse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Click on New String...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Enter a resource name for your string in the R.string field, e.g. "authority"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Enter your package name in the String field, followed by ".</a:t>
            </a:r>
            <a:r>
              <a:rPr lang="en" sz="1800" dirty="0" smtClean="0"/>
              <a:t>provider“, done!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Content Provider Basics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_ID column serves as the primary key column that the content provider automatically maintains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Here's an example of a table with an _ID column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x="804575" y="382670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{4529A4F9-2C7C-49CA-B323-FFFE01FA3D83}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0"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/>
                        <a:t>word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/>
                        <a:t>app id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/>
                        <a:t>frequency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/>
                        <a:t>locale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/>
                        <a:t>_ID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mapreduce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user1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en_US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precompiler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user14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fr_FR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applet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user2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225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fr_CA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const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user1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255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pt_BR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int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user5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en_UK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Creating a Content Provider</a:t>
            </a:r>
          </a:p>
        </p:txBody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Decide on the name of your database now, and we will add it as a field to the ContentProvider</a:t>
            </a:r>
          </a:p>
          <a:p>
            <a:endParaRPr lang="en"/>
          </a:p>
          <a:p>
            <a:pPr lvl="0" rtl="0">
              <a:buNone/>
            </a:pPr>
            <a:r>
              <a:rPr lang="en" sz="1800"/>
              <a:t>public class MyProvider extends ContentProvider {</a:t>
            </a:r>
          </a:p>
          <a:p>
            <a:pPr lvl="0" rtl="0">
              <a:buNone/>
            </a:pPr>
            <a:r>
              <a:rPr lang="en" sz="1800"/>
              <a:t>	public final static String DBNAME = "NameDatabase";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	...</a:t>
            </a:r>
          </a:p>
          <a:p>
            <a:pPr lvl="0">
              <a:buNone/>
            </a:pPr>
            <a:r>
              <a:rPr lang="en" sz="1800"/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Creating a Content Provider</a:t>
            </a:r>
          </a:p>
        </p:txBody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Next we need to add a String containing the SQL query for creating the necessary tables for our database</a:t>
            </a:r>
          </a:p>
          <a:p>
            <a:endParaRPr lang="en"/>
          </a:p>
          <a:p>
            <a:pPr lvl="0" rtl="0">
              <a:buNone/>
            </a:pPr>
            <a:r>
              <a:rPr lang="en" sz="1800"/>
              <a:t>In our example, we will create a table in our database with the following structure</a:t>
            </a:r>
          </a:p>
          <a:p>
            <a:endParaRPr lang="en" sz="1800"/>
          </a:p>
          <a:p>
            <a:endParaRPr lang="en" sz="1800"/>
          </a:p>
        </p:txBody>
      </p:sp>
      <p:graphicFrame>
        <p:nvGraphicFramePr>
          <p:cNvPr id="700" name="Shape 700"/>
          <p:cNvGraphicFramePr/>
          <p:nvPr/>
        </p:nvGraphicFramePr>
        <p:xfrm>
          <a:off x="611350" y="4320275"/>
          <a:ext cx="7239000" cy="1584840"/>
        </p:xfrm>
        <a:graphic>
          <a:graphicData uri="http://schemas.openxmlformats.org/drawingml/2006/table">
            <a:tbl>
              <a:tblPr>
                <a:noFill/>
                <a:tableStyleId>{6ECDD270-1C1E-4799-8ECB-83926A8A48CB}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Column 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Type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Integer PRIMARY KEY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FirstName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TEXT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LastName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TEXT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Creating a Content Provider</a:t>
            </a:r>
          </a:p>
        </p:txBody>
      </p:sp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MyProvider extends ContentProvider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public final static String DBNAME = "NameDatabase";</a:t>
            </a:r>
          </a:p>
          <a:p>
            <a:pPr lvl="0" rtl="0">
              <a:buNone/>
            </a:pPr>
            <a:r>
              <a:rPr lang="en" sz="1800"/>
              <a:t>	private static final String </a:t>
            </a:r>
            <a:r>
              <a:rPr lang="en" sz="1800" b="1"/>
              <a:t>SQL_CREATE_MAIN</a:t>
            </a:r>
            <a:r>
              <a:rPr lang="en" sz="1800"/>
              <a:t> = </a:t>
            </a:r>
          </a:p>
          <a:p>
            <a:pPr marL="457200" lvl="0" indent="457200" rtl="0">
              <a:buNone/>
            </a:pPr>
            <a:r>
              <a:rPr lang="en" sz="1800"/>
              <a:t>"CREATE TABLE Users ( " +</a:t>
            </a:r>
          </a:p>
          <a:p>
            <a:pPr lvl="0" rtl="0">
              <a:buNone/>
            </a:pPr>
            <a:r>
              <a:rPr lang="en" sz="1800"/>
              <a:t>            " _ID INTEGER PRIMARY KEY, " +</a:t>
            </a:r>
          </a:p>
          <a:p>
            <a:pPr lvl="0" rtl="0">
              <a:buNone/>
            </a:pPr>
            <a:r>
              <a:rPr lang="en" sz="1800"/>
              <a:t>            "FirstName TEXT, " +</a:t>
            </a:r>
          </a:p>
          <a:p>
            <a:pPr lvl="0" rtl="0">
              <a:buNone/>
            </a:pPr>
            <a:r>
              <a:rPr lang="en" sz="1800"/>
              <a:t>            "LastName TEXT )";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...</a:t>
            </a:r>
          </a:p>
          <a:p>
            <a:pPr lvl="0" rtl="0">
              <a:buNone/>
            </a:pPr>
            <a:r>
              <a:rPr lang="en" sz="1800"/>
              <a:t>}</a:t>
            </a:r>
          </a:p>
          <a:p>
            <a:endParaRPr lang="en" sz="1800"/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If you're unfamiliar with SQL,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see this page</a:t>
            </a:r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Creating a Content Provider</a:t>
            </a:r>
          </a:p>
        </p:txBody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
We will also add the CONTENT_URI Uri as a convenient way to get the URI for our database. </a:t>
            </a:r>
          </a:p>
          <a:p>
            <a:endParaRPr lang="en" sz="2400"/>
          </a:p>
          <a:p>
            <a:endParaRPr lang="en" sz="2400"/>
          </a:p>
          <a:p>
            <a:pPr lvl="0">
              <a:buNone/>
            </a:pPr>
            <a:r>
              <a:rPr lang="en" sz="2400"/>
              <a:t>We make it final because we don't want it to be modified after it has been set</a:t>
            </a:r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Creating a Content Provider</a:t>
            </a:r>
          </a:p>
        </p:txBody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MyProvider extends ContentProvider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public final static String DBNAME = "NameDatabase";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private static final String SQL_CREATE_MAIN =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"CREATE TABLE Users ( " +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    " _ID INTEGER PRIMARY KEY, " +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    "FirstName TEXT, " +</a:t>
            </a:r>
          </a:p>
          <a:p>
            <a:pPr lvl="0" rtl="0">
              <a:buNone/>
            </a:pPr>
            <a:r>
              <a:rPr lang="en" sz="1800"/>
              <a:t>            "LastName TEXT )";</a:t>
            </a:r>
          </a:p>
          <a:p>
            <a:pPr lvl="0" indent="457200" rtl="0">
              <a:buNone/>
            </a:pPr>
            <a:r>
              <a:rPr lang="en" sz="1800" b="1"/>
              <a:t>public static final Uri CONTENT_URI = </a:t>
            </a:r>
          </a:p>
          <a:p>
            <a:pPr marL="2286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Uri.parse("content://my.package.name.provider");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...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Creating a Content Provider</a:t>
            </a:r>
          </a:p>
        </p:txBody>
      </p:sp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
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Before we implement any of the methods inside of your new ContentProvider, we need to add an inner class which extends SQLiteOpenHelper. This class will take care of</a:t>
            </a:r>
          </a:p>
          <a:p>
            <a:endParaRPr lang="en" sz="2400"/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opening the database if it exists</a:t>
            </a:r>
          </a:p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creating it if it does not</a:t>
            </a:r>
          </a:p>
        </p:txBody>
      </p:sp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Creating a Content Provider</a:t>
            </a:r>
          </a:p>
        </p:txBody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MyProvider extends ContentProvider {</a:t>
            </a:r>
          </a:p>
          <a:p>
            <a:pPr lvl="0" rtl="0">
              <a:buNone/>
            </a:pPr>
            <a:r>
              <a:rPr lang="en" sz="1400"/>
              <a:t>	...</a:t>
            </a:r>
          </a:p>
          <a:p>
            <a:pPr lvl="0" rtl="0">
              <a:buNone/>
            </a:pPr>
            <a:r>
              <a:rPr lang="en" sz="1400"/>
              <a:t>	protected static final class MainDatabaseHelper extends SQLiteOpenHelper {</a:t>
            </a:r>
          </a:p>
          <a:p>
            <a:pPr marL="457200" lvl="0" indent="457200" rtl="0">
              <a:buNone/>
            </a:pPr>
            <a:r>
              <a:rPr lang="en" sz="1400"/>
              <a:t>MainDatabaseHelper(Context context) {</a:t>
            </a:r>
          </a:p>
          <a:p>
            <a:pPr lvl="0" rtl="0">
              <a:buNone/>
            </a:pPr>
            <a:r>
              <a:rPr lang="en" sz="1400"/>
              <a:t>            		super(context, "NamesDatabase", null, 1);</a:t>
            </a:r>
          </a:p>
          <a:p>
            <a:pPr marL="457200" lvl="0" indent="457200" rtl="0"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marL="457200" lvl="0" indent="457200" rtl="0">
              <a:buNone/>
            </a:pPr>
            <a:r>
              <a:rPr lang="en" sz="1400"/>
              <a:t>@Override</a:t>
            </a:r>
          </a:p>
          <a:p>
            <a:pPr marL="457200" lvl="0" indent="457200" rtl="0">
              <a:buNone/>
            </a:pPr>
            <a:r>
              <a:rPr lang="en" sz="1400"/>
              <a:t>public void onCreate(SQLiteDatabase db) {</a:t>
            </a:r>
          </a:p>
          <a:p>
            <a:pPr marL="914400" lvl="0" indent="457200" rtl="0">
              <a:buNone/>
            </a:pPr>
            <a:r>
              <a:rPr lang="en" sz="1400"/>
              <a:t>db.execSQL(SQL_CREATE_MAIN);</a:t>
            </a:r>
          </a:p>
          <a:p>
            <a:pPr marL="457200" lvl="0" indent="457200" rtl="0"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marL="457200" lvl="0" indent="457200" rtl="0">
              <a:buNone/>
            </a:pPr>
            <a:r>
              <a:rPr lang="en" sz="1400"/>
              <a:t>@Override</a:t>
            </a:r>
          </a:p>
          <a:p>
            <a:pPr marL="457200" lvl="0" indent="457200" rtl="0">
              <a:buNone/>
            </a:pPr>
            <a:r>
              <a:rPr lang="en" sz="1400"/>
              <a:t>public void onUpgrade(SQLiteDatabase arg0, int arg1, int arg2) {</a:t>
            </a:r>
          </a:p>
          <a:p>
            <a:pPr marL="457200" lvl="0" indent="457200" rtl="0">
              <a:buNone/>
            </a:pPr>
            <a:r>
              <a:rPr lang="en" sz="1400"/>
              <a:t>}</a:t>
            </a:r>
          </a:p>
          <a:p>
            <a:pPr lvl="0" indent="457200" rtl="0">
              <a:buNone/>
            </a:pPr>
            <a:r>
              <a:rPr lang="en" sz="1400"/>
              <a:t>}</a:t>
            </a:r>
          </a:p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Creating a Content Provider</a:t>
            </a:r>
          </a:p>
        </p:txBody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MyProvider extends ContentProvider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</a:t>
            </a:r>
            <a:r>
              <a:rPr lang="en" sz="1400" b="1"/>
              <a:t>...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protected static final class MainDatabaseHelper extends SQLiteOpenHelper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MainDatabaseHelper(Context context)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		super(context, "NamesDatabase", null, 1);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onCreate(SQLiteDatabase db) {</a:t>
            </a:r>
          </a:p>
          <a:p>
            <a:pPr marL="9144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db.execSQL(SQL_CREATE_MAIN);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onUpgrade(SQLiteDatabase arg0, int arg1, int arg2)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</p:txBody>
      </p:sp>
      <p:sp>
        <p:nvSpPr>
          <p:cNvPr id="737" name="Shape 737"/>
          <p:cNvSpPr/>
          <p:nvPr/>
        </p:nvSpPr>
        <p:spPr>
          <a:xfrm>
            <a:off x="1471325" y="1819475"/>
            <a:ext cx="1985699" cy="883499"/>
          </a:xfrm>
          <a:prstGeom prst="wedgeRoundRectCallout">
            <a:avLst>
              <a:gd name="adj1" fmla="val -55585"/>
              <a:gd name="adj2" fmla="val -8093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The String we created previously are here</a:t>
            </a:r>
          </a:p>
        </p:txBody>
      </p:sp>
    </p:spTree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Creating a Content Provider</a:t>
            </a:r>
          </a:p>
        </p:txBody>
      </p:sp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MyProvider extends ContentProvider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</a:t>
            </a:r>
            <a:r>
              <a:rPr lang="en" sz="1400" b="1"/>
              <a:t>...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protected static final class MainDatabaseHelper extends SQLiteOpenHelper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MainDatabaseHelper(Context context)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		</a:t>
            </a:r>
            <a:r>
              <a:rPr lang="en" sz="1400" b="1"/>
              <a:t>super(context, "NamesDatabase", null, 1);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onCreate(SQLiteDatabase db) {</a:t>
            </a:r>
          </a:p>
          <a:p>
            <a:pPr marL="9144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db.execSQL(SQL_CREATE_MAIN);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onUpgrade(SQLiteDatabase arg0, int arg1, int arg2)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</p:txBody>
      </p:sp>
      <p:sp>
        <p:nvSpPr>
          <p:cNvPr id="744" name="Shape 744"/>
          <p:cNvSpPr/>
          <p:nvPr/>
        </p:nvSpPr>
        <p:spPr>
          <a:xfrm>
            <a:off x="5196000" y="3350275"/>
            <a:ext cx="2701499" cy="883499"/>
          </a:xfrm>
          <a:prstGeom prst="wedgeRoundRectCallout">
            <a:avLst>
              <a:gd name="adj1" fmla="val -36892"/>
              <a:gd name="adj2" fmla="val -64293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Make sure to call super, and pass the name of the database as the second argument</a:t>
            </a:r>
          </a:p>
        </p:txBody>
      </p:sp>
    </p:spTree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Creating a Content Provider</a:t>
            </a:r>
          </a:p>
        </p:txBody>
      </p:sp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MyProvider extends ContentProvider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</a:t>
            </a:r>
            <a:r>
              <a:rPr lang="en" sz="1400" b="1"/>
              <a:t>...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protected static final class MainDatabaseHelper extends SQLiteOpenHelper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MainDatabaseHelper(Context context)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		super(context, "NamesDatabase", null, 1);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onCreate(SQLiteDatabase db) {</a:t>
            </a:r>
          </a:p>
          <a:p>
            <a:pPr marL="9144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db.execSQL(SQL_CREATE_MAIN);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onUpgrade(SQLiteDatabase arg0, int arg1, int arg2)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</p:txBody>
      </p:sp>
      <p:sp>
        <p:nvSpPr>
          <p:cNvPr id="751" name="Shape 751"/>
          <p:cNvSpPr/>
          <p:nvPr/>
        </p:nvSpPr>
        <p:spPr>
          <a:xfrm>
            <a:off x="5391675" y="4440475"/>
            <a:ext cx="3437700" cy="1218900"/>
          </a:xfrm>
          <a:prstGeom prst="wedgeRoundRectCallout">
            <a:avLst>
              <a:gd name="adj1" fmla="val -55738"/>
              <a:gd name="adj2" fmla="val -22105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database will be created when onCreate() is called on our inner class. Note that this onCreate() doesn't get called until you try to access the database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7037</Words>
  <Application>Microsoft Office PowerPoint</Application>
  <PresentationFormat>On-screen Show (4:3)</PresentationFormat>
  <Paragraphs>1613</Paragraphs>
  <Slides>125</Slides>
  <Notes>125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125</vt:i4>
      </vt:variant>
    </vt:vector>
  </HeadingPairs>
  <TitlesOfParts>
    <vt:vector size="129" baseType="lpstr">
      <vt:lpstr/>
      <vt:lpstr/>
      <vt:lpstr/>
      <vt:lpstr/>
      <vt:lpstr>Mobile Programming Lecture 10</vt:lpstr>
      <vt:lpstr>Lecture 9 Review</vt:lpstr>
      <vt:lpstr>Lecture 9 Review</vt:lpstr>
      <vt:lpstr>Agenda</vt:lpstr>
      <vt:lpstr>Android Application Components</vt:lpstr>
      <vt:lpstr>Content Provider Basics</vt:lpstr>
      <vt:lpstr>Content Provider Basics</vt:lpstr>
      <vt:lpstr>Content Provider Basics</vt:lpstr>
      <vt:lpstr>Content Provider Basics</vt:lpstr>
      <vt:lpstr>Contacts ContentProvider</vt:lpstr>
      <vt:lpstr>Requesting Permission</vt:lpstr>
      <vt:lpstr>Constructing a Query</vt:lpstr>
      <vt:lpstr>Constructing a Query</vt:lpstr>
      <vt:lpstr>Constructing a Query</vt:lpstr>
      <vt:lpstr>Constructing a Query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1</vt:lpstr>
      <vt:lpstr>Constructing a Query - Query 2</vt:lpstr>
      <vt:lpstr>Constructing a Query - Query 2</vt:lpstr>
      <vt:lpstr>Constructing a Query - Query 2</vt:lpstr>
      <vt:lpstr>Constructing a Query - Query 2</vt:lpstr>
      <vt:lpstr>Constructing a Query - Query 2</vt:lpstr>
      <vt:lpstr>Constructing a Query - Query 2</vt:lpstr>
      <vt:lpstr>Constructing a Query - Query 2</vt:lpstr>
      <vt:lpstr>Constructing a Query - Query 3</vt:lpstr>
      <vt:lpstr>Constructing a Query - Query 3</vt:lpstr>
      <vt:lpstr>Constructing a Query - Query 3</vt:lpstr>
      <vt:lpstr>Constructing a Query - Query 3</vt:lpstr>
      <vt:lpstr>Constructing a Query - Query 3</vt:lpstr>
      <vt:lpstr>Constructing a Query - Query 3</vt:lpstr>
      <vt:lpstr>Constructing a Query - Query 3</vt:lpstr>
      <vt:lpstr>Constructing a Query - Query 3</vt:lpstr>
      <vt:lpstr>Constructing a Query - Query 3</vt:lpstr>
      <vt:lpstr>Constructing a Query - Query 3</vt:lpstr>
      <vt:lpstr>Constructing a Query - Query 4</vt:lpstr>
      <vt:lpstr>Constructing a Query - Query 4</vt:lpstr>
      <vt:lpstr>Constructing a Query - Query 4</vt:lpstr>
      <vt:lpstr>Constructing a Query - Query 4</vt:lpstr>
      <vt:lpstr>Constructing a Query - Query 4</vt:lpstr>
      <vt:lpstr>Constructing a Query - Query 4</vt:lpstr>
      <vt:lpstr>Constructing a Query - Query 4</vt:lpstr>
      <vt:lpstr>Constructing a Query - Query 5</vt:lpstr>
      <vt:lpstr>Constructing a Query - Query 5</vt:lpstr>
      <vt:lpstr>Constructing a Query - Query 5</vt:lpstr>
      <vt:lpstr>Constructing a Query - Query 5</vt:lpstr>
      <vt:lpstr>Constructing a Query - Query 5</vt:lpstr>
      <vt:lpstr>Constructing a Query - Query 5</vt:lpstr>
      <vt:lpstr>Iterating through query results</vt:lpstr>
      <vt:lpstr>Iterating through query results</vt:lpstr>
      <vt:lpstr>Iterating through query results</vt:lpstr>
      <vt:lpstr>Iterating through query results</vt:lpstr>
      <vt:lpstr>Iterating through query results</vt:lpstr>
      <vt:lpstr>Iterating through query results</vt:lpstr>
      <vt:lpstr>Iterating through query results</vt:lpstr>
      <vt:lpstr>Creating a Content Provider</vt:lpstr>
      <vt:lpstr>Creating a Content Provider</vt:lpstr>
      <vt:lpstr>Creating a Content Provider</vt:lpstr>
      <vt:lpstr>Creating a Content Provider</vt:lpstr>
      <vt:lpstr>Creating a Content Provider</vt:lpstr>
      <vt:lpstr>Creating a Content Provider</vt:lpstr>
      <vt:lpstr>Creating a Content Provider</vt:lpstr>
      <vt:lpstr>Creating a Content Provider</vt:lpstr>
      <vt:lpstr>Creating a Content Provider</vt:lpstr>
      <vt:lpstr>Creating a Content Provider</vt:lpstr>
      <vt:lpstr>Creating a Content Provider</vt:lpstr>
      <vt:lpstr>Creating a Content Provider</vt:lpstr>
      <vt:lpstr>Creating a Content Provider</vt:lpstr>
      <vt:lpstr>Creating a Content Provider</vt:lpstr>
      <vt:lpstr>Creating a Content Provider</vt:lpstr>
      <vt:lpstr>Implementing the onCreate() method</vt:lpstr>
      <vt:lpstr>Implementing the onCreate() method</vt:lpstr>
      <vt:lpstr>Implementing the insert() method</vt:lpstr>
      <vt:lpstr>Implementing the insert() method</vt:lpstr>
      <vt:lpstr>Implementing the insert() method</vt:lpstr>
      <vt:lpstr>Implementing the insert() method</vt:lpstr>
      <vt:lpstr>Implementing the insert() method</vt:lpstr>
      <vt:lpstr>Implementing the insert() method</vt:lpstr>
      <vt:lpstr>Implementing the insert() method</vt:lpstr>
      <vt:lpstr>Implementing the insert() method</vt:lpstr>
      <vt:lpstr>Implementing the insert() method</vt:lpstr>
      <vt:lpstr>Implementing the insert() method</vt:lpstr>
      <vt:lpstr>Implementing the insert() method</vt:lpstr>
      <vt:lpstr>Implementing the update() method</vt:lpstr>
      <vt:lpstr>Implementing the update() method</vt:lpstr>
      <vt:lpstr>Implementing the delete() method</vt:lpstr>
      <vt:lpstr>Implementing the delete() method</vt:lpstr>
      <vt:lpstr>Implementing the delete() method</vt:lpstr>
      <vt:lpstr>Implementing the delete() method</vt:lpstr>
      <vt:lpstr>Content Provider Permissions</vt:lpstr>
      <vt:lpstr>Content Provider Permissions</vt:lpstr>
      <vt:lpstr>Content Provider Permissions</vt:lpstr>
      <vt:lpstr>Content Provider Permissions</vt:lpstr>
      <vt:lpstr>Content Provider Permissions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10</dc:title>
  <cp:lastModifiedBy>KIENLT</cp:lastModifiedBy>
  <cp:revision>10</cp:revision>
  <dcterms:modified xsi:type="dcterms:W3CDTF">2013-09-24T04:34:27Z</dcterms:modified>
</cp:coreProperties>
</file>