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68" r:id="rId2"/>
    <p:sldMasterId id="2147483669" r:id="rId3"/>
  </p:sldMasterIdLst>
  <p:notesMasterIdLst>
    <p:notesMasterId r:id="rId9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97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818530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56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09424/in-java-how-do-i-read-convert-an-inputstream-to-a-str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HTTP_status_code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dbapi.com/?i=&amp;t=inception&amp;r=x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retrieva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TML_form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TP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JSON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droidelicious.com/rest_example/api.php/api/users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roidelicious.com/rest_example/api.php/api/users/3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tatuses/user_timeline/Android.json" TargetMode="Externa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ware.com/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developer.android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Mobile Programming</a:t>
            </a:r>
          </a:p>
          <a:p>
            <a:pPr>
              <a:buNone/>
            </a:pPr>
            <a:r>
              <a:rPr lang="en"/>
              <a:t>Lecture 14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Communicating via the Internet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 dirty="0"/>
              <a:t>@Override public void onCreate(Bundle savedInstanceState)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 dirty="0"/>
              <a:t>super.onCreate(savedInstanceState);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 dirty="0"/>
              <a:t>setContentView(R.layout.main);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 dirty="0"/>
              <a:t>wv = (WebView) findViewById(R.id.webView);</a:t>
            </a:r>
          </a:p>
          <a:p>
            <a:endParaRPr lang="en" sz="1400" dirty="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 dirty="0"/>
              <a:t>new Thread(new Runnable() {</a:t>
            </a:r>
          </a:p>
          <a:p>
            <a:endParaRPr lang="en" sz="1400" dirty="0"/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 dirty="0"/>
              <a:t>@Override public void run() {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 dirty="0"/>
              <a:t>URL url = new URL("http://mobile.cs.fsu.edu/");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 dirty="0"/>
              <a:t>HttpURLConnection urlConnection = (HttpURLConnection) url.openConnection();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 dirty="0"/>
              <a:t>InputStream in = new BufferedInputStream(urlConnection.getInputStream());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 dirty="0"/>
              <a:t>data = new java.util.Scanner(in).useDelimiter("\\A").next();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 dirty="0"/>
              <a:t>urlConnection.disconnect();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 dirty="0"/>
              <a:t>wv.loadData(data, "text/html", "UTF-8");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 dirty="0"/>
              <a:t>}</a:t>
            </a:r>
          </a:p>
          <a:p>
            <a:endParaRPr lang="en" sz="1400" dirty="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 dirty="0"/>
              <a:t>}).start();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 dirty="0"/>
              <a:t>}</a:t>
            </a:r>
          </a:p>
          <a:p>
            <a:endParaRPr lang="en" sz="1400" dirty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@Override public void onCreate(Bundle savedInstanceState)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super.onCreate(savedInstanceState);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 b="1"/>
              <a:t>wv = (WebView) findViewById(R.id.webView);</a:t>
            </a:r>
          </a:p>
          <a:p>
            <a:endParaRPr lang="en" sz="1400" b="1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new Thread(new Runnable() {</a:t>
            </a:r>
          </a:p>
          <a:p>
            <a:endParaRPr lang="en" sz="1400"/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@Override public void run() {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 url = new URL("http://mobile.cs.fsu.edu/");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HttpURLConnection urlConnection = (HttpURLConnection) url.openConnection();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InputStream in = new BufferedInputStream(urlConnection.getInputStream());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data = new java.util.Scanner(in).useDelimiter("\\A").next();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urlConnection.disconnect();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wv.loadData(data, "text/html", "UTF-8");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}).start();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143" name="Shape 143"/>
          <p:cNvSpPr/>
          <p:nvPr/>
        </p:nvSpPr>
        <p:spPr>
          <a:xfrm>
            <a:off x="5292600" y="2506525"/>
            <a:ext cx="1984799" cy="959700"/>
          </a:xfrm>
          <a:prstGeom prst="wedgeRoundRectCallout">
            <a:avLst>
              <a:gd name="adj1" fmla="val -60328"/>
              <a:gd name="adj2" fmla="val -1795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We will use this WebView to display a page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@Override public void onCreate(Bundle savedInstanceState)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super.onCreate(savedInstanceState);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wv = (WebView) findViewById(R.id.webView);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 b="1"/>
              <a:t>new Thread(new Runnable() {</a:t>
            </a:r>
          </a:p>
          <a:p>
            <a:endParaRPr lang="en" sz="1400" b="1"/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@Override public void run() {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 url = new URL("http://mobile.cs.fsu.edu/");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HttpURLConnection urlConnection = (HttpURLConnection) url.openConnection();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InputStream in = new BufferedInputStream(urlConnection.getInputStream());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data = new java.util.Scanner(in).useDelimiter("\\A").next();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urlConnection.disconnect();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wv.loadData(data, "text/html", "UTF-8");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}).start();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150" name="Shape 150"/>
          <p:cNvSpPr/>
          <p:nvPr/>
        </p:nvSpPr>
        <p:spPr>
          <a:xfrm>
            <a:off x="5329875" y="2949150"/>
            <a:ext cx="2599799" cy="959700"/>
          </a:xfrm>
          <a:prstGeom prst="wedgeRoundRectCallout">
            <a:avLst>
              <a:gd name="adj1" fmla="val -60328"/>
              <a:gd name="adj2" fmla="val -1795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We need to run network routines on a separate thread, otherwise we will get Exceptions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@Override public void onCreate(Bundle savedInstanceState)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super.onCreate(savedInstanceState);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wv = (WebView) findViewById(R.id.webView);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 b="1"/>
              <a:t>new Thread(new Runnable() {</a:t>
            </a:r>
          </a:p>
          <a:p>
            <a:endParaRPr lang="en" sz="1400" b="1"/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@Override public void run() {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 url = new URL("http://mobile.cs.fsu.edu/");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HttpURLConnection urlConnection = (HttpURLConnection) url.openConnection();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InputStream in = new BufferedInputStream(urlConnection.getInputStream());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data = new java.util.Scanner(in).useDelimiter("\\A").next();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urlConnection.disconnect();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wv.loadData(data, "text/html", "UTF-8");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}).start();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157" name="Shape 157"/>
          <p:cNvSpPr/>
          <p:nvPr/>
        </p:nvSpPr>
        <p:spPr>
          <a:xfrm>
            <a:off x="5329875" y="2949150"/>
            <a:ext cx="2599799" cy="959700"/>
          </a:xfrm>
          <a:prstGeom prst="wedgeRoundRectCallout">
            <a:avLst>
              <a:gd name="adj1" fmla="val -60328"/>
              <a:gd name="adj2" fmla="val -1795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To run a block of code on a separate thread (i.e., not on the UI aka main thread)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@Override public void onCreate(Bundle savedInstanceState)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super.onCreate(savedInstanceState);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wv = (WebView) findViewById(R.id.webView);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 b="1"/>
              <a:t>new Thread</a:t>
            </a:r>
            <a:r>
              <a:rPr lang="en" sz="1400"/>
              <a:t>(new Runnable() {</a:t>
            </a:r>
          </a:p>
          <a:p>
            <a:endParaRPr lang="en" sz="1400"/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@Override public void run() {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 url = new URL("http://mobile.cs.fsu.edu/");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HttpURLConnection urlConnection = (HttpURLConnection) url.openConnection();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InputStream in = new BufferedInputStream(urlConnection.getInputStream());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data = new java.util.Scanner(in).useDelimiter("\\A").next();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urlConnection.disconnect();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wv.loadData(data, "text/html", "UTF-8");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}).start();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164" name="Shape 164"/>
          <p:cNvSpPr/>
          <p:nvPr/>
        </p:nvSpPr>
        <p:spPr>
          <a:xfrm>
            <a:off x="5329875" y="2949150"/>
            <a:ext cx="2599799" cy="959700"/>
          </a:xfrm>
          <a:prstGeom prst="wedgeRoundRectCallout">
            <a:avLst>
              <a:gd name="adj1" fmla="val -60328"/>
              <a:gd name="adj2" fmla="val -1795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Create an instance of Thread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@Override public void onCreate(Bundle savedInstanceState)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super.onCreate(savedInstanceState);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wv = (WebView) findViewById(R.id.webView);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new Thread(</a:t>
            </a:r>
            <a:r>
              <a:rPr lang="en" sz="1400" b="1"/>
              <a:t>new Runnable()</a:t>
            </a:r>
            <a:r>
              <a:rPr lang="en" sz="1400"/>
              <a:t> {</a:t>
            </a:r>
          </a:p>
          <a:p>
            <a:endParaRPr lang="en" sz="1400"/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@Override public void run() {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 url = new URL("http://mobile.cs.fsu.edu/");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HttpURLConnection urlConnection = (HttpURLConnection) url.openConnection();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InputStream in = new BufferedInputStream(urlConnection.getInputStream());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data = new java.util.Scanner(in).useDelimiter("\\A").next();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urlConnection.disconnect();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wv.loadData(data, "text/html", "UTF-8");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}).start();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171" name="Shape 171"/>
          <p:cNvSpPr/>
          <p:nvPr/>
        </p:nvSpPr>
        <p:spPr>
          <a:xfrm>
            <a:off x="5329875" y="2949150"/>
            <a:ext cx="2599799" cy="959700"/>
          </a:xfrm>
          <a:prstGeom prst="wedgeRoundRectCallout">
            <a:avLst>
              <a:gd name="adj1" fmla="val -60328"/>
              <a:gd name="adj2" fmla="val -1795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Pass an anonymous inner Runnable class as the argument to the Thread constructor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@Override public void onCreate(Bundle savedInstanceState)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super.onCreate(savedInstanceState);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wv = (WebView) findViewById(R.id.webView);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new Thread(new Runnable() {</a:t>
            </a:r>
          </a:p>
          <a:p>
            <a:endParaRPr lang="en" sz="1400"/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 b="1"/>
              <a:t>@Override public void run() </a:t>
            </a:r>
            <a:r>
              <a:rPr lang="en" sz="1400"/>
              <a:t>{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 url = new URL("http://mobile.cs.fsu.edu/");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HttpURLConnection urlConnection = (HttpURLConnection) url.openConnection();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InputStream in = new BufferedInputStream(urlConnection.getInputStream());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data = new java.util.Scanner(in).useDelimiter("\\A").next();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urlConnection.disconnect();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wv.loadData(data, "text/html", "UTF-8");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}).start();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178" name="Shape 178"/>
          <p:cNvSpPr/>
          <p:nvPr/>
        </p:nvSpPr>
        <p:spPr>
          <a:xfrm>
            <a:off x="5068975" y="3554825"/>
            <a:ext cx="2599799" cy="959700"/>
          </a:xfrm>
          <a:prstGeom prst="wedgeRoundRectCallout">
            <a:avLst>
              <a:gd name="adj1" fmla="val -60328"/>
              <a:gd name="adj2" fmla="val -1795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Override the run() method of Runnable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@Override public void onCreate(Bundle savedInstanceState)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super.onCreate(savedInstanceState);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wv = (WebView) findViewById(R.id.webView);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new Thread(new Runnable() {</a:t>
            </a:r>
          </a:p>
          <a:p>
            <a:endParaRPr lang="en" sz="1400"/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@Override public void run() {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 b="1"/>
              <a:t>URL url = new URL("http://mobile.cs.fsu.edu/");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 b="1"/>
              <a:t>HttpURLConnection urlConnection = (HttpURLConnection) url.openConnection();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 b="1"/>
              <a:t>InputStream in = new BufferedInputStream(urlConnection.getInputStream());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 b="1"/>
              <a:t>data = new java.util.Scanner(in).useDelimiter("\\A").next();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 b="1"/>
              <a:t>urlConnection.disconnect();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 b="1"/>
              <a:t>wv.loadData(data, "text/html", "UTF-8");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}).start();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185" name="Shape 185"/>
          <p:cNvSpPr/>
          <p:nvPr/>
        </p:nvSpPr>
        <p:spPr>
          <a:xfrm>
            <a:off x="4332875" y="2445975"/>
            <a:ext cx="2599799" cy="959700"/>
          </a:xfrm>
          <a:prstGeom prst="wedgeRoundRectCallout">
            <a:avLst>
              <a:gd name="adj1" fmla="val -21686"/>
              <a:gd name="adj2" fmla="val 6019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Add your code block to the run() method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@Override public void onCreate(Bundle savedInstanceState)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super.onCreate(savedInstanceState);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wv = (WebView) findViewById(R.id.webView);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new Thread(new Runnable() {</a:t>
            </a:r>
          </a:p>
          <a:p>
            <a:endParaRPr lang="en" sz="1400"/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@Override public void run() {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 url = new URL("http://mobile.cs.fsu.edu/");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HttpURLConnection urlConnection = (HttpURLConnection) url.openConnection();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InputStream in = new BufferedInputStream(urlConnection.getInputStream());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data = new java.util.Scanner(in).useDelimiter("\\A").next();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urlConnection.disconnect();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wv.loadData(data, "text/html", "UTF-8");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})</a:t>
            </a:r>
            <a:r>
              <a:rPr lang="en" sz="1400" b="1"/>
              <a:t>.start();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192" name="Shape 192"/>
          <p:cNvSpPr/>
          <p:nvPr/>
        </p:nvSpPr>
        <p:spPr>
          <a:xfrm>
            <a:off x="2767475" y="5697925"/>
            <a:ext cx="2599799" cy="959700"/>
          </a:xfrm>
          <a:prstGeom prst="wedgeRoundRectCallout">
            <a:avLst>
              <a:gd name="adj1" fmla="val -57170"/>
              <a:gd name="adj2" fmla="val 2912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Call start() on the Thread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@Override public void onCreate(Bundle savedInstanceState)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super.onCreate(savedInstanceState);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wv = (WebView) findViewById(R.id.webView);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new Thread(new Runnable() {</a:t>
            </a:r>
          </a:p>
          <a:p>
            <a:endParaRPr lang="en" sz="1400"/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@Override public void run() {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 b="1"/>
              <a:t>URL url = new URL("http://mobile.cs.fsu.edu/");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HttpURLConnection urlConnection = (HttpURLConnection) url.openConnection();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InputStream in = new BufferedInputStream(urlConnection.getInputStream());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data = new java.util.Scanner(in).useDelimiter("\\A").next();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urlConnection.disconnect();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wv.loadData(data, "text/html", "UTF-8");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}).start();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199" name="Shape 199"/>
          <p:cNvSpPr/>
          <p:nvPr/>
        </p:nvSpPr>
        <p:spPr>
          <a:xfrm>
            <a:off x="5516275" y="2539125"/>
            <a:ext cx="2599799" cy="959700"/>
          </a:xfrm>
          <a:prstGeom prst="wedgeRoundRectCallout">
            <a:avLst>
              <a:gd name="adj1" fmla="val -18821"/>
              <a:gd name="adj2" fmla="val 66997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URL object identifies the location of an Internet resource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Agenda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 look at HTML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HttpUrlConnection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HttpGet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 more in-depth look at XML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Introducing JSON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Introducing Web APIs</a:t>
            </a:r>
          </a:p>
          <a:p>
            <a:pPr marL="457200" lvl="0" indent="-4191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ProgrammableWeb.com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@Override public void onCreate(Bundle savedInstanceState)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super.onCreate(savedInstanceState);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wv = (WebView) findViewById(R.id.webView);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new Thread(new Runnable() {</a:t>
            </a:r>
          </a:p>
          <a:p>
            <a:endParaRPr lang="en" sz="1400"/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@Override public void run() {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 url = new URL("http://mobile.cs.fsu.edu/");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 b="1"/>
              <a:t>HttpURLConnection urlConnection = (HttpURLConnection) </a:t>
            </a:r>
          </a:p>
          <a:p>
            <a:pPr marL="5486400" lvl="0" indent="457200" rtl="0">
              <a:lnSpc>
                <a:spcPct val="100000"/>
              </a:lnSpc>
              <a:buNone/>
            </a:pPr>
            <a:r>
              <a:rPr lang="en" sz="1400" b="1"/>
              <a:t>url.openConnection();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InputStream in = new BufferedInputStream(urlConnection.getInputStream());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data = new java.util.Scanner(in).useDelimiter("\\A").next();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urlConnection.disconnect();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wv.loadData(data, "text/html", "UTF-8");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}).start();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206" name="Shape 206"/>
          <p:cNvSpPr/>
          <p:nvPr/>
        </p:nvSpPr>
        <p:spPr>
          <a:xfrm>
            <a:off x="5516275" y="2539125"/>
            <a:ext cx="2599799" cy="959700"/>
          </a:xfrm>
          <a:prstGeom prst="wedgeRoundRectCallout">
            <a:avLst>
              <a:gd name="adj1" fmla="val -18821"/>
              <a:gd name="adj2" fmla="val 66997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HttpURLConnection used to (send and) receive data over the Internet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@Override public void onCreate(Bundle savedInstanceState)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super.onCreate(savedInstanceState);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wv = (WebView) findViewById(R.id.webView);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new Thread(new Runnable() {</a:t>
            </a:r>
          </a:p>
          <a:p>
            <a:endParaRPr lang="en" sz="1400"/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@Override public void run() {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 url = new URL("http://mobile.cs.fsu.edu/");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HttpURLConnection urlConnection = (HttpURLConnection) </a:t>
            </a:r>
          </a:p>
          <a:p>
            <a:pPr marL="5486400" lvl="0" indent="457200" rtl="0">
              <a:lnSpc>
                <a:spcPct val="100000"/>
              </a:lnSpc>
              <a:buNone/>
            </a:pPr>
            <a:r>
              <a:rPr lang="en" sz="1400" b="1"/>
              <a:t>url.openConnection();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InputStream in = new BufferedInputStream(urlConnection.getInputStream());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data = new java.util.Scanner(in).useDelimiter("\\A").next();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urlConnection.disconnect();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wv.loadData(data, "text/html", "UTF-8");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}).start();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213" name="Shape 213"/>
          <p:cNvSpPr/>
          <p:nvPr/>
        </p:nvSpPr>
        <p:spPr>
          <a:xfrm>
            <a:off x="5916925" y="2934825"/>
            <a:ext cx="2599799" cy="959700"/>
          </a:xfrm>
          <a:prstGeom prst="wedgeRoundRectCallout">
            <a:avLst>
              <a:gd name="adj1" fmla="val 22755"/>
              <a:gd name="adj2" fmla="val 6602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Get an instance of it by calling openConnection() on the URL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@Override public void onCreate(Bundle savedInstanceState)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super.onCreate(savedInstanceState);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wv = (WebView) findViewById(R.id.webView);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new Thread(new Runnable() {</a:t>
            </a:r>
          </a:p>
          <a:p>
            <a:endParaRPr lang="en" sz="1400"/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@Override public void run() {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 url = new URL("http://mobile.cs.fsu.edu/");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HttpURLConnection urlConnection = (HttpURLConnection) url.openConnection();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 b="1"/>
              <a:t>InputStream in = new </a:t>
            </a:r>
          </a:p>
          <a:p>
            <a:pPr marL="2743200" lvl="0" indent="457200" rtl="0">
              <a:lnSpc>
                <a:spcPct val="100000"/>
              </a:lnSpc>
              <a:buNone/>
            </a:pPr>
            <a:r>
              <a:rPr lang="en" sz="1400" b="1"/>
              <a:t>BufferedInputStream(urlConnection.getInputStream());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data = new java.util.Scanner(in).useDelimiter("\\A").next();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urlConnection.disconnect();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wv.loadData(data, "text/html", "UTF-8");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}).start();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220" name="Shape 220"/>
          <p:cNvSpPr/>
          <p:nvPr/>
        </p:nvSpPr>
        <p:spPr>
          <a:xfrm>
            <a:off x="5916925" y="2934825"/>
            <a:ext cx="2599799" cy="959700"/>
          </a:xfrm>
          <a:prstGeom prst="wedgeRoundRectCallout">
            <a:avLst>
              <a:gd name="adj1" fmla="val 22755"/>
              <a:gd name="adj2" fmla="val 6602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Get an InputStream for reading in the data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@Override public void onCreate(Bundle savedInstanceState)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super.onCreate(savedInstanceState);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wv = (WebView) findViewById(R.id.webView);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new Thread(new Runnable() {</a:t>
            </a:r>
          </a:p>
          <a:p>
            <a:endParaRPr lang="en" sz="1400"/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@Override public void run() {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 url = new URL("http://mobile.cs.fsu.edu/");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HttpURLConnection urlConnection = (HttpURLConnection) url.openConnection();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InputStream in = new BufferedInputStream(urlConnection.getInputStream());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 b="1"/>
              <a:t>data = new java.util.Scanner(in).useDelimiter("\\A").next();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urlConnection.disconnect();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wv.loadData(data, "text/html", "UTF-8");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}).start();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227" name="Shape 227"/>
          <p:cNvSpPr/>
          <p:nvPr/>
        </p:nvSpPr>
        <p:spPr>
          <a:xfrm>
            <a:off x="5916925" y="2934825"/>
            <a:ext cx="2599799" cy="959700"/>
          </a:xfrm>
          <a:prstGeom prst="wedgeRoundRectCallout">
            <a:avLst>
              <a:gd name="adj1" fmla="val 22755"/>
              <a:gd name="adj2" fmla="val 6602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A one-liner that I stole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 for reading in all of the data using the InputStream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@Override public void onCreate(Bundle savedInstanceState)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super.onCreate(savedInstanceState);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wv = (WebView) findViewById(R.id.webView);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new Thread(new Runnable() {</a:t>
            </a:r>
          </a:p>
          <a:p>
            <a:endParaRPr lang="en" sz="1400"/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@Override public void run() {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 url = new URL("http://mobile.cs.fsu.edu/");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HttpURLConnection urlConnection = (HttpURLConnection) url.openConnection();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InputStream in = new BufferedInputStream(urlConnection.getInputStream());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data = new java.util.Scanner(in).useDelimiter("\\A").next();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 b="1"/>
              <a:t>urlConnection.disconnect();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wv.loadData(data, "text/html", "UTF-8");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}).start();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234" name="Shape 234"/>
          <p:cNvSpPr/>
          <p:nvPr/>
        </p:nvSpPr>
        <p:spPr>
          <a:xfrm>
            <a:off x="5646700" y="5031350"/>
            <a:ext cx="2599799" cy="959700"/>
          </a:xfrm>
          <a:prstGeom prst="wedgeRoundRectCallout">
            <a:avLst>
              <a:gd name="adj1" fmla="val -58603"/>
              <a:gd name="adj2" fmla="val -2375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Release the resources held by the connection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5683975" y="5320225"/>
            <a:ext cx="2599799" cy="959700"/>
          </a:xfrm>
          <a:prstGeom prst="wedgeRoundRectCallout">
            <a:avLst>
              <a:gd name="adj1" fmla="val -58603"/>
              <a:gd name="adj2" fmla="val -2375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data should now contain the HTML returned by the URL. We load the data into the WebView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@Override public void onCreate(Bundle savedInstanceState)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super.onCreate(savedInstanceState);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wv = (WebView) findViewById(R.id.webView);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new Thread(new Runnable() {</a:t>
            </a:r>
          </a:p>
          <a:p>
            <a:endParaRPr lang="en" sz="1400"/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@Override public void run() {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 url = new URL("http://mobile.cs.fsu.edu/");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HttpURLConnection urlConnection = (HttpURLConnection) url.openConnection();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InputStream in = new BufferedInputStream(urlConnection.getInputStream());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data = new java.util.Scanner(in).useDelimiter("\\A").next();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/>
              <a:t>urlConnection.disconnect();</a:t>
            </a:r>
          </a:p>
          <a:p>
            <a:pPr marL="914400" lvl="0" indent="457200" rtl="0">
              <a:lnSpc>
                <a:spcPct val="100000"/>
              </a:lnSpc>
              <a:buNone/>
            </a:pPr>
            <a:r>
              <a:rPr lang="en" sz="1400" b="1"/>
              <a:t>wv.loadData(data, "text/html", "UTF-8");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}).start();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 look at HTML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
HTML tells the browser how the server wants to display information to the user</a:t>
            </a:r>
          </a:p>
          <a:p>
            <a:endParaRPr lang="en"/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How would the server send this information to your device, efficiently?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  <a:p>
            <a:pPr lvl="0" rtl="0">
              <a:lnSpc>
                <a:spcPct val="100000"/>
              </a:lnSpc>
              <a:buNone/>
            </a:pPr>
            <a:r>
              <a:rPr lang="en"/>
              <a:t>See HttpUrlConnectionExample.tar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2400"/>
              <a:t>
What happens if we try to open a connection to an invalid URL?</a:t>
            </a:r>
          </a:p>
          <a:p>
            <a:endParaRPr lang="en" sz="2400"/>
          </a:p>
          <a:p>
            <a:pPr lvl="0" rtl="0">
              <a:lnSpc>
                <a:spcPct val="100000"/>
              </a:lnSpc>
              <a:buNone/>
            </a:pPr>
            <a:r>
              <a:rPr lang="en" sz="2400"/>
              <a:t>URL url = new URL("http://</a:t>
            </a:r>
            <a:r>
              <a:rPr lang="en" sz="2400" b="1"/>
              <a:t>mobiles</a:t>
            </a:r>
            <a:r>
              <a:rPr lang="en" sz="2400"/>
              <a:t>.cs.fsu.edu/");</a:t>
            </a:r>
          </a:p>
          <a:p>
            <a:endParaRPr lang="en" sz="2400"/>
          </a:p>
          <a:p>
            <a:pPr lvl="0" rtl="0">
              <a:lnSpc>
                <a:spcPct val="100000"/>
              </a:lnSpc>
              <a:buNone/>
            </a:pPr>
            <a:r>
              <a:rPr lang="en" sz="2400"/>
              <a:t>with an extra "s" after mobile, instead of</a:t>
            </a:r>
          </a:p>
          <a:p>
            <a:endParaRPr lang="en" sz="2400"/>
          </a:p>
          <a:p>
            <a:pPr lvl="0" rtl="0">
              <a:lnSpc>
                <a:spcPct val="100000"/>
              </a:lnSpc>
              <a:buNone/>
            </a:pPr>
            <a:r>
              <a:rPr lang="en" sz="2400"/>
              <a:t>URL url = new URL("http://</a:t>
            </a:r>
            <a:r>
              <a:rPr lang="en" sz="2400" b="1"/>
              <a:t>mobile</a:t>
            </a:r>
            <a:r>
              <a:rPr lang="en" sz="2400"/>
              <a:t>.cs.fsu.edu/"); 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/>
              <a:t>
</a:t>
            </a:r>
          </a:p>
          <a:p>
            <a:endParaRPr lang="en"/>
          </a:p>
          <a:p>
            <a:pPr lvl="0" rtl="0">
              <a:lnSpc>
                <a:spcPct val="100000"/>
              </a:lnSpc>
              <a:buNone/>
            </a:pPr>
            <a:r>
              <a:rPr lang="en"/>
              <a:t>We need to check the HTTP response code for errors first, then act accordingly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 look at HTML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Go to http://www.imdb.com and search for your favorite movie</a:t>
            </a:r>
          </a:p>
          <a:p>
            <a:endParaRPr lang="en" sz="2400" dirty="0"/>
          </a:p>
          <a:p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Right click on the page and view the source</a:t>
            </a:r>
          </a:p>
          <a:p>
            <a:endParaRPr lang="en" sz="2400" dirty="0"/>
          </a:p>
          <a:p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Not surprisingly, you will find that the source behind the page is not easy to read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HttpGet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HttpClient client = new DefaultHttpClient();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HttpGet request = new HttpGet();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request.setURI(new URI("http://mobile.cs.fsu.edu/androids"));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HttpResponse response = client.execute(request);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final int statusCode = response.getStatusLine().getStatusCode();</a:t>
            </a:r>
          </a:p>
          <a:p>
            <a:endParaRPr lang="en" sz="1400"/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if(statusCode == 200)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in = new BufferedReader(new InputStreamReader(response.getEntity().getContent()));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StringBuffer sb = new StringBuffer("");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String line = "";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          String NL = System.getProperty("line.separator");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while ((line = in.readLine()) != null) 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sb.append(line + NL);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in.close();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browser.loadData(sb.toString(), "text/html", "UTF-8");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HttpGet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 b="1"/>
              <a:t>HttpClient client = new DefaultHttpClient();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HttpGet request = new HttpGet();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request.setURI(new URI("http://mobile.cs.fsu.edu/androids"));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HttpResponse response = client.execute(request);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final int statusCode = response.getStatusLine().getStatusCode();</a:t>
            </a:r>
          </a:p>
          <a:p>
            <a:endParaRPr lang="en" sz="1400"/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if(statusCode == 200)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in = new BufferedReader(new InputStreamReader(response.getEntity().getContent()));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StringBuffer sb = new StringBuffer("");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String line = "";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          String NL = System.getProperty("line.separator");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while ((line = in.readLine()) != null) 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sb.append(line + NL);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in.close();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browser.loadData(sb.toString(), "text/html", "UTF-8");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278" name="Shape 278"/>
          <p:cNvSpPr/>
          <p:nvPr/>
        </p:nvSpPr>
        <p:spPr>
          <a:xfrm>
            <a:off x="5907575" y="1639975"/>
            <a:ext cx="2422500" cy="819899"/>
          </a:xfrm>
          <a:prstGeom prst="wedgeRoundRectCallout">
            <a:avLst>
              <a:gd name="adj1" fmla="val -59091"/>
              <a:gd name="adj2" fmla="val -1914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This takes care of a bunch of mumbo jumbo that you don't want to deal with 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HttpGet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HttpClient client = new DefaultHttpClient();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 b="1"/>
              <a:t>HttpGet request = new HttpGet();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request.setURI(new URI("http://mobile.cs.fsu.edu/androids"));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HttpResponse response = client.execute(request);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final int statusCode = response.getStatusLine().getStatusCode();</a:t>
            </a:r>
          </a:p>
          <a:p>
            <a:endParaRPr lang="en" sz="1400"/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if(statusCode == 200)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in = new BufferedReader(new InputStreamReader(response.getEntity().getContent()));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StringBuffer sb = new StringBuffer("");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String line = "";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          String NL = System.getProperty("line.separator");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while ((line = in.readLine()) != null) 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sb.append(line + NL);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in.close();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browser.loadData(sb.toString(), "text/html", "UTF-8");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285" name="Shape 285"/>
          <p:cNvSpPr/>
          <p:nvPr/>
        </p:nvSpPr>
        <p:spPr>
          <a:xfrm>
            <a:off x="5907575" y="1938150"/>
            <a:ext cx="2562299" cy="996900"/>
          </a:xfrm>
          <a:prstGeom prst="wedgeRoundRectCallout">
            <a:avLst>
              <a:gd name="adj1" fmla="val -59091"/>
              <a:gd name="adj2" fmla="val -1914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Use HttpGet to retrieve whatever information is identified by the request-URI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HttpGet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HttpClient client = new DefaultHttpClient();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HttpGet request = new HttpGet();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 b="1"/>
              <a:t>request.setURI(new URI("http://mobile.cs.fsu.edu/androids"));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HttpResponse response = client.execute(request);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final int statusCode = response.getStatusLine().getStatusCode();</a:t>
            </a:r>
          </a:p>
          <a:p>
            <a:endParaRPr lang="en" sz="1400"/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if(statusCode == 200)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in = new BufferedReader(new InputStreamReader(response.getEntity().getContent()));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StringBuffer sb = new StringBuffer("");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String line = "";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          String NL = System.getProperty("line.separator");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while ((line = in.readLine()) != null) 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sb.append(line + NL);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in.close();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browser.loadData(sb.toString(), "text/html", "UTF-8");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292" name="Shape 292"/>
          <p:cNvSpPr/>
          <p:nvPr/>
        </p:nvSpPr>
        <p:spPr>
          <a:xfrm>
            <a:off x="6448025" y="2180425"/>
            <a:ext cx="2562299" cy="996900"/>
          </a:xfrm>
          <a:prstGeom prst="wedgeRoundRectCallout">
            <a:avLst>
              <a:gd name="adj1" fmla="val -59091"/>
              <a:gd name="adj2" fmla="val -1914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set the URI!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HttpGet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HttpClient client = new DefaultHttpClient();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HttpGet request = new HttpGet();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request.setURI(new URI("http://mobile.cs.fsu.edu/androids"));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HttpResponse response = client.execute(request);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 b="1"/>
              <a:t>final int statusCode = response.getStatusLine().getStatusCode();</a:t>
            </a:r>
          </a:p>
          <a:p>
            <a:endParaRPr lang="en" sz="1400" b="1"/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if(statusCode == 200)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in = new BufferedReader(new InputStreamReader(response.getEntity().getContent()));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StringBuffer sb = new StringBuffer("");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String line = "";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          String NL = System.getProperty("line.separator");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while ((line = in.readLine()) != null) 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sb.append(line + NL);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in.close();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browser.loadData(sb.toString(), "text/html", "UTF-8");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299" name="Shape 299"/>
          <p:cNvSpPr/>
          <p:nvPr/>
        </p:nvSpPr>
        <p:spPr>
          <a:xfrm>
            <a:off x="5041050" y="1417637"/>
            <a:ext cx="2562299" cy="996900"/>
          </a:xfrm>
          <a:prstGeom prst="wedgeRoundRectCallout">
            <a:avLst>
              <a:gd name="adj1" fmla="val -22364"/>
              <a:gd name="adj2" fmla="val 6589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Check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link</a:t>
            </a:r>
            <a:r>
              <a:rPr lang="en"/>
              <a:t> out to learn more about status codes.</a:t>
            </a:r>
          </a:p>
          <a:p>
            <a:pPr lvl="0" rtl="0">
              <a:buNone/>
            </a:pPr>
            <a:r>
              <a:rPr lang="en"/>
              <a:t>200 means OK!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HttpGet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HttpClient client = new DefaultHttpClient();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HttpGet request = new HttpGet();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request.setURI(new URI("http://mobile.cs.fsu.edu/androids"));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HttpResponse response = client.execute(request);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final int statusCode = response.getStatusLine().getStatusCode();</a:t>
            </a:r>
          </a:p>
          <a:p>
            <a:endParaRPr lang="en" sz="1400"/>
          </a:p>
          <a:p>
            <a:pPr lvl="0" rtl="0">
              <a:lnSpc>
                <a:spcPct val="100000"/>
              </a:lnSpc>
              <a:buNone/>
            </a:pPr>
            <a:r>
              <a:rPr lang="en" sz="1400" b="1"/>
              <a:t>if(statusCode == 200)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in = new BufferedReader(new InputStreamReader(response.getEntity().getContent()));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StringBuffer sb = new StringBuffer("");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String line = "";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          String NL = System.getProperty("line.separator");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while ((line = in.readLine()) != null) 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sb.append(line + NL);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in.close();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browser.loadData(sb.toString(), "text/html", "UTF-8");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306" name="Shape 306"/>
          <p:cNvSpPr/>
          <p:nvPr/>
        </p:nvSpPr>
        <p:spPr>
          <a:xfrm>
            <a:off x="5050375" y="3271887"/>
            <a:ext cx="2562299" cy="996900"/>
          </a:xfrm>
          <a:prstGeom prst="wedgeRoundRectCallout">
            <a:avLst>
              <a:gd name="adj1" fmla="val -57639"/>
              <a:gd name="adj2" fmla="val -1648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If the status is OK, then write the rest of the code that will handle a successful GET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HttpGet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 sz="1400"/>
              <a:t>HttpClient client = new DefaultHttpClient();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HttpGet request = new HttpGet();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request.setURI(new URI("http://mobile.cs.fsu.edu/androids"));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HttpResponse response = client.execute(request);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final int statusCode = response.getStatusLine().getStatusCode();</a:t>
            </a:r>
          </a:p>
          <a:p>
            <a:endParaRPr lang="en" sz="1400"/>
          </a:p>
          <a:p>
            <a:pPr lvl="0" rtl="0">
              <a:lnSpc>
                <a:spcPct val="100000"/>
              </a:lnSpc>
              <a:buNone/>
            </a:pPr>
            <a:r>
              <a:rPr lang="en" sz="1400" b="1"/>
              <a:t>if(statusCode == 200) {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in = new BufferedReader(new InputStreamReader(response.getEntity().getContent()));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StringBuffer sb = new StringBuffer("");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String line = "";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          String NL = System.getProperty("line.separator");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while ((line = in.readLine()) != null) </a:t>
            </a:r>
          </a:p>
          <a:p>
            <a:pPr marL="457200" lvl="0" indent="457200" rtl="0">
              <a:lnSpc>
                <a:spcPct val="100000"/>
              </a:lnSpc>
              <a:buNone/>
            </a:pPr>
            <a:r>
              <a:rPr lang="en" sz="1400"/>
              <a:t>sb.append(line + NL);</a:t>
            </a:r>
          </a:p>
          <a:p>
            <a:endParaRPr lang="en" sz="1400"/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in.close();</a:t>
            </a:r>
          </a:p>
          <a:p>
            <a:pPr lvl="0" indent="457200" rtl="0">
              <a:lnSpc>
                <a:spcPct val="100000"/>
              </a:lnSpc>
              <a:buNone/>
            </a:pPr>
            <a:r>
              <a:rPr lang="en" sz="1400"/>
              <a:t>browser.loadData(sb.toString(), "text/html", "UTF-8");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313" name="Shape 313"/>
          <p:cNvSpPr/>
          <p:nvPr/>
        </p:nvSpPr>
        <p:spPr>
          <a:xfrm>
            <a:off x="5050375" y="3271887"/>
            <a:ext cx="2562299" cy="996900"/>
          </a:xfrm>
          <a:prstGeom prst="wedgeRoundRectCallout">
            <a:avLst>
              <a:gd name="adj1" fmla="val -57639"/>
              <a:gd name="adj2" fmla="val -1648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Then you may also wish to handle cases when the status is NOT OK.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HttpGet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  <a:p>
            <a:pPr lvl="0" rtl="0">
              <a:lnSpc>
                <a:spcPct val="100000"/>
              </a:lnSpc>
              <a:buNone/>
            </a:pPr>
            <a:r>
              <a:rPr lang="en"/>
              <a:t>See HttpGetExample.tar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In-depth Look at XML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92307"/>
              <a:buFont typeface="Arial"/>
              <a:buChar char="•"/>
            </a:pPr>
            <a:r>
              <a:rPr lang="en" sz="2600" dirty="0" smtClean="0">
                <a:solidFill>
                  <a:srgbClr val="000000"/>
                </a:solidFill>
              </a:rPr>
              <a:t>XML </a:t>
            </a:r>
            <a:r>
              <a:rPr lang="en" sz="2600" dirty="0">
                <a:solidFill>
                  <a:srgbClr val="000000"/>
                </a:solidFill>
              </a:rPr>
              <a:t>doesn't replace HTML</a:t>
            </a:r>
          </a:p>
          <a:p>
            <a:endParaRPr lang="en" sz="2600" dirty="0">
              <a:solidFill>
                <a:srgbClr val="000000"/>
              </a:solidFill>
            </a:endParaRPr>
          </a:p>
          <a:p>
            <a:endParaRPr lang="en" sz="2600" dirty="0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92307"/>
              <a:buFont typeface="Arial"/>
              <a:buChar char="•"/>
            </a:pPr>
            <a:r>
              <a:rPr lang="en" sz="2600" dirty="0">
                <a:solidFill>
                  <a:srgbClr val="000000"/>
                </a:solidFill>
              </a:rPr>
              <a:t>XML doesn't do anything</a:t>
            </a:r>
          </a:p>
          <a:p>
            <a:pPr marL="914400" lvl="1" indent="-381000" rtl="0">
              <a:buClr>
                <a:schemeClr val="dk1"/>
              </a:buClr>
              <a:buSzPct val="92307"/>
              <a:buFont typeface="Courier New"/>
              <a:buChar char="o"/>
            </a:pPr>
            <a:r>
              <a:rPr lang="en" sz="2600" dirty="0">
                <a:solidFill>
                  <a:srgbClr val="000000"/>
                </a:solidFill>
              </a:rPr>
              <a:t>something is done with the XML</a:t>
            </a:r>
          </a:p>
          <a:p>
            <a:endParaRPr lang="en" sz="2600" dirty="0">
              <a:solidFill>
                <a:srgbClr val="000000"/>
              </a:solidFill>
            </a:endParaRPr>
          </a:p>
          <a:p>
            <a:endParaRPr lang="en" sz="2600" dirty="0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92307"/>
              <a:buFont typeface="Arial"/>
              <a:buChar char="•"/>
            </a:pPr>
            <a:r>
              <a:rPr lang="en" sz="2600" dirty="0">
                <a:solidFill>
                  <a:srgbClr val="000000"/>
                </a:solidFill>
              </a:rPr>
              <a:t>You can invent your own tags with XML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In-depth Look at XML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92307"/>
              <a:buFont typeface="Arial"/>
              <a:buChar char="•"/>
            </a:pPr>
            <a:r>
              <a:rPr lang="en" sz="2600" dirty="0" smtClean="0">
                <a:solidFill>
                  <a:srgbClr val="000000"/>
                </a:solidFill>
              </a:rPr>
              <a:t>Simplifies </a:t>
            </a:r>
            <a:r>
              <a:rPr lang="en" sz="2600" dirty="0">
                <a:solidFill>
                  <a:srgbClr val="000000"/>
                </a:solidFill>
              </a:rPr>
              <a:t>data sharing</a:t>
            </a:r>
          </a:p>
          <a:p>
            <a:endParaRPr lang="en" sz="2600" dirty="0">
              <a:solidFill>
                <a:srgbClr val="000000"/>
              </a:solidFill>
            </a:endParaRPr>
          </a:p>
          <a:p>
            <a:endParaRPr lang="en" sz="2600" dirty="0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92307"/>
              <a:buFont typeface="Arial"/>
              <a:buChar char="•"/>
            </a:pPr>
            <a:r>
              <a:rPr lang="en" sz="2600" dirty="0">
                <a:solidFill>
                  <a:srgbClr val="000000"/>
                </a:solidFill>
              </a:rPr>
              <a:t>Simplifies data transport</a:t>
            </a:r>
          </a:p>
          <a:p>
            <a:endParaRPr lang="en" sz="2600" dirty="0">
              <a:solidFill>
                <a:srgbClr val="000000"/>
              </a:solidFill>
            </a:endParaRPr>
          </a:p>
          <a:p>
            <a:endParaRPr lang="en" sz="2600" dirty="0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92307"/>
              <a:buFont typeface="Arial"/>
              <a:buChar char="•"/>
            </a:pPr>
            <a:r>
              <a:rPr lang="en" sz="2600" dirty="0">
                <a:solidFill>
                  <a:srgbClr val="000000"/>
                </a:solidFill>
              </a:rPr>
              <a:t>You can invent your own tags with XML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 look at HTML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You can load HTML into a WebView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Try this</a:t>
            </a:r>
          </a:p>
          <a:p>
            <a:endParaRPr lang="en"/>
          </a:p>
          <a:p>
            <a:pPr marL="0" lvl="0" indent="0" rtl="0">
              <a:buNone/>
            </a:pPr>
            <a:r>
              <a:rPr lang="en" sz="1800"/>
              <a:t>WebView wv = (WebView) findViewById(R.id.webView);</a:t>
            </a:r>
          </a:p>
          <a:p>
            <a:pPr marL="0" lvl="0" indent="0" rtl="0">
              <a:buNone/>
            </a:pPr>
            <a:r>
              <a:rPr lang="en" sz="1800"/>
              <a:t>wv.loadData("&lt;html&gt;&lt;body&gt;&lt;h1&gt;Hi Mom!&lt;/h1&gt;&lt;br/&gt;&lt;h2&gt;Dad," +</a:t>
            </a:r>
          </a:p>
          <a:p>
            <a:pPr marL="2286000" lvl="0" indent="0" rtl="0">
              <a:buNone/>
            </a:pPr>
            <a:r>
              <a:rPr lang="en" sz="1800"/>
              <a:t>" sup?&lt;/h2&gt;&lt;/body&gt;&lt;/html&gt;", "text/html", "UTF-8");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In-depth Look at XML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600">
                <a:solidFill>
                  <a:srgbClr val="FF0000"/>
                </a:solidFill>
              </a:rPr>
              <a:t>&lt;?</a:t>
            </a:r>
            <a:r>
              <a:rPr lang="en" sz="2600">
                <a:solidFill>
                  <a:srgbClr val="4A86E8"/>
                </a:solidFill>
              </a:rPr>
              <a:t>xml</a:t>
            </a:r>
            <a:r>
              <a:rPr lang="en" sz="2600">
                <a:solidFill>
                  <a:srgbClr val="000000"/>
                </a:solidFill>
              </a:rPr>
              <a:t> </a:t>
            </a:r>
            <a:r>
              <a:rPr lang="en" sz="2600">
                <a:solidFill>
                  <a:srgbClr val="FF0000"/>
                </a:solidFill>
              </a:rPr>
              <a:t>version</a:t>
            </a:r>
            <a:r>
              <a:rPr lang="en" sz="2600">
                <a:solidFill>
                  <a:srgbClr val="000000"/>
                </a:solidFill>
              </a:rPr>
              <a:t>=</a:t>
            </a:r>
            <a:r>
              <a:rPr lang="en" sz="2600">
                <a:solidFill>
                  <a:srgbClr val="9900FF"/>
                </a:solidFill>
              </a:rPr>
              <a:t>"1.0"</a:t>
            </a:r>
            <a:r>
              <a:rPr lang="en" sz="2600">
                <a:solidFill>
                  <a:srgbClr val="FF0000"/>
                </a:solidFill>
              </a:rPr>
              <a:t>?&gt;</a:t>
            </a:r>
          </a:p>
          <a:p>
            <a:pPr lvl="0" rtl="0">
              <a:buNone/>
            </a:pPr>
            <a:r>
              <a:rPr lang="en" sz="2600">
                <a:solidFill>
                  <a:srgbClr val="4A86E8"/>
                </a:solidFill>
              </a:rPr>
              <a:t>&lt;note&gt;</a:t>
            </a:r>
          </a:p>
          <a:p>
            <a:pPr lvl="0" rtl="0">
              <a:buNone/>
            </a:pPr>
            <a:r>
              <a:rPr lang="en" sz="2600">
                <a:solidFill>
                  <a:srgbClr val="4A86E8"/>
                </a:solidFill>
              </a:rPr>
              <a:t>    &lt;to&gt;</a:t>
            </a:r>
            <a:r>
              <a:rPr lang="en" sz="2600" b="1">
                <a:solidFill>
                  <a:srgbClr val="000000"/>
                </a:solidFill>
              </a:rPr>
              <a:t>Tove</a:t>
            </a:r>
            <a:r>
              <a:rPr lang="en" sz="2600">
                <a:solidFill>
                  <a:srgbClr val="4A86E8"/>
                </a:solidFill>
              </a:rPr>
              <a:t>&lt;/to&gt;</a:t>
            </a:r>
          </a:p>
          <a:p>
            <a:pPr lvl="0" rtl="0">
              <a:buNone/>
            </a:pPr>
            <a:r>
              <a:rPr lang="en" sz="2600">
                <a:solidFill>
                  <a:srgbClr val="4A86E8"/>
                </a:solidFill>
              </a:rPr>
              <a:t>    &lt;from&gt;</a:t>
            </a:r>
            <a:r>
              <a:rPr lang="en" sz="2600" b="1">
                <a:solidFill>
                  <a:srgbClr val="000000"/>
                </a:solidFill>
              </a:rPr>
              <a:t>Jani</a:t>
            </a:r>
            <a:r>
              <a:rPr lang="en" sz="2600">
                <a:solidFill>
                  <a:srgbClr val="4A86E8"/>
                </a:solidFill>
              </a:rPr>
              <a:t>&lt;/from&gt;</a:t>
            </a:r>
          </a:p>
          <a:p>
            <a:pPr lvl="0" rtl="0">
              <a:buNone/>
            </a:pPr>
            <a:r>
              <a:rPr lang="en" sz="2600">
                <a:solidFill>
                  <a:srgbClr val="4A86E8"/>
                </a:solidFill>
              </a:rPr>
              <a:t>    &lt;heading&gt;</a:t>
            </a:r>
            <a:r>
              <a:rPr lang="en" sz="2600" b="1">
                <a:solidFill>
                  <a:srgbClr val="000000"/>
                </a:solidFill>
              </a:rPr>
              <a:t>Reminder</a:t>
            </a:r>
            <a:r>
              <a:rPr lang="en" sz="2600">
                <a:solidFill>
                  <a:srgbClr val="4A86E8"/>
                </a:solidFill>
              </a:rPr>
              <a:t>&lt;/heading&gt;</a:t>
            </a:r>
          </a:p>
          <a:p>
            <a:pPr lvl="0" rtl="0">
              <a:buNone/>
            </a:pPr>
            <a:r>
              <a:rPr lang="en" sz="2600">
                <a:solidFill>
                  <a:srgbClr val="4A86E8"/>
                </a:solidFill>
              </a:rPr>
              <a:t>    &lt;body&gt;</a:t>
            </a:r>
            <a:r>
              <a:rPr lang="en" sz="2600" b="1">
                <a:solidFill>
                  <a:srgbClr val="000000"/>
                </a:solidFill>
              </a:rPr>
              <a:t>Don't forget me this weekend!</a:t>
            </a:r>
            <a:r>
              <a:rPr lang="en" sz="2600">
                <a:solidFill>
                  <a:srgbClr val="4A86E8"/>
                </a:solidFill>
              </a:rPr>
              <a:t>&lt;/body&gt;</a:t>
            </a:r>
          </a:p>
          <a:p>
            <a:pPr lvl="0" rtl="0">
              <a:buNone/>
            </a:pPr>
            <a:r>
              <a:rPr lang="en" sz="2600">
                <a:solidFill>
                  <a:srgbClr val="4A86E8"/>
                </a:solidFill>
              </a:rPr>
              <a:t>&lt;/note&gt;</a:t>
            </a:r>
          </a:p>
          <a:p>
            <a:endParaRPr lang="en" sz="2600">
              <a:solidFill>
                <a:srgbClr val="4A86E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In-depth Look at XML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&lt;bookstore&gt;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category="COOKING"&gt;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lang="en"&gt;Everyday Italian&lt;/title&gt;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&lt;author&gt;Giada De Laurentiis&lt;/author&gt;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&lt;year&gt;2005&lt;/year&gt;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&lt;price&gt;30.00&lt;/price&gt;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category="CHILDREN"&gt;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lang="en"&gt;Harry Potter&lt;/title&gt;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&lt;author&gt;J K. Rowling&lt;/author&gt;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&lt;year&gt;2005&lt;/year&gt;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&lt;price&gt;29.99&lt;/price&gt;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category="CHILDREN"&gt;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lang="en"&gt;Snow White&lt;/title&gt;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&lt;author&gt;Brothers Grimm&lt;/author&gt;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&lt;year&gt;1812&lt;/year&gt;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&lt;price&gt;39.95&lt;/price&gt;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&lt;/bookstore&gt;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In-depth Look at XML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200" b="1">
                <a:solidFill>
                  <a:srgbClr val="000000"/>
                </a:solidFill>
              </a:rPr>
              <a:t>&lt;bookstore&gt;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category="COOKING"&gt;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lang="en"&gt;Everyday Italian&lt;/title&gt;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&lt;author&gt;Giada De Laurentiis&lt;/author&gt;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&lt;year&gt;2005&lt;/year&gt;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&lt;price&gt;30.00&lt;/price&gt;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category="CHILDREN"&gt;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lang="en"&gt;Harry Potter&lt;/title&gt;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&lt;author&gt;J K. Rowling&lt;/author&gt;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&lt;year&gt;2005&lt;/year&gt;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&lt;price&gt;29.99&lt;/price&gt;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category="CHILDREN"&gt;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lang="en"&gt;Snow White&lt;/title&gt;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&lt;author&gt;Brothers Grimm&lt;/author&gt;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&lt;year&gt;1812&lt;/year&gt;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&lt;price&gt;39.95&lt;/price&gt;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 b="1">
                <a:solidFill>
                  <a:srgbClr val="000000"/>
                </a:solidFill>
              </a:rPr>
              <a:t>&lt;/bookstore&gt;</a:t>
            </a:r>
          </a:p>
        </p:txBody>
      </p:sp>
      <p:sp>
        <p:nvSpPr>
          <p:cNvPr id="350" name="Shape 350"/>
          <p:cNvSpPr/>
          <p:nvPr/>
        </p:nvSpPr>
        <p:spPr>
          <a:xfrm>
            <a:off x="5162125" y="3019000"/>
            <a:ext cx="2227199" cy="10622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"bookstore" is the root </a:t>
            </a:r>
            <a:r>
              <a:rPr lang="en" b="1"/>
              <a:t>element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In-depth Look at XML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&lt;bookstore&gt;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</a:t>
            </a:r>
            <a:r>
              <a:rPr lang="en" sz="1200" b="1">
                <a:solidFill>
                  <a:srgbClr val="000000"/>
                </a:solidFill>
              </a:rPr>
              <a:t>&lt;book category="COOKING"&gt;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lang="en"&gt;Everyday Italian&lt;/title&gt;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&lt;author&gt;Giada De Laurentiis&lt;/author&gt;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&lt;year&gt;2005&lt;/year&gt;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&lt;price&gt;30.00&lt;/price&gt;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 b="1">
                <a:solidFill>
                  <a:srgbClr val="000000"/>
                </a:solidFill>
              </a:rPr>
              <a:t>  &lt;book category="CHILDREN"&gt;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lang="en"&gt;Harry Potter&lt;/title&gt;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&lt;author&gt;J K. Rowling&lt;/author&gt;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&lt;year&gt;2005&lt;/year&gt;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&lt;price&gt;29.99&lt;/price&gt;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 b="1">
                <a:solidFill>
                  <a:srgbClr val="000000"/>
                </a:solidFill>
              </a:rPr>
              <a:t>  &lt;book category="CHILDREN"&gt;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lang="en"&gt;Snow White&lt;/title&gt;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&lt;author&gt;Brothers Grimm&lt;/author&gt;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&lt;year&gt;1812&lt;/year&gt;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&lt;price&gt;39.95&lt;/price&gt;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&lt;/bookstore&gt;</a:t>
            </a:r>
          </a:p>
        </p:txBody>
      </p:sp>
      <p:sp>
        <p:nvSpPr>
          <p:cNvPr id="357" name="Shape 357"/>
          <p:cNvSpPr/>
          <p:nvPr/>
        </p:nvSpPr>
        <p:spPr>
          <a:xfrm>
            <a:off x="5162125" y="3019000"/>
            <a:ext cx="2227199" cy="10622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bookstore has 3 children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In-depth Look at XML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&lt;bookstore&gt;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category="COOKING"&gt;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</a:t>
            </a:r>
            <a:r>
              <a:rPr lang="en" sz="1200" b="1">
                <a:solidFill>
                  <a:srgbClr val="000000"/>
                </a:solidFill>
              </a:rPr>
              <a:t>&lt;title lang="en"&gt;Everyday Italian&lt;/title&gt;</a:t>
            </a:r>
          </a:p>
          <a:p>
            <a:pPr lvl="0" rtl="0">
              <a:buNone/>
            </a:pPr>
            <a:r>
              <a:rPr lang="en" sz="1200" b="1">
                <a:solidFill>
                  <a:srgbClr val="000000"/>
                </a:solidFill>
              </a:rPr>
              <a:t>	&lt;author&gt;Giada De Laurentiis&lt;/author&gt;</a:t>
            </a:r>
          </a:p>
          <a:p>
            <a:pPr lvl="0" rtl="0">
              <a:buNone/>
            </a:pPr>
            <a:r>
              <a:rPr lang="en" sz="1200" b="1">
                <a:solidFill>
                  <a:srgbClr val="000000"/>
                </a:solidFill>
              </a:rPr>
              <a:t>	&lt;year&gt;2005&lt;/year&gt;</a:t>
            </a:r>
          </a:p>
          <a:p>
            <a:pPr lvl="0" rtl="0">
              <a:buNone/>
            </a:pPr>
            <a:r>
              <a:rPr lang="en" sz="1200" b="1">
                <a:solidFill>
                  <a:srgbClr val="000000"/>
                </a:solidFill>
              </a:rPr>
              <a:t>	&lt;price&gt;30.00&lt;/price&gt;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category="CHILDREN"&gt;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lang="en"&gt;Harry Potter&lt;/title&gt;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&lt;author&gt;J K. Rowling&lt;/author&gt;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&lt;year&gt;2005&lt;/year&gt;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&lt;price&gt;29.99&lt;/price&gt;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category="CHILDREN"&gt;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lang="en"&gt;Snow White&lt;/title&gt;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&lt;author&gt;Brothers Grimm&lt;/author&gt;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&lt;year&gt;1812&lt;/year&gt;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&lt;price&gt;39.95&lt;/price&gt;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&lt;/bookstore&gt;</a:t>
            </a:r>
          </a:p>
        </p:txBody>
      </p:sp>
      <p:sp>
        <p:nvSpPr>
          <p:cNvPr id="364" name="Shape 364"/>
          <p:cNvSpPr/>
          <p:nvPr/>
        </p:nvSpPr>
        <p:spPr>
          <a:xfrm>
            <a:off x="5162125" y="3019000"/>
            <a:ext cx="2227199" cy="10622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each one is a "sibling" to the other (title, author, year, price)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In-depth Look at XML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&lt;bookstore&gt;</a:t>
            </a:r>
          </a:p>
          <a:p>
            <a:pPr lvl="0" rtl="0">
              <a:buNone/>
            </a:pPr>
            <a:r>
              <a:rPr lang="en" sz="1200" b="1">
                <a:solidFill>
                  <a:srgbClr val="000000"/>
                </a:solidFill>
              </a:rPr>
              <a:t>  &lt;book category="COOKING"&gt;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</a:t>
            </a:r>
            <a:r>
              <a:rPr lang="en" sz="1200" b="1">
                <a:solidFill>
                  <a:srgbClr val="000000"/>
                </a:solidFill>
              </a:rPr>
              <a:t>&lt;title lang="en"&gt;Everyday Italian&lt;/title&gt;</a:t>
            </a:r>
          </a:p>
          <a:p>
            <a:pPr lvl="0" rtl="0">
              <a:buNone/>
            </a:pPr>
            <a:r>
              <a:rPr lang="en" sz="1200" b="1">
                <a:solidFill>
                  <a:srgbClr val="000000"/>
                </a:solidFill>
              </a:rPr>
              <a:t>	&lt;author&gt;Giada De Laurentiis&lt;/author&gt;</a:t>
            </a:r>
          </a:p>
          <a:p>
            <a:pPr lvl="0" rtl="0">
              <a:buNone/>
            </a:pPr>
            <a:r>
              <a:rPr lang="en" sz="1200" b="1">
                <a:solidFill>
                  <a:srgbClr val="000000"/>
                </a:solidFill>
              </a:rPr>
              <a:t>	&lt;year&gt;2005&lt;/year&gt;</a:t>
            </a:r>
          </a:p>
          <a:p>
            <a:pPr lvl="0" rtl="0">
              <a:buNone/>
            </a:pPr>
            <a:r>
              <a:rPr lang="en" sz="1200" b="1">
                <a:solidFill>
                  <a:srgbClr val="000000"/>
                </a:solidFill>
              </a:rPr>
              <a:t>	&lt;price&gt;30.00&lt;/price&gt;</a:t>
            </a:r>
          </a:p>
          <a:p>
            <a:pPr lvl="0" rtl="0">
              <a:buNone/>
            </a:pPr>
            <a:r>
              <a:rPr lang="en" sz="1200" b="1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category="CHILDREN"&gt;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lang="en"&gt;Harry Potter&lt;/title&gt;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&lt;author&gt;J K. Rowling&lt;/author&gt;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&lt;year&gt;2005&lt;/year&gt;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&lt;price&gt;29.99&lt;/price&gt;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category="CHILDREN"&gt;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lang="en"&gt;Snow White&lt;/title&gt;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&lt;author&gt;Brothers Grimm&lt;/author&gt;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&lt;year&gt;1812&lt;/year&gt;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&lt;price&gt;39.95&lt;/price&gt;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&lt;/bookstore&gt;</a:t>
            </a:r>
          </a:p>
        </p:txBody>
      </p:sp>
      <p:sp>
        <p:nvSpPr>
          <p:cNvPr id="371" name="Shape 371"/>
          <p:cNvSpPr/>
          <p:nvPr/>
        </p:nvSpPr>
        <p:spPr>
          <a:xfrm>
            <a:off x="5162125" y="3019000"/>
            <a:ext cx="2227199" cy="10622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An element may have children (book element has 4 children in this case)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In-depth Look at XML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&lt;bookstore&gt;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</a:t>
            </a:r>
            <a:r>
              <a:rPr lang="en" sz="1200" b="1">
                <a:solidFill>
                  <a:srgbClr val="000000"/>
                </a:solidFill>
              </a:rPr>
              <a:t>category="COOKING"</a:t>
            </a:r>
            <a:r>
              <a:rPr lang="en" sz="1200">
                <a:solidFill>
                  <a:srgbClr val="000000"/>
                </a:solidFill>
              </a:rPr>
              <a:t>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</a:t>
            </a:r>
            <a:r>
              <a:rPr lang="en" sz="1200" b="1">
                <a:solidFill>
                  <a:srgbClr val="000000"/>
                </a:solidFill>
              </a:rPr>
              <a:t>lang="en"</a:t>
            </a:r>
            <a:r>
              <a:rPr lang="en" sz="1200">
                <a:solidFill>
                  <a:srgbClr val="000000"/>
                </a:solidFill>
              </a:rPr>
              <a:t>&gt;Everyday Italian&lt;/title&gt;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&lt;author&gt;Giada De Laurentiis&lt;/author&gt;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&lt;year&gt;2005&lt;/year&gt;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&lt;price&gt;30.00&lt;/price&gt;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category="CHILDREN"&gt;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lang="en"&gt;Harry Potter&lt;/title&gt;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&lt;author&gt;J K. Rowling&lt;/author&gt;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&lt;year&gt;2005&lt;/year&gt;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&lt;price&gt;29.99&lt;/price&gt;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category="CHILDREN"&gt;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lang="en"&gt;Snow White&lt;/title&gt;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&lt;author&gt;Brothers Grimm&lt;/author&gt;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&lt;year&gt;1812&lt;/year&gt;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&lt;price&gt;39.95&lt;/price&gt;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&lt;/bookstore&gt;</a:t>
            </a:r>
          </a:p>
        </p:txBody>
      </p:sp>
      <p:sp>
        <p:nvSpPr>
          <p:cNvPr id="378" name="Shape 378"/>
          <p:cNvSpPr/>
          <p:nvPr/>
        </p:nvSpPr>
        <p:spPr>
          <a:xfrm>
            <a:off x="5162125" y="3019000"/>
            <a:ext cx="2227199" cy="10622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and or attributes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In-depth Look at XML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&lt;bookstore&gt;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</a:t>
            </a:r>
            <a:r>
              <a:rPr lang="en" sz="1200" b="1">
                <a:solidFill>
                  <a:srgbClr val="000000"/>
                </a:solidFill>
              </a:rPr>
              <a:t>category="COOKING"</a:t>
            </a:r>
            <a:r>
              <a:rPr lang="en" sz="1200">
                <a:solidFill>
                  <a:srgbClr val="000000"/>
                </a:solidFill>
              </a:rPr>
              <a:t>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</a:t>
            </a:r>
            <a:r>
              <a:rPr lang="en" sz="1200" b="1">
                <a:solidFill>
                  <a:srgbClr val="000000"/>
                </a:solidFill>
              </a:rPr>
              <a:t>lang="en"</a:t>
            </a:r>
            <a:r>
              <a:rPr lang="en" sz="1200">
                <a:solidFill>
                  <a:srgbClr val="000000"/>
                </a:solidFill>
              </a:rPr>
              <a:t>&gt;</a:t>
            </a:r>
            <a:r>
              <a:rPr lang="en" sz="1200" b="1">
                <a:solidFill>
                  <a:srgbClr val="000000"/>
                </a:solidFill>
              </a:rPr>
              <a:t>Everyday Italian</a:t>
            </a:r>
            <a:r>
              <a:rPr lang="en" sz="1200">
                <a:solidFill>
                  <a:srgbClr val="000000"/>
                </a:solidFill>
              </a:rPr>
              <a:t>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</a:t>
            </a:r>
            <a:r>
              <a:rPr lang="en" sz="1200" b="1">
                <a:solidFill>
                  <a:srgbClr val="000000"/>
                </a:solidFill>
              </a:rPr>
              <a:t>Giada De Laurentiis</a:t>
            </a:r>
            <a:r>
              <a:rPr lang="en" sz="1200">
                <a:solidFill>
                  <a:srgbClr val="000000"/>
                </a:solidFill>
              </a:rPr>
              <a:t>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</a:t>
            </a:r>
            <a:r>
              <a:rPr lang="en" sz="1200" b="1">
                <a:solidFill>
                  <a:srgbClr val="000000"/>
                </a:solidFill>
              </a:rPr>
              <a:t>2005</a:t>
            </a:r>
            <a:r>
              <a:rPr lang="en" sz="1200">
                <a:solidFill>
                  <a:srgbClr val="000000"/>
                </a:solidFill>
              </a:rPr>
              <a:t>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</a:t>
            </a:r>
            <a:r>
              <a:rPr lang="en" sz="1200" b="1">
                <a:solidFill>
                  <a:srgbClr val="000000"/>
                </a:solidFill>
              </a:rPr>
              <a:t>30.00</a:t>
            </a:r>
            <a:r>
              <a:rPr lang="en" sz="1200">
                <a:solidFill>
                  <a:srgbClr val="000000"/>
                </a:solidFill>
              </a:rPr>
              <a:t>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category="CHILDREN"&gt;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lang="en"&gt;Harry Potter&lt;/title&gt;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&lt;author&gt;J K. Rowling&lt;/author&gt;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&lt;year&gt;2005&lt;/year&gt;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&lt;price&gt;29.99&lt;/price&gt;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category="CHILDREN"&gt;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lang="en"&gt;Snow White&lt;/title&gt;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&lt;author&gt;Brothers Grimm&lt;/author&gt;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&lt;year&gt;1812&lt;/year&gt;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&lt;price&gt;39.95&lt;/price&gt;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&lt;/bookstore&gt;</a:t>
            </a:r>
          </a:p>
        </p:txBody>
      </p:sp>
      <p:sp>
        <p:nvSpPr>
          <p:cNvPr id="385" name="Shape 385"/>
          <p:cNvSpPr/>
          <p:nvPr/>
        </p:nvSpPr>
        <p:spPr>
          <a:xfrm>
            <a:off x="5162125" y="3019000"/>
            <a:ext cx="2227199" cy="10622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and/or data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In-depth Look at XML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&lt;bookstore&gt;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category=</a:t>
            </a:r>
            <a:r>
              <a:rPr lang="en" sz="1200" b="1">
                <a:solidFill>
                  <a:srgbClr val="000000"/>
                </a:solidFill>
              </a:rPr>
              <a:t>"COOKING"</a:t>
            </a:r>
            <a:r>
              <a:rPr lang="en" sz="1200">
                <a:solidFill>
                  <a:srgbClr val="000000"/>
                </a:solidFill>
              </a:rPr>
              <a:t>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lang="en"&gt;Everyday Italian&lt;/title&gt;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&lt;author&gt;Giada De Laurentiis&lt;/author&gt;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&lt;year&gt;2005&lt;/year&gt;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&lt;price&gt;30.00&lt;/price&gt;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category="CHILDREN"&gt;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lang="en"&gt;Harry Potter&lt;/title&gt;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&lt;author&gt;J K. Rowling&lt;/author&gt;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&lt;year&gt;2005&lt;/year&gt;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&lt;price&gt;29.99&lt;/price&gt;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&lt;book category="CHILDREN"&gt;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&lt;title lang="en"&gt;Snow White&lt;/title&gt;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&lt;author&gt;Brothers Grimm&lt;/author&gt;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&lt;year&gt;1812&lt;/year&gt;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	&lt;price&gt;39.95&lt;/price&gt;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  &lt;/book&gt;</a:t>
            </a:r>
          </a:p>
          <a:p>
            <a:pPr lvl="0" rtl="0">
              <a:buNone/>
            </a:pPr>
            <a:r>
              <a:rPr lang="en" sz="1200">
                <a:solidFill>
                  <a:srgbClr val="000000"/>
                </a:solidFill>
              </a:rPr>
              <a:t>&lt;/bookstore&gt;</a:t>
            </a:r>
          </a:p>
        </p:txBody>
      </p:sp>
      <p:sp>
        <p:nvSpPr>
          <p:cNvPr id="392" name="Shape 392"/>
          <p:cNvSpPr/>
          <p:nvPr/>
        </p:nvSpPr>
        <p:spPr>
          <a:xfrm>
            <a:off x="5162125" y="3019000"/>
            <a:ext cx="2227199" cy="10622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attribute values must always be within double quotes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In-depth Look at XML</a:t>
            </a:r>
          </a:p>
        </p:txBody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You can use an XML parser in Java to parse an XML file, in order to get the desired information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 look at HTML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 smtClean="0"/>
              <a:t>HTTP </a:t>
            </a:r>
            <a:r>
              <a:rPr lang="en" sz="2400" dirty="0"/>
              <a:t>defines 9 methods/verbs indicating the desired action to be performed on a URL</a:t>
            </a:r>
          </a:p>
          <a:p>
            <a:endParaRPr lang="en" sz="2400" dirty="0"/>
          </a:p>
          <a:p>
            <a:endParaRPr lang="en" sz="2400" dirty="0"/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/>
              <a:t>For now, we will only look at 2 of the verbs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GET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POST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In-depth Look at XML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How </a:t>
            </a:r>
            <a:r>
              <a:rPr lang="en" dirty="0"/>
              <a:t>do we get the movie information from IMDB?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We can only hope that someone has made the data available to us via XML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In-depth Look at XML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Go to http://www.imdbapi.com and search for your favorite movie again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Woops, the data is not represented as XML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append the string "&amp;r=xml" to the end of the URL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or click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 to be incepted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Take a look at the XML data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Can you interpret it?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Can a machine interpret it?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XML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In Android, you may want to read this XML data, parse it, then display some parts of the data on an Android device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XML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First, use HttpGet to execute a request to the same URL which returns data in XML format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Then, if the status is OK, fetch the data and store it into a String (String raw for this example)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Then ...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XML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DocumentBuilder builder = DocumentBuilderFactory.newInstance().newDocumentBuilder();</a:t>
            </a:r>
          </a:p>
          <a:p>
            <a:pPr lvl="0" rtl="0">
              <a:buNone/>
            </a:pPr>
            <a:r>
              <a:rPr lang="en" sz="1600"/>
              <a:t>Document doc = builder.parse(new InputSource(new StringReader(raw)));</a:t>
            </a:r>
          </a:p>
          <a:p>
            <a:pPr lvl="0" rtl="0">
              <a:buNone/>
            </a:pPr>
            <a:r>
              <a:rPr lang="en" sz="1600"/>
              <a:t>NodeList movies = doc.getElementsByTagName("movie");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final Element movie = (Element) movies.item(0);</a:t>
            </a:r>
          </a:p>
          <a:p>
            <a:pPr lvl="0" rtl="0">
              <a:buNone/>
            </a:pPr>
            <a:r>
              <a:rPr lang="en" sz="1600"/>
              <a:t>final String moviePlot = "" + movie.getAttribute("plot");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mTextMoviePlot.post(new Runnable() {</a:t>
            </a:r>
          </a:p>
          <a:p>
            <a:endParaRPr lang="en" sz="1600"/>
          </a:p>
          <a:p>
            <a:pPr marL="457200" lvl="0" indent="0" rtl="0">
              <a:buNone/>
            </a:pPr>
            <a:r>
              <a:rPr lang="en" sz="1600"/>
              <a:t>@Override</a:t>
            </a:r>
          </a:p>
          <a:p>
            <a:pPr marL="457200" lvl="0" indent="0" rtl="0">
              <a:buNone/>
            </a:pPr>
            <a:r>
              <a:rPr lang="en" sz="1600"/>
              <a:t>public void run() {</a:t>
            </a:r>
          </a:p>
          <a:p>
            <a:pPr marL="457200" lvl="0" indent="457200" rtl="0">
              <a:buNone/>
            </a:pPr>
            <a:r>
              <a:rPr lang="en" sz="1600"/>
              <a:t>mTextMoviePlot.setText(moviePlot);</a:t>
            </a:r>
          </a:p>
          <a:p>
            <a:pPr marL="457200" lvl="0" indent="0" rtl="0">
              <a:buNone/>
            </a:pPr>
            <a:r>
              <a:rPr lang="en" sz="1600"/>
              <a:t>}</a:t>
            </a:r>
          </a:p>
          <a:p>
            <a:pPr lvl="0" rtl="0">
              <a:buNone/>
            </a:pPr>
            <a:r>
              <a:rPr lang="en" sz="1600"/>
              <a:t>});</a:t>
            </a:r>
          </a:p>
          <a:p>
            <a:endParaRPr lang="en" sz="1600"/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XML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 b="1"/>
              <a:t>DocumentBuilder builder = </a:t>
            </a:r>
          </a:p>
          <a:p>
            <a:pPr marL="1371600" lvl="0" indent="457200" rtl="0">
              <a:buNone/>
            </a:pPr>
            <a:r>
              <a:rPr lang="en" sz="1600" b="1"/>
              <a:t>DocumentBuilderFactory.newInstance().newDocumentBuilder();</a:t>
            </a:r>
          </a:p>
          <a:p>
            <a:pPr lvl="0" rtl="0">
              <a:buNone/>
            </a:pPr>
            <a:r>
              <a:rPr lang="en" sz="1600"/>
              <a:t>Document doc = builder.parse(new InputSource(new StringReader(raw)));</a:t>
            </a:r>
          </a:p>
          <a:p>
            <a:pPr lvl="0" rtl="0">
              <a:buNone/>
            </a:pPr>
            <a:r>
              <a:rPr lang="en" sz="1600"/>
              <a:t>NodeList movies = doc.getElementsByTagName("movie");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final Element movie = (Element) movies.item(0);</a:t>
            </a:r>
          </a:p>
          <a:p>
            <a:pPr lvl="0" rtl="0">
              <a:buNone/>
            </a:pPr>
            <a:r>
              <a:rPr lang="en" sz="1600"/>
              <a:t>final String moviePlot = "" + movie.getAttribute("plot");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mTextMoviePlot.post(new Runnable() {</a:t>
            </a:r>
          </a:p>
          <a:p>
            <a:endParaRPr lang="en" sz="1600"/>
          </a:p>
          <a:p>
            <a:pPr marL="457200" lvl="0" indent="0" rtl="0">
              <a:buNone/>
            </a:pPr>
            <a:r>
              <a:rPr lang="en" sz="1600"/>
              <a:t>@Override</a:t>
            </a:r>
          </a:p>
          <a:p>
            <a:pPr marL="457200" lvl="0" indent="0" rtl="0">
              <a:buNone/>
            </a:pPr>
            <a:r>
              <a:rPr lang="en" sz="1600"/>
              <a:t>public void run() {</a:t>
            </a:r>
          </a:p>
          <a:p>
            <a:pPr marL="457200" lvl="0" indent="457200" rtl="0">
              <a:buNone/>
            </a:pPr>
            <a:r>
              <a:rPr lang="en" sz="1600"/>
              <a:t>mTextMoviePlot.setText(moviePlot);</a:t>
            </a:r>
          </a:p>
          <a:p>
            <a:pPr marL="457200" lvl="0" indent="0" rtl="0">
              <a:buNone/>
            </a:pPr>
            <a:r>
              <a:rPr lang="en" sz="1600"/>
              <a:t>}</a:t>
            </a:r>
          </a:p>
          <a:p>
            <a:pPr lvl="0" rtl="0">
              <a:buNone/>
            </a:pPr>
            <a:r>
              <a:rPr lang="en" sz="1600"/>
              <a:t>});</a:t>
            </a:r>
          </a:p>
          <a:p>
            <a:endParaRPr lang="en" sz="1600"/>
          </a:p>
        </p:txBody>
      </p:sp>
      <p:sp>
        <p:nvSpPr>
          <p:cNvPr id="435" name="Shape 435"/>
          <p:cNvSpPr/>
          <p:nvPr/>
        </p:nvSpPr>
        <p:spPr>
          <a:xfrm>
            <a:off x="4435325" y="565800"/>
            <a:ext cx="2842199" cy="10343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There are several XML parsers available to you. Here we use the W3C DOM parser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XML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DocumentBuilder builder = DocumentBuilderFactory.newInstance().newDocumentBuilder();</a:t>
            </a:r>
          </a:p>
          <a:p>
            <a:pPr lvl="0" rtl="0">
              <a:buNone/>
            </a:pPr>
            <a:r>
              <a:rPr lang="en" sz="1600" b="1"/>
              <a:t>Document doc = builder.parse(new InputSource(new StringReader(raw)));</a:t>
            </a:r>
          </a:p>
          <a:p>
            <a:pPr lvl="0" rtl="0">
              <a:buNone/>
            </a:pPr>
            <a:r>
              <a:rPr lang="en" sz="1600"/>
              <a:t>NodeList movies = doc.getElementsByTagName("movie");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final Element movie = (Element) movies.item(0);</a:t>
            </a:r>
          </a:p>
          <a:p>
            <a:pPr lvl="0" rtl="0">
              <a:buNone/>
            </a:pPr>
            <a:r>
              <a:rPr lang="en" sz="1600"/>
              <a:t>final String moviePlot = "" + movie.getAttribute("plot");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mTextMoviePlot.post(new Runnable() {</a:t>
            </a:r>
          </a:p>
          <a:p>
            <a:endParaRPr lang="en" sz="1600"/>
          </a:p>
          <a:p>
            <a:pPr marL="457200" lvl="0" indent="0" rtl="0">
              <a:buNone/>
            </a:pPr>
            <a:r>
              <a:rPr lang="en" sz="1600"/>
              <a:t>@Override</a:t>
            </a:r>
          </a:p>
          <a:p>
            <a:pPr marL="457200" lvl="0" indent="0" rtl="0">
              <a:buNone/>
            </a:pPr>
            <a:r>
              <a:rPr lang="en" sz="1600"/>
              <a:t>public void run() {</a:t>
            </a:r>
          </a:p>
          <a:p>
            <a:pPr marL="457200" lvl="0" indent="457200" rtl="0">
              <a:buNone/>
            </a:pPr>
            <a:r>
              <a:rPr lang="en" sz="1600"/>
              <a:t>mTextMoviePlot.setText(moviePlot);</a:t>
            </a:r>
          </a:p>
          <a:p>
            <a:pPr marL="457200" lvl="0" indent="0" rtl="0">
              <a:buNone/>
            </a:pPr>
            <a:r>
              <a:rPr lang="en" sz="1600"/>
              <a:t>}</a:t>
            </a:r>
          </a:p>
          <a:p>
            <a:pPr lvl="0" rtl="0">
              <a:buNone/>
            </a:pPr>
            <a:r>
              <a:rPr lang="en" sz="1600"/>
              <a:t>});</a:t>
            </a:r>
          </a:p>
          <a:p>
            <a:endParaRPr lang="en" sz="1600"/>
          </a:p>
        </p:txBody>
      </p:sp>
      <p:sp>
        <p:nvSpPr>
          <p:cNvPr id="442" name="Shape 442"/>
          <p:cNvSpPr/>
          <p:nvPr/>
        </p:nvSpPr>
        <p:spPr>
          <a:xfrm>
            <a:off x="4435325" y="565800"/>
            <a:ext cx="2842199" cy="10343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This Document represents the entire XML document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XML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DocumentBuilder builder = DocumentBuilderFactory.newInstance().newDocumentBuilder();</a:t>
            </a:r>
          </a:p>
          <a:p>
            <a:pPr lvl="0" rtl="0">
              <a:buNone/>
            </a:pPr>
            <a:r>
              <a:rPr lang="en" sz="1600"/>
              <a:t>Document doc = builder.parse(new InputSource(new StringReader(raw)));</a:t>
            </a:r>
          </a:p>
          <a:p>
            <a:pPr lvl="0" rtl="0">
              <a:buNone/>
            </a:pPr>
            <a:r>
              <a:rPr lang="en" sz="1600" b="1"/>
              <a:t>NodeList movies = doc.getElementsByTagName("movie");</a:t>
            </a:r>
          </a:p>
          <a:p>
            <a:endParaRPr lang="en" sz="1600" b="1"/>
          </a:p>
          <a:p>
            <a:pPr lvl="0" rtl="0">
              <a:buNone/>
            </a:pPr>
            <a:r>
              <a:rPr lang="en" sz="1600"/>
              <a:t>final Element movie = (Element) movies.item(0);</a:t>
            </a:r>
          </a:p>
          <a:p>
            <a:pPr lvl="0" rtl="0">
              <a:buNone/>
            </a:pPr>
            <a:r>
              <a:rPr lang="en" sz="1600"/>
              <a:t>final String moviePlot = "" + movie.getAttribute("plot");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mTextMoviePlot.post(new Runnable() {</a:t>
            </a:r>
          </a:p>
          <a:p>
            <a:endParaRPr lang="en" sz="1600"/>
          </a:p>
          <a:p>
            <a:pPr marL="457200" lvl="0" indent="0" rtl="0">
              <a:buNone/>
            </a:pPr>
            <a:r>
              <a:rPr lang="en" sz="1600"/>
              <a:t>@Override</a:t>
            </a:r>
          </a:p>
          <a:p>
            <a:pPr marL="457200" lvl="0" indent="0" rtl="0">
              <a:buNone/>
            </a:pPr>
            <a:r>
              <a:rPr lang="en" sz="1600"/>
              <a:t>public void run() {</a:t>
            </a:r>
          </a:p>
          <a:p>
            <a:pPr marL="457200" lvl="0" indent="457200" rtl="0">
              <a:buNone/>
            </a:pPr>
            <a:r>
              <a:rPr lang="en" sz="1600"/>
              <a:t>mTextMoviePlot.setText(moviePlot);</a:t>
            </a:r>
          </a:p>
          <a:p>
            <a:pPr marL="457200" lvl="0" indent="0" rtl="0">
              <a:buNone/>
            </a:pPr>
            <a:r>
              <a:rPr lang="en" sz="1600"/>
              <a:t>}</a:t>
            </a:r>
          </a:p>
          <a:p>
            <a:pPr lvl="0" rtl="0">
              <a:buNone/>
            </a:pPr>
            <a:r>
              <a:rPr lang="en" sz="1600"/>
              <a:t>});</a:t>
            </a:r>
          </a:p>
          <a:p>
            <a:endParaRPr lang="en" sz="1600"/>
          </a:p>
        </p:txBody>
      </p:sp>
      <p:sp>
        <p:nvSpPr>
          <p:cNvPr id="449" name="Shape 449"/>
          <p:cNvSpPr/>
          <p:nvPr/>
        </p:nvSpPr>
        <p:spPr>
          <a:xfrm>
            <a:off x="1334725" y="3019725"/>
            <a:ext cx="3317400" cy="1295400"/>
          </a:xfrm>
          <a:prstGeom prst="wedgeRoundRectCallout">
            <a:avLst>
              <a:gd name="adj1" fmla="val -21884"/>
              <a:gd name="adj2" fmla="val -64163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Take a look at the XML file in the browser again. Here we get all of the elements having the tag "movie", in this case there's just one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XML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DocumentBuilder builder = DocumentBuilderFactory.newInstance().newDocumentBuilder();</a:t>
            </a:r>
          </a:p>
          <a:p>
            <a:pPr lvl="0" rtl="0">
              <a:buNone/>
            </a:pPr>
            <a:r>
              <a:rPr lang="en" sz="1600"/>
              <a:t>Document doc = builder.parse(new InputSource(new StringReader(raw)));</a:t>
            </a:r>
          </a:p>
          <a:p>
            <a:pPr lvl="0" rtl="0">
              <a:buNone/>
            </a:pPr>
            <a:r>
              <a:rPr lang="en" sz="1600"/>
              <a:t>NodeList movies = doc.getElementsByTagName("movie");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 b="1"/>
              <a:t>final Element movie = (Element) movies.item(0);</a:t>
            </a:r>
          </a:p>
          <a:p>
            <a:pPr lvl="0" rtl="0">
              <a:buNone/>
            </a:pPr>
            <a:r>
              <a:rPr lang="en" sz="1600"/>
              <a:t>final String moviePlot = "" + movie.getAttribute("plot");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mTextMoviePlot.post(new Runnable() {</a:t>
            </a:r>
          </a:p>
          <a:p>
            <a:endParaRPr lang="en" sz="1600"/>
          </a:p>
          <a:p>
            <a:pPr marL="457200" lvl="0" indent="0" rtl="0">
              <a:buNone/>
            </a:pPr>
            <a:r>
              <a:rPr lang="en" sz="1600"/>
              <a:t>@Override</a:t>
            </a:r>
          </a:p>
          <a:p>
            <a:pPr marL="457200" lvl="0" indent="0" rtl="0">
              <a:buNone/>
            </a:pPr>
            <a:r>
              <a:rPr lang="en" sz="1600"/>
              <a:t>public void run() {</a:t>
            </a:r>
          </a:p>
          <a:p>
            <a:pPr marL="457200" lvl="0" indent="457200" rtl="0">
              <a:buNone/>
            </a:pPr>
            <a:r>
              <a:rPr lang="en" sz="1600"/>
              <a:t>mTextMoviePlot.setText(moviePlot);</a:t>
            </a:r>
          </a:p>
          <a:p>
            <a:pPr marL="457200" lvl="0" indent="0" rtl="0">
              <a:buNone/>
            </a:pPr>
            <a:r>
              <a:rPr lang="en" sz="1600"/>
              <a:t>}</a:t>
            </a:r>
          </a:p>
          <a:p>
            <a:pPr lvl="0" rtl="0">
              <a:buNone/>
            </a:pPr>
            <a:r>
              <a:rPr lang="en" sz="1600"/>
              <a:t>});</a:t>
            </a:r>
          </a:p>
          <a:p>
            <a:endParaRPr lang="en" sz="1600"/>
          </a:p>
        </p:txBody>
      </p:sp>
      <p:sp>
        <p:nvSpPr>
          <p:cNvPr id="456" name="Shape 456"/>
          <p:cNvSpPr/>
          <p:nvPr/>
        </p:nvSpPr>
        <p:spPr>
          <a:xfrm>
            <a:off x="5658275" y="2824050"/>
            <a:ext cx="2516099" cy="1071900"/>
          </a:xfrm>
          <a:prstGeom prst="wedgeRoundRectCallout">
            <a:avLst>
              <a:gd name="adj1" fmla="val -56528"/>
              <a:gd name="adj2" fmla="val -2343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From the list of movies (although there's only one), here we get the first movie element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XML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DocumentBuilder builder = DocumentBuilderFactory.newInstance().newDocumentBuilder();</a:t>
            </a:r>
          </a:p>
          <a:p>
            <a:pPr lvl="0" rtl="0">
              <a:buNone/>
            </a:pPr>
            <a:r>
              <a:rPr lang="en" sz="1600"/>
              <a:t>Document doc = builder.parse(new InputSource(new StringReader(raw)));</a:t>
            </a:r>
          </a:p>
          <a:p>
            <a:pPr lvl="0" rtl="0">
              <a:buNone/>
            </a:pPr>
            <a:r>
              <a:rPr lang="en" sz="1600"/>
              <a:t>NodeList movies = doc.getElementsByTagName("movie");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 b="1"/>
              <a:t>final Element movie = (Element) movies.item(0);</a:t>
            </a:r>
          </a:p>
          <a:p>
            <a:pPr lvl="0" rtl="0">
              <a:buNone/>
            </a:pPr>
            <a:r>
              <a:rPr lang="en" sz="1600"/>
              <a:t>final String moviePlot = "" + movie.getAttribute("plot");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mTextMoviePlot.post(new Runnable() {</a:t>
            </a:r>
          </a:p>
          <a:p>
            <a:endParaRPr lang="en" sz="1600"/>
          </a:p>
          <a:p>
            <a:pPr marL="457200" lvl="0" indent="0" rtl="0">
              <a:buNone/>
            </a:pPr>
            <a:r>
              <a:rPr lang="en" sz="1600"/>
              <a:t>@Override</a:t>
            </a:r>
          </a:p>
          <a:p>
            <a:pPr marL="457200" lvl="0" indent="0" rtl="0">
              <a:buNone/>
            </a:pPr>
            <a:r>
              <a:rPr lang="en" sz="1600"/>
              <a:t>public void run() {</a:t>
            </a:r>
          </a:p>
          <a:p>
            <a:pPr marL="457200" lvl="0" indent="457200" rtl="0">
              <a:buNone/>
            </a:pPr>
            <a:r>
              <a:rPr lang="en" sz="1600"/>
              <a:t>mTextMoviePlot.setText(moviePlot);</a:t>
            </a:r>
          </a:p>
          <a:p>
            <a:pPr marL="457200" lvl="0" indent="0" rtl="0">
              <a:buNone/>
            </a:pPr>
            <a:r>
              <a:rPr lang="en" sz="1600"/>
              <a:t>}</a:t>
            </a:r>
          </a:p>
          <a:p>
            <a:pPr lvl="0" rtl="0">
              <a:buNone/>
            </a:pPr>
            <a:r>
              <a:rPr lang="en" sz="1600"/>
              <a:t>});</a:t>
            </a:r>
          </a:p>
          <a:p>
            <a:endParaRPr lang="en" sz="1600"/>
          </a:p>
        </p:txBody>
      </p:sp>
      <p:sp>
        <p:nvSpPr>
          <p:cNvPr id="463" name="Shape 463"/>
          <p:cNvSpPr/>
          <p:nvPr/>
        </p:nvSpPr>
        <p:spPr>
          <a:xfrm>
            <a:off x="5658275" y="2824050"/>
            <a:ext cx="2516099" cy="1071900"/>
          </a:xfrm>
          <a:prstGeom prst="wedgeRoundRectCallout">
            <a:avLst>
              <a:gd name="adj1" fmla="val -56528"/>
              <a:gd name="adj2" fmla="val -2343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As you can see, it would be easy to iterate through multiple movie elements using an index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 look at HTML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dirty="0" smtClean="0"/>
              <a:t>HTTP </a:t>
            </a:r>
            <a:r>
              <a:rPr lang="en" dirty="0"/>
              <a:t>GET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Requests a representation of the specified resource. Requests using GET should only </a:t>
            </a:r>
            <a:r>
              <a:rPr lang="en" dirty="0">
                <a:solidFill>
                  <a:srgbClr val="000000"/>
                </a:solidFill>
                <a:hlinkClick r:id="rId3"/>
              </a:rPr>
              <a:t>retrieve data</a:t>
            </a:r>
            <a:r>
              <a:rPr lang="en" dirty="0">
                <a:solidFill>
                  <a:srgbClr val="000000"/>
                </a:solidFill>
              </a:rPr>
              <a:t> and should have no other effect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endParaRPr lang="en" dirty="0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HTTP POST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Submits data to be processed (e.g., from an </a:t>
            </a:r>
            <a:r>
              <a:rPr lang="en" dirty="0">
                <a:solidFill>
                  <a:srgbClr val="000000"/>
                </a:solidFill>
                <a:hlinkClick r:id="rId4"/>
              </a:rPr>
              <a:t>HTML form</a:t>
            </a:r>
            <a:r>
              <a:rPr lang="en" dirty="0">
                <a:solidFill>
                  <a:srgbClr val="000000"/>
                </a:solidFill>
              </a:rPr>
              <a:t>) to the identified resource. The data is included in the body of the request.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XML</a:t>
            </a:r>
          </a:p>
        </p:txBody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DocumentBuilder builder = DocumentBuilderFactory.newInstance().newDocumentBuilder();</a:t>
            </a:r>
          </a:p>
          <a:p>
            <a:pPr lvl="0" rtl="0">
              <a:buNone/>
            </a:pPr>
            <a:r>
              <a:rPr lang="en" sz="1600"/>
              <a:t>Document doc = builder.parse(new InputSource(new StringReader(raw)));</a:t>
            </a:r>
          </a:p>
          <a:p>
            <a:pPr lvl="0" rtl="0">
              <a:buNone/>
            </a:pPr>
            <a:r>
              <a:rPr lang="en" sz="1600"/>
              <a:t>NodeList movies = doc.getElementsByTagName("movie");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final Element movie = (Element) movies.item(0);</a:t>
            </a:r>
          </a:p>
          <a:p>
            <a:pPr lvl="0" rtl="0">
              <a:buNone/>
            </a:pPr>
            <a:r>
              <a:rPr lang="en" sz="1600" b="1"/>
              <a:t>final String moviePlot = "" + movie.getAttribute("plot");</a:t>
            </a:r>
          </a:p>
          <a:p>
            <a:endParaRPr lang="en" sz="1600" b="1"/>
          </a:p>
          <a:p>
            <a:pPr lvl="0" rtl="0">
              <a:buNone/>
            </a:pPr>
            <a:r>
              <a:rPr lang="en" sz="1600"/>
              <a:t>mTextMoviePlot.post(new Runnable() {</a:t>
            </a:r>
          </a:p>
          <a:p>
            <a:endParaRPr lang="en" sz="1600"/>
          </a:p>
          <a:p>
            <a:pPr marL="457200" lvl="0" indent="0" rtl="0">
              <a:buNone/>
            </a:pPr>
            <a:r>
              <a:rPr lang="en" sz="1600"/>
              <a:t>@Override</a:t>
            </a:r>
          </a:p>
          <a:p>
            <a:pPr marL="457200" lvl="0" indent="0" rtl="0">
              <a:buNone/>
            </a:pPr>
            <a:r>
              <a:rPr lang="en" sz="1600"/>
              <a:t>public void run() {</a:t>
            </a:r>
          </a:p>
          <a:p>
            <a:pPr marL="457200" lvl="0" indent="457200" rtl="0">
              <a:buNone/>
            </a:pPr>
            <a:r>
              <a:rPr lang="en" sz="1600"/>
              <a:t>mTextMoviePlot.setText(moviePlot);</a:t>
            </a:r>
          </a:p>
          <a:p>
            <a:pPr marL="457200" lvl="0" indent="0" rtl="0">
              <a:buNone/>
            </a:pPr>
            <a:r>
              <a:rPr lang="en" sz="1600"/>
              <a:t>}</a:t>
            </a:r>
          </a:p>
          <a:p>
            <a:pPr lvl="0" rtl="0">
              <a:buNone/>
            </a:pPr>
            <a:r>
              <a:rPr lang="en" sz="1600"/>
              <a:t>});</a:t>
            </a:r>
          </a:p>
          <a:p>
            <a:endParaRPr lang="en" sz="1600"/>
          </a:p>
        </p:txBody>
      </p:sp>
      <p:sp>
        <p:nvSpPr>
          <p:cNvPr id="470" name="Shape 470"/>
          <p:cNvSpPr/>
          <p:nvPr/>
        </p:nvSpPr>
        <p:spPr>
          <a:xfrm>
            <a:off x="6291900" y="3159500"/>
            <a:ext cx="2516099" cy="1071900"/>
          </a:xfrm>
          <a:prstGeom prst="wedgeRoundRectCallout">
            <a:avLst>
              <a:gd name="adj1" fmla="val -56528"/>
              <a:gd name="adj2" fmla="val -2343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The movie element has a plot attribute, that's what we want to retrieve in this example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XML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DocumentBuilder builder = DocumentBuilderFactory.newInstance().newDocumentBuilder();</a:t>
            </a:r>
          </a:p>
          <a:p>
            <a:pPr lvl="0" rtl="0">
              <a:buNone/>
            </a:pPr>
            <a:r>
              <a:rPr lang="en" sz="1600"/>
              <a:t>Document doc = builder.parse(new InputSource(new StringReader(raw)));</a:t>
            </a:r>
          </a:p>
          <a:p>
            <a:pPr lvl="0" rtl="0">
              <a:buNone/>
            </a:pPr>
            <a:r>
              <a:rPr lang="en" sz="1600"/>
              <a:t>NodeList movies = doc.getElementsByTagName("movie");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final Element movie = (Element) movies.item(0);</a:t>
            </a:r>
          </a:p>
          <a:p>
            <a:pPr lvl="0" rtl="0">
              <a:buNone/>
            </a:pPr>
            <a:r>
              <a:rPr lang="en" sz="1600"/>
              <a:t>final String moviePlot = "" + movie.getAttribute("plot");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mTextMoviePlot.post(new Runnable() {</a:t>
            </a:r>
          </a:p>
          <a:p>
            <a:endParaRPr lang="en" sz="1600"/>
          </a:p>
          <a:p>
            <a:pPr marL="457200" lvl="0" indent="0" rtl="0">
              <a:buNone/>
            </a:pPr>
            <a:r>
              <a:rPr lang="en" sz="1600"/>
              <a:t>@Override</a:t>
            </a:r>
          </a:p>
          <a:p>
            <a:pPr marL="457200" lvl="0" indent="0" rtl="0">
              <a:buNone/>
            </a:pPr>
            <a:r>
              <a:rPr lang="en" sz="1600"/>
              <a:t>public void run() {</a:t>
            </a:r>
          </a:p>
          <a:p>
            <a:pPr marL="457200" lvl="0" indent="457200" rtl="0">
              <a:buNone/>
            </a:pPr>
            <a:r>
              <a:rPr lang="en" sz="1600"/>
              <a:t>mTextMoviePlot.setText(moviePlot);</a:t>
            </a:r>
          </a:p>
          <a:p>
            <a:pPr marL="457200" lvl="0" indent="0" rtl="0">
              <a:buNone/>
            </a:pPr>
            <a:r>
              <a:rPr lang="en" sz="1600"/>
              <a:t>}</a:t>
            </a:r>
          </a:p>
          <a:p>
            <a:pPr lvl="0" rtl="0">
              <a:buNone/>
            </a:pPr>
            <a:r>
              <a:rPr lang="en" sz="1600"/>
              <a:t>});</a:t>
            </a:r>
          </a:p>
          <a:p>
            <a:endParaRPr lang="en" sz="1600"/>
          </a:p>
        </p:txBody>
      </p:sp>
      <p:sp>
        <p:nvSpPr>
          <p:cNvPr id="477" name="Shape 477"/>
          <p:cNvSpPr/>
          <p:nvPr/>
        </p:nvSpPr>
        <p:spPr>
          <a:xfrm>
            <a:off x="6337850" y="3207025"/>
            <a:ext cx="2059199" cy="10622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Now we want to update the TextView, but we're not currently inside of the UI thread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XML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DocumentBuilder builder = DocumentBuilderFactory.newInstance().newDocumentBuilder();</a:t>
            </a:r>
          </a:p>
          <a:p>
            <a:pPr lvl="0" rtl="0">
              <a:buNone/>
            </a:pPr>
            <a:r>
              <a:rPr lang="en" sz="1600"/>
              <a:t>Document doc = builder.parse(new InputSource(new StringReader(raw)));</a:t>
            </a:r>
          </a:p>
          <a:p>
            <a:pPr lvl="0" rtl="0">
              <a:buNone/>
            </a:pPr>
            <a:r>
              <a:rPr lang="en" sz="1600"/>
              <a:t>NodeList movies = doc.getElementsByTagName("movie");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final Element movie = (Element) movies.item(0);</a:t>
            </a:r>
          </a:p>
          <a:p>
            <a:pPr lvl="0" rtl="0">
              <a:buNone/>
            </a:pPr>
            <a:r>
              <a:rPr lang="en" sz="1600"/>
              <a:t>final String moviePlot = "" + movie.getAttribute("plot");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 b="1"/>
              <a:t>mTextMoviePlot.post(new Runnable() {</a:t>
            </a:r>
          </a:p>
          <a:p>
            <a:endParaRPr lang="en" sz="1600" b="1"/>
          </a:p>
          <a:p>
            <a:pPr marL="457200" lvl="0" indent="0" rtl="0">
              <a:buNone/>
            </a:pPr>
            <a:r>
              <a:rPr lang="en" sz="1600" b="1"/>
              <a:t>@Override</a:t>
            </a:r>
          </a:p>
          <a:p>
            <a:pPr marL="457200" lvl="0" indent="0" rtl="0">
              <a:buNone/>
            </a:pPr>
            <a:r>
              <a:rPr lang="en" sz="1600" b="1"/>
              <a:t>public void run() {</a:t>
            </a:r>
          </a:p>
          <a:p>
            <a:pPr marL="457200" lvl="0" indent="457200" rtl="0">
              <a:buNone/>
            </a:pPr>
            <a:r>
              <a:rPr lang="en" sz="1600" b="1"/>
              <a:t>mTextMoviePlot.setText(moviePlot);</a:t>
            </a:r>
          </a:p>
          <a:p>
            <a:pPr marL="457200" lvl="0" indent="0" rtl="0">
              <a:buNone/>
            </a:pPr>
            <a:r>
              <a:rPr lang="en" sz="1600" b="1"/>
              <a:t>}</a:t>
            </a:r>
          </a:p>
          <a:p>
            <a:pPr lvl="0" rtl="0">
              <a:buNone/>
            </a:pPr>
            <a:r>
              <a:rPr lang="en" sz="1600" b="1"/>
              <a:t>});</a:t>
            </a:r>
          </a:p>
          <a:p>
            <a:endParaRPr lang="en" sz="1600" b="1"/>
          </a:p>
        </p:txBody>
      </p:sp>
      <p:sp>
        <p:nvSpPr>
          <p:cNvPr id="484" name="Shape 484"/>
          <p:cNvSpPr/>
          <p:nvPr/>
        </p:nvSpPr>
        <p:spPr>
          <a:xfrm>
            <a:off x="5602375" y="3923575"/>
            <a:ext cx="2516099" cy="1071900"/>
          </a:xfrm>
          <a:prstGeom prst="wedgeRoundRectCallout">
            <a:avLst>
              <a:gd name="adj1" fmla="val -56528"/>
              <a:gd name="adj2" fmla="val -2343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So we need to do fancy stuff.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XML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DocumentBuilder builder = DocumentBuilderFactory.newInstance().newDocumentBuilder();</a:t>
            </a:r>
          </a:p>
          <a:p>
            <a:pPr lvl="0" rtl="0">
              <a:buNone/>
            </a:pPr>
            <a:r>
              <a:rPr lang="en" sz="1600"/>
              <a:t>Document doc = builder.parse(new InputSource(new StringReader(raw)));</a:t>
            </a:r>
          </a:p>
          <a:p>
            <a:pPr lvl="0" rtl="0">
              <a:buNone/>
            </a:pPr>
            <a:r>
              <a:rPr lang="en" sz="1600"/>
              <a:t>NodeList movies = doc.getElementsByTagName("movie");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final Element movie = (Element) movies.item(0);</a:t>
            </a:r>
          </a:p>
          <a:p>
            <a:pPr lvl="0" rtl="0">
              <a:buNone/>
            </a:pPr>
            <a:r>
              <a:rPr lang="en" sz="1600"/>
              <a:t>final String moviePlot = "" + movie.getAttribute("plot");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mTextMoviePlot.</a:t>
            </a:r>
            <a:r>
              <a:rPr lang="en" sz="1600" b="1"/>
              <a:t>post(new Runnable()</a:t>
            </a:r>
            <a:r>
              <a:rPr lang="en" sz="1600"/>
              <a:t> {</a:t>
            </a:r>
          </a:p>
          <a:p>
            <a:endParaRPr lang="en" sz="1600"/>
          </a:p>
          <a:p>
            <a:pPr marL="457200" lvl="0" indent="0" rtl="0">
              <a:buNone/>
            </a:pPr>
            <a:r>
              <a:rPr lang="en" sz="1600"/>
              <a:t>@Override</a:t>
            </a:r>
          </a:p>
          <a:p>
            <a:pPr marL="457200" lvl="0" indent="0" rtl="0">
              <a:buNone/>
            </a:pPr>
            <a:r>
              <a:rPr lang="en" sz="1600"/>
              <a:t>public void run() {</a:t>
            </a:r>
          </a:p>
          <a:p>
            <a:pPr marL="457200" lvl="0" indent="457200" rtl="0">
              <a:buNone/>
            </a:pPr>
            <a:r>
              <a:rPr lang="en" sz="1600"/>
              <a:t>mTextMoviePlot.setText(moviePlot);</a:t>
            </a:r>
          </a:p>
          <a:p>
            <a:pPr marL="457200" lvl="0" indent="0" rtl="0">
              <a:buNone/>
            </a:pPr>
            <a:r>
              <a:rPr lang="en" sz="1600"/>
              <a:t>}</a:t>
            </a:r>
          </a:p>
          <a:p>
            <a:pPr lvl="0" rtl="0">
              <a:buNone/>
            </a:pPr>
            <a:r>
              <a:rPr lang="en" sz="1600"/>
              <a:t>});</a:t>
            </a:r>
          </a:p>
          <a:p>
            <a:endParaRPr lang="en" sz="1600"/>
          </a:p>
        </p:txBody>
      </p:sp>
      <p:sp>
        <p:nvSpPr>
          <p:cNvPr id="491" name="Shape 491"/>
          <p:cNvSpPr/>
          <p:nvPr/>
        </p:nvSpPr>
        <p:spPr>
          <a:xfrm>
            <a:off x="5602375" y="3923575"/>
            <a:ext cx="2516099" cy="1071900"/>
          </a:xfrm>
          <a:prstGeom prst="wedgeRoundRectCallout">
            <a:avLst>
              <a:gd name="adj1" fmla="val -56528"/>
              <a:gd name="adj2" fmla="val -2343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The post() method of the View class takes a runnable, and runs it on the UI thread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XML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/>
              <a:t>See HttpGetXmlExample.tar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XML Efficiency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600">
                <a:solidFill>
                  <a:srgbClr val="000000"/>
                </a:solidFill>
              </a:rPr>
              <a:t>How can we represent this data more efficiently?</a:t>
            </a:r>
          </a:p>
          <a:p>
            <a:endParaRPr lang="en" sz="26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FF0000"/>
                </a:solidFill>
              </a:rPr>
              <a:t>&lt;?</a:t>
            </a:r>
            <a:r>
              <a:rPr lang="en" sz="2600">
                <a:solidFill>
                  <a:srgbClr val="4A86E8"/>
                </a:solidFill>
              </a:rPr>
              <a:t>xml</a:t>
            </a:r>
            <a:r>
              <a:rPr lang="en" sz="2600">
                <a:solidFill>
                  <a:srgbClr val="000000"/>
                </a:solidFill>
              </a:rPr>
              <a:t> </a:t>
            </a:r>
            <a:r>
              <a:rPr lang="en" sz="2600">
                <a:solidFill>
                  <a:srgbClr val="FF0000"/>
                </a:solidFill>
              </a:rPr>
              <a:t>version</a:t>
            </a:r>
            <a:r>
              <a:rPr lang="en" sz="2600">
                <a:solidFill>
                  <a:srgbClr val="000000"/>
                </a:solidFill>
              </a:rPr>
              <a:t>=</a:t>
            </a:r>
            <a:r>
              <a:rPr lang="en" sz="2600">
                <a:solidFill>
                  <a:srgbClr val="9900FF"/>
                </a:solidFill>
              </a:rPr>
              <a:t>"1.0"</a:t>
            </a:r>
            <a:r>
              <a:rPr lang="en" sz="2600">
                <a:solidFill>
                  <a:srgbClr val="FF0000"/>
                </a:solidFill>
              </a:rPr>
              <a:t>?&gt;</a:t>
            </a:r>
          </a:p>
          <a:p>
            <a:pPr lvl="0" rtl="0">
              <a:buClr>
                <a:srgbClr val="000000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4A86E8"/>
                </a:solidFill>
              </a:rPr>
              <a:t>&lt;note&gt;</a:t>
            </a:r>
          </a:p>
          <a:p>
            <a:pPr lvl="0" rtl="0">
              <a:buClr>
                <a:srgbClr val="000000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4A86E8"/>
                </a:solidFill>
              </a:rPr>
              <a:t>    &lt;to&gt;</a:t>
            </a:r>
            <a:r>
              <a:rPr lang="en" sz="2600" b="1">
                <a:solidFill>
                  <a:srgbClr val="000000"/>
                </a:solidFill>
              </a:rPr>
              <a:t>Tove</a:t>
            </a:r>
            <a:r>
              <a:rPr lang="en" sz="2600">
                <a:solidFill>
                  <a:srgbClr val="4A86E8"/>
                </a:solidFill>
              </a:rPr>
              <a:t>&lt;/to&gt;</a:t>
            </a:r>
          </a:p>
          <a:p>
            <a:pPr lvl="0" rtl="0">
              <a:buClr>
                <a:srgbClr val="000000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4A86E8"/>
                </a:solidFill>
              </a:rPr>
              <a:t>    &lt;from&gt;</a:t>
            </a:r>
            <a:r>
              <a:rPr lang="en" sz="2600" b="1">
                <a:solidFill>
                  <a:srgbClr val="000000"/>
                </a:solidFill>
              </a:rPr>
              <a:t>Jani</a:t>
            </a:r>
            <a:r>
              <a:rPr lang="en" sz="2600">
                <a:solidFill>
                  <a:srgbClr val="4A86E8"/>
                </a:solidFill>
              </a:rPr>
              <a:t>&lt;/from&gt;</a:t>
            </a:r>
          </a:p>
          <a:p>
            <a:pPr lvl="0" rtl="0">
              <a:buClr>
                <a:srgbClr val="000000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4A86E8"/>
                </a:solidFill>
              </a:rPr>
              <a:t>    &lt;heading&gt;</a:t>
            </a:r>
            <a:r>
              <a:rPr lang="en" sz="2600" b="1">
                <a:solidFill>
                  <a:srgbClr val="000000"/>
                </a:solidFill>
              </a:rPr>
              <a:t>Reminder</a:t>
            </a:r>
            <a:r>
              <a:rPr lang="en" sz="2600">
                <a:solidFill>
                  <a:srgbClr val="4A86E8"/>
                </a:solidFill>
              </a:rPr>
              <a:t>&lt;/heading&gt;</a:t>
            </a:r>
          </a:p>
          <a:p>
            <a:pPr lvl="0" rtl="0">
              <a:buClr>
                <a:srgbClr val="000000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4A86E8"/>
                </a:solidFill>
              </a:rPr>
              <a:t>    &lt;body&gt;</a:t>
            </a:r>
            <a:r>
              <a:rPr lang="en" sz="2600" b="1">
                <a:solidFill>
                  <a:srgbClr val="000000"/>
                </a:solidFill>
              </a:rPr>
              <a:t>Don't forget me this weekend!</a:t>
            </a:r>
            <a:r>
              <a:rPr lang="en" sz="2600">
                <a:solidFill>
                  <a:srgbClr val="4A86E8"/>
                </a:solidFill>
              </a:rPr>
              <a:t>&lt;/body&gt;</a:t>
            </a:r>
          </a:p>
          <a:p>
            <a:pPr lvl="0" rtl="0">
              <a:buClr>
                <a:srgbClr val="000000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4A86E8"/>
                </a:solidFill>
              </a:rPr>
              <a:t>&lt;/note&gt;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XML Efficiency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>
                <a:solidFill>
                  <a:srgbClr val="000000"/>
                </a:solidFill>
              </a:rPr>
              <a:t>How can we represent this data more efficiently?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buNone/>
            </a:pPr>
            <a:r>
              <a:rPr lang="en" sz="1800">
                <a:solidFill>
                  <a:srgbClr val="FF0000"/>
                </a:solidFill>
              </a:rPr>
              <a:t>&lt;?</a:t>
            </a:r>
            <a:r>
              <a:rPr lang="en" sz="1800">
                <a:solidFill>
                  <a:srgbClr val="4A86E8"/>
                </a:solidFill>
              </a:rPr>
              <a:t>xml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version</a:t>
            </a:r>
            <a:r>
              <a:rPr lang="en" sz="1800">
                <a:solidFill>
                  <a:srgbClr val="000000"/>
                </a:solidFill>
              </a:rPr>
              <a:t>=</a:t>
            </a:r>
            <a:r>
              <a:rPr lang="en" sz="1800">
                <a:solidFill>
                  <a:srgbClr val="9900FF"/>
                </a:solidFill>
              </a:rPr>
              <a:t>"1.0"</a:t>
            </a:r>
            <a:r>
              <a:rPr lang="en" sz="1800">
                <a:solidFill>
                  <a:srgbClr val="FF0000"/>
                </a:solidFill>
              </a:rPr>
              <a:t>?&gt;</a:t>
            </a:r>
          </a:p>
          <a:p>
            <a:pPr lvl="0" rtl="0">
              <a:buNone/>
            </a:pPr>
            <a:r>
              <a:rPr lang="en" sz="1800">
                <a:solidFill>
                  <a:srgbClr val="4A86E8"/>
                </a:solidFill>
              </a:rPr>
              <a:t>&lt;note&gt;</a:t>
            </a:r>
          </a:p>
          <a:p>
            <a:pPr lvl="0" rtl="0">
              <a:buNone/>
            </a:pPr>
            <a:r>
              <a:rPr lang="en" sz="1800">
                <a:solidFill>
                  <a:srgbClr val="4A86E8"/>
                </a:solidFill>
              </a:rPr>
              <a:t>    &lt;to&gt;</a:t>
            </a:r>
            <a:r>
              <a:rPr lang="en" sz="1800" b="1">
                <a:solidFill>
                  <a:srgbClr val="000000"/>
                </a:solidFill>
              </a:rPr>
              <a:t>Tove</a:t>
            </a:r>
            <a:r>
              <a:rPr lang="en" sz="1800">
                <a:solidFill>
                  <a:srgbClr val="4A86E8"/>
                </a:solidFill>
              </a:rPr>
              <a:t>&lt;/to&gt;</a:t>
            </a:r>
          </a:p>
          <a:p>
            <a:pPr lvl="0" rtl="0">
              <a:buNone/>
            </a:pPr>
            <a:r>
              <a:rPr lang="en" sz="1800">
                <a:solidFill>
                  <a:srgbClr val="4A86E8"/>
                </a:solidFill>
              </a:rPr>
              <a:t>    &lt;from&gt;</a:t>
            </a:r>
            <a:r>
              <a:rPr lang="en" sz="1800" b="1">
                <a:solidFill>
                  <a:srgbClr val="000000"/>
                </a:solidFill>
              </a:rPr>
              <a:t>Jani</a:t>
            </a:r>
            <a:r>
              <a:rPr lang="en" sz="1800">
                <a:solidFill>
                  <a:srgbClr val="4A86E8"/>
                </a:solidFill>
              </a:rPr>
              <a:t>&lt;/from&gt;</a:t>
            </a:r>
          </a:p>
          <a:p>
            <a:pPr lvl="0" rtl="0">
              <a:buNone/>
            </a:pPr>
            <a:r>
              <a:rPr lang="en" sz="1800">
                <a:solidFill>
                  <a:srgbClr val="4A86E8"/>
                </a:solidFill>
              </a:rPr>
              <a:t>    &lt;heading&gt;</a:t>
            </a:r>
            <a:r>
              <a:rPr lang="en" sz="1800" b="1">
                <a:solidFill>
                  <a:srgbClr val="000000"/>
                </a:solidFill>
              </a:rPr>
              <a:t>Reminder</a:t>
            </a:r>
            <a:r>
              <a:rPr lang="en" sz="1800">
                <a:solidFill>
                  <a:srgbClr val="4A86E8"/>
                </a:solidFill>
              </a:rPr>
              <a:t>&lt;/heading&gt;</a:t>
            </a:r>
          </a:p>
          <a:p>
            <a:pPr lvl="0" rtl="0">
              <a:buNone/>
            </a:pPr>
            <a:r>
              <a:rPr lang="en" sz="1800">
                <a:solidFill>
                  <a:srgbClr val="4A86E8"/>
                </a:solidFill>
              </a:rPr>
              <a:t>    &lt;body&gt;</a:t>
            </a:r>
            <a:r>
              <a:rPr lang="en" sz="1800" b="1">
                <a:solidFill>
                  <a:srgbClr val="000000"/>
                </a:solidFill>
              </a:rPr>
              <a:t>Don't forget me this weekend!</a:t>
            </a:r>
            <a:r>
              <a:rPr lang="en" sz="1800">
                <a:solidFill>
                  <a:srgbClr val="4A86E8"/>
                </a:solidFill>
              </a:rPr>
              <a:t>&lt;/body&gt;</a:t>
            </a:r>
          </a:p>
          <a:p>
            <a:pPr lvl="0" rtl="0">
              <a:buNone/>
            </a:pPr>
            <a:r>
              <a:rPr lang="en" sz="1800">
                <a:solidFill>
                  <a:srgbClr val="4A86E8"/>
                </a:solidFill>
              </a:rPr>
              <a:t>&lt;/note&gt;</a:t>
            </a:r>
          </a:p>
          <a:p>
            <a:endParaRPr lang="en" sz="1800">
              <a:solidFill>
                <a:srgbClr val="4A86E8"/>
              </a:solidFill>
            </a:endParaRPr>
          </a:p>
          <a:p>
            <a:pPr lvl="0" rtl="0">
              <a:buNone/>
            </a:pPr>
            <a:r>
              <a:rPr lang="en" sz="1800" b="1"/>
              <a:t>133 characters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
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{</a:t>
            </a:r>
          </a:p>
          <a:p>
            <a:pPr lvl="0" indent="457200" rtl="0">
              <a:buNone/>
            </a:pPr>
            <a:r>
              <a:rPr lang="en" sz="1800"/>
              <a:t>"to":"Tove",</a:t>
            </a:r>
          </a:p>
          <a:p>
            <a:pPr lvl="0" indent="457200" rtl="0">
              <a:buNone/>
            </a:pPr>
            <a:r>
              <a:rPr lang="en" sz="1800"/>
              <a:t>"from": "Jani",</a:t>
            </a:r>
          </a:p>
          <a:p>
            <a:pPr lvl="0" indent="457200" rtl="0">
              <a:buNone/>
            </a:pPr>
            <a:r>
              <a:rPr lang="en" sz="1800"/>
              <a:t>"heading":"Reminder",</a:t>
            </a:r>
          </a:p>
          <a:p>
            <a:pPr marL="457200" lvl="0" indent="0" rtl="0">
              <a:buNone/>
            </a:pPr>
            <a:r>
              <a:rPr lang="en" sz="1800"/>
              <a:t>"body":"Don't forget me this </a:t>
            </a:r>
          </a:p>
          <a:p>
            <a:pPr marL="1828800" lvl="0" indent="457200" rtl="0">
              <a:buNone/>
            </a:pPr>
            <a:r>
              <a:rPr lang="en" sz="1800"/>
              <a:t>weekend!"</a:t>
            </a:r>
          </a:p>
          <a:p>
            <a:pPr marL="0" lvl="0" indent="0" rtl="0">
              <a:buNone/>
            </a:pPr>
            <a:r>
              <a:rPr lang="en" sz="1800"/>
              <a:t>}</a:t>
            </a:r>
          </a:p>
          <a:p>
            <a:endParaRPr lang="en" sz="1800"/>
          </a:p>
          <a:p>
            <a:endParaRPr lang="en" sz="1800"/>
          </a:p>
          <a:p>
            <a:pPr marL="0" lvl="0" indent="0" rtl="0">
              <a:buNone/>
            </a:pPr>
            <a:r>
              <a:rPr lang="en" sz="1800" b="1"/>
              <a:t>88 characters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XML Efficiency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>
                <a:solidFill>
                  <a:srgbClr val="000000"/>
                </a:solidFill>
              </a:rPr>
              <a:t>How can we represent this data more efficiently?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buNone/>
            </a:pPr>
            <a:r>
              <a:rPr lang="en" sz="1800">
                <a:solidFill>
                  <a:srgbClr val="FF0000"/>
                </a:solidFill>
              </a:rPr>
              <a:t>&lt;?</a:t>
            </a:r>
            <a:r>
              <a:rPr lang="en" sz="1800">
                <a:solidFill>
                  <a:srgbClr val="4A86E8"/>
                </a:solidFill>
              </a:rPr>
              <a:t>xml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version</a:t>
            </a:r>
            <a:r>
              <a:rPr lang="en" sz="1800">
                <a:solidFill>
                  <a:srgbClr val="000000"/>
                </a:solidFill>
              </a:rPr>
              <a:t>=</a:t>
            </a:r>
            <a:r>
              <a:rPr lang="en" sz="1800">
                <a:solidFill>
                  <a:srgbClr val="9900FF"/>
                </a:solidFill>
              </a:rPr>
              <a:t>"1.0"</a:t>
            </a:r>
            <a:r>
              <a:rPr lang="en" sz="1800">
                <a:solidFill>
                  <a:srgbClr val="FF0000"/>
                </a:solidFill>
              </a:rPr>
              <a:t>?&gt;</a:t>
            </a:r>
          </a:p>
          <a:p>
            <a:pPr lvl="0" rtl="0">
              <a:buNone/>
            </a:pPr>
            <a:r>
              <a:rPr lang="en" sz="1800">
                <a:solidFill>
                  <a:srgbClr val="4A86E8"/>
                </a:solidFill>
              </a:rPr>
              <a:t>&lt;note&gt;</a:t>
            </a:r>
          </a:p>
          <a:p>
            <a:pPr lvl="0" rtl="0">
              <a:buNone/>
            </a:pPr>
            <a:r>
              <a:rPr lang="en" sz="1800">
                <a:solidFill>
                  <a:srgbClr val="4A86E8"/>
                </a:solidFill>
              </a:rPr>
              <a:t>    &lt;to&gt;</a:t>
            </a:r>
            <a:r>
              <a:rPr lang="en" sz="1800" b="1">
                <a:solidFill>
                  <a:srgbClr val="000000"/>
                </a:solidFill>
              </a:rPr>
              <a:t>Tove</a:t>
            </a:r>
            <a:r>
              <a:rPr lang="en" sz="1800">
                <a:solidFill>
                  <a:srgbClr val="4A86E8"/>
                </a:solidFill>
              </a:rPr>
              <a:t>&lt;/to&gt;</a:t>
            </a:r>
          </a:p>
          <a:p>
            <a:pPr lvl="0" rtl="0">
              <a:buNone/>
            </a:pPr>
            <a:r>
              <a:rPr lang="en" sz="1800">
                <a:solidFill>
                  <a:srgbClr val="4A86E8"/>
                </a:solidFill>
              </a:rPr>
              <a:t>    &lt;from&gt;</a:t>
            </a:r>
            <a:r>
              <a:rPr lang="en" sz="1800" b="1">
                <a:solidFill>
                  <a:srgbClr val="000000"/>
                </a:solidFill>
              </a:rPr>
              <a:t>Jani</a:t>
            </a:r>
            <a:r>
              <a:rPr lang="en" sz="1800">
                <a:solidFill>
                  <a:srgbClr val="4A86E8"/>
                </a:solidFill>
              </a:rPr>
              <a:t>&lt;/from&gt;</a:t>
            </a:r>
          </a:p>
          <a:p>
            <a:pPr lvl="0" rtl="0">
              <a:buNone/>
            </a:pPr>
            <a:r>
              <a:rPr lang="en" sz="1800">
                <a:solidFill>
                  <a:srgbClr val="4A86E8"/>
                </a:solidFill>
              </a:rPr>
              <a:t>    &lt;heading&gt;</a:t>
            </a:r>
            <a:r>
              <a:rPr lang="en" sz="1800" b="1">
                <a:solidFill>
                  <a:srgbClr val="000000"/>
                </a:solidFill>
              </a:rPr>
              <a:t>Reminder</a:t>
            </a:r>
            <a:r>
              <a:rPr lang="en" sz="1800">
                <a:solidFill>
                  <a:srgbClr val="4A86E8"/>
                </a:solidFill>
              </a:rPr>
              <a:t>&lt;/heading&gt;</a:t>
            </a:r>
          </a:p>
          <a:p>
            <a:pPr lvl="0" rtl="0">
              <a:buNone/>
            </a:pPr>
            <a:r>
              <a:rPr lang="en" sz="1800">
                <a:solidFill>
                  <a:srgbClr val="4A86E8"/>
                </a:solidFill>
              </a:rPr>
              <a:t>    &lt;body&gt;</a:t>
            </a:r>
            <a:r>
              <a:rPr lang="en" sz="1800" b="1">
                <a:solidFill>
                  <a:srgbClr val="000000"/>
                </a:solidFill>
              </a:rPr>
              <a:t>Don't forget me this weekend!</a:t>
            </a:r>
            <a:r>
              <a:rPr lang="en" sz="1800">
                <a:solidFill>
                  <a:srgbClr val="4A86E8"/>
                </a:solidFill>
              </a:rPr>
              <a:t>&lt;/body&gt;</a:t>
            </a:r>
          </a:p>
          <a:p>
            <a:pPr lvl="0" rtl="0">
              <a:buNone/>
            </a:pPr>
            <a:r>
              <a:rPr lang="en" sz="1800">
                <a:solidFill>
                  <a:srgbClr val="4A86E8"/>
                </a:solidFill>
              </a:rPr>
              <a:t>&lt;/note&gt;</a:t>
            </a:r>
          </a:p>
          <a:p>
            <a:endParaRPr lang="en" sz="1800">
              <a:solidFill>
                <a:srgbClr val="4A86E8"/>
              </a:solidFill>
            </a:endParaRPr>
          </a:p>
          <a:p>
            <a:pPr lvl="0" rtl="0">
              <a:buNone/>
            </a:pPr>
            <a:r>
              <a:rPr lang="en" sz="1800" b="1"/>
              <a:t>133 characters</a:t>
            </a:r>
          </a:p>
        </p:txBody>
      </p:sp>
      <p:sp>
        <p:nvSpPr>
          <p:cNvPr id="517" name="Shape 5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/>
              <a:t>This syntax called JSON</a:t>
            </a:r>
          </a:p>
          <a:p>
            <a:endParaRPr lang="en" sz="1800" b="1"/>
          </a:p>
          <a:p>
            <a:endParaRPr lang="en" sz="1800" b="1"/>
          </a:p>
          <a:p>
            <a:pPr lvl="0" rtl="0">
              <a:buNone/>
            </a:pPr>
            <a:r>
              <a:rPr lang="en" sz="1800">
                <a:solidFill>
                  <a:srgbClr val="666666"/>
                </a:solidFill>
              </a:rPr>
              <a:t>{</a:t>
            </a:r>
          </a:p>
          <a:p>
            <a:pPr lvl="0" indent="457200" rtl="0">
              <a:buNone/>
            </a:pPr>
            <a:r>
              <a:rPr lang="en" sz="1800">
                <a:solidFill>
                  <a:srgbClr val="666666"/>
                </a:solidFill>
              </a:rPr>
              <a:t>"to":"Tove",</a:t>
            </a:r>
          </a:p>
          <a:p>
            <a:pPr lvl="0" indent="457200" rtl="0">
              <a:buNone/>
            </a:pPr>
            <a:r>
              <a:rPr lang="en" sz="1800">
                <a:solidFill>
                  <a:srgbClr val="666666"/>
                </a:solidFill>
              </a:rPr>
              <a:t>"from": "Jani",</a:t>
            </a:r>
          </a:p>
          <a:p>
            <a:pPr lvl="0" indent="457200" rtl="0">
              <a:buNone/>
            </a:pPr>
            <a:r>
              <a:rPr lang="en" sz="1800">
                <a:solidFill>
                  <a:srgbClr val="666666"/>
                </a:solidFill>
              </a:rPr>
              <a:t>"heading":"Reminder",</a:t>
            </a:r>
          </a:p>
          <a:p>
            <a:pPr marL="457200" lvl="0" indent="0" rtl="0">
              <a:buNone/>
            </a:pPr>
            <a:r>
              <a:rPr lang="en" sz="1800">
                <a:solidFill>
                  <a:srgbClr val="666666"/>
                </a:solidFill>
              </a:rPr>
              <a:t>"body":"Don't forget me this </a:t>
            </a:r>
          </a:p>
          <a:p>
            <a:pPr marL="1828800" lvl="0" indent="457200" rtl="0">
              <a:buNone/>
            </a:pPr>
            <a:r>
              <a:rPr lang="en" sz="1800">
                <a:solidFill>
                  <a:srgbClr val="666666"/>
                </a:solidFill>
              </a:rPr>
              <a:t>weekend!"</a:t>
            </a:r>
          </a:p>
          <a:p>
            <a:pPr marL="0" lvl="0" indent="0" rtl="0">
              <a:buNone/>
            </a:pPr>
            <a:r>
              <a:rPr lang="en" sz="1800">
                <a:solidFill>
                  <a:srgbClr val="666666"/>
                </a:solidFill>
              </a:rPr>
              <a:t>}</a:t>
            </a:r>
          </a:p>
          <a:p>
            <a:endParaRPr lang="en" sz="1800">
              <a:solidFill>
                <a:srgbClr val="666666"/>
              </a:solidFill>
            </a:endParaRPr>
          </a:p>
          <a:p>
            <a:endParaRPr lang="en" sz="1800">
              <a:solidFill>
                <a:srgbClr val="666666"/>
              </a:solidFill>
            </a:endParaRPr>
          </a:p>
          <a:p>
            <a:pPr marL="0" lvl="0" indent="0" rtl="0">
              <a:buNone/>
            </a:pPr>
            <a:r>
              <a:rPr lang="en" sz="1800" b="1">
                <a:solidFill>
                  <a:srgbClr val="666666"/>
                </a:solidFill>
              </a:rPr>
              <a:t>88 characters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JSON Values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
</a:t>
            </a:r>
          </a:p>
          <a:p>
            <a:endParaRPr lang="en" sz="2400"/>
          </a:p>
          <a:p>
            <a:endParaRPr lang="en" sz="2400"/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"title" : "IT Business Analyst Intern"</a:t>
            </a: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"organization" : "Medtronic"</a:t>
            </a: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"city" : "Brooklyn Park"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JSON Arrays</a:t>
            </a:r>
          </a:p>
        </p:txBody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</a:p>
          <a:p>
            <a:endParaRPr lang="en" sz="1600"/>
          </a:p>
          <a:p>
            <a:endParaRPr lang="en" sz="1600"/>
          </a:p>
          <a:p>
            <a:endParaRPr lang="en" sz="1600"/>
          </a:p>
          <a:p>
            <a:endParaRPr lang="en" sz="1600"/>
          </a:p>
          <a:p>
            <a:pPr lvl="0" rtl="0">
              <a:buNone/>
            </a:pPr>
            <a:r>
              <a:rPr lang="en" sz="1800"/>
              <a:t>"details" : [ "bla bla bla" , "drank some soda" , "hit manager in face with pie"]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 look at HTML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Get </a:t>
            </a:r>
            <a:r>
              <a:rPr lang="en" dirty="0"/>
              <a:t>is like a query. You can usually modify the arguments to the query directly</a:t>
            </a:r>
          </a:p>
          <a:p>
            <a:endParaRPr lang="en" dirty="0"/>
          </a:p>
          <a:p>
            <a:pPr lvl="0" rtl="0">
              <a:buNone/>
            </a:pPr>
            <a:r>
              <a:rPr lang="en" dirty="0"/>
              <a:t>Not the same with POST!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JSON Objects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
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{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"title" : "IT Business Analyst Intern" , 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"organization" : "Medtronic" , 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"city" : "Brooklyn Park" , 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"state" : "MN" , 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"start_date" : "05/10" , 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"end_date" : "07/10" , </a:t>
            </a:r>
          </a:p>
          <a:p>
            <a:pPr lvl="0" indent="45720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"details" : [ "bla bla bla" , "drank some soda" , "hit manager in face with pie"]</a:t>
            </a:r>
          </a:p>
          <a:p>
            <a:pPr lvl="0" rtl="0"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JSONObject json = new JSONObject(raw);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final String moviePlot = "" + json.getString("Plot");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mTextMoviePlot.post(new Runnable() {</a:t>
            </a:r>
          </a:p>
          <a:p>
            <a:pPr lvl="0" indent="457200" rtl="0">
              <a:buNone/>
            </a:pPr>
            <a:r>
              <a:rPr lang="en" sz="2400"/>
              <a:t>@Override</a:t>
            </a:r>
          </a:p>
          <a:p>
            <a:pPr lvl="0" indent="457200" rtl="0">
              <a:buNone/>
            </a:pPr>
            <a:r>
              <a:rPr lang="en" sz="2400"/>
              <a:t>public void run() {</a:t>
            </a:r>
          </a:p>
          <a:p>
            <a:pPr marL="457200" lvl="0" indent="457200" rtl="0">
              <a:buNone/>
            </a:pPr>
            <a:r>
              <a:rPr lang="en" sz="2400"/>
              <a:t>mTextMoviePlot.setText(moviePlot);</a:t>
            </a:r>
          </a:p>
          <a:p>
            <a:pPr lvl="0" indent="457200" rtl="0">
              <a:buNone/>
            </a:pPr>
            <a:r>
              <a:rPr lang="en" sz="2400"/>
              <a:t>}</a:t>
            </a:r>
          </a:p>
          <a:p>
            <a:pPr lvl="0" rtl="0">
              <a:buNone/>
            </a:pPr>
            <a:r>
              <a:rPr lang="en" sz="2400"/>
              <a:t>});</a:t>
            </a:r>
          </a:p>
          <a:p>
            <a:endParaRPr lang="en" sz="2400"/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/>
              <a:t>JSONObject json = new JSONObject(raw);</a:t>
            </a:r>
          </a:p>
          <a:p>
            <a:endParaRPr lang="en" sz="2400" b="1"/>
          </a:p>
          <a:p>
            <a:pPr lvl="0" rtl="0">
              <a:buNone/>
            </a:pPr>
            <a:r>
              <a:rPr lang="en" sz="2400"/>
              <a:t>final String moviePlot = "" + json.getString("Plot");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mTextMoviePlot.post(new Runnable() {</a:t>
            </a:r>
          </a:p>
          <a:p>
            <a:pPr lvl="0" indent="457200" rtl="0">
              <a:buNone/>
            </a:pPr>
            <a:r>
              <a:rPr lang="en" sz="2400"/>
              <a:t>@Override</a:t>
            </a:r>
          </a:p>
          <a:p>
            <a:pPr lvl="0" indent="457200" rtl="0">
              <a:buNone/>
            </a:pPr>
            <a:r>
              <a:rPr lang="en" sz="2400"/>
              <a:t>public void run() {</a:t>
            </a:r>
          </a:p>
          <a:p>
            <a:pPr marL="457200" lvl="0" indent="457200" rtl="0">
              <a:buNone/>
            </a:pPr>
            <a:r>
              <a:rPr lang="en" sz="2400"/>
              <a:t>mTextMoviePlot.setText(moviePlot);</a:t>
            </a:r>
          </a:p>
          <a:p>
            <a:pPr lvl="0" indent="457200" rtl="0">
              <a:buNone/>
            </a:pPr>
            <a:r>
              <a:rPr lang="en" sz="2400"/>
              <a:t>}</a:t>
            </a:r>
          </a:p>
          <a:p>
            <a:pPr lvl="0" rtl="0">
              <a:buNone/>
            </a:pPr>
            <a:r>
              <a:rPr lang="en" sz="2400"/>
              <a:t>});</a:t>
            </a:r>
          </a:p>
          <a:p>
            <a:endParaRPr lang="en" sz="2400"/>
          </a:p>
        </p:txBody>
      </p:sp>
      <p:sp>
        <p:nvSpPr>
          <p:cNvPr id="548" name="Shape 548"/>
          <p:cNvSpPr/>
          <p:nvPr/>
        </p:nvSpPr>
        <p:spPr>
          <a:xfrm>
            <a:off x="6813900" y="1600200"/>
            <a:ext cx="2208300" cy="1053000"/>
          </a:xfrm>
          <a:prstGeom prst="wedgeRoundRectCallout">
            <a:avLst>
              <a:gd name="adj1" fmla="val -65556"/>
              <a:gd name="adj2" fmla="val -1430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JSONObject is a set of name/value mappings, can represent a JSON document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JSONObject json = new JSONObject(raw);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 b="1"/>
              <a:t>final String moviePlot = "" + json.getString("Plot");</a:t>
            </a:r>
          </a:p>
          <a:p>
            <a:endParaRPr lang="en" sz="2400" b="1"/>
          </a:p>
          <a:p>
            <a:pPr lvl="0" rtl="0">
              <a:buNone/>
            </a:pPr>
            <a:r>
              <a:rPr lang="en" sz="2400"/>
              <a:t>mTextMoviePlot.post(new Runnable() {</a:t>
            </a:r>
          </a:p>
          <a:p>
            <a:pPr lvl="0" indent="457200" rtl="0">
              <a:buNone/>
            </a:pPr>
            <a:r>
              <a:rPr lang="en" sz="2400"/>
              <a:t>@Override</a:t>
            </a:r>
          </a:p>
          <a:p>
            <a:pPr lvl="0" indent="457200" rtl="0">
              <a:buNone/>
            </a:pPr>
            <a:r>
              <a:rPr lang="en" sz="2400"/>
              <a:t>public void run() {</a:t>
            </a:r>
          </a:p>
          <a:p>
            <a:pPr marL="457200" lvl="0" indent="457200" rtl="0">
              <a:buNone/>
            </a:pPr>
            <a:r>
              <a:rPr lang="en" sz="2400"/>
              <a:t>mTextMoviePlot.setText(moviePlot);</a:t>
            </a:r>
          </a:p>
          <a:p>
            <a:pPr lvl="0" indent="457200" rtl="0">
              <a:buNone/>
            </a:pPr>
            <a:r>
              <a:rPr lang="en" sz="2400"/>
              <a:t>}</a:t>
            </a:r>
          </a:p>
          <a:p>
            <a:pPr lvl="0" rtl="0">
              <a:buNone/>
            </a:pPr>
            <a:r>
              <a:rPr lang="en" sz="2400"/>
              <a:t>});</a:t>
            </a:r>
          </a:p>
          <a:p>
            <a:endParaRPr lang="en" sz="2400"/>
          </a:p>
        </p:txBody>
      </p:sp>
      <p:sp>
        <p:nvSpPr>
          <p:cNvPr id="555" name="Shape 555"/>
          <p:cNvSpPr/>
          <p:nvPr/>
        </p:nvSpPr>
        <p:spPr>
          <a:xfrm>
            <a:off x="6040525" y="3361300"/>
            <a:ext cx="2208300" cy="1053000"/>
          </a:xfrm>
          <a:prstGeom prst="wedgeRoundRectCallout">
            <a:avLst>
              <a:gd name="adj1" fmla="val -22686"/>
              <a:gd name="adj2" fmla="val -6392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Retrieve the plot of the movie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
</a:t>
            </a:r>
          </a:p>
          <a:p>
            <a:pPr lvl="0" rtl="0">
              <a:buNone/>
            </a:pPr>
            <a:r>
              <a:rPr lang="en" sz="2400"/>
              <a:t>Parsing JSON is not always this simple however, but it's usually straightforward once you understand JSON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A JSONObject may consist of more JSONObjects, JSONArrays, Strings, Booleans, Integers, etc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{</a:t>
            </a:r>
          </a:p>
          <a:p>
            <a:pPr lvl="0" indent="457200" rtl="0">
              <a:buNone/>
            </a:pPr>
            <a:r>
              <a:rPr lang="en" sz="1600"/>
              <a:t>"title" : "IT Business Analyst Intern" , </a:t>
            </a:r>
          </a:p>
          <a:p>
            <a:pPr lvl="0" indent="457200" rtl="0">
              <a:buNone/>
            </a:pPr>
            <a:r>
              <a:rPr lang="en" sz="1600"/>
              <a:t>"organization" : "Medtronic" , </a:t>
            </a:r>
          </a:p>
          <a:p>
            <a:pPr lvl="0" indent="457200" rtl="0">
              <a:buNone/>
            </a:pPr>
            <a:r>
              <a:rPr lang="en" sz="1600"/>
              <a:t>"city" : "Brooklyn Park" , </a:t>
            </a:r>
          </a:p>
          <a:p>
            <a:pPr lvl="0" indent="457200" rtl="0">
              <a:buNone/>
            </a:pPr>
            <a:r>
              <a:rPr lang="en" sz="1600"/>
              <a:t>"state" : "MN" , </a:t>
            </a:r>
          </a:p>
          <a:p>
            <a:pPr lvl="0" indent="457200" rtl="0">
              <a:buNone/>
            </a:pPr>
            <a:r>
              <a:rPr lang="en" sz="1600"/>
              <a:t>"start_date" : "05/10" , </a:t>
            </a:r>
          </a:p>
          <a:p>
            <a:pPr lvl="0" indent="457200" rtl="0">
              <a:buNone/>
            </a:pPr>
            <a:r>
              <a:rPr lang="en" sz="1600"/>
              <a:t>"end_date" : "07/11" , </a:t>
            </a:r>
          </a:p>
          <a:p>
            <a:pPr lvl="0" indent="457200" rtl="0">
              <a:buNone/>
            </a:pPr>
            <a:r>
              <a:rPr lang="en" sz="1600"/>
              <a:t>"details" : [ "bla bla bla" , "drank some soda" , "hit manager in face with pie"]</a:t>
            </a:r>
          </a:p>
          <a:p>
            <a:pPr marL="0" lvl="0" indent="0" rtl="0"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 b="1"/>
              <a:t>{</a:t>
            </a:r>
          </a:p>
          <a:p>
            <a:pPr lvl="0" indent="457200" rtl="0">
              <a:buNone/>
            </a:pPr>
            <a:r>
              <a:rPr lang="en" sz="1600" b="1"/>
              <a:t>"title" : "IT Business Analyst Intern" , </a:t>
            </a:r>
          </a:p>
          <a:p>
            <a:pPr lvl="0" indent="457200" rtl="0">
              <a:buNone/>
            </a:pPr>
            <a:r>
              <a:rPr lang="en" sz="1600" b="1"/>
              <a:t>"organization" : "Medtronic" , </a:t>
            </a:r>
          </a:p>
          <a:p>
            <a:pPr lvl="0" indent="457200" rtl="0">
              <a:buNone/>
            </a:pPr>
            <a:r>
              <a:rPr lang="en" sz="1600" b="1"/>
              <a:t>"city" : "Brooklyn Park" , </a:t>
            </a:r>
          </a:p>
          <a:p>
            <a:pPr lvl="0" indent="457200" rtl="0">
              <a:buNone/>
            </a:pPr>
            <a:r>
              <a:rPr lang="en" sz="1600" b="1"/>
              <a:t>"state" : "MN" , </a:t>
            </a:r>
          </a:p>
          <a:p>
            <a:pPr lvl="0" indent="457200" rtl="0">
              <a:buNone/>
            </a:pPr>
            <a:r>
              <a:rPr lang="en" sz="1600" b="1"/>
              <a:t>"start_date" : "05/10" , </a:t>
            </a:r>
          </a:p>
          <a:p>
            <a:pPr lvl="0" indent="457200" rtl="0">
              <a:buNone/>
            </a:pPr>
            <a:r>
              <a:rPr lang="en" sz="1600" b="1"/>
              <a:t>"end_date" : "07/11" , </a:t>
            </a:r>
          </a:p>
          <a:p>
            <a:pPr lvl="0" indent="457200" rtl="0">
              <a:buNone/>
            </a:pPr>
            <a:r>
              <a:rPr lang="en" sz="1600" b="1"/>
              <a:t>"details" : [ "bla bla bla" , "drank some soda" , "hit manager in face with pie"]</a:t>
            </a:r>
          </a:p>
          <a:p>
            <a:pPr marL="0" lvl="0" indent="0" rtl="0">
              <a:buNone/>
            </a:pPr>
            <a:r>
              <a:rPr lang="en" sz="1600" b="1"/>
              <a:t>}</a:t>
            </a:r>
          </a:p>
          <a:p>
            <a:endParaRPr lang="en" sz="1600" b="1"/>
          </a:p>
        </p:txBody>
      </p:sp>
      <p:sp>
        <p:nvSpPr>
          <p:cNvPr id="574" name="Shape 574"/>
          <p:cNvSpPr/>
          <p:nvPr/>
        </p:nvSpPr>
        <p:spPr>
          <a:xfrm>
            <a:off x="3130825" y="1807675"/>
            <a:ext cx="2087099" cy="8385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This is a JSONObject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{</a:t>
            </a:r>
          </a:p>
          <a:p>
            <a:pPr lvl="0" indent="457200" rtl="0">
              <a:buNone/>
            </a:pPr>
            <a:r>
              <a:rPr lang="en" sz="1600" b="1"/>
              <a:t>"title" : "IT Business Analyst Intern" , </a:t>
            </a:r>
          </a:p>
          <a:p>
            <a:pPr lvl="0" indent="457200" rtl="0">
              <a:buNone/>
            </a:pPr>
            <a:r>
              <a:rPr lang="en" sz="1600"/>
              <a:t>"organization" : "Medtronic" , </a:t>
            </a:r>
          </a:p>
          <a:p>
            <a:pPr lvl="0" indent="457200" rtl="0">
              <a:buNone/>
            </a:pPr>
            <a:r>
              <a:rPr lang="en" sz="1600"/>
              <a:t>"city" : "Brooklyn Park" , </a:t>
            </a:r>
          </a:p>
          <a:p>
            <a:pPr lvl="0" indent="457200" rtl="0">
              <a:buNone/>
            </a:pPr>
            <a:r>
              <a:rPr lang="en" sz="1600"/>
              <a:t>"state" : "MN" , </a:t>
            </a:r>
          </a:p>
          <a:p>
            <a:pPr lvl="0" indent="457200" rtl="0">
              <a:buNone/>
            </a:pPr>
            <a:r>
              <a:rPr lang="en" sz="1600"/>
              <a:t>"start_date" : "05/10" , </a:t>
            </a:r>
          </a:p>
          <a:p>
            <a:pPr lvl="0" indent="457200" rtl="0">
              <a:buNone/>
            </a:pPr>
            <a:r>
              <a:rPr lang="en" sz="1600"/>
              <a:t>"end_date" : "07/11" , </a:t>
            </a:r>
          </a:p>
          <a:p>
            <a:pPr lvl="0" indent="457200" rtl="0">
              <a:buNone/>
            </a:pPr>
            <a:r>
              <a:rPr lang="en" sz="1600"/>
              <a:t>"details" : [ "bla bla bla" , "drank some soda" , "hit manager in face with pie"]</a:t>
            </a:r>
          </a:p>
          <a:p>
            <a:pPr marL="0" lvl="0" indent="0" rtl="0"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  <p:sp>
        <p:nvSpPr>
          <p:cNvPr id="581" name="Shape 581"/>
          <p:cNvSpPr/>
          <p:nvPr/>
        </p:nvSpPr>
        <p:spPr>
          <a:xfrm>
            <a:off x="4891925" y="2814025"/>
            <a:ext cx="2087099" cy="885300"/>
          </a:xfrm>
          <a:prstGeom prst="wedgeRoundRectCallout">
            <a:avLst>
              <a:gd name="adj1" fmla="val -59821"/>
              <a:gd name="adj2" fmla="val -1526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You can get title by calling getString("title") on the JSONObject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{</a:t>
            </a:r>
          </a:p>
          <a:p>
            <a:pPr lvl="0" indent="457200" rtl="0">
              <a:buNone/>
            </a:pPr>
            <a:r>
              <a:rPr lang="en" sz="1600"/>
              <a:t>"title" : "IT Business Analyst Intern" , </a:t>
            </a:r>
          </a:p>
          <a:p>
            <a:pPr lvl="0" indent="457200" rtl="0">
              <a:buNone/>
            </a:pPr>
            <a:r>
              <a:rPr lang="en" sz="1600" b="1"/>
              <a:t>"organization" : "Medtronic" , </a:t>
            </a:r>
          </a:p>
          <a:p>
            <a:pPr lvl="0" indent="457200" rtl="0">
              <a:buNone/>
            </a:pPr>
            <a:r>
              <a:rPr lang="en" sz="1600"/>
              <a:t>"city" : "Brooklyn Park" , </a:t>
            </a:r>
          </a:p>
          <a:p>
            <a:pPr lvl="0" indent="457200" rtl="0">
              <a:buNone/>
            </a:pPr>
            <a:r>
              <a:rPr lang="en" sz="1600"/>
              <a:t>"state" : "MN" , </a:t>
            </a:r>
          </a:p>
          <a:p>
            <a:pPr lvl="0" indent="457200" rtl="0">
              <a:buNone/>
            </a:pPr>
            <a:r>
              <a:rPr lang="en" sz="1600"/>
              <a:t>"start_date" : "05/10" , </a:t>
            </a:r>
          </a:p>
          <a:p>
            <a:pPr lvl="0" indent="457200" rtl="0">
              <a:buNone/>
            </a:pPr>
            <a:r>
              <a:rPr lang="en" sz="1600"/>
              <a:t>"end_date" : "07/11" , </a:t>
            </a:r>
          </a:p>
          <a:p>
            <a:pPr lvl="0" indent="457200" rtl="0">
              <a:buNone/>
            </a:pPr>
            <a:r>
              <a:rPr lang="en" sz="1600"/>
              <a:t>"details" : [ "bla bla bla" , "drank some soda" , "hit manager in face with pie"]</a:t>
            </a:r>
          </a:p>
          <a:p>
            <a:pPr marL="0" lvl="0" indent="0" rtl="0"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  <p:sp>
        <p:nvSpPr>
          <p:cNvPr id="588" name="Shape 588"/>
          <p:cNvSpPr/>
          <p:nvPr/>
        </p:nvSpPr>
        <p:spPr>
          <a:xfrm>
            <a:off x="4863975" y="3121500"/>
            <a:ext cx="2953499" cy="885300"/>
          </a:xfrm>
          <a:prstGeom prst="wedgeRoundRectCallout">
            <a:avLst>
              <a:gd name="adj1" fmla="val -59821"/>
              <a:gd name="adj2" fmla="val -1526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You can get organization by calling getString("organization") on the JSONObject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{</a:t>
            </a:r>
          </a:p>
          <a:p>
            <a:pPr lvl="0" indent="457200" rtl="0">
              <a:buNone/>
            </a:pPr>
            <a:r>
              <a:rPr lang="en" sz="1600"/>
              <a:t>"title" : "IT Business Analyst Intern" , </a:t>
            </a:r>
          </a:p>
          <a:p>
            <a:pPr lvl="0" indent="457200" rtl="0">
              <a:buNone/>
            </a:pPr>
            <a:r>
              <a:rPr lang="en" sz="1600"/>
              <a:t>"organization" : "Medtronic" , </a:t>
            </a:r>
          </a:p>
          <a:p>
            <a:pPr lvl="0" indent="457200" rtl="0">
              <a:buNone/>
            </a:pPr>
            <a:r>
              <a:rPr lang="en" sz="1600" b="1"/>
              <a:t>"city" : "Brooklyn Park" , </a:t>
            </a:r>
          </a:p>
          <a:p>
            <a:pPr lvl="0" indent="457200" rtl="0">
              <a:buNone/>
            </a:pPr>
            <a:r>
              <a:rPr lang="en" sz="1600" b="1"/>
              <a:t>"state" : "MN" , </a:t>
            </a:r>
          </a:p>
          <a:p>
            <a:pPr lvl="0" indent="457200" rtl="0">
              <a:buNone/>
            </a:pPr>
            <a:r>
              <a:rPr lang="en" sz="1600" b="1"/>
              <a:t>"start_date" : "05/10" , </a:t>
            </a:r>
          </a:p>
          <a:p>
            <a:pPr lvl="0" indent="457200" rtl="0">
              <a:buNone/>
            </a:pPr>
            <a:r>
              <a:rPr lang="en" sz="1600" b="1"/>
              <a:t>"end_date" : "07/11" , </a:t>
            </a:r>
          </a:p>
          <a:p>
            <a:pPr lvl="0" indent="457200" rtl="0">
              <a:buNone/>
            </a:pPr>
            <a:r>
              <a:rPr lang="en" sz="1600"/>
              <a:t>"details" : [ "bla bla bla" , "drank some soda" , "hit manager in face with pie"]</a:t>
            </a:r>
          </a:p>
          <a:p>
            <a:pPr marL="0" lvl="0" indent="0" rtl="0"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  <p:sp>
        <p:nvSpPr>
          <p:cNvPr id="595" name="Shape 595"/>
          <p:cNvSpPr/>
          <p:nvPr/>
        </p:nvSpPr>
        <p:spPr>
          <a:xfrm>
            <a:off x="4509900" y="3764450"/>
            <a:ext cx="2590199" cy="885300"/>
          </a:xfrm>
          <a:prstGeom prst="wedgeRoundRectCallout">
            <a:avLst>
              <a:gd name="adj1" fmla="val -59821"/>
              <a:gd name="adj2" fmla="val -1526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Etcetera, etcetera 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A look at HTML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What if you want to read this data (the HTML source) in Android?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{</a:t>
            </a:r>
          </a:p>
          <a:p>
            <a:pPr lvl="0" indent="457200" rtl="0">
              <a:buNone/>
            </a:pPr>
            <a:r>
              <a:rPr lang="en" sz="1600"/>
              <a:t>"title" : "IT Business Analyst Intern" , </a:t>
            </a:r>
          </a:p>
          <a:p>
            <a:pPr lvl="0" indent="457200" rtl="0">
              <a:buNone/>
            </a:pPr>
            <a:r>
              <a:rPr lang="en" sz="1600"/>
              <a:t>"organization" : "Medtronic" , </a:t>
            </a:r>
          </a:p>
          <a:p>
            <a:pPr lvl="0" indent="457200" rtl="0">
              <a:buNone/>
            </a:pPr>
            <a:r>
              <a:rPr lang="en" sz="1600"/>
              <a:t>"city" : "Brooklyn Park" , </a:t>
            </a:r>
          </a:p>
          <a:p>
            <a:pPr lvl="0" indent="457200" rtl="0">
              <a:buNone/>
            </a:pPr>
            <a:r>
              <a:rPr lang="en" sz="1600"/>
              <a:t>"state" : "MN" , </a:t>
            </a:r>
          </a:p>
          <a:p>
            <a:pPr lvl="0" indent="457200" rtl="0">
              <a:buNone/>
            </a:pPr>
            <a:r>
              <a:rPr lang="en" sz="1600"/>
              <a:t>"start_date" : "05/10" , </a:t>
            </a:r>
          </a:p>
          <a:p>
            <a:pPr lvl="0" indent="457200" rtl="0">
              <a:buNone/>
            </a:pPr>
            <a:r>
              <a:rPr lang="en" sz="1600"/>
              <a:t>"end_date" : "07/11" , </a:t>
            </a:r>
          </a:p>
          <a:p>
            <a:pPr lvl="0" indent="457200" rtl="0">
              <a:buNone/>
            </a:pPr>
            <a:r>
              <a:rPr lang="en" sz="1600" b="1"/>
              <a:t>"details" : [ "bla bla bla" , "drank some soda" , "hit manager in face with pie"]</a:t>
            </a:r>
          </a:p>
          <a:p>
            <a:pPr marL="0" lvl="0" indent="0" rtl="0"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  <p:sp>
        <p:nvSpPr>
          <p:cNvPr id="602" name="Shape 602"/>
          <p:cNvSpPr/>
          <p:nvPr/>
        </p:nvSpPr>
        <p:spPr>
          <a:xfrm>
            <a:off x="708175" y="5376450"/>
            <a:ext cx="2590199" cy="885300"/>
          </a:xfrm>
          <a:prstGeom prst="wedgeRoundRectCallout">
            <a:avLst>
              <a:gd name="adj1" fmla="val -20502"/>
              <a:gd name="adj2" fmla="val -6368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This however, is not a String, but an array. Get this by calling getJSONArray() on the JSONObject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</a:p>
          <a:p>
            <a:endParaRPr lang="en" sz="1600"/>
          </a:p>
          <a:p>
            <a:pPr lvl="0" rtl="0">
              <a:buNone/>
            </a:pPr>
            <a:r>
              <a:rPr lang="en" sz="1600"/>
              <a:t>{</a:t>
            </a:r>
          </a:p>
          <a:p>
            <a:pPr lvl="0" indent="457200" rtl="0">
              <a:buNone/>
            </a:pPr>
            <a:r>
              <a:rPr lang="en" sz="1600"/>
              <a:t>"title" : "IT Business Analyst Intern" , </a:t>
            </a:r>
          </a:p>
          <a:p>
            <a:pPr lvl="0" indent="457200" rtl="0">
              <a:buNone/>
            </a:pPr>
            <a:r>
              <a:rPr lang="en" sz="1600"/>
              <a:t>"organization" : "Medtronic" , </a:t>
            </a:r>
          </a:p>
          <a:p>
            <a:pPr lvl="0" indent="457200" rtl="0">
              <a:buNone/>
            </a:pPr>
            <a:r>
              <a:rPr lang="en" sz="1600"/>
              <a:t>"city" : "Brooklyn Park" , </a:t>
            </a:r>
          </a:p>
          <a:p>
            <a:pPr lvl="0" indent="457200" rtl="0">
              <a:buNone/>
            </a:pPr>
            <a:r>
              <a:rPr lang="en" sz="1600"/>
              <a:t>"state" : "MN" , </a:t>
            </a:r>
          </a:p>
          <a:p>
            <a:pPr lvl="0" indent="457200" rtl="0">
              <a:buNone/>
            </a:pPr>
            <a:r>
              <a:rPr lang="en" sz="1600"/>
              <a:t>"start_date" : "05/10" , </a:t>
            </a:r>
          </a:p>
          <a:p>
            <a:pPr lvl="0" indent="457200" rtl="0">
              <a:buNone/>
            </a:pPr>
            <a:r>
              <a:rPr lang="en" sz="1600"/>
              <a:t>"end_date" : "07/11" , </a:t>
            </a:r>
          </a:p>
          <a:p>
            <a:pPr lvl="0" indent="457200" rtl="0">
              <a:buNone/>
            </a:pPr>
            <a:r>
              <a:rPr lang="en" sz="1600" b="1"/>
              <a:t>"details" : [ "bla bla bla" , "drank some soda" , "hit manager in face with pie"]</a:t>
            </a:r>
          </a:p>
          <a:p>
            <a:pPr marL="0" lvl="0" indent="0" rtl="0"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  <p:sp>
        <p:nvSpPr>
          <p:cNvPr id="609" name="Shape 609"/>
          <p:cNvSpPr/>
          <p:nvPr/>
        </p:nvSpPr>
        <p:spPr>
          <a:xfrm>
            <a:off x="3568775" y="5367125"/>
            <a:ext cx="2590199" cy="885300"/>
          </a:xfrm>
          <a:prstGeom prst="wedgeRoundRectCallout">
            <a:avLst>
              <a:gd name="adj1" fmla="val -20502"/>
              <a:gd name="adj2" fmla="val -6368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After which you can use the getters on the JSONArray to get the desired data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/>
              <a:t>
</a:t>
            </a:r>
            <a:r>
              <a:rPr lang="en" sz="2400" b="1"/>
              <a:t>How would you represent this data using XML?</a:t>
            </a:r>
          </a:p>
          <a:p>
            <a:endParaRPr lang="en" sz="2400" b="1"/>
          </a:p>
          <a:p>
            <a:pPr lvl="0" rtl="0">
              <a:buNone/>
            </a:pPr>
            <a:r>
              <a:rPr lang="en" sz="1600"/>
              <a:t>{</a:t>
            </a:r>
          </a:p>
          <a:p>
            <a:pPr lvl="0" indent="457200" rtl="0">
              <a:buNone/>
            </a:pPr>
            <a:r>
              <a:rPr lang="en" sz="1600"/>
              <a:t>"title" : "IT Business Analyst Intern" , </a:t>
            </a:r>
          </a:p>
          <a:p>
            <a:pPr lvl="0" indent="457200" rtl="0">
              <a:buNone/>
            </a:pPr>
            <a:r>
              <a:rPr lang="en" sz="1600"/>
              <a:t>"organization" : "Medtronic" , </a:t>
            </a:r>
          </a:p>
          <a:p>
            <a:pPr lvl="0" indent="457200" rtl="0">
              <a:buNone/>
            </a:pPr>
            <a:r>
              <a:rPr lang="en" sz="1600"/>
              <a:t>"city" : "Brooklyn Park" , </a:t>
            </a:r>
          </a:p>
          <a:p>
            <a:pPr lvl="0" indent="457200" rtl="0">
              <a:buNone/>
            </a:pPr>
            <a:r>
              <a:rPr lang="en" sz="1600"/>
              <a:t>"state" : "MN" , </a:t>
            </a:r>
          </a:p>
          <a:p>
            <a:pPr lvl="0" indent="457200" rtl="0">
              <a:buNone/>
            </a:pPr>
            <a:r>
              <a:rPr lang="en" sz="1600"/>
              <a:t>"start_date" : "05/10" , </a:t>
            </a:r>
          </a:p>
          <a:p>
            <a:pPr lvl="0" indent="457200" rtl="0">
              <a:buNone/>
            </a:pPr>
            <a:r>
              <a:rPr lang="en" sz="1600"/>
              <a:t>"end_date" : "07/11" , </a:t>
            </a:r>
          </a:p>
          <a:p>
            <a:pPr lvl="0" indent="457200" rtl="0">
              <a:buNone/>
            </a:pPr>
            <a:r>
              <a:rPr lang="en" sz="1600"/>
              <a:t>"details" : [ "bla bla bla" , "drank some soda" , "hit manager in face with pie"]</a:t>
            </a:r>
          </a:p>
          <a:p>
            <a:pPr marL="0" lvl="0" indent="0" rtl="0">
              <a:buNone/>
            </a:pPr>
            <a:r>
              <a:rPr lang="en" sz="1600"/>
              <a:t>}</a:t>
            </a:r>
          </a:p>
          <a:p>
            <a:endParaRPr lang="en" sz="1600"/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Parsing JSON</a:t>
            </a:r>
          </a:p>
        </p:txBody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/>
              <a:t>See HttpGetJsonExample.tar</a:t>
            </a: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Introducing Web APIs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In our IMDB example, we saw data that we wanted to use on another machine</a:t>
            </a:r>
          </a:p>
          <a:p>
            <a:pPr marL="457200" lvl="0" indent="-3810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Luckily, someone created imdbapi.com, allowing us to read this data from a machine</a:t>
            </a:r>
          </a:p>
          <a:p>
            <a:pPr marL="457200" lvl="0" indent="-3810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Data isn't always available however, the developer of the web site has to make the data available to other developers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Take VISA for example, they wouldn't just make your private data available!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Or ESPN, who only recently opened up an API for developers to use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Introducing Web APIs</a:t>
            </a:r>
          </a:p>
        </p:txBody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What is a Web API? According to Wikipedia ...</a:t>
            </a:r>
          </a:p>
          <a:p>
            <a:endParaRPr lang="en" sz="2400"/>
          </a:p>
          <a:p>
            <a:endParaRPr lang="en" sz="2400"/>
          </a:p>
          <a:p>
            <a:pPr lvl="0" rtl="0">
              <a:lnSpc>
                <a:spcPct val="115000"/>
              </a:lnSpc>
              <a:buNone/>
            </a:pPr>
            <a:r>
              <a:rPr lang="en" sz="2400">
                <a:solidFill>
                  <a:srgbClr val="000000"/>
                </a:solidFill>
              </a:rPr>
              <a:t>A Web API is a defined set of </a:t>
            </a:r>
            <a:r>
              <a:rPr lang="en" sz="2400">
                <a:solidFill>
                  <a:srgbClr val="000000"/>
                </a:solidFill>
                <a:hlinkClick r:id="rId3"/>
              </a:rPr>
              <a:t>HTTP</a:t>
            </a:r>
            <a:r>
              <a:rPr lang="en" sz="2400">
                <a:solidFill>
                  <a:srgbClr val="000000"/>
                </a:solidFill>
              </a:rPr>
              <a:t> request messages along with a definition of the structure of response messages, typically expressed in </a:t>
            </a:r>
            <a:r>
              <a:rPr lang="en" sz="2400">
                <a:solidFill>
                  <a:srgbClr val="000000"/>
                </a:solidFill>
                <a:hlinkClick r:id="rId4"/>
              </a:rPr>
              <a:t>JSON</a:t>
            </a:r>
            <a:r>
              <a:rPr lang="en" sz="2400">
                <a:solidFill>
                  <a:srgbClr val="000000"/>
                </a:solidFill>
              </a:rPr>
              <a:t> or XML</a:t>
            </a:r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Introducing Web APIs</a:t>
            </a:r>
          </a:p>
        </p:txBody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 sz="2400"/>
              <a:t>You use a Web API because there's data somewhere that you want to use, and the best way for you to retrieve the data is via JSON or XML</a:t>
            </a:r>
          </a:p>
          <a:p>
            <a:endParaRPr lang="en" sz="2400"/>
          </a:p>
          <a:p>
            <a:pPr lvl="0" rtl="0">
              <a:lnSpc>
                <a:spcPct val="115000"/>
              </a:lnSpc>
              <a:buNone/>
            </a:pPr>
            <a:r>
              <a:rPr lang="en" sz="2400">
                <a:solidFill>
                  <a:srgbClr val="000000"/>
                </a:solidFill>
              </a:rPr>
              <a:t>You don't want to </a:t>
            </a:r>
            <a:r>
              <a:rPr lang="en" sz="2400" u="sng">
                <a:solidFill>
                  <a:srgbClr val="000000"/>
                </a:solidFill>
              </a:rPr>
              <a:t>see</a:t>
            </a:r>
            <a:r>
              <a:rPr lang="en" sz="2400">
                <a:solidFill>
                  <a:srgbClr val="000000"/>
                </a:solidFill>
              </a:rPr>
              <a:t> the data graphically, you just want to </a:t>
            </a:r>
            <a:r>
              <a:rPr lang="en" sz="2400" u="sng">
                <a:solidFill>
                  <a:srgbClr val="000000"/>
                </a:solidFill>
              </a:rPr>
              <a:t>use</a:t>
            </a:r>
            <a:r>
              <a:rPr lang="en" sz="2400">
                <a:solidFill>
                  <a:srgbClr val="000000"/>
                </a:solidFill>
              </a:rPr>
              <a:t> it</a:t>
            </a: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Introducing Web APIs</a:t>
            </a:r>
          </a:p>
        </p:txBody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/>
              <a:t>Some more examples of GET requests</a:t>
            </a:r>
          </a:p>
          <a:p>
            <a:endParaRPr lang="en"/>
          </a:p>
          <a:p>
            <a:pPr lvl="0" rtl="0">
              <a:lnSpc>
                <a:spcPct val="115000"/>
              </a:lnSpc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http://droidelicious.com/rest_example/api.php/api/users</a:t>
            </a:r>
          </a:p>
          <a:p>
            <a:endParaRPr lang="en" sz="1100" u="sng">
              <a:solidFill>
                <a:schemeClr val="hlink"/>
              </a:solidFill>
              <a:hlinkClick r:id="rId3"/>
            </a:endParaRPr>
          </a:p>
          <a:p>
            <a:pPr lvl="0" rtl="0">
              <a:lnSpc>
                <a:spcPct val="115000"/>
              </a:lnSpc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http://droidelicious.com/rest_example/api.php/api/users/3</a:t>
            </a: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Introducing Web APIs - Twitter</a:t>
            </a:r>
          </a:p>
        </p:txBody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 sz="2400" dirty="0"/>
              <a:t>
Let's look at the Twitter public API, a more complicated example</a:t>
            </a:r>
          </a:p>
          <a:p>
            <a:endParaRPr lang="en" sz="2400" dirty="0"/>
          </a:p>
          <a:p>
            <a:pPr lvl="0" rtl="0">
              <a:lnSpc>
                <a:spcPct val="115000"/>
              </a:lnSpc>
              <a:buNone/>
            </a:pPr>
            <a:r>
              <a:rPr lang="en" sz="2400" dirty="0">
                <a:solidFill>
                  <a:srgbClr val="000000"/>
                </a:solidFill>
              </a:rPr>
              <a:t>Look at this Twitter profile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https://twitter.com/#!/Android</a:t>
            </a:r>
          </a:p>
          <a:p>
            <a:endParaRPr lang="en" sz="1100" u="sng" dirty="0">
              <a:solidFill>
                <a:schemeClr val="hlink"/>
              </a:solidFill>
              <a:hlinkClick r:id="rId3"/>
            </a:endParaRPr>
          </a:p>
          <a:p>
            <a:pPr lvl="0" rtl="0">
              <a:lnSpc>
                <a:spcPct val="115000"/>
              </a:lnSpc>
              <a:buNone/>
            </a:pPr>
            <a:r>
              <a:rPr lang="en" sz="2400" dirty="0">
                <a:solidFill>
                  <a:srgbClr val="000000"/>
                </a:solidFill>
              </a:rPr>
              <a:t>Let's get the profile image from here </a:t>
            </a:r>
            <a:r>
              <a:rPr lang="en" sz="1100" u="sng" dirty="0">
                <a:solidFill>
                  <a:schemeClr val="hlink"/>
                </a:solidFill>
                <a:hlinkClick r:id="rId4"/>
              </a:rPr>
              <a:t>https://twitter.com/statuses/user_timeline/Android.json</a:t>
            </a:r>
          </a:p>
        </p:txBody>
      </p:sp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Introducing Web APIs - Twitter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/>
              <a:t>
</a:t>
            </a:r>
          </a:p>
          <a:p>
            <a:endParaRPr lang="en"/>
          </a:p>
          <a:p>
            <a:pPr lvl="0" rtl="0">
              <a:lnSpc>
                <a:spcPct val="115000"/>
              </a:lnSpc>
              <a:buNone/>
            </a:pPr>
            <a:r>
              <a:rPr lang="en"/>
              <a:t>See JsonTwitterExample.tar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HttpUrlConnection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used </a:t>
            </a:r>
            <a:r>
              <a:rPr lang="en" dirty="0"/>
              <a:t>to send and receive data over the web</a:t>
            </a:r>
          </a:p>
          <a:p>
            <a:endParaRPr lang="en" dirty="0"/>
          </a:p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data may be of any type and length</a:t>
            </a:r>
          </a:p>
        </p:txBody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Introducing Web APIs</a:t>
            </a:r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/>
              <a:t>
</a:t>
            </a:r>
          </a:p>
          <a:p>
            <a:endParaRPr lang="en"/>
          </a:p>
          <a:p>
            <a:pPr lvl="0" rtl="0">
              <a:lnSpc>
                <a:spcPct val="115000"/>
              </a:lnSpc>
              <a:buNone/>
            </a:pPr>
            <a:r>
              <a:rPr lang="en"/>
              <a:t>Communication in this way involves a client (your device) and a server (twitter.com)</a:t>
            </a:r>
          </a:p>
        </p:txBody>
      </p:sp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Introducing Web APIs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"/>
              <a:t>
</a:t>
            </a:r>
          </a:p>
          <a:p>
            <a:endParaRPr lang="en"/>
          </a:p>
          <a:p>
            <a:pPr lvl="0" rtl="0">
              <a:lnSpc>
                <a:spcPct val="115000"/>
              </a:lnSpc>
              <a:buNone/>
            </a:pPr>
            <a:r>
              <a:rPr lang="en"/>
              <a:t>Note: Sometimes you need an API key in order to use an API</a:t>
            </a:r>
          </a:p>
        </p:txBody>
      </p:sp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The Busy Coder's Guide to Android Development - Mark Murphy</a:t>
            </a: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Android Developers</a:t>
            </a:r>
          </a:p>
          <a:p>
            <a:endParaRPr lang="en" u="sng" dirty="0">
              <a:solidFill>
                <a:schemeClr val="hlink"/>
              </a:solidFill>
              <a:hlinkClick r:id="rId4"/>
            </a:endParaRPr>
          </a:p>
          <a:p>
            <a:pPr>
              <a:buNone/>
            </a:pPr>
            <a:endParaRPr lang="en"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4186</Words>
  <Application>Microsoft Office PowerPoint</Application>
  <PresentationFormat>On-screen Show (4:3)</PresentationFormat>
  <Paragraphs>1207</Paragraphs>
  <Slides>92</Slides>
  <Notes>92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92</vt:i4>
      </vt:variant>
    </vt:vector>
  </HeadingPairs>
  <TitlesOfParts>
    <vt:vector size="95" baseType="lpstr">
      <vt:lpstr/>
      <vt:lpstr/>
      <vt:lpstr/>
      <vt:lpstr>Mobile Programming Lecture 14</vt:lpstr>
      <vt:lpstr>Agenda</vt:lpstr>
      <vt:lpstr>A look at HTML</vt:lpstr>
      <vt:lpstr>A look at HTML</vt:lpstr>
      <vt:lpstr>A look at HTML</vt:lpstr>
      <vt:lpstr>A look at HTML</vt:lpstr>
      <vt:lpstr>A look at HTML</vt:lpstr>
      <vt:lpstr>A look at HTML</vt:lpstr>
      <vt:lpstr>HttpUrlConnection</vt:lpstr>
      <vt:lpstr>HttpUrlConnection</vt:lpstr>
      <vt:lpstr>HttpUrlConnection</vt:lpstr>
      <vt:lpstr>HttpUrlConnection</vt:lpstr>
      <vt:lpstr>HttpUrlConnection</vt:lpstr>
      <vt:lpstr>HttpUrlConnection</vt:lpstr>
      <vt:lpstr>HttpUrlConnection</vt:lpstr>
      <vt:lpstr>HttpUrlConnection</vt:lpstr>
      <vt:lpstr>HttpUrlConnection</vt:lpstr>
      <vt:lpstr>HttpUrlConnection</vt:lpstr>
      <vt:lpstr>HttpUrlConnection</vt:lpstr>
      <vt:lpstr>HttpUrlConnection</vt:lpstr>
      <vt:lpstr>HttpUrlConnection</vt:lpstr>
      <vt:lpstr>HttpUrlConnection</vt:lpstr>
      <vt:lpstr>HttpUrlConnection</vt:lpstr>
      <vt:lpstr>HttpUrlConnection</vt:lpstr>
      <vt:lpstr>HttpUrlConnection</vt:lpstr>
      <vt:lpstr>A look at HTML</vt:lpstr>
      <vt:lpstr>HttpUrlConnection</vt:lpstr>
      <vt:lpstr>HttpUrlConnection</vt:lpstr>
      <vt:lpstr>HttpUrlConnection</vt:lpstr>
      <vt:lpstr>HttpGet</vt:lpstr>
      <vt:lpstr>HttpGet</vt:lpstr>
      <vt:lpstr>HttpGet</vt:lpstr>
      <vt:lpstr>HttpGet</vt:lpstr>
      <vt:lpstr>HttpGet</vt:lpstr>
      <vt:lpstr>HttpGet</vt:lpstr>
      <vt:lpstr>HttpGet</vt:lpstr>
      <vt:lpstr>HttpGet</vt:lpstr>
      <vt:lpstr>In-depth Look at XML</vt:lpstr>
      <vt:lpstr>In-depth Look at XML</vt:lpstr>
      <vt:lpstr>In-depth Look at XML</vt:lpstr>
      <vt:lpstr>In-depth Look at XML</vt:lpstr>
      <vt:lpstr>In-depth Look at XML</vt:lpstr>
      <vt:lpstr>In-depth Look at XML</vt:lpstr>
      <vt:lpstr>In-depth Look at XML</vt:lpstr>
      <vt:lpstr>In-depth Look at XML</vt:lpstr>
      <vt:lpstr>In-depth Look at XML</vt:lpstr>
      <vt:lpstr>In-depth Look at XML</vt:lpstr>
      <vt:lpstr>In-depth Look at XML</vt:lpstr>
      <vt:lpstr>In-depth Look at XML</vt:lpstr>
      <vt:lpstr>In-depth Look at XML</vt:lpstr>
      <vt:lpstr>In-depth Look at XML</vt:lpstr>
      <vt:lpstr>Parsing XML</vt:lpstr>
      <vt:lpstr>Parsing XML</vt:lpstr>
      <vt:lpstr>Parsing XML</vt:lpstr>
      <vt:lpstr>Parsing XML</vt:lpstr>
      <vt:lpstr>Parsing XML</vt:lpstr>
      <vt:lpstr>Parsing XML</vt:lpstr>
      <vt:lpstr>Parsing XML</vt:lpstr>
      <vt:lpstr>Parsing XML</vt:lpstr>
      <vt:lpstr>Parsing XML</vt:lpstr>
      <vt:lpstr>Parsing XML</vt:lpstr>
      <vt:lpstr>Parsing XML</vt:lpstr>
      <vt:lpstr>Parsing XML</vt:lpstr>
      <vt:lpstr>Parsing XML</vt:lpstr>
      <vt:lpstr>XML Efficiency</vt:lpstr>
      <vt:lpstr>XML Efficiency</vt:lpstr>
      <vt:lpstr>XML Efficiency</vt:lpstr>
      <vt:lpstr>JSON Values</vt:lpstr>
      <vt:lpstr>JSON Arrays</vt:lpstr>
      <vt:lpstr>JSON Objects</vt:lpstr>
      <vt:lpstr>Parsing JSON</vt:lpstr>
      <vt:lpstr>Parsing JSON</vt:lpstr>
      <vt:lpstr>Parsing JSON</vt:lpstr>
      <vt:lpstr>Parsing JSON</vt:lpstr>
      <vt:lpstr>Parsing JSON</vt:lpstr>
      <vt:lpstr>Parsing JSON</vt:lpstr>
      <vt:lpstr>Parsing JSON</vt:lpstr>
      <vt:lpstr>Parsing JSON</vt:lpstr>
      <vt:lpstr>Parsing JSON</vt:lpstr>
      <vt:lpstr>Parsing JSON</vt:lpstr>
      <vt:lpstr>Parsing JSON</vt:lpstr>
      <vt:lpstr>Parsing JSON</vt:lpstr>
      <vt:lpstr>Parsing JSON</vt:lpstr>
      <vt:lpstr>Introducing Web APIs</vt:lpstr>
      <vt:lpstr>Introducing Web APIs</vt:lpstr>
      <vt:lpstr>Introducing Web APIs</vt:lpstr>
      <vt:lpstr>Introducing Web APIs</vt:lpstr>
      <vt:lpstr>Introducing Web APIs - Twitter</vt:lpstr>
      <vt:lpstr>Introducing Web APIs - Twitter</vt:lpstr>
      <vt:lpstr>Introducing Web APIs</vt:lpstr>
      <vt:lpstr>Introducing Web APIs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Lecture 14</dc:title>
  <cp:lastModifiedBy>KIENLT</cp:lastModifiedBy>
  <cp:revision>3</cp:revision>
  <dcterms:modified xsi:type="dcterms:W3CDTF">2013-09-24T04:40:36Z</dcterms:modified>
</cp:coreProperties>
</file>