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86" r:id="rId2"/>
    <p:sldMasterId id="2147483687" r:id="rId3"/>
    <p:sldMasterId id="2147483688" r:id="rId4"/>
    <p:sldMasterId id="2147483689" r:id="rId5"/>
    <p:sldMasterId id="2147483690" r:id="rId6"/>
  </p:sldMasterIdLst>
  <p:notesMasterIdLst>
    <p:notesMasterId r:id="rId75"/>
  </p:notesMasterIdLst>
  <p:sldIdLst>
    <p:sldId id="256" r:id="rId7"/>
    <p:sldId id="32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2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2DB24670-D3FE-4226-B7B1-C78CBA95A8D2}">
  <a:tblStyle styleId="{2DB24670-D3FE-4226-B7B1-C78CBA95A8D2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93345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38" name="Shape 13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hape 151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developer.android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4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Resources, Selection, Activities, Intents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Similar to a drop-down </a:t>
            </a:r>
            <a:r>
              <a:rPr lang="en" sz="2400" dirty="0" smtClean="0"/>
              <a:t>list</a:t>
            </a:r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android:prompt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"Select an option"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message to display when the spinner dialog is shown</a:t>
            </a:r>
          </a:p>
          <a:p>
            <a:endParaRPr lang="en" sz="1800" dirty="0"/>
          </a:p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android:spinnerMode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"dialog" or "dropdown"</a:t>
            </a:r>
          </a:p>
          <a:p>
            <a:endParaRPr lang="en" sz="18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android:entries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"@array/countries"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b="1" dirty="0"/>
              <a:t>populate the spinner using 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this array</a:t>
            </a:r>
          </a:p>
          <a:p>
            <a:endParaRPr lang="en" sz="1800" b="1" dirty="0"/>
          </a:p>
        </p:txBody>
      </p:sp>
      <p:sp>
        <p:nvSpPr>
          <p:cNvPr id="217" name="Shape 217"/>
          <p:cNvSpPr/>
          <p:nvPr/>
        </p:nvSpPr>
        <p:spPr>
          <a:xfrm>
            <a:off x="2043925" y="398538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you don't like XML, you can set the entries in Java also.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30" name="Shape 230"/>
          <p:cNvSpPr/>
          <p:nvPr/>
        </p:nvSpPr>
        <p:spPr>
          <a:xfrm>
            <a:off x="6196433" y="1898066"/>
            <a:ext cx="2478600" cy="11181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This is the Java code. If you choose to do this, then you don't need to set the android:entries attribute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Spinner spinner = (Spinner) findViewById(R.id.my_spinner);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37" name="Shape 237"/>
          <p:cNvSpPr/>
          <p:nvPr/>
        </p:nvSpPr>
        <p:spPr>
          <a:xfrm>
            <a:off x="4093850" y="194473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should already know what this does.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Spinner spinner = (Spinner) findViewById(R.id.my_spinner);</a:t>
            </a:r>
          </a:p>
          <a:p>
            <a:endParaRPr lang="en" sz="1800" dirty="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ArrayAdapter</a:t>
            </a:r>
            <a:r>
              <a:rPr lang="en" sz="1800" dirty="0"/>
              <a:t>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ArrayAdapter.createFromResource(this, R.array.countries, android.R.layout.simple_spinner_item);</a:t>
            </a:r>
          </a:p>
          <a:p>
            <a:endParaRPr lang="en" sz="1800" dirty="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}</a:t>
            </a:r>
          </a:p>
          <a:p>
            <a:endParaRPr lang="en" sz="1800" dirty="0"/>
          </a:p>
        </p:txBody>
      </p:sp>
      <p:sp>
        <p:nvSpPr>
          <p:cNvPr id="244" name="Shape 244"/>
          <p:cNvSpPr/>
          <p:nvPr/>
        </p:nvSpPr>
        <p:spPr>
          <a:xfrm>
            <a:off x="1112100" y="2606307"/>
            <a:ext cx="24134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Since you don't like XML</a:t>
            </a:r>
            <a:r>
              <a:rPr lang="en" dirty="0" smtClean="0"/>
              <a:t>, to </a:t>
            </a:r>
            <a:r>
              <a:rPr lang="en" dirty="0"/>
              <a:t>do it programmatically, you need to use an Adapter.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Spinner spinner = (Spinner) findViewById(R.id.my_spinner);</a:t>
            </a:r>
          </a:p>
          <a:p>
            <a:endParaRPr lang="en" sz="1800" dirty="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ArrayAdapter</a:t>
            </a:r>
            <a:r>
              <a:rPr lang="en" sz="1800" b="1" dirty="0"/>
              <a:t>&lt;CharSequence&gt;</a:t>
            </a:r>
            <a:r>
              <a:rPr lang="en" sz="1800" dirty="0"/>
              <a:t>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/>
              <a:t>ArrayAdapter.createFromResource(this</a:t>
            </a:r>
            <a:r>
              <a:rPr lang="en" sz="1800" dirty="0"/>
              <a:t>, R.array.countries, </a:t>
            </a:r>
            <a:r>
              <a:rPr lang="en" sz="1800" dirty="0" smtClean="0"/>
              <a:t>          android.R.layout.simple_spinner_item);</a:t>
            </a:r>
            <a:endParaRPr lang="en" sz="1800" dirty="0"/>
          </a:p>
          <a:p>
            <a:endParaRPr lang="en" sz="1800" dirty="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/>
              <a:t>       mySpinner.setAdapter(adapter</a:t>
            </a:r>
            <a:r>
              <a:rPr lang="en" sz="1800" dirty="0"/>
              <a:t>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}</a:t>
            </a:r>
          </a:p>
          <a:p>
            <a:endParaRPr lang="en" sz="1800" dirty="0"/>
          </a:p>
        </p:txBody>
      </p:sp>
      <p:sp>
        <p:nvSpPr>
          <p:cNvPr id="251" name="Shape 251"/>
          <p:cNvSpPr/>
          <p:nvPr/>
        </p:nvSpPr>
        <p:spPr>
          <a:xfrm>
            <a:off x="2636100" y="2606307"/>
            <a:ext cx="24134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Java stuff. If you don't know what it is, try removing it to see what happens.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</a:t>
            </a:r>
            <a:r>
              <a:rPr lang="en" sz="1800" b="1"/>
              <a:t>createFromResource</a:t>
            </a:r>
            <a:r>
              <a:rPr lang="en" sz="1800"/>
              <a:t>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58" name="Shape 258"/>
          <p:cNvSpPr/>
          <p:nvPr/>
        </p:nvSpPr>
        <p:spPr>
          <a:xfrm>
            <a:off x="2149500" y="2988332"/>
            <a:ext cx="24972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you have an @array resource already, then create an ArrayAdapter from that resource.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</a:t>
            </a:r>
            <a:r>
              <a:rPr lang="en" sz="1800" b="1"/>
              <a:t>this</a:t>
            </a:r>
            <a:r>
              <a:rPr lang="en" sz="1800"/>
              <a:t>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65" name="Shape 265"/>
          <p:cNvSpPr/>
          <p:nvPr/>
        </p:nvSpPr>
        <p:spPr>
          <a:xfrm>
            <a:off x="4283100" y="2988332"/>
            <a:ext cx="2823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argument is of type Context, you can just past the "this" keyword here (because of the state of app)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</a:t>
            </a:r>
            <a:r>
              <a:rPr lang="en" sz="1800" b="1"/>
              <a:t>R.array.countries</a:t>
            </a:r>
            <a:r>
              <a:rPr lang="en" sz="1800"/>
              <a:t>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72" name="Shape 272"/>
          <p:cNvSpPr/>
          <p:nvPr/>
        </p:nvSpPr>
        <p:spPr>
          <a:xfrm>
            <a:off x="4968900" y="29883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resource that you're creating the ArrayAdapter from.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</a:t>
            </a:r>
            <a:r>
              <a:rPr lang="en" sz="1800" b="1"/>
              <a:t>android.R.layout.simple_spinner_item</a:t>
            </a:r>
            <a:r>
              <a:rPr lang="en" sz="1800"/>
              <a:t>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79" name="Shape 279"/>
          <p:cNvSpPr/>
          <p:nvPr/>
        </p:nvSpPr>
        <p:spPr>
          <a:xfrm>
            <a:off x="1371125" y="32695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3rd  argument expects the @id of a TextView.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Lecture 3 Review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 dirty="0" smtClean="0"/>
              <a:t>Why </a:t>
            </a:r>
            <a:r>
              <a:rPr lang="en" dirty="0"/>
              <a:t>shouldn't you use Toast to debug?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 dirty="0"/>
              <a:t>How should you debug?</a:t>
            </a:r>
          </a:p>
        </p:txBody>
      </p:sp>
    </p:spTree>
    <p:extLst>
      <p:ext uri="{BB962C8B-B14F-4D97-AF65-F5344CB8AC3E}">
        <p14:creationId xmlns:p14="http://schemas.microsoft.com/office/powerpoint/2010/main" xmlns="" val="78218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</a:t>
            </a:r>
            <a:r>
              <a:rPr lang="en" sz="1800" b="1"/>
              <a:t>android.R</a:t>
            </a:r>
            <a:r>
              <a:rPr lang="en" sz="1800"/>
              <a:t>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86" name="Shape 286"/>
          <p:cNvSpPr/>
          <p:nvPr/>
        </p:nvSpPr>
        <p:spPr>
          <a:xfrm>
            <a:off x="837725" y="32695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android.R gives you resources that exist for use even before you create your 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</a:t>
            </a:r>
            <a:r>
              <a:rPr lang="en" sz="1800" b="1"/>
              <a:t>simple_spinner_item</a:t>
            </a:r>
            <a:r>
              <a:rPr lang="en" sz="1800"/>
              <a:t>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93" name="Shape 293"/>
          <p:cNvSpPr/>
          <p:nvPr/>
        </p:nvSpPr>
        <p:spPr>
          <a:xfrm>
            <a:off x="2590325" y="32695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 instead of creating and using your own TextView for this purpose, use this one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00" name="Shape 300"/>
          <p:cNvSpPr/>
          <p:nvPr/>
        </p:nvSpPr>
        <p:spPr>
          <a:xfrm>
            <a:off x="400600" y="38938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Attach the Adapter to the Spinner in order to populate the Spinner!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ArrayAdapter.createFromResource(this, R.array.countries, android.R.layout.simple_spinner_item);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adapter.setDropDownViewResource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(android.R.layout.simple_spinner_dropdown_item);</a:t>
            </a:r>
          </a:p>
          <a:p>
            <a:endParaRPr lang="en" sz="1800" b="1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07" name="Shape 307"/>
          <p:cNvSpPr/>
          <p:nvPr/>
        </p:nvSpPr>
        <p:spPr>
          <a:xfrm>
            <a:off x="456725" y="3879132"/>
            <a:ext cx="2226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Finally, this line of code is not required, but it makes your drop down look pretty.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Selection Widgets - Spinner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Both ways give you a Spinner which uses predetermined entries</a:t>
            </a:r>
          </a:p>
          <a:p>
            <a:endParaRPr lang="en"/>
          </a:p>
          <a:p>
            <a:endParaRPr lang="en"/>
          </a:p>
          <a:p>
            <a:pPr>
              <a:buNone/>
            </a:pPr>
            <a:r>
              <a:rPr lang="en"/>
              <a:t>How do you populate the Spinner at runtime, with when the entries are also determined at runtime?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marL="0" lvl="0" indent="457200" rtl="0">
              <a:buNone/>
            </a:pPr>
            <a:r>
              <a:rPr lang="en" sz="1800"/>
              <a:t>String[] countries = new String[]{"Brazil","China","Denmark"};</a:t>
            </a:r>
          </a:p>
          <a:p>
            <a:endParaRPr lang="en" sz="1800"/>
          </a:p>
          <a:p>
            <a:pPr marL="0" lvl="0" indent="457200" rtl="0">
              <a:buNone/>
            </a:pPr>
            <a:r>
              <a:rPr lang="en" sz="1800"/>
              <a:t>ArrayAdapter&lt;String&gt; adapter = new ArrayAdapter&lt;String&gt;(this,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android.R.layout.simple_spinner_item, countries);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String[] countries = new String[]{"Brazil","China","Denmark"};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ArrayAdapter&lt;String&gt; adapter = new ArrayAdapter&lt;String&gt;(this,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android.R.layout.simple_spinner_item, countries);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26" name="Shape 326"/>
          <p:cNvSpPr/>
          <p:nvPr/>
        </p:nvSpPr>
        <p:spPr>
          <a:xfrm>
            <a:off x="457200" y="2876503"/>
            <a:ext cx="1900799" cy="72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Create and initialize a String array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countries = new String[]{"Brazil","China","Denmark"};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ArrayAdapter&lt;String&gt; adapter = new ArrayAdapter&lt;String&gt;(this,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android.R.layout.simple_spinner_item, countries);</a:t>
            </a:r>
          </a:p>
          <a:p>
            <a:endParaRPr lang="en" sz="1800" b="1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33" name="Shape 333"/>
          <p:cNvSpPr/>
          <p:nvPr/>
        </p:nvSpPr>
        <p:spPr>
          <a:xfrm>
            <a:off x="513100" y="3407641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Create an ArrayAdapter to populate the Spinner with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Spinner spinner = (Spinner) findViewById(R.id.my_spinner);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countries = new String[]{"Brazil","China","Denmark"};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ArrayAdapter&lt;String&gt; adapter = new ArrayAdapter&lt;String&gt;(this,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android.R.layout.simple_spinner_item, </a:t>
            </a:r>
            <a:r>
              <a:rPr lang="en" sz="1800" b="1"/>
              <a:t>countries</a:t>
            </a:r>
            <a:r>
              <a:rPr lang="en" sz="1800"/>
              <a:t>);</a:t>
            </a:r>
          </a:p>
          <a:p>
            <a:endParaRPr lang="en" sz="180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mySpinner.setAdapter(adapter);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40" name="Shape 340"/>
          <p:cNvSpPr/>
          <p:nvPr/>
        </p:nvSpPr>
        <p:spPr>
          <a:xfrm>
            <a:off x="4883225" y="3752416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3rd argument accepts a List of Strings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ListView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 ListView is similar to a Spinner</a:t>
            </a:r>
          </a:p>
          <a:p>
            <a:endParaRPr lang="en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they both show the user a list of items</a:t>
            </a:r>
          </a:p>
          <a:p>
            <a:endParaRPr lang="en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they both have the </a:t>
            </a:r>
            <a:r>
              <a:rPr lang="en" b="1"/>
              <a:t>android:entries</a:t>
            </a:r>
            <a:r>
              <a:rPr lang="en"/>
              <a:t> attribute, so they can both be set using the same </a:t>
            </a:r>
            <a:r>
              <a:rPr lang="en" b="1"/>
              <a:t>@array</a:t>
            </a:r>
            <a:r>
              <a:rPr lang="en"/>
              <a:t> resource or the same </a:t>
            </a:r>
            <a:r>
              <a:rPr lang="en" b="1"/>
              <a:t>ArrayAdapter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Agenda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Referencing @string resources</a:t>
            </a:r>
          </a:p>
          <a:p>
            <a:endParaRPr lang="en" sz="2400" u="sng">
              <a:solidFill>
                <a:schemeClr val="hlink"/>
              </a:solidFill>
              <a:hlinkClick r:id="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Setters and Getters</a:t>
            </a:r>
          </a:p>
          <a:p>
            <a:endParaRPr lang="en" sz="2400" u="sng">
              <a:solidFill>
                <a:schemeClr val="hlink"/>
              </a:solidFill>
              <a:hlinkClick r:id="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Selection Views</a:t>
            </a:r>
          </a:p>
          <a:p>
            <a:endParaRPr lang="en" sz="2400" u="sng">
              <a:solidFill>
                <a:schemeClr val="hlink"/>
              </a:solidFill>
              <a:hlinkClick r:id="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Android Components</a:t>
            </a:r>
            <a:r>
              <a:rPr lang="en" sz="2400"/>
              <a:t> - Activity</a:t>
            </a:r>
          </a:p>
          <a:p>
            <a:endParaRPr lang="en" sz="2400"/>
          </a:p>
          <a:p>
            <a:pPr marL="457200" lvl="0" indent="-368300" rtl="0">
              <a:buClr>
                <a:schemeClr val="dk1"/>
              </a:buClr>
              <a:buSzPct val="152777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Intents</a:t>
            </a:r>
          </a:p>
          <a:p>
            <a:endParaRPr lang="en" sz="2400" u="sng">
              <a:solidFill>
                <a:schemeClr val="hlink"/>
              </a:solidFill>
              <a:hlinkClick r:id="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hlinkClick r:id=""/>
              </a:rPr>
              <a:t>More on the Android Manifest File</a:t>
            </a:r>
          </a:p>
          <a:p>
            <a:endParaRPr lang="en" sz="2400" u="sng">
              <a:solidFill>
                <a:schemeClr val="hlink"/>
              </a:solidFill>
              <a:hlinkClick r:id="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ListView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r>
              <a:rPr lang="en-US" sz="2400" i="1" dirty="0"/>
              <a:t>Adapters</a:t>
            </a:r>
            <a:r>
              <a:rPr lang="en-US" sz="2400" dirty="0"/>
              <a:t> are used to provide the data to the </a:t>
            </a:r>
            <a:r>
              <a:rPr lang="en-US" sz="2400" dirty="0" err="1"/>
              <a:t>ListView</a:t>
            </a:r>
            <a:r>
              <a:rPr lang="en-US" sz="2400" dirty="0"/>
              <a:t> object. </a:t>
            </a:r>
            <a:endParaRPr lang="en-US" sz="2400" dirty="0" smtClean="0"/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endParaRPr lang="en-US" sz="2400" dirty="0"/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adapter also </a:t>
            </a:r>
            <a:r>
              <a:rPr lang="en-US" sz="2400" dirty="0" smtClean="0"/>
              <a:t>defines </a:t>
            </a:r>
            <a:r>
              <a:rPr lang="en-US" sz="2400" dirty="0"/>
              <a:t>how each row is the </a:t>
            </a:r>
            <a:r>
              <a:rPr lang="en-US" sz="2400" dirty="0" err="1"/>
              <a:t>ListView</a:t>
            </a:r>
            <a:r>
              <a:rPr lang="en-US" sz="2400" dirty="0"/>
              <a:t> is </a:t>
            </a:r>
            <a:r>
              <a:rPr lang="en-US" sz="2400" dirty="0" smtClean="0"/>
              <a:t>displayed.</a:t>
            </a:r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endParaRPr lang="en-US" sz="2400" b="1" dirty="0"/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r>
              <a:rPr lang="en-US" sz="2400" dirty="0" smtClean="0"/>
              <a:t>You can use pre-existing layout for each row. </a:t>
            </a:r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endParaRPr lang="en-US" sz="2400" dirty="0"/>
          </a:p>
          <a:p>
            <a:pPr>
              <a:buClr>
                <a:srgbClr val="000000"/>
              </a:buClr>
              <a:buSzPct val="36666"/>
              <a:buFont typeface="Wingdings" pitchFamily="2" charset="2"/>
              <a:buChar char="q"/>
            </a:pPr>
            <a:r>
              <a:rPr lang="en-US" sz="2400" dirty="0" smtClean="0"/>
              <a:t>You can also define customized layout for each row.</a:t>
            </a:r>
          </a:p>
          <a:p>
            <a:pPr lvl="1">
              <a:buClr>
                <a:srgbClr val="000000"/>
              </a:buClr>
              <a:buSzPct val="36666"/>
              <a:buFont typeface="Wingdings" pitchFamily="2" charset="2"/>
              <a:buChar char="q"/>
            </a:pPr>
            <a:r>
              <a:rPr lang="en-US" sz="1800" dirty="0" smtClean="0"/>
              <a:t>Extends </a:t>
            </a:r>
            <a:r>
              <a:rPr lang="en-US" sz="1800" dirty="0" err="1" smtClean="0"/>
              <a:t>BaseAdapter</a:t>
            </a:r>
            <a:r>
              <a:rPr lang="en-US" sz="1800" dirty="0" smtClean="0"/>
              <a:t> class. </a:t>
            </a:r>
            <a:endParaRPr lang="en-US" sz="1800" dirty="0"/>
          </a:p>
          <a:p>
            <a:pPr marL="0" lvl="0" indent="0">
              <a:buClr>
                <a:srgbClr val="000000"/>
              </a:buClr>
              <a:buSzPct val="36666"/>
              <a:buNone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xmlns="" val="1474034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ListView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A ListView is similar to a Spinner </a:t>
            </a:r>
            <a:r>
              <a:rPr lang="en" sz="2400" b="1" dirty="0"/>
              <a:t>with some exceptions</a:t>
            </a:r>
            <a:r>
              <a:rPr lang="en" sz="2400" dirty="0"/>
              <a:t>, </a:t>
            </a:r>
            <a:r>
              <a:rPr lang="en" sz="2400" dirty="0" smtClean="0"/>
              <a:t>   to </a:t>
            </a:r>
            <a:r>
              <a:rPr lang="en" sz="2400" dirty="0"/>
              <a:t>name a few: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smtClean="0"/>
              <a:t>A </a:t>
            </a:r>
            <a:r>
              <a:rPr lang="en" sz="2400" dirty="0"/>
              <a:t>Spinner is normally used for forms, a ListView not so much</a:t>
            </a:r>
          </a:p>
          <a:p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 Spinner only shows one item at a time</a:t>
            </a:r>
          </a:p>
          <a:p>
            <a:endParaRPr lang="en" sz="2400" dirty="0"/>
          </a:p>
          <a:p>
            <a:pPr marL="457200" lvl="0" indent="-29845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 Spinner item can be "selected", a ListView item can be "clicked" or "selected"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ListView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A ListView is similar to a Spinner </a:t>
            </a:r>
            <a:r>
              <a:rPr lang="en" sz="2400" b="1" dirty="0"/>
              <a:t>with some </a:t>
            </a:r>
            <a:r>
              <a:rPr lang="en" sz="2400" b="1" dirty="0" smtClean="0"/>
              <a:t>exceptions</a:t>
            </a:r>
            <a:r>
              <a:rPr lang="en" sz="2400" dirty="0" smtClean="0"/>
              <a:t>, to </a:t>
            </a:r>
            <a:r>
              <a:rPr lang="en" sz="2400" dirty="0"/>
              <a:t>name a few:</a:t>
            </a:r>
          </a:p>
          <a:p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 Spinner is normally used for forms, a ListView not so much</a:t>
            </a:r>
          </a:p>
          <a:p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 Spinner only shows one item at a time</a:t>
            </a:r>
          </a:p>
          <a:p>
            <a:endParaRPr lang="en" sz="2400" dirty="0"/>
          </a:p>
          <a:p>
            <a:pPr marL="457200" lvl="0" indent="-29845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 Spinner item can be "selected", a ListView item can be "clicked" or "selected"</a:t>
            </a:r>
          </a:p>
        </p:txBody>
      </p:sp>
      <p:sp>
        <p:nvSpPr>
          <p:cNvPr id="359" name="Shape 359"/>
          <p:cNvSpPr/>
          <p:nvPr/>
        </p:nvSpPr>
        <p:spPr>
          <a:xfrm>
            <a:off x="2580650" y="4367366"/>
            <a:ext cx="2497200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 added this in hindsight. On non-trouch-screen devices it can be selected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pPr lvl="0">
              <a:buNone/>
            </a:pPr>
            <a:r>
              <a:rPr lang="en" dirty="0"/>
              <a:t>You can set an EventListener for when the user selects </a:t>
            </a:r>
            <a:r>
              <a:rPr lang="en" dirty="0" smtClean="0"/>
              <a:t>an </a:t>
            </a:r>
            <a:r>
              <a:rPr lang="en" dirty="0"/>
              <a:t>item from the Spinner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public void onItemSelected(AdapterView&lt;?&gt;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}</a:t>
            </a:r>
          </a:p>
          <a:p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});</a:t>
            </a:r>
          </a:p>
          <a:p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</a:t>
            </a:r>
            <a:r>
              <a:rPr lang="en" sz="1600" b="1"/>
              <a:t>setOnItemSelectedListener</a:t>
            </a:r>
            <a:r>
              <a:rPr lang="en" sz="1600"/>
              <a:t>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378" name="Shape 378"/>
          <p:cNvSpPr/>
          <p:nvPr/>
        </p:nvSpPr>
        <p:spPr>
          <a:xfrm>
            <a:off x="1071150" y="779966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Setter method for setting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mySpinner.setOnItemSelectedListener(new </a:t>
            </a:r>
            <a:r>
              <a:rPr lang="en" sz="1600" b="1"/>
              <a:t>OnItemSelectedListener</a:t>
            </a:r>
            <a:r>
              <a:rPr lang="en" sz="1600"/>
              <a:t>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385" name="Shape 385"/>
          <p:cNvSpPr/>
          <p:nvPr/>
        </p:nvSpPr>
        <p:spPr>
          <a:xfrm>
            <a:off x="3896550" y="685141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Anonymous class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</a:t>
            </a:r>
            <a:r>
              <a:rPr lang="en" sz="1600" b="1"/>
              <a:t>onItemSelected</a:t>
            </a:r>
            <a:r>
              <a:rPr lang="en" sz="1600"/>
              <a:t>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392" name="Shape 392"/>
          <p:cNvSpPr/>
          <p:nvPr/>
        </p:nvSpPr>
        <p:spPr>
          <a:xfrm>
            <a:off x="2022625" y="1348366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When an item is selected ...,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</a:t>
            </a:r>
            <a:r>
              <a:rPr lang="en" sz="1600" b="1"/>
              <a:t>View view</a:t>
            </a:r>
            <a:r>
              <a:rPr lang="en" sz="1600"/>
              <a:t>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399" name="Shape 399"/>
          <p:cNvSpPr/>
          <p:nvPr/>
        </p:nvSpPr>
        <p:spPr>
          <a:xfrm>
            <a:off x="5684575" y="1357666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can now reference the actual View (i.e., each entry in Spinner is a TextView)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</a:t>
            </a:r>
            <a:r>
              <a:rPr lang="en" sz="1600" b="1"/>
              <a:t>int position</a:t>
            </a:r>
            <a:r>
              <a:rPr lang="en" sz="1600"/>
              <a:t>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06" name="Shape 406"/>
          <p:cNvSpPr/>
          <p:nvPr/>
        </p:nvSpPr>
        <p:spPr>
          <a:xfrm>
            <a:off x="6522775" y="1357666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position of the view in the Adapter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Referencing @string Resources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All </a:t>
            </a:r>
            <a:r>
              <a:rPr lang="en" dirty="0"/>
              <a:t>@string Resources are stored in res/values/strings.xml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You reference them in XML as "@string/string_name"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int position, </a:t>
            </a:r>
            <a:r>
              <a:rPr lang="en" sz="1600" b="1"/>
              <a:t>long id</a:t>
            </a:r>
            <a:r>
              <a:rPr lang="en" sz="1600"/>
              <a:t>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13" name="Shape 413"/>
          <p:cNvSpPr/>
          <p:nvPr/>
        </p:nvSpPr>
        <p:spPr>
          <a:xfrm>
            <a:off x="6522775" y="1357666"/>
            <a:ext cx="2143199" cy="894299"/>
          </a:xfrm>
          <a:prstGeom prst="wedgeRoundRectCallout">
            <a:avLst>
              <a:gd name="adj1" fmla="val 19988"/>
              <a:gd name="adj2" fmla="val 6596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android:id attribute of the view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((TextView) view)</a:t>
            </a:r>
            <a:r>
              <a:rPr lang="en" sz="1600"/>
              <a:t>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20" name="Shape 420"/>
          <p:cNvSpPr/>
          <p:nvPr/>
        </p:nvSpPr>
        <p:spPr>
          <a:xfrm>
            <a:off x="2758325" y="1935391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Cast the generic View to a TextView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mySpinner.setOnItemSelectedListener(new OnItemSelectedListener()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onItemSelected(AdapterView&lt;?&gt;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</a:t>
            </a:r>
            <a:r>
              <a:rPr lang="en" sz="1600" b="1"/>
              <a:t>.getText()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onNothingSelected(AdapterView&lt;?&gt; parent)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"You didn't select anything" 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27" name="Shape 427"/>
          <p:cNvSpPr/>
          <p:nvPr/>
        </p:nvSpPr>
        <p:spPr>
          <a:xfrm>
            <a:off x="2758325" y="1935391"/>
            <a:ext cx="2143199" cy="894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 the android:text value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Spinner OnItemSelected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Note that this we're using the </a:t>
            </a:r>
            <a:r>
              <a:rPr lang="en" sz="2400" b="1" dirty="0"/>
              <a:t>OnItemSelectedListener </a:t>
            </a:r>
            <a:r>
              <a:rPr lang="en" sz="2400" dirty="0"/>
              <a:t>instead of the </a:t>
            </a:r>
            <a:r>
              <a:rPr lang="en" sz="2400" b="1" dirty="0"/>
              <a:t>OnItemClickListener </a:t>
            </a:r>
            <a:r>
              <a:rPr lang="en" sz="2400" dirty="0"/>
              <a:t>for Spinner!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If </a:t>
            </a:r>
            <a:r>
              <a:rPr lang="en" sz="2400" dirty="0"/>
              <a:t>you try to use OnItemClickListener you may get errors</a:t>
            </a:r>
          </a:p>
          <a:p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Also, note the difference between these two listeners and OnClickListener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strike="sngStrike" dirty="0" smtClean="0"/>
              <a:t>OnItemClickListener</a:t>
            </a:r>
            <a:endParaRPr lang="en" sz="1800" strike="sngStrike" dirty="0"/>
          </a:p>
          <a:p>
            <a:pPr marL="1371600" lvl="2" indent="-298450" rtl="0">
              <a:buClr>
                <a:srgbClr val="000000"/>
              </a:buClr>
              <a:buSzPct val="61111"/>
              <a:buFont typeface="Wingdings"/>
              <a:buChar char="§"/>
            </a:pPr>
            <a:r>
              <a:rPr lang="en" sz="1800" dirty="0"/>
              <a:t>an entry in the Spinner has been clicked, don't use this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OnClickListener</a:t>
            </a:r>
          </a:p>
          <a:p>
            <a:pPr marL="1371600" lvl="2" indent="-298450" rtl="0">
              <a:buClr>
                <a:srgbClr val="000000"/>
              </a:buClr>
              <a:buSzPct val="61111"/>
              <a:buFont typeface="Wingdings"/>
              <a:buChar char="§"/>
            </a:pPr>
            <a:r>
              <a:rPr lang="en" sz="1800" dirty="0"/>
              <a:t>the Spinner has been clicked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OnItemSelectedListener</a:t>
            </a:r>
          </a:p>
          <a:p>
            <a:pPr marL="1371600" lvl="2" indent="-298450" rtl="0">
              <a:buClr>
                <a:srgbClr val="000000"/>
              </a:buClr>
              <a:buSzPct val="61111"/>
              <a:buFont typeface="Wingdings"/>
              <a:buChar char="§"/>
            </a:pPr>
            <a:r>
              <a:rPr lang="en" sz="1800" dirty="0"/>
              <a:t>an entry in the Spinner has been </a:t>
            </a:r>
          </a:p>
          <a:p>
            <a:pPr marL="914400" lvl="0" indent="457200">
              <a:buNone/>
            </a:pPr>
            <a:r>
              <a:rPr lang="en" sz="1800" dirty="0"/>
              <a:t>selected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ListView OnItemClick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As </a:t>
            </a:r>
            <a:r>
              <a:rPr lang="en" dirty="0"/>
              <a:t>mentioned before, a ListView item can be clicked, or selected</a:t>
            </a:r>
          </a:p>
          <a:p>
            <a:endParaRPr lang="en" dirty="0"/>
          </a:p>
          <a:p>
            <a:endParaRPr lang="en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that case, you use OnItemClickListener for ListView or OnItemSelected Listener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ListView OnItemClick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myListView.setOnItemClickListener(new OnItemClickListener()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public void onItemClick(AdapterView&lt;?&gt; parent, View view, int position, long id)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Toast.makeText(getApplicationContext(),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((TextView) view).getText(), </a:t>
            </a:r>
          </a:p>
          <a:p>
            <a:pPr marL="18288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Toast.LENGTH_SHORT).show();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Android Application Components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>
              <a:buNone/>
            </a:pPr>
            <a:r>
              <a:rPr lang="en"/>
              <a:t>So far we've only been working with 1 of the 4 Android components, namely Activity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Android Application Components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The 4 Android application components are 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Activity</a:t>
            </a:r>
            <a:endParaRPr lang="en" dirty="0"/>
          </a:p>
          <a:p>
            <a:pPr marL="457200" marR="0" lvl="0" indent="-4191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Broadcast Receiver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Content Provider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Service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Activity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So far we've only been working with a single Activity</a:t>
            </a:r>
          </a:p>
          <a:p>
            <a:endParaRPr lang="en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Remember, an Activity is a single screen with a user interface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Each Activity in an application is independent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
</a:t>
            </a:r>
          </a:p>
          <a:p>
            <a:endParaRPr lang="en" b="1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An Activity is the only Android application component with a UI!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Referencing @string Resources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 can also reference them in Java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String buttonText = "";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Resources res = getResources();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buttonText = res.getString(R.string.string_name);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In </a:t>
            </a:r>
            <a:r>
              <a:rPr lang="en" dirty="0"/>
              <a:t>Homework 2, you're creating a form that doesn't do anything after the form is submitted</a:t>
            </a:r>
          </a:p>
          <a:p>
            <a:endParaRPr lang="en" dirty="0"/>
          </a:p>
          <a:p>
            <a:endParaRPr lang="en" dirty="0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If you want to take the user to a different screen after the form is submitted, you should add a new Activity to your </a:t>
            </a:r>
            <a:r>
              <a:rPr lang="en" dirty="0" smtClean="0"/>
              <a:t>app.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To add a new Activity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open </a:t>
            </a:r>
            <a:r>
              <a:rPr lang="en" sz="2400" dirty="0"/>
              <a:t>the AndroidManifest.xml file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click on the Application tab at the bottom of the window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under the Application Nodes section, click Add ...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select Activity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in the Attributes for Activity section, click on the </a:t>
            </a:r>
            <a:r>
              <a:rPr lang="en" sz="2400" u="sng" dirty="0">
                <a:solidFill>
                  <a:srgbClr val="073763"/>
                </a:solidFill>
                <a:hlinkClick r:id="rId3"/>
              </a:rPr>
              <a:t>Name*</a:t>
            </a:r>
            <a:r>
              <a:rPr lang="en" sz="2400" dirty="0"/>
              <a:t> </a:t>
            </a:r>
            <a:r>
              <a:rPr lang="en" sz="2400" dirty="0">
                <a:solidFill>
                  <a:srgbClr val="000000"/>
                </a:solidFill>
              </a:rPr>
              <a:t>link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Enter the name of your second Activity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Finish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You </a:t>
            </a:r>
            <a:r>
              <a:rPr lang="en" dirty="0"/>
              <a:t>can design the UI for your second Activity </a:t>
            </a:r>
            <a:r>
              <a:rPr lang="en" sz="2400" dirty="0" smtClean="0"/>
              <a:t>e.g</a:t>
            </a:r>
            <a:r>
              <a:rPr lang="en" sz="2400" dirty="0"/>
              <a:t>. add another res/layout/xml_file.xml</a:t>
            </a:r>
          </a:p>
          <a:p>
            <a:endParaRPr lang="en" sz="2400" dirty="0"/>
          </a:p>
          <a:p>
            <a:pPr lvl="0">
              <a:buNone/>
            </a:pPr>
            <a:r>
              <a:rPr lang="en" dirty="0">
                <a:solidFill>
                  <a:srgbClr val="000000"/>
                </a:solidFill>
              </a:rPr>
              <a:t>Now we need to figure out how to launch the second Activity B from the first Activity A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An </a:t>
            </a:r>
            <a:r>
              <a:rPr lang="en" dirty="0"/>
              <a:t>Intent is an abstract description of an operation to be performed</a:t>
            </a:r>
          </a:p>
          <a:p>
            <a:pPr marL="0" indent="0">
              <a:buNone/>
            </a:pPr>
            <a:endParaRPr lang="en" dirty="0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You can use it to launch another Activity B from within Activity A using an </a:t>
            </a:r>
            <a:r>
              <a:rPr lang="en" dirty="0" smtClean="0">
                <a:solidFill>
                  <a:srgbClr val="000000"/>
                </a:solidFill>
              </a:rPr>
              <a:t>Intent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endParaRPr lang="en" dirty="0" smtClean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600200" y="4876800"/>
            <a:ext cx="16002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67770" y="4828374"/>
            <a:ext cx="16002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5181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  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5181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  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8100" y="5171274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258084" y="5056974"/>
            <a:ext cx="2001140" cy="533400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and Intent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...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public void onClick(View view)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Intent myIntent = new Intent(A.this, B.class);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startActivity(intent);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and Intent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...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public void onClick(View view)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Intent myIntent = new Intent(</a:t>
            </a:r>
            <a:r>
              <a:rPr lang="en" b="1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.this, B.class);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startActivity(intent);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512" name="Shape 512"/>
          <p:cNvSpPr/>
          <p:nvPr/>
        </p:nvSpPr>
        <p:spPr>
          <a:xfrm>
            <a:off x="5193400" y="265293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name of the Activity the app is currently running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and Intent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...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public void onClick(View view)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Intent myIntent = new Intent(A.this, </a:t>
            </a:r>
            <a:r>
              <a:rPr lang="en" b="1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.class);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startActivity(intent);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519" name="Shape 519"/>
          <p:cNvSpPr/>
          <p:nvPr/>
        </p:nvSpPr>
        <p:spPr>
          <a:xfrm>
            <a:off x="6336400" y="265293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name of the Activity that should be launched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and Intent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...</a:t>
            </a:r>
          </a:p>
          <a:p>
            <a:endParaRPr lang="en" dirty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public void onClick(View view)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{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Intent myIntent = new Intent(A.this, B.class);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b="1" dirty="0">
                <a:solidFill>
                  <a:srgbClr val="000000"/>
                </a:solidFill>
              </a:rPr>
              <a:t>	startActivity(intent);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}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526" name="Shape 526"/>
          <p:cNvSpPr/>
          <p:nvPr/>
        </p:nvSpPr>
        <p:spPr>
          <a:xfrm>
            <a:off x="469000" y="326253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Launch Activity B now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Activity - Android Manifest File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If you added the second Activity B </a:t>
            </a:r>
            <a:r>
              <a:rPr lang="en" sz="2400" u="sng" dirty="0">
                <a:solidFill>
                  <a:schemeClr val="hlink"/>
                </a:solidFill>
              </a:rPr>
              <a:t>this way</a:t>
            </a:r>
            <a:r>
              <a:rPr lang="en" sz="2400" dirty="0"/>
              <a:t>, then B will be automatically added to the Android Manifest file</a:t>
            </a:r>
          </a:p>
          <a:p>
            <a:endParaRPr lang="en" sz="2400" dirty="0"/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If you added it some other way, then Activity B may not be in the Manifest File. </a:t>
            </a:r>
            <a:r>
              <a:rPr lang="en" sz="2400" b="1" dirty="0"/>
              <a:t>This is an easy to get a Force Close when you try to launch Activity B!</a:t>
            </a:r>
          </a:p>
          <a:p>
            <a:endParaRPr lang="en" sz="2400" b="1" dirty="0"/>
          </a:p>
          <a:p>
            <a:endParaRPr lang="en" sz="2400" b="1" dirty="0"/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Android needs to know what Activities your app may launch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Sometimes the entire UI for your Activity may be a ListView</a:t>
            </a:r>
          </a:p>
          <a:p>
            <a:pPr marL="0" indent="0">
              <a:buNone/>
            </a:pPr>
            <a:endParaRPr lang="en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this case, you can extend ListActivity instead of extending Activity</a:t>
            </a:r>
          </a:p>
          <a:p>
            <a:endParaRPr lang="en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You don't need a layout.xml file for a ListActivity!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Referencing Resources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 can store an array of strings if you need a collection instead of just a single string. </a:t>
            </a:r>
            <a:r>
              <a:rPr lang="en" sz="2400" b="1"/>
              <a:t>This makes it an @array resource instead of @string resource</a:t>
            </a:r>
            <a:r>
              <a:rPr lang="en" sz="2400"/>
              <a:t>!</a:t>
            </a:r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Open res/values/strings.xml in Resources view</a:t>
            </a:r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Add ... &gt; String Array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/>
              <a:t>enter the name of the string_array, e.g. "countries"</a:t>
            </a:r>
          </a:p>
          <a:p>
            <a:endParaRPr lang="en" sz="18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Repeat until you've added all values for the collection ...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/>
              <a:t>Add ... &gt; Item</a:t>
            </a:r>
          </a:p>
          <a:p>
            <a:pPr marL="914400" lvl="1" indent="-29845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/>
              <a:t>Enter the name of the item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setContentView(R.layout.main);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String[]{"one","two","three"};</a:t>
            </a:r>
          </a:p>
          <a:p>
            <a:pPr marL="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</a:t>
            </a:r>
            <a:r>
              <a:rPr lang="en" sz="1800" b="1"/>
              <a:t>ListActivity </a:t>
            </a:r>
            <a:r>
              <a:rPr lang="en" sz="1800"/>
              <a:t>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setContentView(R.layout.main);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String[]{"one","two","three"};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marL="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51" name="Shape 551"/>
          <p:cNvSpPr/>
          <p:nvPr/>
        </p:nvSpPr>
        <p:spPr>
          <a:xfrm>
            <a:off x="4857750" y="6219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extend ListActivity instead of Activity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strike="sngStrike"/>
              <a:t>	setContentView(R.layout.main);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String[]{"one","two","three"};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marL="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58" name="Shape 558"/>
          <p:cNvSpPr/>
          <p:nvPr/>
        </p:nvSpPr>
        <p:spPr>
          <a:xfrm>
            <a:off x="4941600" y="3016600"/>
            <a:ext cx="2124599" cy="978299"/>
          </a:xfrm>
          <a:prstGeom prst="wedgeRoundRectCallout">
            <a:avLst>
              <a:gd name="adj1" fmla="val -54531"/>
              <a:gd name="adj2" fmla="val 54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don't need to setContentView because we're extending ListActivity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String[]{"one","two","three"};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65" name="Shape 565"/>
          <p:cNvSpPr/>
          <p:nvPr/>
        </p:nvSpPr>
        <p:spPr>
          <a:xfrm>
            <a:off x="4941600" y="3016600"/>
            <a:ext cx="2124599" cy="978299"/>
          </a:xfrm>
          <a:prstGeom prst="wedgeRoundRectCallout">
            <a:avLst>
              <a:gd name="adj1" fmla="val -54531"/>
              <a:gd name="adj2" fmla="val 54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don't need to setContentView because we're extending ListActivity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String[] list = new String[]{"Brazil","China","Denmark"};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marL="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72" name="Shape 572"/>
          <p:cNvSpPr/>
          <p:nvPr/>
        </p:nvSpPr>
        <p:spPr>
          <a:xfrm>
            <a:off x="444575" y="2578675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We've seen this before in this lecture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String[]{"Brazil","China","Denmark"};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new ArrayAdapter&lt;CharSequence&gt;(this,</a:t>
            </a:r>
          </a:p>
          <a:p>
            <a:pPr marL="914400" lvl="0" indent="457200" rtl="0">
              <a:buNone/>
            </a:pPr>
            <a:r>
              <a:rPr lang="en" sz="1800" b="1"/>
              <a:t>android.R.layout.simple_list_item_1, list);</a:t>
            </a:r>
          </a:p>
          <a:p>
            <a:endParaRPr lang="en" sz="1800" b="1"/>
          </a:p>
          <a:p>
            <a:pPr marL="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79" name="Shape 579"/>
          <p:cNvSpPr/>
          <p:nvPr/>
        </p:nvSpPr>
        <p:spPr>
          <a:xfrm>
            <a:off x="444575" y="2959675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We've also seen this before in this lecture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String[]{"Brazil","China","Denmark"};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86" name="Shape 586"/>
          <p:cNvSpPr/>
          <p:nvPr/>
        </p:nvSpPr>
        <p:spPr>
          <a:xfrm>
            <a:off x="152400" y="4310775"/>
            <a:ext cx="3123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call setListAdapter on this ListActivity instead of calling it on a ListView (we don't have a ListView specified in an XML file this time!)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- ListActivity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MyListActivity extends ListActivity {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String[] list = new String[]{"Brazil","China","Denmark"};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ArrayAdapter&lt;CharSequence&gt; adapter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new ArrayAdapter&lt;CharSequence&gt;(this,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android.R.layout.simple_list_item_1, list);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setListAdapter(adapter);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93" name="Shape 593"/>
          <p:cNvSpPr/>
          <p:nvPr/>
        </p:nvSpPr>
        <p:spPr>
          <a:xfrm>
            <a:off x="152400" y="4310775"/>
            <a:ext cx="31215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equivalent to calling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this.setListAdapter(adapter);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i.e., using the </a:t>
            </a:r>
            <a:r>
              <a:rPr lang="en" b="1"/>
              <a:t>this </a:t>
            </a:r>
            <a:r>
              <a:rPr lang="en"/>
              <a:t>keyword to refer to this instance of MyListActivity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Setters and Getters for Views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Most of a View's attributes can be set and get programmatically</a:t>
            </a:r>
          </a:p>
          <a:p>
            <a:endParaRPr lang="en"/>
          </a:p>
          <a:p>
            <a:endParaRPr lang="en"/>
          </a:p>
        </p:txBody>
      </p:sp>
      <p:graphicFrame>
        <p:nvGraphicFramePr>
          <p:cNvPr id="197" name="Shape 197"/>
          <p:cNvGraphicFramePr/>
          <p:nvPr/>
        </p:nvGraphicFramePr>
        <p:xfrm>
          <a:off x="494250" y="2990425"/>
          <a:ext cx="8217400" cy="2590620"/>
        </p:xfrm>
        <a:graphic>
          <a:graphicData uri="http://schemas.openxmlformats.org/drawingml/2006/table">
            <a:tbl>
              <a:tblPr>
                <a:noFill/>
                <a:tableStyleId>{2DB24670-D3FE-4226-B7B1-C78CBA95A8D2}</a:tableStyleId>
              </a:tblPr>
              <a:tblGrid>
                <a:gridCol w="2054350"/>
                <a:gridCol w="2054350"/>
                <a:gridCol w="2054350"/>
                <a:gridCol w="2054350"/>
              </a:tblGrid>
              <a:tr h="261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Example widget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XML attribute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set method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get method</a:t>
                      </a:r>
                    </a:p>
                  </a:txBody>
                  <a:tcPr marL="91425" marR="91425" marT="91425" marB="91425" anchor="ctr"/>
                </a:tc>
              </a:tr>
              <a:tr h="289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EditText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android:text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setText(String)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getText()</a:t>
                      </a:r>
                    </a:p>
                  </a:txBody>
                  <a:tcPr marL="91425" marR="91425" marT="91425" marB="91425" anchor="ctr"/>
                </a:tc>
              </a:tr>
              <a:tr h="434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Button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android:onClick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setOnClickListener(OnClickListener)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-</a:t>
                      </a:r>
                    </a:p>
                  </a:txBody>
                  <a:tcPr marL="91425" marR="91425" marT="91425" marB="91425" anchor="ctr"/>
                </a:tc>
              </a:tr>
              <a:tr h="271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CheckBox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android:checked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setChecked(Boolean)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isChecked()</a:t>
                      </a:r>
                    </a:p>
                  </a:txBody>
                  <a:tcPr marL="91425" marR="91425" marT="91425" marB="91425" anchor="ctr"/>
                </a:tc>
              </a:tr>
              <a:tr h="308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android:progress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setProgress(int)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getProgress()</a:t>
                      </a:r>
                    </a:p>
                  </a:txBody>
                  <a:tcPr marL="91425" marR="91425" marT="91425" marB="91425" anchor="ctr"/>
                </a:tc>
              </a:tr>
              <a:tr h="317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android:max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set</a:t>
                      </a:r>
                      <a:r>
                        <a:rPr lang="en"/>
                        <a:t>M</a:t>
                      </a:r>
                      <a:r>
                        <a:rPr lang="en" sz="1400"/>
                        <a:t>ax(int)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/>
                        <a:t>getMax()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Similar to a drop-down list</a:t>
            </a:r>
          </a:p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android:spinnerMode</a:t>
            </a:r>
            <a:endParaRPr lang="en" sz="2400" dirty="0"/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"dialog" or "dropdown"</a:t>
            </a:r>
          </a:p>
          <a:p>
            <a:endParaRPr lang="en" sz="18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android:prompt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"Select an option"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message to display when the spinner dialog is shown</a:t>
            </a:r>
          </a:p>
          <a:p>
            <a:pPr marL="1371600" lvl="2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Wingdings"/>
              <a:buChar char="§"/>
            </a:pPr>
            <a:r>
              <a:rPr lang="en" sz="1800" dirty="0"/>
              <a:t>only when android:spinnerMode="dialog"</a:t>
            </a:r>
          </a:p>
          <a:p>
            <a:endParaRPr lang="en" sz="18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android:entries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"@array/countries"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b="1" dirty="0"/>
              <a:t>populate the spinner using 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this array</a:t>
            </a:r>
          </a:p>
          <a:p>
            <a:endParaRPr lang="en" sz="18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Selection Widgets - Spinner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Similar to a drop-down </a:t>
            </a:r>
            <a:r>
              <a:rPr lang="en" sz="2400" dirty="0" smtClean="0"/>
              <a:t>list</a:t>
            </a:r>
            <a:endParaRPr lang="en" sz="24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android:prompt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"Select an option"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message to display when the spinner dialog is shown</a:t>
            </a:r>
          </a:p>
          <a:p>
            <a:endParaRPr lang="en" sz="1800" dirty="0"/>
          </a:p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android:spinnerMode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"dialog" or "dropdown"</a:t>
            </a:r>
          </a:p>
          <a:p>
            <a:endParaRPr lang="en" sz="1800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android:entries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"@array/countries"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b="1" dirty="0"/>
              <a:t>populate the spinner using 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this array</a:t>
            </a:r>
          </a:p>
          <a:p>
            <a:endParaRPr lang="en" sz="1800" b="1" dirty="0"/>
          </a:p>
        </p:txBody>
      </p:sp>
      <p:sp>
        <p:nvSpPr>
          <p:cNvPr id="210" name="Shape 210"/>
          <p:cNvSpPr/>
          <p:nvPr/>
        </p:nvSpPr>
        <p:spPr>
          <a:xfrm>
            <a:off x="2043925" y="398538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the list is static, you can again avoid Java by specifying the entries in XML!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2580</Words>
  <Application>Microsoft Office PowerPoint</Application>
  <PresentationFormat>On-screen Show (4:3)</PresentationFormat>
  <Paragraphs>799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/>
      <vt:lpstr/>
      <vt:lpstr/>
      <vt:lpstr/>
      <vt:lpstr/>
      <vt:lpstr/>
      <vt:lpstr>Mobile Programming Lecture 4</vt:lpstr>
      <vt:lpstr>Lecture 3 Review</vt:lpstr>
      <vt:lpstr>Agenda</vt:lpstr>
      <vt:lpstr>Referencing @string Resources</vt:lpstr>
      <vt:lpstr>Referencing @string Resources</vt:lpstr>
      <vt:lpstr>Referencing Resources</vt:lpstr>
      <vt:lpstr>Setters and Getters for Views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Spinner</vt:lpstr>
      <vt:lpstr>Selection Widgets - ListView</vt:lpstr>
      <vt:lpstr>Selection Widgets - ListView</vt:lpstr>
      <vt:lpstr>Selection Widgets - ListView</vt:lpstr>
      <vt:lpstr>Selection Widgets - ListView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Spinner OnItemSelected</vt:lpstr>
      <vt:lpstr>Events - ListView OnItemClick</vt:lpstr>
      <vt:lpstr>Events - ListView OnItemClick</vt:lpstr>
      <vt:lpstr>Android Application Components</vt:lpstr>
      <vt:lpstr>Android Application Components</vt:lpstr>
      <vt:lpstr>Activity</vt:lpstr>
      <vt:lpstr>Activity</vt:lpstr>
      <vt:lpstr>Activity</vt:lpstr>
      <vt:lpstr>Activity</vt:lpstr>
      <vt:lpstr>Activity</vt:lpstr>
      <vt:lpstr>Intent</vt:lpstr>
      <vt:lpstr>Activity and Intent</vt:lpstr>
      <vt:lpstr>Activity and Intent</vt:lpstr>
      <vt:lpstr>Activity and Intent</vt:lpstr>
      <vt:lpstr>Activity and Intent</vt:lpstr>
      <vt:lpstr>Activity - Android Manifest File</vt:lpstr>
      <vt:lpstr>Activity - ListActivity</vt:lpstr>
      <vt:lpstr>Activity - ListActivity</vt:lpstr>
      <vt:lpstr>Activity - ListActivity</vt:lpstr>
      <vt:lpstr>Activity - ListActivity</vt:lpstr>
      <vt:lpstr>Activity - ListActivity</vt:lpstr>
      <vt:lpstr>Activity - ListActivity</vt:lpstr>
      <vt:lpstr>Activity - ListActivity</vt:lpstr>
      <vt:lpstr>Activity - ListActivity</vt:lpstr>
      <vt:lpstr>Activity - ListActivity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4</dc:title>
  <cp:lastModifiedBy>Sarah Nguyen</cp:lastModifiedBy>
  <cp:revision>9</cp:revision>
  <dcterms:modified xsi:type="dcterms:W3CDTF">2013-09-08T15:55:10Z</dcterms:modified>
</cp:coreProperties>
</file>