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74" r:id="rId2"/>
    <p:sldMasterId id="2147483675" r:id="rId3"/>
    <p:sldMasterId id="2147483676" r:id="rId4"/>
  </p:sldMasterIdLst>
  <p:notesMasterIdLst>
    <p:notesMasterId r:id="rId1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598140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context-menu-example.git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shared-preferences-example.git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preference-activity-example.git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eference/PreferenceFragment.html" TargetMode="External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developer.android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alert-dialog-example.g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dismiss-dialog-example.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alert-dialog-list-example.gi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date-picker-dialog-example.gi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custom-dialog-example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DialogFragment.htm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kbrown/menu-options-example.git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actionbar.html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menus.html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developer.android.com/reference/android/widget/ListView.html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7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Dialogs, Menus, and SharedPreferences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845000" y="1367975"/>
            <a:ext cx="2219699" cy="960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Override this method of Activity, which is called when you want to show any dialog of the Activity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boolean onContextItemSelected(MenuItem item)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AdapterContextMenuInfo info = (AdapterContextMenuInfo) item.getMenuInfo();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getListView().getAdapter().getView(info.position, null, null);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switch(item.getItemId())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R.id.edit_option: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R.id.share_option: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/* Share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R.id.delete_option: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}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4573600" y="3691237"/>
            <a:ext cx="3028500" cy="1313999"/>
          </a:xfrm>
          <a:prstGeom prst="wedgeRoundRectCallout">
            <a:avLst>
              <a:gd name="adj1" fmla="val -54258"/>
              <a:gd name="adj2" fmla="val 219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By combining info.position and item.getItemId(), we know the </a:t>
            </a:r>
            <a:r>
              <a:rPr lang="en" b="1"/>
              <a:t>action</a:t>
            </a:r>
            <a:r>
              <a:rPr lang="en"/>
              <a:t> needs to be performed on the </a:t>
            </a:r>
            <a:r>
              <a:rPr lang="en" b="1"/>
              <a:t>item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ContextMenuExample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SharedPreferences is 1 of the 5 methods for Data Storage in </a:t>
            </a:r>
            <a:r>
              <a:rPr lang="en" sz="2400" dirty="0" smtClean="0">
                <a:solidFill>
                  <a:srgbClr val="000000"/>
                </a:solidFill>
              </a:rPr>
              <a:t>Android</a:t>
            </a:r>
          </a:p>
          <a:p>
            <a:pPr marL="857250" lvl="1" indent="-419100">
              <a:lnSpc>
                <a:spcPct val="150000"/>
              </a:lnSpc>
              <a:spcBef>
                <a:spcPts val="0"/>
              </a:spcBef>
              <a:buSzPct val="208333"/>
              <a:buFont typeface="Arial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Internal and external storage, remote server, and local database.</a:t>
            </a:r>
          </a:p>
          <a:p>
            <a:pPr marL="857250" lvl="1" indent="-419100">
              <a:lnSpc>
                <a:spcPct val="150000"/>
              </a:lnSpc>
              <a:spcBef>
                <a:spcPts val="0"/>
              </a:spcBef>
              <a:buSzPct val="208333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http://</a:t>
            </a:r>
            <a:r>
              <a:rPr lang="en-US" sz="1800" dirty="0" smtClean="0">
                <a:solidFill>
                  <a:srgbClr val="0070C0"/>
                </a:solidFill>
              </a:rPr>
              <a:t>developer.android.com/guide/topics/data/data-storage.html</a:t>
            </a:r>
            <a:endParaRPr lang="en" sz="2400" dirty="0">
              <a:solidFill>
                <a:srgbClr val="0070C0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I</a:t>
            </a:r>
            <a:r>
              <a:rPr lang="en" sz="2400" dirty="0" smtClean="0">
                <a:solidFill>
                  <a:srgbClr val="000000"/>
                </a:solidFill>
              </a:rPr>
              <a:t>t </a:t>
            </a:r>
            <a:r>
              <a:rPr lang="en" sz="2400" dirty="0">
                <a:solidFill>
                  <a:srgbClr val="000000"/>
                </a:solidFill>
              </a:rPr>
              <a:t>stores primitive key-value pairs of primitive data types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boolean, int, float, long, </a:t>
            </a:r>
            <a:r>
              <a:rPr lang="en" dirty="0" smtClean="0">
                <a:solidFill>
                  <a:srgbClr val="000000"/>
                </a:solidFill>
              </a:rPr>
              <a:t>String</a:t>
            </a:r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D</a:t>
            </a:r>
            <a:r>
              <a:rPr lang="en" sz="2400" dirty="0" smtClean="0">
                <a:solidFill>
                  <a:srgbClr val="000000"/>
                </a:solidFill>
              </a:rPr>
              <a:t>ata </a:t>
            </a:r>
            <a:r>
              <a:rPr lang="en" sz="2400" dirty="0">
                <a:solidFill>
                  <a:srgbClr val="000000"/>
                </a:solidFill>
              </a:rPr>
              <a:t>persists even if your app has been fully </a:t>
            </a:r>
            <a:r>
              <a:rPr lang="en" sz="2400" dirty="0" smtClean="0">
                <a:solidFill>
                  <a:srgbClr val="000000"/>
                </a:solidFill>
              </a:rPr>
              <a:t>terminated</a:t>
            </a:r>
          </a:p>
          <a:p>
            <a:pPr marL="457200" indent="-419100">
              <a:lnSpc>
                <a:spcPct val="150000"/>
              </a:lnSpc>
              <a:spcBef>
                <a:spcPts val="0"/>
              </a:spcBef>
              <a:buSzPct val="208333"/>
            </a:pPr>
            <a:r>
              <a:rPr lang="en" sz="2400" dirty="0">
                <a:solidFill>
                  <a:srgbClr val="000000"/>
                </a:solidFill>
              </a:rPr>
              <a:t>SharedPreferences are only available to app that created </a:t>
            </a:r>
            <a:r>
              <a:rPr lang="en" sz="2400" dirty="0" smtClean="0">
                <a:solidFill>
                  <a:srgbClr val="000000"/>
                </a:solidFill>
              </a:rPr>
              <a:t>them</a:t>
            </a:r>
            <a:r>
              <a:rPr lang="en" sz="2400" dirty="0">
                <a:solidFill>
                  <a:srgbClr val="000000"/>
                </a:solidFill>
              </a:rPr>
              <a:t>!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 b="1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92" name="Shape 792"/>
          <p:cNvSpPr/>
          <p:nvPr/>
        </p:nvSpPr>
        <p:spPr>
          <a:xfrm>
            <a:off x="4491275" y="875875"/>
            <a:ext cx="23294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The desired name of your SharedPreferences file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99" name="Shape 799"/>
          <p:cNvSpPr/>
          <p:nvPr/>
        </p:nvSpPr>
        <p:spPr>
          <a:xfrm>
            <a:off x="4146525" y="1816980"/>
            <a:ext cx="2869800" cy="116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 can get a SharedPreferences file by name by calling this method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</a:t>
            </a:r>
            <a:r>
              <a:rPr lang="en" sz="1400" b="1">
                <a:solidFill>
                  <a:srgbClr val="000000"/>
                </a:solidFill>
              </a:rPr>
              <a:t>0</a:t>
            </a:r>
            <a:r>
              <a:rPr lang="en" sz="140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06" name="Shape 806"/>
          <p:cNvSpPr/>
          <p:nvPr/>
        </p:nvSpPr>
        <p:spPr>
          <a:xfrm>
            <a:off x="5675697" y="2060896"/>
            <a:ext cx="2124300" cy="857099"/>
          </a:xfrm>
          <a:prstGeom prst="wedgeRoundRectCallout">
            <a:avLst>
              <a:gd name="adj1" fmla="val 21430"/>
              <a:gd name="adj2" fmla="val 6521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second argument is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mode</a:t>
            </a: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13" name="Shape 813"/>
          <p:cNvSpPr/>
          <p:nvPr/>
        </p:nvSpPr>
        <p:spPr>
          <a:xfrm>
            <a:off x="5339225" y="1677205"/>
            <a:ext cx="2869800" cy="116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the SharedPreferences file doesn't exist at this point, it will be created for you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20" name="Shape 820"/>
          <p:cNvSpPr/>
          <p:nvPr/>
        </p:nvSpPr>
        <p:spPr>
          <a:xfrm>
            <a:off x="3217434" y="1984657"/>
            <a:ext cx="3494100" cy="116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Try to get the boolean value "silentMode", "silentMode" is the key. You decide on the name of the key. "silentMode" is not a keyword here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</a:t>
            </a:r>
            <a:r>
              <a:rPr lang="en" sz="1400" b="1">
                <a:solidFill>
                  <a:srgbClr val="000000"/>
                </a:solidFill>
              </a:rPr>
              <a:t>false</a:t>
            </a:r>
            <a:r>
              <a:rPr lang="en" sz="1400">
                <a:solidFill>
                  <a:srgbClr val="000000"/>
                </a:solidFill>
              </a:rPr>
              <a:t>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27" name="Shape 827"/>
          <p:cNvSpPr/>
          <p:nvPr/>
        </p:nvSpPr>
        <p:spPr>
          <a:xfrm>
            <a:off x="4726959" y="2031257"/>
            <a:ext cx="3494100" cy="1164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the key doesn't exist (could be because the file was just created in the previous line of code), then this will be the value returned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switch(id)</a:t>
            </a:r>
            <a:r>
              <a:rPr lang="en" sz="1200">
                <a:solidFill>
                  <a:srgbClr val="000000"/>
                </a:solidFill>
              </a:rPr>
              <a:t>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76150" y="1905000"/>
            <a:ext cx="3095700" cy="960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Switch because we can have more than one dialog, meaning we need to check the dialog id</a:t>
            </a:r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33" name="Shape 8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34" name="Shape 834"/>
          <p:cNvSpPr/>
          <p:nvPr/>
        </p:nvSpPr>
        <p:spPr>
          <a:xfrm>
            <a:off x="929584" y="2346423"/>
            <a:ext cx="2851199" cy="1080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 </a:t>
            </a:r>
            <a:r>
              <a:rPr lang="en" b="1" u="sng"/>
              <a:t>imaginary method</a:t>
            </a:r>
            <a:r>
              <a:rPr lang="en"/>
              <a:t> that you created to change the volume setting of the device to silent</a:t>
            </a: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41" name="Shape 841"/>
          <p:cNvSpPr/>
          <p:nvPr/>
        </p:nvSpPr>
        <p:spPr>
          <a:xfrm>
            <a:off x="2839759" y="3035948"/>
            <a:ext cx="2851199" cy="1080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want data to persist even after the app has been terminated, so let's Override onStop()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48" name="Shape 848"/>
          <p:cNvSpPr/>
          <p:nvPr/>
        </p:nvSpPr>
        <p:spPr>
          <a:xfrm>
            <a:off x="2560234" y="3762748"/>
            <a:ext cx="3289200" cy="1080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 a handle on our SharedPreferences again, which should have the "silentMode" value set at this point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55" name="Shape 855"/>
          <p:cNvSpPr/>
          <p:nvPr/>
        </p:nvSpPr>
        <p:spPr>
          <a:xfrm>
            <a:off x="2485684" y="3967748"/>
            <a:ext cx="3289200" cy="1080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we want to modify the SharedPreferences, we need to use a SharedPreferences Editor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62" name="Shape 862"/>
          <p:cNvSpPr/>
          <p:nvPr/>
        </p:nvSpPr>
        <p:spPr>
          <a:xfrm>
            <a:off x="1758884" y="4228648"/>
            <a:ext cx="3289200" cy="1080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set the value value of silentMode to the imaginary boolean value mSilentMode</a:t>
            </a:r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SharedPrefsExample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static final String PREFS_NAME = "MyPrefsFile";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onCreate(Bundle state){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super.onCreate(state);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boolean silent = settings.getBoolean("silentMode", false);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setSilent(silent);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protected void onStop(){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super.onStop();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 settings = getSharedPreferences(PREFS_NAME, 0);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SharedPreferences.Editor editor = settings.edit();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editor.putBoolean("silentMode", mSilentMode);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editor.commit();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69" name="Shape 869"/>
          <p:cNvSpPr/>
          <p:nvPr/>
        </p:nvSpPr>
        <p:spPr>
          <a:xfrm>
            <a:off x="790859" y="4826649"/>
            <a:ext cx="2357399" cy="829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Don't forget to save your changes to the file!</a:t>
            </a: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SharedPreferences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SharedPrefsExample</a:t>
            </a: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
If you want to provide the user with a UI for changing preferences, you can use a PreferenceActivity in combination with SharedPreferences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To create a PreferenceActivity, first create a Preference XML file </a:t>
            </a:r>
          </a:p>
          <a:p>
            <a:endParaRPr lang="e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File &gt; New &gt; Other &gt; Android XML File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Resource Type: Preference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Enter the file name, e.g. preferences.xml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Root Element: PreferenceScreen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Click Add to add various types of Preferences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e.g. EditText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Expand the Attributes on the right to edit the attributes for your preferences</a:t>
            </a: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We will use this preferences.xml file for our example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&lt;?xml version="1.0" encoding="utf-8"?&gt;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&lt;PreferenceScreen xmlns:android="http://schemas.android.com/apk/res/android" 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&lt;EditTextPreference android:dialogTitle="Username" android:dialogMessage="Please enter your Username" android:summary="Username for logging in to this app" android:title="Username" android:key="username"/&gt;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&lt;CheckBoxPreference android:summaryOff="I do not want your spam" android:key="spam" android:title="Spam" android:summaryOn="Sign me up for spam"/&gt;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&lt;/PreferenceScreen&gt;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404750" y="2353325"/>
            <a:ext cx="2219699" cy="960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you want an AlertDialog, you need to build one first</a:t>
            </a:r>
          </a:p>
        </p:txBody>
      </p:sp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Creating a PreferenceActivity is easy!</a:t>
            </a:r>
          </a:p>
          <a:p>
            <a:endParaRPr lang="e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05" name="Shape 9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
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public class Preferences extends PreferenceActivity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public void onCreate(Bundle savedInstanceState)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    super.onCreate(savedInstanceState);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	    addPreferencesFromResource(R.xml.preferences);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
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public class Preferences extends PreferenceActivity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public void onCreate(Bundle savedInstanceState)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super.onCreate(savedInstanceState);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addPreferencesFromResource(R.xml.preferences);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12" name="Shape 912"/>
          <p:cNvSpPr/>
          <p:nvPr/>
        </p:nvSpPr>
        <p:spPr>
          <a:xfrm>
            <a:off x="4304875" y="1220650"/>
            <a:ext cx="2394600" cy="1053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Extend PreferenceActivity</a:t>
            </a:r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18" name="Shape 9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
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class Preferences extends PreferenceActivity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public void onCreate(Bundle savedInstanceState)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super.onCreate(savedInstanceState);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	    addPreferencesFromResource(R.xml.preferences);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19" name="Shape 919"/>
          <p:cNvSpPr/>
          <p:nvPr/>
        </p:nvSpPr>
        <p:spPr>
          <a:xfrm>
            <a:off x="1136800" y="3503550"/>
            <a:ext cx="2394600" cy="1053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From the preferences.xml file we added previously</a:t>
            </a:r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25" name="Shape 9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In your main Activity, you can get the Preferences without specifying the name of the XML file</a:t>
            </a:r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SharedPreferences mPrefs;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@Override</a:t>
            </a:r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mPrefs = PreferenceManager.getDefaultSharedPreferences(getBaseContext());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String username = mPrefs.getString("username","None");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SharedPreferences mPrefs;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</a:rPr>
              <a:t>mPrefs = PreferenceManager.getDefaultSharedPreferences(getBaseContext());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 username = mPrefs.getString("username","None");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3522175" y="3130796"/>
            <a:ext cx="3261300" cy="1239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This will allow you to access the preference settings, even if you have more than one preference XML file associated with a PreferenceActivity</a:t>
            </a:r>
          </a:p>
        </p:txBody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
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MainActivity extends Activity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SharedPreferences mPrefs;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mPrefs = PreferenceManager.getDefaultSharedPreferences(getBaseContext());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 username = mPrefs.getString("username","None");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3522175" y="3130796"/>
            <a:ext cx="3261300" cy="1239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These preferences will automatically save when the user interacts with them!</a:t>
            </a:r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PreferenceActivityExample</a:t>
            </a:r>
          </a:p>
        </p:txBody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PreferenceActivity</a:t>
            </a:r>
          </a:p>
        </p:txBody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You can also add a Listener for when a Preference has been changed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2984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When a Preference is changed, you may need to update certain values tied to these Preferences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744500" y="2565625"/>
            <a:ext cx="2219699" cy="960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Give the user a message</a:t>
            </a:r>
          </a:p>
        </p:txBody>
      </p:sp>
    </p:spTree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Preferences - PreferenceFragment</a:t>
            </a:r>
          </a:p>
        </p:txBody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Android 3.0 and higher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PreferenceFragment</a:t>
            </a:r>
          </a:p>
        </p:txBody>
      </p:sp>
    </p:spTree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057050" y="2714700"/>
            <a:ext cx="3270599" cy="960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true, then the user can press the back button to dismiss the dialog. false would force the user to make an action on the dialog.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</a:t>
            </a:r>
            <a:r>
              <a:rPr lang="en" sz="1200" b="1">
                <a:solidFill>
                  <a:srgbClr val="000000"/>
                </a:solidFill>
              </a:rPr>
              <a:t>builder.setPositiveButton("Yes"</a:t>
            </a:r>
            <a:r>
              <a:rPr lang="en" sz="1200">
                <a:solidFill>
                  <a:srgbClr val="000000"/>
                </a:solidFill>
              </a:rPr>
              <a:t>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358500" y="2948850"/>
            <a:ext cx="3270599" cy="960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Add a button, AND set a listener for when the button is pressed. This is should be the "positive" button, e.g. "Yes", "Absolutely!"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</a:t>
            </a:r>
            <a:r>
              <a:rPr lang="en" sz="1200" b="1">
                <a:solidFill>
                  <a:srgbClr val="000000"/>
                </a:solidFill>
              </a:rPr>
              <a:t>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656600" y="2937903"/>
            <a:ext cx="3270599" cy="960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listener for then the "positive" button is pressed, so you should take some kind of action.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2450100" y="4189326"/>
            <a:ext cx="2446200" cy="770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Dialog isn't created until you call create()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154900" y="4972051"/>
            <a:ext cx="2446200" cy="770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type of this method is Dialog, so here we return ... the Dialog!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You can add up to 3 buttons on the AlertDialog by calling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dialog.setPositiveButton()</a:t>
            </a:r>
          </a:p>
          <a:p>
            <a:pPr marL="914400" lvl="1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we just used this one in the previous slides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dialog.setNegativeButton()</a:t>
            </a:r>
          </a:p>
          <a:p>
            <a:pPr marL="914400" lvl="1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"No", "Cancel"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dialog.setNeutralButton()</a:t>
            </a:r>
          </a:p>
          <a:p>
            <a:pPr marL="914400" lvl="1" indent="-2984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"Remind me Later"</a:t>
            </a:r>
          </a:p>
          <a:p>
            <a:endParaRPr lang="e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Agenda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Dialogs</a:t>
            </a:r>
            <a:endParaRPr lang="en" dirty="0"/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Menus</a:t>
            </a:r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SharedPreferences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Showing a Dialog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To show a Dialog on the screen, simply call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b="1">
                <a:solidFill>
                  <a:srgbClr val="000000"/>
                </a:solidFill>
              </a:rPr>
              <a:t>showDialog(int)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from within your Activity.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It takes as parameter the ID of the dialog.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You can also call it from within an anonymous inner class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Make sure you override the </a:t>
            </a:r>
            <a:r>
              <a:rPr lang="en" sz="2400" b="1">
                <a:solidFill>
                  <a:srgbClr val="000000"/>
                </a:solidFill>
              </a:rPr>
              <a:t>onCreateDialog()</a:t>
            </a:r>
            <a:r>
              <a:rPr lang="en" sz="2400">
                <a:solidFill>
                  <a:srgbClr val="000000"/>
                </a:solidFill>
              </a:rPr>
              <a:t> method in that Activity!</a:t>
            </a:r>
          </a:p>
          <a:p>
            <a:endParaRPr lang="e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Showing a Dialog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AlertDialogExample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Dismissing a Dialog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You don't want to show the Dialog to the user forever!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You have to allow the user to close the dialog somehow, even if it's not cancelable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You can dismiss the Dialog by calling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>
                <a:solidFill>
                  <a:srgbClr val="000000"/>
                </a:solidFill>
              </a:rPr>
              <a:t>dismissDialog(int)</a:t>
            </a:r>
            <a:r>
              <a:rPr lang="en">
                <a:solidFill>
                  <a:srgbClr val="000000"/>
                </a:solidFill>
              </a:rPr>
              <a:t> from within the controlling Activity where the argument is the Dialog ID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>
                <a:solidFill>
                  <a:srgbClr val="000000"/>
                </a:solidFill>
              </a:rPr>
              <a:t>dismiss()</a:t>
            </a:r>
            <a:r>
              <a:rPr lang="en">
                <a:solidFill>
                  <a:srgbClr val="000000"/>
                </a:solidFill>
              </a:rPr>
              <a:t> on the Dialog object</a:t>
            </a:r>
          </a:p>
          <a:p>
            <a:pPr marL="1371600" lvl="2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000000"/>
                </a:solidFill>
              </a:rPr>
              <a:t>e.g. </a:t>
            </a:r>
            <a:r>
              <a:rPr lang="en" b="1">
                <a:solidFill>
                  <a:srgbClr val="000000"/>
                </a:solidFill>
              </a:rPr>
              <a:t>dialog.dismiss()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Showing a Dialog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DismissDialogExample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Not only buttons!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You can also add a list to your AlertDialog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 b="1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118150" y="601500"/>
            <a:ext cx="18356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will use this String array for our list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@Override public Dialog onCreateDialog(int id)</a:t>
            </a:r>
            <a:r>
              <a:rPr lang="en" sz="1400">
                <a:solidFill>
                  <a:srgbClr val="000000"/>
                </a:solidFill>
              </a:rPr>
              <a:t>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348125" y="1233925"/>
            <a:ext cx="18356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a method in an Activity class, as in the previous example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2487900" y="1598975"/>
            <a:ext cx="18356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We're still using an AlertDialog Builder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    	builder.setItems</a:t>
            </a:r>
            <a:r>
              <a:rPr lang="en" sz="1400">
                <a:solidFill>
                  <a:srgbClr val="000000"/>
                </a:solidFill>
              </a:rPr>
              <a:t>(countries,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341800" y="2215000"/>
            <a:ext cx="18356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time we call setItems()!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Application Components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62500"/>
              <a:buFont typeface="Arial"/>
              <a:buAutoNum type="arabicPeriod"/>
            </a:pPr>
            <a:r>
              <a:rPr lang="en" sz="4800" b="1" dirty="0">
                <a:solidFill>
                  <a:srgbClr val="000000"/>
                </a:solidFill>
              </a:rPr>
              <a:t>Activity</a:t>
            </a:r>
          </a:p>
          <a:p>
            <a:endParaRPr lang="en" sz="4800" b="1" dirty="0">
              <a:solidFill>
                <a:srgbClr val="000000"/>
              </a:solidFill>
            </a:endParaRPr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dirty="0" smtClean="0"/>
              <a:t>2. Broadcast Receiver</a:t>
            </a:r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dirty="0" smtClean="0"/>
              <a:t>3. Content Provider</a:t>
            </a:r>
          </a:p>
          <a:p>
            <a:pPr marL="38100" lvl="0" indent="0" rtl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4. Service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</a:t>
            </a:r>
            <a:r>
              <a:rPr lang="en" sz="1400" b="1">
                <a:solidFill>
                  <a:srgbClr val="000000"/>
                </a:solidFill>
              </a:rPr>
              <a:t>countries</a:t>
            </a:r>
            <a:r>
              <a:rPr lang="en" sz="1400">
                <a:solidFill>
                  <a:srgbClr val="000000"/>
                </a:solidFill>
              </a:rPr>
              <a:t>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2105875" y="2253925"/>
            <a:ext cx="18356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First argument should be your list of items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</a:t>
            </a:r>
            <a:r>
              <a:rPr lang="en" sz="1400" b="1">
                <a:solidFill>
                  <a:srgbClr val="000000"/>
                </a:solidFill>
              </a:rPr>
              <a:t>new DialogInterface.OnClickListener()</a:t>
            </a:r>
            <a:r>
              <a:rPr lang="en" sz="1400">
                <a:solidFill>
                  <a:srgbClr val="000000"/>
                </a:solidFill>
              </a:rPr>
              <a:t>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388775" y="2235275"/>
            <a:ext cx="18356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There is more than one OnClickListener class!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</a:t>
            </a:r>
            <a:r>
              <a:rPr lang="en" sz="1400" b="1">
                <a:solidFill>
                  <a:srgbClr val="000000"/>
                </a:solidFill>
              </a:rPr>
              <a:t>new DialogInterface.OnClickListener()</a:t>
            </a:r>
            <a:r>
              <a:rPr lang="en" sz="1400">
                <a:solidFill>
                  <a:srgbClr val="000000"/>
                </a:solidFill>
              </a:rPr>
              <a:t>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779175" y="1730445"/>
            <a:ext cx="3755399" cy="1351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you want to use both View.OnclickListener (for buttons) and DialogInterface.OnClickListener (for Dialogs), then you need to be more specific here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  <a:r>
              <a:rPr lang="en" sz="1400" b="1">
                <a:solidFill>
                  <a:srgbClr val="000000"/>
                </a:solidFill>
              </a:rPr>
              <a:t>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481575" y="2343786"/>
            <a:ext cx="3019199" cy="1276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When an item in the list is clicked, </a:t>
            </a:r>
            <a:r>
              <a:rPr lang="en" dirty="0" smtClean="0"/>
              <a:t>Android </a:t>
            </a:r>
            <a:r>
              <a:rPr lang="en" dirty="0"/>
              <a:t>kindly provides you with the Dialog </a:t>
            </a:r>
            <a:r>
              <a:rPr lang="en" dirty="0" smtClean="0"/>
              <a:t>object itself</a:t>
            </a:r>
            <a:r>
              <a:rPr lang="en" dirty="0"/>
              <a:t>, as well as the index of the clicked item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String[] countries = new String[]{"Netherlands", "USA", "St. Martin", "Curacao"};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Dialog onCreateDialog(int id)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AlertDialog.Builder(this);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builder.setTitle("Select a Country");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builder.setItems(countries, new DialogInterface.OnClickListener()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@Override public void onClick(DialogInterface dialog, int index)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Toast.makeText(getApplicationContext(),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"You selected " + countries[index], Toast.LENGTH_LONG).show();	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    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82700" y="4780099"/>
            <a:ext cx="2255099" cy="1034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not forget to create the Dialog and return it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 with a List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AlertDialogListExample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Date/TimePicker Dialogs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DatePickerDialogExample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Custom Dialogs - SeekBar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You </a:t>
            </a:r>
            <a:r>
              <a:rPr lang="en" sz="2400" dirty="0">
                <a:solidFill>
                  <a:srgbClr val="000000"/>
                </a:solidFill>
              </a:rPr>
              <a:t>can create your own Dialog if the standard Android Dialogs are not suitable for your needs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For example, there is no SeekBar Dialog, but you can create your own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See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CustomDialogExample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creating Dialogs by using the onCreateDialog() method of an Activity is old school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creating Dialogs by using a DialogFragment is new school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DialogFragment also has an onCreateDialog() callback method! 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i.e., both an Activity and a DialogFragment have an onCreateDialog() callback method</a:t>
            </a:r>
          </a:p>
          <a:p>
            <a:endParaRPr lang="e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A dialog is a small window that appears in front of the current Activity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It causes the Activity to lose focus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Used for ProgressBars, Alerts, etc</a:t>
            </a:r>
          </a:p>
          <a:p>
            <a:endParaRPr lang="e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DialogFragment is slightly different than the other Fragments we've seen so far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We don't need to add it to the XML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Nor do we need to add it to the UI using a FragmentTransaction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f.show(getFragmentManager(),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public class MyActivity extends Activity</a:t>
            </a:r>
            <a:r>
              <a:rPr lang="en" sz="1200">
                <a:solidFill>
                  <a:srgbClr val="000000"/>
                </a:solidFill>
              </a:rPr>
              <a:t>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f.show(getFragmentManager(),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646300" y="836100"/>
            <a:ext cx="1705200" cy="764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Let's create our Activity first ...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button.setOnClickListener(new OnClickListener() {	</a:t>
            </a:r>
            <a:r>
              <a:rPr lang="en" sz="1200">
                <a:solidFill>
                  <a:srgbClr val="000000"/>
                </a:solidFill>
              </a:rPr>
              <a:t>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@Override public void onClick(View v</a:t>
            </a:r>
            <a:r>
              <a:rPr lang="en" sz="1200">
                <a:solidFill>
                  <a:srgbClr val="000000"/>
                </a:solidFill>
              </a:rPr>
              <a:t>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f.show(getFragmentManager(),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81" name="Shape 381"/>
          <p:cNvSpPr/>
          <p:nvPr/>
        </p:nvSpPr>
        <p:spPr>
          <a:xfrm>
            <a:off x="1751775" y="2578575"/>
            <a:ext cx="2049900" cy="764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show the Dialog when this Button is clicked!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f.show(getFragmentManager(),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88" name="Shape 388"/>
          <p:cNvSpPr/>
          <p:nvPr/>
        </p:nvSpPr>
        <p:spPr>
          <a:xfrm>
            <a:off x="2171075" y="3146947"/>
            <a:ext cx="2963099" cy="9410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Button was just clicked at this point, so let's create a new instance of </a:t>
            </a:r>
            <a:r>
              <a:rPr lang="en" b="1"/>
              <a:t>MyDialogFragment</a:t>
            </a:r>
            <a:r>
              <a:rPr lang="en"/>
              <a:t>, which we will see in a few slides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f.show</a:t>
            </a:r>
            <a:r>
              <a:rPr lang="en" sz="1200">
                <a:solidFill>
                  <a:srgbClr val="000000"/>
                </a:solidFill>
              </a:rPr>
              <a:t>(getFragmentManager(),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95" name="Shape 395"/>
          <p:cNvSpPr/>
          <p:nvPr/>
        </p:nvSpPr>
        <p:spPr>
          <a:xfrm>
            <a:off x="1713875" y="3207829"/>
            <a:ext cx="3242699" cy="11087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Just call .show() on the Fragment! This time we didn't need to use the FragmentTransaction to add the Fragment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</a:t>
            </a:r>
            <a:r>
              <a:rPr lang="en" sz="1200" b="1">
                <a:solidFill>
                  <a:srgbClr val="000000"/>
                </a:solidFill>
              </a:rPr>
              <a:t>getFragmentManager(),</a:t>
            </a:r>
            <a:r>
              <a:rPr lang="en" sz="1200">
                <a:solidFill>
                  <a:srgbClr val="000000"/>
                </a:solidFill>
              </a:rPr>
              <a:t>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02" name="Shape 402"/>
          <p:cNvSpPr/>
          <p:nvPr/>
        </p:nvSpPr>
        <p:spPr>
          <a:xfrm>
            <a:off x="2552075" y="3207829"/>
            <a:ext cx="3242699" cy="11087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Just pass the FragmentManager and it will take care of adding and removing the Fragment for you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</a:t>
            </a:r>
            <a:r>
              <a:rPr lang="en" sz="1200" b="1">
                <a:solidFill>
                  <a:srgbClr val="000000"/>
                </a:solidFill>
              </a:rPr>
              <a:t>,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 b="1">
                <a:solidFill>
                  <a:srgbClr val="000000"/>
                </a:solidFill>
              </a:rPr>
              <a:t>"dialog"</a:t>
            </a:r>
            <a:r>
              <a:rPr lang="en" sz="1200">
                <a:solidFill>
                  <a:srgbClr val="000000"/>
                </a:solidFill>
              </a:rPr>
              <a:t>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09" name="Shape 409"/>
          <p:cNvSpPr/>
          <p:nvPr/>
        </p:nvSpPr>
        <p:spPr>
          <a:xfrm>
            <a:off x="4033625" y="3496685"/>
            <a:ext cx="2674199" cy="885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Second argument is the tag that you want to assign to the Fragment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</a:t>
            </a:r>
            <a:r>
              <a:rPr lang="en" sz="1200" b="1">
                <a:solidFill>
                  <a:srgbClr val="000000"/>
                </a:solidFill>
              </a:rPr>
              <a:t>,</a:t>
            </a:r>
            <a:r>
              <a:rPr lang="en" sz="1200">
                <a:solidFill>
                  <a:srgbClr val="000000"/>
                </a:solidFill>
              </a:rPr>
              <a:t>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16" name="Shape 416"/>
          <p:cNvSpPr/>
          <p:nvPr/>
        </p:nvSpPr>
        <p:spPr>
          <a:xfrm>
            <a:off x="1592325" y="4801185"/>
            <a:ext cx="2674199" cy="885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will get back to this!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Let's take a look at our DialogFragment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onCreateDialog() is </a:t>
            </a:r>
            <a:r>
              <a:rPr lang="en" dirty="0">
                <a:solidFill>
                  <a:srgbClr val="000000"/>
                </a:solidFill>
              </a:rPr>
              <a:t>called the first </a:t>
            </a:r>
            <a:r>
              <a:rPr lang="en" dirty="0" smtClean="0">
                <a:solidFill>
                  <a:srgbClr val="000000"/>
                </a:solidFill>
              </a:rPr>
              <a:t>time.</a:t>
            </a:r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onPrepareDialog </a:t>
            </a:r>
            <a:r>
              <a:rPr lang="en" dirty="0" smtClean="0"/>
              <a:t>is called </a:t>
            </a:r>
            <a:r>
              <a:rPr lang="en" dirty="0"/>
              <a:t>every time its </a:t>
            </a:r>
            <a:r>
              <a:rPr lang="en" dirty="0" smtClean="0"/>
              <a:t>opened.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without this, it will remain the same as the first time it was opened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public class MyDialogFragment extends DialogFragment</a:t>
            </a:r>
            <a:r>
              <a:rPr lang="en" sz="1400">
                <a:solidFill>
                  <a:srgbClr val="000000"/>
                </a:solidFill>
              </a:rPr>
              <a:t>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811025" y="605650"/>
            <a:ext cx="18821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DialogFragment!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lang="en" sz="1400" b="1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public Dialog onCreateDialog(Bundle savedInstanceState)</a:t>
            </a:r>
            <a:r>
              <a:rPr lang="en" sz="1400">
                <a:solidFill>
                  <a:srgbClr val="000000"/>
                </a:solidFill>
              </a:rPr>
              <a:t>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021975" y="1267225"/>
            <a:ext cx="18821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Dialog also has an onCreateDialog(), the proof is in the @Override 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</a:t>
            </a:r>
            <a:r>
              <a:rPr lang="en" sz="1400" b="1">
                <a:solidFill>
                  <a:srgbClr val="000000"/>
                </a:solidFill>
              </a:rPr>
              <a:t>getActivity()</a:t>
            </a:r>
            <a:r>
              <a:rPr lang="en" sz="1400">
                <a:solidFill>
                  <a:srgbClr val="000000"/>
                </a:solidFill>
              </a:rPr>
              <a:t>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4640325" y="1528125"/>
            <a:ext cx="22268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how we get the Context from within a Fragment, remember!?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838625" y="4686900"/>
            <a:ext cx="22268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need to return a Dialog!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public void onClick(DialogInterface dialog, int which) {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4640325" y="1528125"/>
            <a:ext cx="22268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You've seen this other stuff before!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</a:t>
            </a:r>
            <a:r>
              <a:rPr lang="en" sz="1400" b="1">
                <a:solidFill>
                  <a:srgbClr val="000000"/>
                </a:solidFill>
              </a:rPr>
              <a:t>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779725" y="3391700"/>
            <a:ext cx="22268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button in the Dialog has now been clicked! What do we do next?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</a:t>
            </a:r>
            <a:r>
              <a:rPr lang="en" sz="1400" b="1">
                <a:solidFill>
                  <a:srgbClr val="000000"/>
                </a:solidFill>
              </a:rPr>
              <a:t>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1779725" y="3391700"/>
            <a:ext cx="22268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get a handle on the Activity containing this Fragment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MyDialogFragment extends DialogFragment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@Override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Dialog onCreateDialog(Bundle savedInstanceState) {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Builder builder = new AlertDialog.Builder(getActivity());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builder.setTitle("This is a DialogFragment!");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builder.setPositiveButton("OK", new OnClickListener() {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onClick(DialogInterface dialog, int which) {</a:t>
            </a:r>
            <a:r>
              <a:rPr lang="en" sz="1400" b="1">
                <a:solidFill>
                  <a:srgbClr val="000000"/>
                </a:solidFill>
              </a:rPr>
              <a:t>	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MyActivity act= (MyActivity) getActivity();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				act.doPositiveClick();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return builder.create();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826300" y="3792350"/>
            <a:ext cx="2226899" cy="922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call our own custom method, </a:t>
            </a:r>
            <a:r>
              <a:rPr lang="en" b="1"/>
              <a:t>doPositiveClick() </a:t>
            </a:r>
            <a:r>
              <a:rPr lang="en"/>
              <a:t>on the Activity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</a:t>
            </a:r>
            <a:r>
              <a:rPr lang="en" sz="1200" b="1">
                <a:solidFill>
                  <a:srgbClr val="000000"/>
                </a:solidFill>
              </a:rPr>
              <a:t>,</a:t>
            </a:r>
            <a:r>
              <a:rPr lang="en" sz="1200">
                <a:solidFill>
                  <a:srgbClr val="000000"/>
                </a:solidFill>
              </a:rPr>
              <a:t>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91" name="Shape 491"/>
          <p:cNvSpPr/>
          <p:nvPr/>
        </p:nvSpPr>
        <p:spPr>
          <a:xfrm>
            <a:off x="1592325" y="4801185"/>
            <a:ext cx="2674199" cy="885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Which takes us back here, back to our Activity.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an AlertDialog is an extension of the Dialog class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it is capable of constructing most dialog user interfaces and is the suggested dialog type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MyActivity extends 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 button = (Button) findViewById(R.id.button1);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button.setOnClickListener(new OnClickListener() {	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onClick(View v)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MyDialogFragment f = new MyDialogFragment();</a:t>
            </a:r>
          </a:p>
          <a:p>
            <a:pPr marL="18288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f.show(getFragmentManager()</a:t>
            </a:r>
            <a:r>
              <a:rPr lang="en" sz="1200" b="1">
                <a:solidFill>
                  <a:srgbClr val="000000"/>
                </a:solidFill>
              </a:rPr>
              <a:t>,</a:t>
            </a:r>
            <a:r>
              <a:rPr lang="en" sz="1200">
                <a:solidFill>
                  <a:srgbClr val="000000"/>
                </a:solidFill>
              </a:rPr>
              <a:t> "dialog");	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void doPositiveClick()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Toast.makeText(this, "doPositiveClick()", Toast.LENGTH_LONG).show();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98" name="Shape 498"/>
          <p:cNvSpPr/>
          <p:nvPr/>
        </p:nvSpPr>
        <p:spPr>
          <a:xfrm>
            <a:off x="753700" y="4978235"/>
            <a:ext cx="2674199" cy="885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Simply make a Toast as evidence that we were successful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Note that we don't need to override onCreateView() or onActivityCreated() methods of a DialogFragment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You may choose to override onCreateView() and return a View if you want to create some custom Dialog without using onCreateDialog()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I'll leave it up to the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Android developer's website</a:t>
            </a:r>
            <a:r>
              <a:rPr lang="en" sz="2400">
                <a:solidFill>
                  <a:srgbClr val="000000"/>
                </a:solidFill>
              </a:rPr>
              <a:t> to explain it if anyone is interested in doing so</a:t>
            </a:r>
          </a:p>
          <a:p>
            <a:endParaRPr lang="e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DialogFragment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See FragmentDialogExample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In Android 2.3.x and below, clicking on the dedicated Menu button allows the user to reveal menu options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In Android 3.0 and above, the options menu is presented by way of an action bar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000000"/>
                </a:solidFill>
              </a:rPr>
              <a:t>the dedicated Menu button is deprecated and some devices just do not have one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Right click on your project &gt; New &gt; Other ...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Select Android XML File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In the Resource Type drop down list, select Menu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Enter a File name and click Finish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Click Add ... &gt; Item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Edit the id as appropriate, and enter the Title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Repeat to add additional menu options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We will use this Menu XML file, main_menu.xml, for our example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&lt;?xml version="1.0" encoding="utf-8"?&gt;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&lt;menu xmlns:android="http://schemas.android.com/apk/res/android"&gt;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android:id="@+id/set_text"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      android:title="@string/set_text_opt"/&gt;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android:id="@+id/close"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      android:title="@string/close_opt" /&gt;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&lt;/menu&gt;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public void onCreate(Bundle savedInstanceState)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public boolean onCreateOptionsMenu(Menu menu)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MenuInflater inflater = getMenuInflater();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inflater.inflate(R.menu.main_menu,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onCreate(Bundle savedInstanceState)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public boolean onCreateOptionsMenu(Menu menu)</a:t>
            </a:r>
            <a:r>
              <a:rPr lang="en" sz="1800">
                <a:solidFill>
                  <a:srgbClr val="000000"/>
                </a:solidFill>
              </a:rPr>
              <a:t>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MenuInflater inflater = getMenuInflater();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inflater.inflate(R.menu.main_menu,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return true;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41" name="Shape 541"/>
          <p:cNvSpPr/>
          <p:nvPr/>
        </p:nvSpPr>
        <p:spPr>
          <a:xfrm>
            <a:off x="1844850" y="3148250"/>
            <a:ext cx="2526599" cy="1072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Override this Activity method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onCreate(Bundle savedInstanceState)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boolean onCreateOptionsMenu(Menu menu)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MenuInflater inflater = getMenuInflater();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inflater.inflate(R.menu.main_menu,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return true;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48" name="Shape 548"/>
          <p:cNvSpPr/>
          <p:nvPr/>
        </p:nvSpPr>
        <p:spPr>
          <a:xfrm>
            <a:off x="1895000" y="3469100"/>
            <a:ext cx="2526599" cy="1072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Similar to a LayoutInflater, but for Menus instead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onCreate(Bundle savedInstanceState)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boolean onCreateOptionsMenu(Menu menu)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MenuInflater inflater = getMenuInflater();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inflater.inflate</a:t>
            </a:r>
            <a:r>
              <a:rPr lang="en" sz="1800">
                <a:solidFill>
                  <a:srgbClr val="000000"/>
                </a:solidFill>
              </a:rPr>
              <a:t>(R.menu.main_menu,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return true;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55" name="Shape 555"/>
          <p:cNvSpPr/>
          <p:nvPr/>
        </p:nvSpPr>
        <p:spPr>
          <a:xfrm>
            <a:off x="1353575" y="3920300"/>
            <a:ext cx="2526599" cy="1072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Show the Menu now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AlertDialog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you </a:t>
            </a:r>
            <a:r>
              <a:rPr lang="en" dirty="0">
                <a:solidFill>
                  <a:srgbClr val="000000"/>
                </a:solidFill>
              </a:rPr>
              <a:t>should use it for dialogs that use any of the following features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pPr marL="914400" lvl="1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a </a:t>
            </a:r>
            <a:r>
              <a:rPr lang="en" sz="2400" dirty="0">
                <a:solidFill>
                  <a:srgbClr val="000000"/>
                </a:solidFill>
              </a:rPr>
              <a:t>title</a:t>
            </a:r>
          </a:p>
          <a:p>
            <a:pPr marL="914400" lvl="1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a </a:t>
            </a:r>
            <a:r>
              <a:rPr lang="en" sz="2400" dirty="0">
                <a:solidFill>
                  <a:srgbClr val="000000"/>
                </a:solidFill>
              </a:rPr>
              <a:t>text message</a:t>
            </a:r>
          </a:p>
          <a:p>
            <a:pPr marL="914400" lvl="1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o</a:t>
            </a:r>
            <a:r>
              <a:rPr lang="en" sz="2400" dirty="0">
                <a:solidFill>
                  <a:srgbClr val="000000"/>
                </a:solidFill>
              </a:rPr>
              <a:t>ne, two, or three buttons</a:t>
            </a:r>
          </a:p>
          <a:p>
            <a:pPr marL="914400" lvl="1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a</a:t>
            </a:r>
            <a:r>
              <a:rPr lang="en" sz="2400" dirty="0">
                <a:solidFill>
                  <a:srgbClr val="000000"/>
                </a:solidFill>
              </a:rPr>
              <a:t> list of selectable items (with optional checkboxes or radio buttons)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onCreate(Bundle savedInstanceState)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boolean onCreateOptionsMenu(Menu menu)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MenuInflater inflater = getMenuInflater();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inflater.inflate(</a:t>
            </a:r>
            <a:r>
              <a:rPr lang="en" sz="1800" b="1">
                <a:solidFill>
                  <a:srgbClr val="000000"/>
                </a:solidFill>
              </a:rPr>
              <a:t>R.menu.main_menu</a:t>
            </a:r>
            <a:r>
              <a:rPr lang="en" sz="1800">
                <a:solidFill>
                  <a:srgbClr val="000000"/>
                </a:solidFill>
              </a:rPr>
              <a:t>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return true;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62" name="Shape 562"/>
          <p:cNvSpPr/>
          <p:nvPr/>
        </p:nvSpPr>
        <p:spPr>
          <a:xfrm>
            <a:off x="3027975" y="3950375"/>
            <a:ext cx="2526599" cy="1072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the Menu XML file that we created previously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onCreate(Bundle savedInstanceState)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boolean onCreateOptionsMenu(Menu menu)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MenuInflater inflater = getMenuInflater();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inflater.inflate(R.menu.main_menu, </a:t>
            </a:r>
            <a:r>
              <a:rPr lang="en" sz="1800" b="1">
                <a:solidFill>
                  <a:srgbClr val="000000"/>
                </a:solidFill>
              </a:rPr>
              <a:t>menu</a:t>
            </a:r>
            <a:r>
              <a:rPr lang="en" sz="1800">
                <a:solidFill>
                  <a:srgbClr val="000000"/>
                </a:solidFill>
              </a:rPr>
              <a:t>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return true;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69" name="Shape 569"/>
          <p:cNvSpPr/>
          <p:nvPr/>
        </p:nvSpPr>
        <p:spPr>
          <a:xfrm>
            <a:off x="4130875" y="3920275"/>
            <a:ext cx="2526599" cy="1072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given as argument to onCreateOptionsMenu, so use it as argument to inflate the menu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void onCreate(Bundle savedInstanceState)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super.onCreate(savedInstanceState);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public boolean onCreateOptionsMenu(Menu menu)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MenuInflater inflater = getMenuInflater();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inflater.inflate(R.menu.main_menu,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return true;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76" name="Shape 576"/>
          <p:cNvSpPr/>
          <p:nvPr/>
        </p:nvSpPr>
        <p:spPr>
          <a:xfrm>
            <a:off x="1173100" y="4301275"/>
            <a:ext cx="2526599" cy="1072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Return true if you want the menu to be displayed, false if you don't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This </a:t>
            </a:r>
            <a:r>
              <a:rPr lang="en" sz="2400" dirty="0">
                <a:solidFill>
                  <a:srgbClr val="000000"/>
                </a:solidFill>
              </a:rPr>
              <a:t>is enough for the Menu to be displayed on the screen when the user presses the Menu button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If you want to take action after an option is selected, then you need to override the onOptionsItemSelected() method of Activity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public boolean onOptionsItemSelected(MenuItem item)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switch 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case R.id.set_text: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findViewById(R.id.textView1);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tv.setText("First Option Selected!");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case R.id.close: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Toast.makeText(this, "Goodbye!", Toast.LENGTH_LONG).show();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finish();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    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public boolean onOptionsItemSelected(MenuItem item)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switch 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R.id.set_text: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findViewById(R.id.textView1);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tv.setText("First Option Selected!");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R.id.close: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"Goodbye!", Toast.LENGTH_LONG).show();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finish();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373600" y="862250"/>
            <a:ext cx="2045400" cy="1002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override this method of Activity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onOptionsItemSelected(MenuItem item)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switch 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R.id.set_text: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findViewById(R.id.textView1);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tv.setText("First Option Selected!");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R.id.close: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"Goodbye!", Toast.LENGTH_LONG).show();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finish();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11575" y="1112900"/>
            <a:ext cx="2045400" cy="1002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Which menu item was selected?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onOptionsItemSelected(MenuItem item)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switch 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R.id.set_text: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TextView tv = (TextView) findViewById(R.id.textView1);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tv.setText("First Option Selected!");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R.id.close: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"Goodbye!", Toast.LENGTH_LONG).show();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finish();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3679625" y="1714500"/>
            <a:ext cx="3018000" cy="1002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just changed the text of a TextView when the item R.id.set_text is selected 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onOptionsItemSelected(MenuItem item)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switch 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R.id.set_text: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findViewById(R.id.textView1);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tv.setText("First Option Selected!");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R.id.close: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"Goodbye!", Toast.LENGTH_LONG).show();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finish();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		break;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1323425" y="3358825"/>
            <a:ext cx="3018000" cy="10025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 we close our app when item R.id.close is selected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MenuOptionsExample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&lt;= 2.3.x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You can change the menu options that show up at runtime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Menu Options - Creating one &gt;= 3.0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For Android 3.0 and higher ...</a:t>
            </a:r>
          </a:p>
          <a:p>
            <a:endParaRPr lang="en"/>
          </a:p>
          <a:p>
            <a:endParaRPr lang="en"/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http://developer.android.com/guide/topics/ui/actionbar.html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50000"/>
              </a:lnSpc>
              <a:spcBef>
                <a:spcPts val="0"/>
              </a:spcBef>
              <a:buSzPct val="208333"/>
            </a:pPr>
            <a:r>
              <a:rPr lang="en-US" sz="2400" dirty="0"/>
              <a:t>A context menu is a </a:t>
            </a:r>
            <a:r>
              <a:rPr lang="en-US" sz="2400" dirty="0">
                <a:hlinkClick r:id="rId3"/>
              </a:rPr>
              <a:t>floating menu</a:t>
            </a:r>
            <a:r>
              <a:rPr lang="en-US" sz="2400" dirty="0"/>
              <a:t> that appears when the user performs a long-click on an element. It provides actions that affect the selected </a:t>
            </a:r>
            <a:r>
              <a:rPr lang="en-US" sz="2400" dirty="0" smtClean="0"/>
              <a:t>content</a:t>
            </a:r>
            <a:r>
              <a:rPr lang="en-US" sz="2000" dirty="0" smtClean="0"/>
              <a:t>.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SzPct val="208333"/>
            </a:pPr>
            <a:r>
              <a:rPr lang="en" sz="2400" dirty="0" smtClean="0">
                <a:solidFill>
                  <a:srgbClr val="000000"/>
                </a:solidFill>
              </a:rPr>
              <a:t>You </a:t>
            </a:r>
            <a:r>
              <a:rPr lang="en" sz="2400" dirty="0">
                <a:solidFill>
                  <a:srgbClr val="000000"/>
                </a:solidFill>
              </a:rPr>
              <a:t>can provide a context menu for any view, but they are most often used for items in a 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u="sng" dirty="0">
                <a:solidFill>
                  <a:srgbClr val="000000"/>
                </a:solidFill>
                <a:hlinkClick r:id="rId4"/>
              </a:rPr>
              <a:t>ListView</a:t>
            </a:r>
          </a:p>
          <a:p>
            <a:pPr marL="914400" lvl="1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 smtClean="0">
                <a:solidFill>
                  <a:srgbClr val="000000"/>
                </a:solidFill>
              </a:rPr>
              <a:t>other </a:t>
            </a:r>
            <a:r>
              <a:rPr lang="en" sz="2400" dirty="0">
                <a:solidFill>
                  <a:srgbClr val="000000"/>
                </a:solidFill>
              </a:rPr>
              <a:t>view collections in which the user can perform direct actions on each item.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When creating a Context Menu, you can create a Menu XML file in the same way you do for an Options Menu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will use the following XML file for our example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&lt;?xml version="1.0" encoding="utf-8"?&gt;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&lt;menu xmlns:android="http://schemas.android.com/apk/res/android" 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android:id="@+id/edit_option" android:title="Edit"&gt;&lt;/item&gt;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android:id="@+id/share_option" android:title="Share"&gt;&lt;/item&gt;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android:id="@+id/delete_option" android:title="Delete"&gt;&lt;/item&gt;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&lt;/menu&gt;</a:t>
            </a:r>
          </a:p>
          <a:p>
            <a:endParaRPr lang="e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Context Menu - Creating one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We will use the following XML file for our example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&lt;?xml version="1.0" encoding="utf-8"?&gt;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&lt;menu xmlns:android="http://schemas.android.com/apk/res/android" 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android:id="@+id/edit_option" android:title="Edit"&gt;&lt;/item&gt;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android:id="@+id/share_option" android:title="Share"&gt;&lt;/item&gt;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&lt;item android:id="@+id/delete_option" android:title="Delete"&gt;&lt;/item&gt;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&lt;/menu&gt;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All of the callback methods in this example are declared within our </a:t>
            </a:r>
            <a:r>
              <a:rPr lang="en" sz="1800" b="1" u="sng">
                <a:solidFill>
                  <a:srgbClr val="000000"/>
                </a:solidFill>
              </a:rPr>
              <a:t>ListActivity</a:t>
            </a:r>
          </a:p>
          <a:p>
            <a:endParaRPr lang="en" sz="1800" b="1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As a reminder,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 ListActivity extends Activity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it already has a ListView, so you don't need to add one the the Layout XML file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you don't even need to use a Layout XML File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which means you don't need to call setContentView()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You can get </a:t>
            </a:r>
            <a:r>
              <a:rPr lang="en" sz="2400" dirty="0">
                <a:solidFill>
                  <a:srgbClr val="000000"/>
                </a:solidFill>
              </a:rPr>
              <a:t>a handle on the ListView by </a:t>
            </a:r>
            <a:r>
              <a:rPr lang="en" sz="2400" dirty="0" smtClean="0">
                <a:solidFill>
                  <a:srgbClr val="000000"/>
                </a:solidFill>
              </a:rPr>
              <a:t>simply calling getListView().</a:t>
            </a:r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this.setListAdapter(new ArrayAdapter&lt;String&gt;(this,</a:t>
            </a:r>
          </a:p>
          <a:p>
            <a:pPr marL="18288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android.R.layout.simple_list_item_1, entries));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registerForContextMenu(getListView());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}</a:t>
            </a:r>
          </a:p>
          <a:p>
            <a:endParaRPr lang="en" sz="16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    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this.setListAdapter(new ArrayAdapter&lt;String&gt;(this,</a:t>
            </a:r>
          </a:p>
          <a:p>
            <a:pPr marL="18288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android.R.layout.simple_list_item_1, entries));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registerForContextMenu(getListView());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...</a:t>
            </a:r>
          </a:p>
        </p:txBody>
      </p:sp>
      <p:sp>
        <p:nvSpPr>
          <p:cNvPr id="677" name="Shape 677"/>
          <p:cNvSpPr/>
          <p:nvPr/>
        </p:nvSpPr>
        <p:spPr>
          <a:xfrm>
            <a:off x="1405325" y="913154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will use this String array to populate our List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this.setListAdapter(new ArrayAdapter&lt;String&gt;(this,</a:t>
            </a:r>
          </a:p>
          <a:p>
            <a:pPr marL="18288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android.R.layout.simple_list_item_1, entries));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registerForContextMenu(getListView());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...</a:t>
            </a:r>
          </a:p>
        </p:txBody>
      </p:sp>
      <p:sp>
        <p:nvSpPr>
          <p:cNvPr id="684" name="Shape 684"/>
          <p:cNvSpPr/>
          <p:nvPr/>
        </p:nvSpPr>
        <p:spPr>
          <a:xfrm>
            <a:off x="1041925" y="2599704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Populate the ListView here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Dialogs - Creating an AlertDialog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MyDialogs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static final int DIALOG_EXIT_ID = 1;</a:t>
            </a:r>
          </a:p>
          <a:p>
            <a:endParaRPr lang="en" sz="1200" b="1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protected Dialog onCreateDialog(int id)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Dialog dialog = null;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switch(id)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case DIALOG_EXIT_ID: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AlertDialog.Builder builder = new AlertDialog.Builder(this);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builder.setMessage("Do you want to exit?");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builder.setCancelable(true);        	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builder.setPositiveButton("Yes", new DialogInterface.OnClickListener()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public void onClick(DialogInterface dialog, int id)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	AlertDialogExample.this.finish();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	}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	});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dialog = builder.create();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dialog;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634925" y="557068"/>
            <a:ext cx="2592299" cy="1183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Nothing special here, just an int I use to identify the dialog, because we can have more than one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this.setListAdapter(new ArrayAdapter&lt;String&gt;(this,</a:t>
            </a:r>
          </a:p>
          <a:p>
            <a:pPr marL="18288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android.R.layout.simple_list_item_1, entries));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registerForContextMenu(getListView());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...</a:t>
            </a:r>
          </a:p>
        </p:txBody>
      </p:sp>
      <p:sp>
        <p:nvSpPr>
          <p:cNvPr id="691" name="Shape 691"/>
          <p:cNvSpPr/>
          <p:nvPr/>
        </p:nvSpPr>
        <p:spPr>
          <a:xfrm>
            <a:off x="1032600" y="3585450"/>
            <a:ext cx="2629500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Register the ListView with a Context Menu, now the menu will show up when you long press on the ListView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...</a:t>
            </a:r>
          </a:p>
          <a:p>
            <a:endParaRPr lang="en" sz="1600">
              <a:solidFill>
                <a:srgbClr val="000000"/>
              </a:solidFill>
            </a:endParaRPr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@Override</a:t>
            </a:r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public void onCreateContextMenu(ContextMenu menu, View v, </a:t>
            </a:r>
          </a:p>
          <a:p>
            <a:pPr marL="45720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ContextMenuInfo menuInfo)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super.onCreateContextMenu(menu, v, menuInfo);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	MenuInflater inflater = getMenuInflater();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inflater.inflate(R.menu.context_menu, menu);</a:t>
            </a:r>
          </a:p>
          <a:p>
            <a:pPr marL="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...</a:t>
            </a:r>
          </a:p>
        </p:txBody>
      </p:sp>
      <p:sp>
        <p:nvSpPr>
          <p:cNvPr id="698" name="Shape 698"/>
          <p:cNvSpPr/>
          <p:nvPr/>
        </p:nvSpPr>
        <p:spPr>
          <a:xfrm>
            <a:off x="457200" y="1600200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onCreate() from previous slide is here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...</a:t>
            </a:r>
          </a:p>
          <a:p>
            <a:endParaRPr lang="en" sz="1600">
              <a:solidFill>
                <a:srgbClr val="000000"/>
              </a:solidFill>
            </a:endParaRP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public void onCreateContextMenu(ContextMenu menu, View v, </a:t>
            </a:r>
          </a:p>
          <a:p>
            <a:pPr marL="45720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ContextMenuInfo menuInfo)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super.onCreateContextMenu(menu, v, menuInfo);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	MenuInflater inflater = getMenuInflater();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inflater.inflate(R.menu.context_menu,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...</a:t>
            </a:r>
          </a:p>
        </p:txBody>
      </p:sp>
      <p:sp>
        <p:nvSpPr>
          <p:cNvPr id="705" name="Shape 705"/>
          <p:cNvSpPr/>
          <p:nvPr/>
        </p:nvSpPr>
        <p:spPr>
          <a:xfrm>
            <a:off x="2413975" y="2522675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Override this method. It is called when the Context Menu for View v is being built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...</a:t>
            </a:r>
          </a:p>
          <a:p>
            <a:endParaRPr lang="en" sz="1600">
              <a:solidFill>
                <a:srgbClr val="000000"/>
              </a:solidFill>
            </a:endParaRP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void onCreateContextMenu(ContextMenu menu, View v, </a:t>
            </a:r>
          </a:p>
          <a:p>
            <a:pPr marL="45720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ContextMenuInfo menuInfo)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super.onCreateContextMenu(menu, v, menuInfo);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	</a:t>
            </a:r>
            <a:r>
              <a:rPr lang="en" sz="1600" b="1">
                <a:solidFill>
                  <a:srgbClr val="000000"/>
                </a:solidFill>
              </a:rPr>
              <a:t>MenuInflater inflater = getMenuInflater();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inflater.inflate(R.menu.context_menu,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...</a:t>
            </a:r>
          </a:p>
        </p:txBody>
      </p:sp>
      <p:sp>
        <p:nvSpPr>
          <p:cNvPr id="712" name="Shape 712"/>
          <p:cNvSpPr/>
          <p:nvPr/>
        </p:nvSpPr>
        <p:spPr>
          <a:xfrm>
            <a:off x="2376700" y="3585450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You've seen this before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class ContextMenuExample extends ListActivity {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String[] entries = new String[]{"Martin","Anderson","Junior","George","Dan"};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...</a:t>
            </a:r>
          </a:p>
          <a:p>
            <a:endParaRPr lang="en" sz="1600">
              <a:solidFill>
                <a:srgbClr val="000000"/>
              </a:solidFill>
            </a:endParaRP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public void onCreateContextMenu(ContextMenu menu, View v, </a:t>
            </a:r>
          </a:p>
          <a:p>
            <a:pPr marL="45720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ContextMenuInfo menuInfo)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super.onCreateContextMenu(menu, v, menuInfo);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	</a:t>
            </a:r>
            <a:r>
              <a:rPr lang="en" sz="1600" b="1">
                <a:solidFill>
                  <a:srgbClr val="000000"/>
                </a:solidFill>
              </a:rPr>
              <a:t>MenuInflater inflater = getMenuInflater();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inflater.inflate(R.menu.context_menu, menu);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...</a:t>
            </a:r>
          </a:p>
        </p:txBody>
      </p:sp>
      <p:sp>
        <p:nvSpPr>
          <p:cNvPr id="719" name="Shape 719"/>
          <p:cNvSpPr/>
          <p:nvPr/>
        </p:nvSpPr>
        <p:spPr>
          <a:xfrm>
            <a:off x="457200" y="5020425"/>
            <a:ext cx="25997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onContextItemSelected() on the next slide goes here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</a:rPr>
              <a:t>@Override public boolean onContextItemSelected(MenuItem item)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AdapterContextMenuInfo info = (AdapterContextMenuInfo) item.getMenuInfo();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getListView().getAdapter().getView(info.position, null, null);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switch(item.getItemId())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case R.id.edit_option: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break;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case R.id.share_option: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/* Share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case R.id.delete_option: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}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	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2932025" y="526212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Override this method of Activity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boolean onContextItemSelected(</a:t>
            </a:r>
            <a:r>
              <a:rPr lang="en" sz="1400" b="1">
                <a:solidFill>
                  <a:srgbClr val="000000"/>
                </a:solidFill>
              </a:rPr>
              <a:t>MenuItem item</a:t>
            </a:r>
            <a:r>
              <a:rPr lang="en" sz="1400">
                <a:solidFill>
                  <a:srgbClr val="000000"/>
                </a:solidFill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AdapterContextMenuInfo info = (AdapterContextMenuInfo) item.getMenuInfo();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getListView().getAdapter().getView(info.position, null, null);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switch(item.getItemId())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R.id.edit_option: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R.id.share_option: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Share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R.id.delete_option: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}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5179300" y="555812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Object has information about the Context Menu, </a:t>
            </a:r>
            <a:r>
              <a:rPr lang="en" b="1" u="sng"/>
              <a:t>NOT </a:t>
            </a:r>
            <a:r>
              <a:rPr lang="en"/>
              <a:t>the item in the List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boolean onContextItemSelected(MenuItem item)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    	AdapterContextMenuInfo info = (AdapterContextMenuInfo) item.getMenuInfo();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getListView().getAdapter().getView(info.position, null, null);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switch(item.getItemId())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R.id.edit_option: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R.id.share_option: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Share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R.id.delete_option: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}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2840500" y="872612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Object will have information about the item pressed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boolean onContextItemSelected(MenuItem item)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AdapterContextMenuInfo info = (AdapterContextMenuInfo) item.getMenuInfo();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getListView().getAdapter().getView(</a:t>
            </a:r>
            <a:r>
              <a:rPr lang="en" sz="1400" b="1">
                <a:solidFill>
                  <a:srgbClr val="000000"/>
                </a:solidFill>
              </a:rPr>
              <a:t>info.position</a:t>
            </a:r>
            <a:r>
              <a:rPr lang="en" sz="1400">
                <a:solidFill>
                  <a:srgbClr val="000000"/>
                </a:solidFill>
              </a:rPr>
              <a:t>, null, null);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switch(item.getItemId())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R.id.edit_option: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R.id.share_option: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Share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R.id.delete_option: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}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5626550" y="1161487"/>
            <a:ext cx="2040599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can get a handle on the item in the ListView by using info.position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Context Menu - Creating one</a:t>
            </a:r>
          </a:p>
        </p:txBody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 public boolean onContextItemSelected(MenuItem item)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AdapterContextMenuInfo info = (AdapterContextMenuInfo) item.getMenuInfo();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TextView tv = (TextView) getListView().getAdapter().getView(info.position, null, null);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switch(</a:t>
            </a:r>
            <a:r>
              <a:rPr lang="en" sz="1400" b="1">
                <a:solidFill>
                  <a:srgbClr val="000000"/>
                </a:solidFill>
              </a:rPr>
              <a:t>item.getItemId()</a:t>
            </a:r>
            <a:r>
              <a:rPr lang="en" sz="1400">
                <a:solidFill>
                  <a:srgbClr val="000000"/>
                </a:solidFill>
              </a:rPr>
              <a:t>) {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R.id.edit_option: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	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R.id.share_option: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Share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case R.id.delete_option: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/* Edit option selected */</a:t>
            </a:r>
          </a:p>
          <a:p>
            <a:pPr marL="914400" lvl="0" indent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break;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}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return true;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498700" y="1417637"/>
            <a:ext cx="3028500" cy="9971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info.position tells us which item was pressed, this is how we tell </a:t>
            </a:r>
            <a:r>
              <a:rPr lang="en" b="1" u="sng"/>
              <a:t>which Menu Item was pressed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5323</Words>
  <Application>Microsoft Office PowerPoint</Application>
  <PresentationFormat>On-screen Show (4:3)</PresentationFormat>
  <Paragraphs>1864</Paragraphs>
  <Slides>131</Slides>
  <Notes>131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131</vt:i4>
      </vt:variant>
    </vt:vector>
  </HeadingPairs>
  <TitlesOfParts>
    <vt:vector size="135" baseType="lpstr">
      <vt:lpstr/>
      <vt:lpstr/>
      <vt:lpstr/>
      <vt:lpstr/>
      <vt:lpstr>Mobile Programming Lecture 7</vt:lpstr>
      <vt:lpstr>Agenda</vt:lpstr>
      <vt:lpstr>Android Application Components</vt:lpstr>
      <vt:lpstr>Dialogs</vt:lpstr>
      <vt:lpstr>Dialogs</vt:lpstr>
      <vt:lpstr>Dialogs - AlertDialog</vt:lpstr>
      <vt:lpstr>Dialogs -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Creating an AlertDialog</vt:lpstr>
      <vt:lpstr>Dialogs - AlertDialog</vt:lpstr>
      <vt:lpstr>Dialogs - Showing a Dialog</vt:lpstr>
      <vt:lpstr>Dialogs - Showing a Dialog</vt:lpstr>
      <vt:lpstr>Dialogs - Dismissing a Dialog</vt:lpstr>
      <vt:lpstr>Dialogs - Showing a Dialog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AlertDialog with a List</vt:lpstr>
      <vt:lpstr>Dialogs - Date/TimePicker Dialogs</vt:lpstr>
      <vt:lpstr>Dialogs - Custom Dialogs - SeekBar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Dialogs - DialogFragment</vt:lpstr>
      <vt:lpstr>Menu Options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&lt;= 2.3.x</vt:lpstr>
      <vt:lpstr>Menu Options - Creating one &gt;= 3.0</vt:lpstr>
      <vt:lpstr>Context Menu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Context Menu - Creating one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SharedPreferences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PreferenceActivity</vt:lpstr>
      <vt:lpstr>Preferences - PreferenceFragment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7</dc:title>
  <cp:lastModifiedBy>KIENLT</cp:lastModifiedBy>
  <cp:revision>4</cp:revision>
  <dcterms:modified xsi:type="dcterms:W3CDTF">2013-09-15T16:53:18Z</dcterms:modified>
</cp:coreProperties>
</file>