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slideLayouts/slideLayout18.xml" ContentType="application/vnd.openxmlformats-officedocument.presentationml.slideLayout+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74" r:id="rId2"/>
    <p:sldMasterId id="2147483675" r:id="rId3"/>
  </p:sldMasterIdLst>
  <p:notesMasterIdLst>
    <p:notesMasterId r:id="rId14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402" r:id="rId144"/>
    <p:sldId id="403" r:id="rId14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72" y="213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42742111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6" name="Shape 7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Shape 7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3" name="Shape 7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0" name="Shape 7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Shape 8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4" name="Shape 8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8" name="Shape 8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5" name="Shape 8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2" name="Shape 8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9" name="Shape 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6" name="Shape 8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Shape 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3" name="Shape 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Shape 8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0" name="Shape 8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Shape 8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7" name="Shape 8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Shape 8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4" name="Shape 8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Shape 8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1" name="Shape 8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8" name="Shape 8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Shape 8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5" name="Shape 8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2" name="Shape 9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Shape 9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9" name="Shape 9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6" name="Shape 9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Shape 9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3" name="Shape 9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Shape 9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7" name="Shape 9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Shape 9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3" name="Shape 9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Shape 9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9" name="Shape 9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5" name="Shape 9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Shape 9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1" name="Shape 9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Shape 9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7" name="Shape 9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Shape 9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4" name="Shape 9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Shape 9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1" name="Shape 9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Shape 9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8" name="Shape 9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Shape 9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5" name="Shape 9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Shape 10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2" name="Shape 10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Shape 10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9" name="Shape 10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Shape 10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6" name="Shape 10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Shape 10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3" name="Shape 10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Shape 10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0" name="Shape 10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7" name="Shape 10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Shape 10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3" name="Shape 10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Shape 10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9" name="Shape 10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Shape 10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8" name="Shape 10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Shape 10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4" name="Shape 10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6" name="Shape 5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0" name="Shape 5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2" name="Shape 5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9" name="Shape 5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0" name="Shape 6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7" name="Shape 6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4" name="Shape 6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8" name="Shape 6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9" name="Shape 6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Shape 6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3" name="Shape 6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0" name="Shape 6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7" name="Shape 6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Shape 6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4" name="Shape 6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1" name="Shape 6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8" name="Shape 6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2" name="Shape 7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9" name="Shape 7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5" name="Shape 7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7" name="Shape 7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Shape 7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3" name="Shape 7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9" name="Shape 7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5" name="Shape 7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Shape 7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2" name="Shape 7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9" name="Shape 7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54" name="Shape 54"/>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55" name="Shape 55"/>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56" name="Shape 56"/>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59" name="Shape 5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60" name="Shape 60"/>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63" name="Shape 63"/>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64" name="Shape 64"/>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65" name="Shape 65"/>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68" name="Shape 68"/>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71" name="Shape 71"/>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cxnSp>
        <p:nvCxnSpPr>
          <p:cNvPr id="73" name="Shape 73"/>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5" name="Shape 1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16" name="Shape 16"/>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9" name="Shape 19"/>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0" name="Shape 20"/>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21" name="Shape 21"/>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24" name="Shape 24"/>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27" name="Shape 27"/>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35" name="Shape 35"/>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8" name="Shape 38"/>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42" name="Shape 42"/>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7" name="Shape 7"/>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50" name="Shape 5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51" name="Shape 51"/>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123.xml"/><Relationship Id="rId1" Type="http://schemas.openxmlformats.org/officeDocument/2006/relationships/slideLayout" Target="../slideLayouts/slideLayout2.xml"/><Relationship Id="rId5" Type="http://schemas.openxmlformats.org/officeDocument/2006/relationships/hyperlink" Target="http://developer.android.com/reference/android/os/Parcelable.html" TargetMode="External"/><Relationship Id="rId4" Type="http://schemas.openxmlformats.org/officeDocument/2006/relationships/hyperlink" Target="http://developer.android.com/reference/android/os/Messenger.html" TargetMode="Externa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http://www.vogella.com/blog/2011/06/14/android-downloadmanager-example/" TargetMode="External"/><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hyperlink" Target="http://developer.android.com/reference/android/os/AsyncTask.html" TargetMode="External"/><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eveloper.android.com/reference/android/app/Notification.Builder.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guide/topics/fundamentals/services.htmlhttp:/developer.android.com/guide/topics/fundamentals/services.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eveloper.android.com/guide/topics/fundamentals/services.htmlhttp:/developer.android.com/guide/topics/fundamentals/services.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eveloper.android.com/guide/topics/fundamentals/services.htmlhttp:/developer.android.com/guide/topics/fundamentals/services.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guide/topics/fundamentals/services.htmlhttp:/developer.android.com/guide/topics/fundamentals/services.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developer.android.com/guide/topics/fundamentals/services.htmlhttp:/developer.android.com/guide/topics/fundamentals/services.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developer.android.com/reference/android/app/IntentService.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ndroid.com/reference/android/app/NotificationManager.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457200" y="751679"/>
            <a:ext cx="8229600" cy="4012499"/>
          </a:xfrm>
          <a:prstGeom prst="rect">
            <a:avLst/>
          </a:prstGeom>
        </p:spPr>
        <p:txBody>
          <a:bodyPr lIns="91425" tIns="91425" rIns="91425" bIns="91425" anchor="t" anchorCtr="0">
            <a:noAutofit/>
          </a:bodyPr>
          <a:lstStyle/>
          <a:p>
            <a:pPr>
              <a:buNone/>
            </a:pPr>
            <a:r>
              <a:rPr lang="en"/>
              <a:t>Mobile Programming Lecture 8</a:t>
            </a:r>
          </a:p>
        </p:txBody>
      </p:sp>
      <p:sp>
        <p:nvSpPr>
          <p:cNvPr id="108" name="Shape 108"/>
          <p:cNvSpPr txBox="1">
            <a:spLocks noGrp="1"/>
          </p:cNvSpPr>
          <p:nvPr>
            <p:ph type="subTitle" idx="1"/>
          </p:nvPr>
        </p:nvSpPr>
        <p:spPr>
          <a:xfrm>
            <a:off x="457200" y="4955189"/>
            <a:ext cx="8229600" cy="1643400"/>
          </a:xfrm>
          <a:prstGeom prst="rect">
            <a:avLst/>
          </a:prstGeom>
        </p:spPr>
        <p:txBody>
          <a:bodyPr lIns="91425" tIns="91425" rIns="91425" bIns="91425" anchor="t" anchorCtr="0">
            <a:noAutofit/>
          </a:bodyPr>
          <a:lstStyle/>
          <a:p>
            <a:pPr>
              <a:buNone/>
            </a:pPr>
            <a:r>
              <a:rPr lang="en"/>
              <a:t>Notifications, Services, AsyncTask</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65" name="Shape 165"/>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a:t>
            </a:r>
            <a:r>
              <a:rPr lang="en" sz="1200" b="1"/>
              <a:t>Notification notification = new Notification(R.drawable.ic_launcher, </a:t>
            </a:r>
          </a:p>
          <a:p>
            <a:pPr marL="4114800" lvl="0" indent="457200" rtl="0">
              <a:buClr>
                <a:srgbClr val="000000"/>
              </a:buClr>
              <a:buSzPct val="91666"/>
              <a:buFont typeface="Arial"/>
              <a:buNone/>
            </a:pPr>
            <a:r>
              <a:rPr lang="en" sz="1200" b="1"/>
              <a:t>"Hi There", System.currentTimeMillis());</a:t>
            </a:r>
          </a:p>
          <a:p>
            <a:endParaRPr lang="en" sz="1200" b="1"/>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66" name="Shape 166"/>
          <p:cNvSpPr/>
          <p:nvPr/>
        </p:nvSpPr>
        <p:spPr>
          <a:xfrm>
            <a:off x="5868275" y="2585458"/>
            <a:ext cx="2963099" cy="10250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create a new Notification</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772" name="Shape 77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a:t>
            </a:r>
            <a:r>
              <a:rPr lang="en" sz="1200" b="1">
                <a:solidFill>
                  <a:srgbClr val="000000"/>
                </a:solidFill>
              </a:rPr>
              <a:t>handler </a:t>
            </a:r>
            <a:r>
              <a:rPr lang="en" sz="1200">
                <a:solidFill>
                  <a:srgbClr val="000000"/>
                </a:solidFill>
              </a:rPr>
              <a:t>=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773" name="Shape 773"/>
          <p:cNvSpPr/>
          <p:nvPr/>
        </p:nvSpPr>
        <p:spPr>
          <a:xfrm>
            <a:off x="6268340" y="3240126"/>
            <a:ext cx="2236799" cy="987899"/>
          </a:xfrm>
          <a:prstGeom prst="wedgeRoundRectCallout">
            <a:avLst>
              <a:gd name="adj1" fmla="val -56548"/>
              <a:gd name="adj2" fmla="val -5257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For now, just note that we reference it as </a:t>
            </a:r>
            <a:r>
              <a:rPr lang="en" b="1" i="1"/>
              <a:t>handler</a:t>
            </a:r>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779" name="Shape 77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a:t>
            </a:r>
          </a:p>
          <a:p>
            <a:pPr marL="457200" lvl="0" indent="457200" rtl="0">
              <a:lnSpc>
                <a:spcPct val="115000"/>
              </a:lnSpc>
              <a:spcBef>
                <a:spcPts val="0"/>
              </a:spcBef>
              <a:buClr>
                <a:srgbClr val="000000"/>
              </a:buClr>
              <a:buSzPct val="91666"/>
              <a:buFont typeface="Arial"/>
              <a:buNone/>
            </a:pPr>
            <a:r>
              <a:rPr lang="en" sz="1200" b="1">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b="1">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b="1">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b="1">
                <a:solidFill>
                  <a:srgbClr val="000000"/>
                </a:solidFill>
              </a:rPr>
              <a:t>startService(myIntent);	</a:t>
            </a:r>
          </a:p>
          <a:p>
            <a:pPr lvl="0" rtl="0">
              <a:lnSpc>
                <a:spcPct val="115000"/>
              </a:lnSpc>
              <a:spcBef>
                <a:spcPts val="0"/>
              </a:spcBef>
              <a:buClr>
                <a:srgbClr val="000000"/>
              </a:buClr>
              <a:buSzPct val="91666"/>
              <a:buFont typeface="Arial"/>
              <a:buNone/>
            </a:pPr>
            <a:r>
              <a:rPr lang="en" sz="1200" b="1">
                <a:solidFill>
                  <a:srgbClr val="000000"/>
                </a:solidFill>
              </a:rPr>
              <a:t>			}</a:t>
            </a:r>
          </a:p>
          <a:p>
            <a:pPr lvl="0" rtl="0">
              <a:lnSpc>
                <a:spcPct val="115000"/>
              </a:lnSpc>
              <a:spcBef>
                <a:spcPts val="0"/>
              </a:spcBef>
              <a:buClr>
                <a:srgbClr val="000000"/>
              </a:buClr>
              <a:buSzPct val="91666"/>
              <a:buFont typeface="Arial"/>
              <a:buNone/>
            </a:pPr>
            <a:r>
              <a:rPr lang="en" sz="1200" b="1">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780" name="Shape 780"/>
          <p:cNvSpPr/>
          <p:nvPr/>
        </p:nvSpPr>
        <p:spPr>
          <a:xfrm>
            <a:off x="6268340" y="3240126"/>
            <a:ext cx="2236799" cy="987899"/>
          </a:xfrm>
          <a:prstGeom prst="wedgeRoundRectCallout">
            <a:avLst>
              <a:gd name="adj1" fmla="val -30720"/>
              <a:gd name="adj2" fmla="val 7664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take some action after a Button is clicked</a:t>
            </a:r>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Shape 7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786" name="Shape 78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b="1">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787" name="Shape 787"/>
          <p:cNvSpPr/>
          <p:nvPr/>
        </p:nvSpPr>
        <p:spPr>
          <a:xfrm>
            <a:off x="6268340" y="3547601"/>
            <a:ext cx="2236799" cy="987899"/>
          </a:xfrm>
          <a:prstGeom prst="wedgeRoundRectCallout">
            <a:avLst>
              <a:gd name="adj1" fmla="val -30720"/>
              <a:gd name="adj2" fmla="val 7664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So we want to start a Service at some point</a:t>
            </a:r>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Shape 79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793" name="Shape 79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b="1">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794" name="Shape 794"/>
          <p:cNvSpPr/>
          <p:nvPr/>
        </p:nvSpPr>
        <p:spPr>
          <a:xfrm>
            <a:off x="6268340" y="3547601"/>
            <a:ext cx="2236799" cy="987899"/>
          </a:xfrm>
          <a:prstGeom prst="wedgeRoundRectCallout">
            <a:avLst>
              <a:gd name="adj1" fmla="val -30720"/>
              <a:gd name="adj2" fmla="val 7664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And we'er adding some Messenger Object to our Bundle, hmm ...</a:t>
            </a:r>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00" name="Shape 80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b="1">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801" name="Shape 801"/>
          <p:cNvSpPr/>
          <p:nvPr/>
        </p:nvSpPr>
        <p:spPr>
          <a:xfrm>
            <a:off x="6268340" y="3547601"/>
            <a:ext cx="2236799" cy="987899"/>
          </a:xfrm>
          <a:prstGeom prst="wedgeRoundRectCallout">
            <a:avLst>
              <a:gd name="adj1" fmla="val -30720"/>
              <a:gd name="adj2" fmla="val 7664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And we'er adding some Messenger Object to our Bundle, hmm ...</a:t>
            </a:r>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Shape 8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07" name="Shape 80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b="1">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808" name="Shape 808"/>
          <p:cNvSpPr/>
          <p:nvPr/>
        </p:nvSpPr>
        <p:spPr>
          <a:xfrm>
            <a:off x="6268340" y="3547601"/>
            <a:ext cx="2236799" cy="987899"/>
          </a:xfrm>
          <a:prstGeom prst="wedgeRoundRectCallout">
            <a:avLst>
              <a:gd name="adj1" fmla="val -30720"/>
              <a:gd name="adj2" fmla="val 7664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start our Service and see what happens </a:t>
            </a:r>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Shape 8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3. Messenger</a:t>
            </a:r>
          </a:p>
        </p:txBody>
      </p:sp>
      <p:sp>
        <p:nvSpPr>
          <p:cNvPr id="814" name="Shape 81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b="1">
                <a:solidFill>
                  <a:srgbClr val="000000"/>
                </a:solidFill>
              </a:rPr>
              <a:t>public class MyService extends IntentService {</a:t>
            </a:r>
          </a:p>
          <a:p>
            <a:pPr lvl="0" rtl="0">
              <a:lnSpc>
                <a:spcPct val="115000"/>
              </a:lnSpc>
              <a:spcBef>
                <a:spcPts val="0"/>
              </a:spcBef>
              <a:buNone/>
            </a:pPr>
            <a:r>
              <a:rPr lang="en" sz="1200">
                <a:solidFill>
                  <a:srgbClr val="000000"/>
                </a:solidFill>
              </a:rPr>
              <a:t>	public MyService() {</a:t>
            </a:r>
          </a:p>
          <a:p>
            <a:pPr lvl="0" rtl="0">
              <a:lnSpc>
                <a:spcPct val="115000"/>
              </a:lnSpc>
              <a:spcBef>
                <a:spcPts val="0"/>
              </a:spcBef>
              <a:buNone/>
            </a:pPr>
            <a:r>
              <a:rPr lang="en" sz="1200">
                <a:solidFill>
                  <a:srgbClr val="000000"/>
                </a:solidFill>
              </a:rPr>
              <a:t>		super("MyService");</a:t>
            </a:r>
          </a:p>
          <a:p>
            <a:pPr lvl="0" rtl="0">
              <a:lnSpc>
                <a:spcPct val="115000"/>
              </a:lnSpc>
              <a:spcBef>
                <a:spcPts val="0"/>
              </a:spcBef>
              <a:buNone/>
            </a:pPr>
            <a:r>
              <a:rPr lang="en" sz="1200">
                <a:solidFill>
                  <a:srgbClr val="000000"/>
                </a:solidFill>
              </a:rPr>
              <a:t>	}</a:t>
            </a:r>
          </a:p>
          <a:p>
            <a:endParaRPr lang="en" sz="1200">
              <a:solidFill>
                <a:srgbClr val="000000"/>
              </a:solidFill>
            </a:endParaRPr>
          </a:p>
          <a:p>
            <a:pPr lvl="0" rtl="0">
              <a:lnSpc>
                <a:spcPct val="115000"/>
              </a:lnSpc>
              <a:spcBef>
                <a:spcPts val="0"/>
              </a:spcBef>
              <a:buNone/>
            </a:pPr>
            <a:r>
              <a:rPr lang="en" sz="1200">
                <a:solidFill>
                  <a:srgbClr val="000000"/>
                </a:solidFill>
              </a:rPr>
              <a:t>	@Override protected void onHandleIntent(Intent intent) {</a:t>
            </a:r>
          </a:p>
          <a:p>
            <a:pPr lvl="0" rtl="0">
              <a:lnSpc>
                <a:spcPct val="115000"/>
              </a:lnSpc>
              <a:spcBef>
                <a:spcPts val="0"/>
              </a:spcBef>
              <a:buNone/>
            </a:pPr>
            <a:r>
              <a:rPr lang="en" sz="1200">
                <a:solidFill>
                  <a:srgbClr val="000000"/>
                </a:solidFill>
              </a:rPr>
              <a:t>		for(int i = 0; i &lt; 50000000; i++);</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Bundle extras = intent.getExtras();</a:t>
            </a:r>
          </a:p>
          <a:p>
            <a:pPr lvl="0" rtl="0">
              <a:lnSpc>
                <a:spcPct val="115000"/>
              </a:lnSpc>
              <a:spcBef>
                <a:spcPts val="0"/>
              </a:spcBef>
              <a:buNone/>
            </a:pPr>
            <a:r>
              <a:rPr lang="en" sz="1200">
                <a:solidFill>
                  <a:srgbClr val="000000"/>
                </a:solidFill>
              </a:rPr>
              <a:t>		if(extras != null) {</a:t>
            </a:r>
          </a:p>
          <a:p>
            <a:pPr lvl="0" rtl="0">
              <a:lnSpc>
                <a:spcPct val="115000"/>
              </a:lnSpc>
              <a:spcBef>
                <a:spcPts val="0"/>
              </a:spcBef>
              <a:buNone/>
            </a:pPr>
            <a:r>
              <a:rPr lang="en" sz="1200">
                <a:solidFill>
                  <a:srgbClr val="000000"/>
                </a:solidFill>
              </a:rPr>
              <a:t>			Messenger messenger = (Messenger) extras.get("messenger");</a:t>
            </a:r>
          </a:p>
          <a:p>
            <a:pPr lvl="0" rtl="0">
              <a:lnSpc>
                <a:spcPct val="115000"/>
              </a:lnSpc>
              <a:spcBef>
                <a:spcPts val="0"/>
              </a:spcBef>
              <a:buNone/>
            </a:pPr>
            <a:r>
              <a:rPr lang="en" sz="1200">
                <a:solidFill>
                  <a:srgbClr val="000000"/>
                </a:solidFill>
              </a:rPr>
              <a:t>			Message msg = Message.obtain();</a:t>
            </a:r>
          </a:p>
          <a:p>
            <a:pPr lvl="0" rtl="0">
              <a:lnSpc>
                <a:spcPct val="115000"/>
              </a:lnSpc>
              <a:spcBef>
                <a:spcPts val="0"/>
              </a:spcBef>
              <a:buNone/>
            </a:pPr>
            <a:r>
              <a:rPr lang="en" sz="1200">
                <a:solidFill>
                  <a:srgbClr val="000000"/>
                </a:solidFill>
              </a:rPr>
              <a:t>			Bundle results = new Bundle();</a:t>
            </a:r>
          </a:p>
          <a:p>
            <a:pPr lvl="0" rtl="0">
              <a:lnSpc>
                <a:spcPct val="115000"/>
              </a:lnSpc>
              <a:spcBef>
                <a:spcPts val="0"/>
              </a:spcBef>
              <a:buNone/>
            </a:pPr>
            <a:r>
              <a:rPr lang="en" sz="1200">
                <a:solidFill>
                  <a:srgbClr val="000000"/>
                </a:solidFill>
              </a:rPr>
              <a:t>			results.putBoolean("success", true);</a:t>
            </a:r>
          </a:p>
          <a:p>
            <a:pPr lvl="0" rtl="0">
              <a:lnSpc>
                <a:spcPct val="115000"/>
              </a:lnSpc>
              <a:spcBef>
                <a:spcPts val="0"/>
              </a:spcBef>
              <a:buNone/>
            </a:pPr>
            <a:r>
              <a:rPr lang="en" sz="1200">
                <a:solidFill>
                  <a:srgbClr val="000000"/>
                </a:solidFill>
              </a:rPr>
              <a:t>			msg.setData(results);</a:t>
            </a:r>
          </a:p>
          <a:p>
            <a:pPr lvl="0" rtl="0">
              <a:lnSpc>
                <a:spcPct val="115000"/>
              </a:lnSpc>
              <a:spcBef>
                <a:spcPts val="0"/>
              </a:spcBef>
              <a:buNone/>
            </a:pPr>
            <a:r>
              <a:rPr lang="en" sz="1200">
                <a:solidFill>
                  <a:srgbClr val="000000"/>
                </a:solidFill>
              </a:rPr>
              <a:t>			try {</a:t>
            </a:r>
          </a:p>
          <a:p>
            <a:pPr lvl="0" rtl="0">
              <a:lnSpc>
                <a:spcPct val="115000"/>
              </a:lnSpc>
              <a:spcBef>
                <a:spcPts val="0"/>
              </a:spcBef>
              <a:buNone/>
            </a:pPr>
            <a:r>
              <a:rPr lang="en" sz="1200">
                <a:solidFill>
                  <a:srgbClr val="000000"/>
                </a:solidFill>
              </a:rPr>
              <a:t>				messenger.send(msg);</a:t>
            </a:r>
          </a:p>
          <a:p>
            <a:pPr lvl="0" rtl="0">
              <a:lnSpc>
                <a:spcPct val="115000"/>
              </a:lnSpc>
              <a:spcBef>
                <a:spcPts val="0"/>
              </a:spcBef>
              <a:buNone/>
            </a:pPr>
            <a:r>
              <a:rPr lang="en" sz="1200">
                <a:solidFill>
                  <a:srgbClr val="000000"/>
                </a:solidFill>
              </a:rPr>
              <a:t>			} catch (RemoteException e) {</a:t>
            </a:r>
          </a:p>
          <a:p>
            <a:pPr lvl="0" rtl="0">
              <a:lnSpc>
                <a:spcPct val="115000"/>
              </a:lnSpc>
              <a:spcBef>
                <a:spcPts val="0"/>
              </a:spcBef>
              <a:buNone/>
            </a:pPr>
            <a:r>
              <a:rPr lang="en" sz="1200">
                <a:solidFill>
                  <a:srgbClr val="000000"/>
                </a:solidFill>
              </a:rPr>
              <a:t>				e.printStackTrace();</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a:t>
            </a:r>
          </a:p>
        </p:txBody>
      </p:sp>
      <p:sp>
        <p:nvSpPr>
          <p:cNvPr id="815" name="Shape 815"/>
          <p:cNvSpPr/>
          <p:nvPr/>
        </p:nvSpPr>
        <p:spPr>
          <a:xfrm>
            <a:off x="5448340" y="1646776"/>
            <a:ext cx="2050499" cy="680399"/>
          </a:xfrm>
          <a:prstGeom prst="wedgeRoundRectCallout">
            <a:avLst>
              <a:gd name="adj1" fmla="val -57077"/>
              <a:gd name="adj2" fmla="val -1140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Here's our Service</a:t>
            </a:r>
          </a:p>
        </p:txBody>
      </p:sp>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21" name="Shape 82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b="1">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a:solidFill>
                  <a:srgbClr val="000000"/>
                </a:solidFill>
              </a:rPr>
              <a:t>			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22" name="Shape 822"/>
          <p:cNvSpPr/>
          <p:nvPr/>
        </p:nvSpPr>
        <p:spPr>
          <a:xfrm>
            <a:off x="5541523" y="2243106"/>
            <a:ext cx="2320799" cy="913199"/>
          </a:xfrm>
          <a:prstGeom prst="wedgeRoundRectCallout">
            <a:avLst>
              <a:gd name="adj1" fmla="val -57077"/>
              <a:gd name="adj2" fmla="val -1140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Nothing new here, this gets called because we started the IntentService</a:t>
            </a:r>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28" name="Shape 82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b="1">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a:solidFill>
                  <a:srgbClr val="000000"/>
                </a:solidFill>
              </a:rPr>
              <a:t>			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29" name="Shape 829"/>
          <p:cNvSpPr/>
          <p:nvPr/>
        </p:nvSpPr>
        <p:spPr>
          <a:xfrm>
            <a:off x="5821052" y="2513333"/>
            <a:ext cx="2041200" cy="642900"/>
          </a:xfrm>
          <a:prstGeom prst="wedgeRoundRectCallout">
            <a:avLst>
              <a:gd name="adj1" fmla="val -57077"/>
              <a:gd name="adj2" fmla="val -1140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Try to get a Bundle</a:t>
            </a:r>
          </a:p>
        </p:txBody>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35" name="Shape 83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b="1">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a:solidFill>
                  <a:srgbClr val="000000"/>
                </a:solidFill>
              </a:rPr>
              <a:t>			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36" name="Shape 836"/>
          <p:cNvSpPr/>
          <p:nvPr/>
        </p:nvSpPr>
        <p:spPr>
          <a:xfrm>
            <a:off x="5755820" y="2401511"/>
            <a:ext cx="2526000" cy="959700"/>
          </a:xfrm>
          <a:prstGeom prst="wedgeRoundRectCallout">
            <a:avLst>
              <a:gd name="adj1" fmla="val -57077"/>
              <a:gd name="adj2" fmla="val -1140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Make sure it's not null. If it's null and you try you use it you'll get Force Close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72" name="Shape 172"/>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a:t>
            </a:r>
            <a:r>
              <a:rPr lang="en" sz="1200" b="1"/>
              <a:t>R.drawable.ic_launcher</a:t>
            </a:r>
            <a:r>
              <a:rPr lang="en" sz="1200"/>
              <a:t>,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73" name="Shape 173"/>
          <p:cNvSpPr/>
          <p:nvPr/>
        </p:nvSpPr>
        <p:spPr>
          <a:xfrm>
            <a:off x="3772575" y="2527883"/>
            <a:ext cx="2963099" cy="10250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First argument is an icon which should be in res/drawable. I reused the launcher icon here because I'm lazy</a:t>
            </a:r>
          </a:p>
        </p:txBody>
      </p:sp>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42" name="Shape 8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b="1">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a:solidFill>
                  <a:srgbClr val="000000"/>
                </a:solidFill>
              </a:rPr>
              <a:t>			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43" name="Shape 843"/>
          <p:cNvSpPr/>
          <p:nvPr/>
        </p:nvSpPr>
        <p:spPr>
          <a:xfrm>
            <a:off x="6160800" y="2243111"/>
            <a:ext cx="2526000" cy="959700"/>
          </a:xfrm>
          <a:prstGeom prst="wedgeRoundRectCallout">
            <a:avLst>
              <a:gd name="adj1" fmla="val -29606"/>
              <a:gd name="adj2" fmla="val 66772"/>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can get the Messenger that was passed via the Bundle!</a:t>
            </a:r>
          </a:p>
        </p:txBody>
      </p: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Shape 8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49" name="Shape 8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b="1">
                <a:solidFill>
                  <a:srgbClr val="000000"/>
                </a:solidFill>
              </a:rPr>
              <a:t>			Message msg = Message.obtain();</a:t>
            </a:r>
          </a:p>
          <a:p>
            <a:pPr lvl="0" rtl="0">
              <a:lnSpc>
                <a:spcPct val="115000"/>
              </a:lnSpc>
              <a:spcBef>
                <a:spcPts val="0"/>
              </a:spcBef>
              <a:buClr>
                <a:srgbClr val="000000"/>
              </a:buClr>
              <a:buSzPct val="91666"/>
              <a:buFont typeface="Arial"/>
              <a:buNone/>
            </a:pPr>
            <a:r>
              <a:rPr lang="en" sz="1200">
                <a:solidFill>
                  <a:srgbClr val="000000"/>
                </a:solidFill>
              </a:rPr>
              <a:t>			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50" name="Shape 850"/>
          <p:cNvSpPr/>
          <p:nvPr/>
        </p:nvSpPr>
        <p:spPr>
          <a:xfrm>
            <a:off x="5620369" y="1963564"/>
            <a:ext cx="3066299" cy="1239300"/>
          </a:xfrm>
          <a:prstGeom prst="wedgeRoundRectCallout">
            <a:avLst>
              <a:gd name="adj1" fmla="val -29606"/>
              <a:gd name="adj2" fmla="val 66772"/>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create a new Message. Message.obtain() is nothing super special here, it just returns a new Message() object more efficiently</a:t>
            </a:r>
          </a:p>
        </p:txBody>
      </p:sp>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Shape 8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56" name="Shape 85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b="1">
                <a:solidFill>
                  <a:srgbClr val="000000"/>
                </a:solidFill>
              </a:rPr>
              <a:t>			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57" name="Shape 857"/>
          <p:cNvSpPr/>
          <p:nvPr/>
        </p:nvSpPr>
        <p:spPr>
          <a:xfrm>
            <a:off x="6337855" y="4004180"/>
            <a:ext cx="2572500" cy="1211400"/>
          </a:xfrm>
          <a:prstGeom prst="wedgeRoundRectCallout">
            <a:avLst>
              <a:gd name="adj1" fmla="val -54058"/>
              <a:gd name="adj2" fmla="val -1704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Bundle is DIFFERENT than the one we got using intent.getExtras()</a:t>
            </a:r>
          </a:p>
        </p:txBody>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Shape 8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63" name="Shape 86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b="1">
                <a:solidFill>
                  <a:srgbClr val="000000"/>
                </a:solidFill>
              </a:rPr>
              <a:t>			Bundle results = new Bundle();</a:t>
            </a:r>
          </a:p>
          <a:p>
            <a:pPr lvl="0" rtl="0">
              <a:lnSpc>
                <a:spcPct val="115000"/>
              </a:lnSpc>
              <a:spcBef>
                <a:spcPts val="0"/>
              </a:spcBef>
              <a:buClr>
                <a:srgbClr val="000000"/>
              </a:buClr>
              <a:buSzPct val="91666"/>
              <a:buFont typeface="Arial"/>
              <a:buNone/>
            </a:pPr>
            <a:r>
              <a:rPr lang="en" sz="1200" b="1">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64" name="Shape 864"/>
          <p:cNvSpPr/>
          <p:nvPr/>
        </p:nvSpPr>
        <p:spPr>
          <a:xfrm>
            <a:off x="6431034" y="4041442"/>
            <a:ext cx="2376899" cy="903899"/>
          </a:xfrm>
          <a:prstGeom prst="wedgeRoundRectCallout">
            <a:avLst>
              <a:gd name="adj1" fmla="val -54058"/>
              <a:gd name="adj2" fmla="val -1704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had a boolean value to the results Bundle</a:t>
            </a:r>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Shape 86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70" name="Shape 8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b="1">
                <a:solidFill>
                  <a:srgbClr val="000000"/>
                </a:solidFill>
              </a:rPr>
              <a:t>			</a:t>
            </a:r>
            <a:r>
              <a:rPr lang="en" sz="1200">
                <a:solidFill>
                  <a:srgbClr val="000000"/>
                </a:solidFill>
              </a:rPr>
              <a:t>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b="1">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try {</a:t>
            </a:r>
          </a:p>
          <a:p>
            <a:pPr lvl="0" rtl="0">
              <a:lnSpc>
                <a:spcPct val="115000"/>
              </a:lnSpc>
              <a:spcBef>
                <a:spcPts val="0"/>
              </a:spcBef>
              <a:buClr>
                <a:srgbClr val="000000"/>
              </a:buClr>
              <a:buSzPct val="91666"/>
              <a:buFont typeface="Arial"/>
              <a:buNone/>
            </a:pPr>
            <a:r>
              <a:rPr lang="en" sz="1200">
                <a:solidFill>
                  <a:srgbClr val="000000"/>
                </a:solidFill>
              </a:rPr>
              <a:t>				messenger.send(msg);</a:t>
            </a:r>
          </a:p>
          <a:p>
            <a:pPr lvl="0" rtl="0">
              <a:lnSpc>
                <a:spcPct val="115000"/>
              </a:lnSpc>
              <a:spcBef>
                <a:spcPts val="0"/>
              </a:spcBef>
              <a:buClr>
                <a:srgbClr val="000000"/>
              </a:buClr>
              <a:buSzPct val="91666"/>
              <a:buFont typeface="Arial"/>
              <a:buNone/>
            </a:pPr>
            <a:r>
              <a:rPr lang="en" sz="1200">
                <a:solidFill>
                  <a:srgbClr val="000000"/>
                </a:solidFill>
              </a:rPr>
              <a:t>			} 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71" name="Shape 871"/>
          <p:cNvSpPr/>
          <p:nvPr/>
        </p:nvSpPr>
        <p:spPr>
          <a:xfrm>
            <a:off x="6431034" y="4041442"/>
            <a:ext cx="2376899" cy="903899"/>
          </a:xfrm>
          <a:prstGeom prst="wedgeRoundRectCallout">
            <a:avLst>
              <a:gd name="adj1" fmla="val -54058"/>
              <a:gd name="adj2" fmla="val -1704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add the Bundle to the Message (not the Messenger)!</a:t>
            </a:r>
          </a:p>
        </p:txBody>
      </p: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Shape 87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77" name="Shape 87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MyService extends IntentService {</a:t>
            </a:r>
          </a:p>
          <a:p>
            <a:pPr lvl="0" rtl="0">
              <a:lnSpc>
                <a:spcPct val="115000"/>
              </a:lnSpc>
              <a:spcBef>
                <a:spcPts val="0"/>
              </a:spcBef>
              <a:buClr>
                <a:srgbClr val="000000"/>
              </a:buClr>
              <a:buSzPct val="91666"/>
              <a:buFont typeface="Arial"/>
              <a:buNone/>
            </a:pPr>
            <a:r>
              <a:rPr lang="en" sz="1200">
                <a:solidFill>
                  <a:srgbClr val="000000"/>
                </a:solidFill>
              </a:rPr>
              <a:t>	public MyService() {</a:t>
            </a:r>
          </a:p>
          <a:p>
            <a:pPr lvl="0" rtl="0">
              <a:lnSpc>
                <a:spcPct val="115000"/>
              </a:lnSpc>
              <a:spcBef>
                <a:spcPts val="0"/>
              </a:spcBef>
              <a:buClr>
                <a:srgbClr val="000000"/>
              </a:buClr>
              <a:buSzPct val="91666"/>
              <a:buFont typeface="Arial"/>
              <a:buNone/>
            </a:pPr>
            <a:r>
              <a:rPr lang="en" sz="1200">
                <a:solidFill>
                  <a:srgbClr val="000000"/>
                </a:solidFill>
              </a:rPr>
              <a:t>		super("MyService");</a:t>
            </a:r>
          </a:p>
          <a:p>
            <a:pPr lvl="0" rtl="0">
              <a:lnSpc>
                <a:spcPct val="115000"/>
              </a:lnSpc>
              <a:spcBef>
                <a:spcPts val="0"/>
              </a:spcBef>
              <a:buClr>
                <a:srgbClr val="000000"/>
              </a:buClr>
              <a:buSzPct val="91666"/>
              <a:buFont typeface="Arial"/>
              <a:buNone/>
            </a:pPr>
            <a:r>
              <a:rPr lang="en" sz="1200">
                <a:solidFill>
                  <a:srgbClr val="000000"/>
                </a:solidFill>
              </a:rPr>
              <a:t>	}</a:t>
            </a:r>
          </a:p>
          <a:p>
            <a:endParaRPr lang="en" sz="1200">
              <a:solidFill>
                <a:srgbClr val="000000"/>
              </a:solidFill>
            </a:endParaRPr>
          </a:p>
          <a:p>
            <a:pPr lvl="0" rtl="0">
              <a:lnSpc>
                <a:spcPct val="115000"/>
              </a:lnSpc>
              <a:spcBef>
                <a:spcPts val="0"/>
              </a:spcBef>
              <a:buClr>
                <a:srgbClr val="000000"/>
              </a:buClr>
              <a:buSzPct val="91666"/>
              <a:buFont typeface="Arial"/>
              <a:buNone/>
            </a:pPr>
            <a:r>
              <a:rPr lang="en" sz="1200">
                <a:solidFill>
                  <a:srgbClr val="000000"/>
                </a:solidFill>
              </a:rPr>
              <a:t>	@Override protected void onHandleIntent(Intent intent) {</a:t>
            </a:r>
          </a:p>
          <a:p>
            <a:pPr lvl="0" rtl="0">
              <a:lnSpc>
                <a:spcPct val="115000"/>
              </a:lnSpc>
              <a:spcBef>
                <a:spcPts val="0"/>
              </a:spcBef>
              <a:buClr>
                <a:srgbClr val="000000"/>
              </a:buClr>
              <a:buSzPct val="91666"/>
              <a:buFont typeface="Arial"/>
              <a:buNone/>
            </a:pPr>
            <a:r>
              <a:rPr lang="en" sz="1200">
                <a:solidFill>
                  <a:srgbClr val="000000"/>
                </a:solidFill>
              </a:rPr>
              <a:t>		for(int i = 0; i &lt; 50000000; i++);</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Bundle extras = intent.getExtras();</a:t>
            </a:r>
          </a:p>
          <a:p>
            <a:pPr lvl="0" rtl="0">
              <a:lnSpc>
                <a:spcPct val="115000"/>
              </a:lnSpc>
              <a:spcBef>
                <a:spcPts val="0"/>
              </a:spcBef>
              <a:buClr>
                <a:srgbClr val="000000"/>
              </a:buClr>
              <a:buSzPct val="91666"/>
              <a:buFont typeface="Arial"/>
              <a:buNone/>
            </a:pPr>
            <a:r>
              <a:rPr lang="en" sz="1200">
                <a:solidFill>
                  <a:srgbClr val="000000"/>
                </a:solidFill>
              </a:rPr>
              <a:t>		if(extras != null) {</a:t>
            </a:r>
          </a:p>
          <a:p>
            <a:pPr lvl="0" rtl="0">
              <a:lnSpc>
                <a:spcPct val="115000"/>
              </a:lnSpc>
              <a:spcBef>
                <a:spcPts val="0"/>
              </a:spcBef>
              <a:buClr>
                <a:srgbClr val="000000"/>
              </a:buClr>
              <a:buSzPct val="91666"/>
              <a:buFont typeface="Arial"/>
              <a:buNone/>
            </a:pPr>
            <a:r>
              <a:rPr lang="en" sz="1200">
                <a:solidFill>
                  <a:srgbClr val="000000"/>
                </a:solidFill>
              </a:rPr>
              <a:t>			Messenger messenger = (Messenger) extras.get("messenger");</a:t>
            </a:r>
          </a:p>
          <a:p>
            <a:pPr lvl="0" rtl="0">
              <a:lnSpc>
                <a:spcPct val="115000"/>
              </a:lnSpc>
              <a:spcBef>
                <a:spcPts val="0"/>
              </a:spcBef>
              <a:buClr>
                <a:srgbClr val="000000"/>
              </a:buClr>
              <a:buSzPct val="91666"/>
              <a:buFont typeface="Arial"/>
              <a:buNone/>
            </a:pPr>
            <a:r>
              <a:rPr lang="en" sz="1200">
                <a:solidFill>
                  <a:srgbClr val="000000"/>
                </a:solidFill>
              </a:rPr>
              <a:t>			Message msg = Message.obtain();</a:t>
            </a:r>
          </a:p>
          <a:p>
            <a:pPr lvl="0" rtl="0">
              <a:lnSpc>
                <a:spcPct val="115000"/>
              </a:lnSpc>
              <a:spcBef>
                <a:spcPts val="0"/>
              </a:spcBef>
              <a:buClr>
                <a:srgbClr val="000000"/>
              </a:buClr>
              <a:buSzPct val="91666"/>
              <a:buFont typeface="Arial"/>
              <a:buNone/>
            </a:pPr>
            <a:r>
              <a:rPr lang="en" sz="1200" b="1">
                <a:solidFill>
                  <a:srgbClr val="000000"/>
                </a:solidFill>
              </a:rPr>
              <a:t>			</a:t>
            </a:r>
            <a:r>
              <a:rPr lang="en" sz="1200">
                <a:solidFill>
                  <a:srgbClr val="000000"/>
                </a:solidFill>
              </a:rPr>
              <a:t>Bundle results = new Bundle();</a:t>
            </a:r>
          </a:p>
          <a:p>
            <a:pPr lvl="0" rtl="0">
              <a:lnSpc>
                <a:spcPct val="115000"/>
              </a:lnSpc>
              <a:spcBef>
                <a:spcPts val="0"/>
              </a:spcBef>
              <a:buClr>
                <a:srgbClr val="000000"/>
              </a:buClr>
              <a:buSzPct val="91666"/>
              <a:buFont typeface="Arial"/>
              <a:buNone/>
            </a:pPr>
            <a:r>
              <a:rPr lang="en" sz="1200">
                <a:solidFill>
                  <a:srgbClr val="000000"/>
                </a:solidFill>
              </a:rPr>
              <a:t>			results.putBoolean("success", true);</a:t>
            </a:r>
          </a:p>
          <a:p>
            <a:pPr lvl="0" rtl="0">
              <a:lnSpc>
                <a:spcPct val="115000"/>
              </a:lnSpc>
              <a:spcBef>
                <a:spcPts val="0"/>
              </a:spcBef>
              <a:buClr>
                <a:srgbClr val="000000"/>
              </a:buClr>
              <a:buSzPct val="91666"/>
              <a:buFont typeface="Arial"/>
              <a:buNone/>
            </a:pPr>
            <a:r>
              <a:rPr lang="en" sz="1200">
                <a:solidFill>
                  <a:srgbClr val="000000"/>
                </a:solidFill>
              </a:rPr>
              <a:t>			msg.setData(results);</a:t>
            </a:r>
          </a:p>
          <a:p>
            <a:pPr lvl="0" rtl="0">
              <a:lnSpc>
                <a:spcPct val="115000"/>
              </a:lnSpc>
              <a:spcBef>
                <a:spcPts val="0"/>
              </a:spcBef>
              <a:buClr>
                <a:srgbClr val="000000"/>
              </a:buClr>
              <a:buSzPct val="91666"/>
              <a:buFont typeface="Arial"/>
              <a:buNone/>
            </a:pPr>
            <a:r>
              <a:rPr lang="en" sz="1200">
                <a:solidFill>
                  <a:srgbClr val="000000"/>
                </a:solidFill>
              </a:rPr>
              <a:t>			</a:t>
            </a:r>
            <a:r>
              <a:rPr lang="en" sz="1200" b="1">
                <a:solidFill>
                  <a:srgbClr val="000000"/>
                </a:solidFill>
              </a:rPr>
              <a:t>try {</a:t>
            </a:r>
          </a:p>
          <a:p>
            <a:pPr lvl="0" rtl="0">
              <a:lnSpc>
                <a:spcPct val="115000"/>
              </a:lnSpc>
              <a:spcBef>
                <a:spcPts val="0"/>
              </a:spcBef>
              <a:buClr>
                <a:srgbClr val="000000"/>
              </a:buClr>
              <a:buSzPct val="91666"/>
              <a:buFont typeface="Arial"/>
              <a:buNone/>
            </a:pPr>
            <a:r>
              <a:rPr lang="en" sz="1200" b="1">
                <a:solidFill>
                  <a:srgbClr val="000000"/>
                </a:solidFill>
              </a:rPr>
              <a:t>				messenger.send(msg);</a:t>
            </a:r>
          </a:p>
          <a:p>
            <a:pPr lvl="0" rtl="0">
              <a:lnSpc>
                <a:spcPct val="115000"/>
              </a:lnSpc>
              <a:spcBef>
                <a:spcPts val="0"/>
              </a:spcBef>
              <a:buClr>
                <a:srgbClr val="000000"/>
              </a:buClr>
              <a:buSzPct val="91666"/>
              <a:buFont typeface="Arial"/>
              <a:buNone/>
            </a:pPr>
            <a:r>
              <a:rPr lang="en" sz="1200" b="1">
                <a:solidFill>
                  <a:srgbClr val="000000"/>
                </a:solidFill>
              </a:rPr>
              <a:t>			} </a:t>
            </a:r>
            <a:r>
              <a:rPr lang="en" sz="1200">
                <a:solidFill>
                  <a:srgbClr val="000000"/>
                </a:solidFill>
              </a:rPr>
              <a:t>catch (RemoteException e) {</a:t>
            </a:r>
          </a:p>
          <a:p>
            <a:pPr lvl="0" rtl="0">
              <a:lnSpc>
                <a:spcPct val="115000"/>
              </a:lnSpc>
              <a:spcBef>
                <a:spcPts val="0"/>
              </a:spcBef>
              <a:buClr>
                <a:srgbClr val="000000"/>
              </a:buClr>
              <a:buSzPct val="91666"/>
              <a:buFont typeface="Arial"/>
              <a:buNone/>
            </a:pPr>
            <a:r>
              <a:rPr lang="en" sz="1200">
                <a:solidFill>
                  <a:srgbClr val="000000"/>
                </a:solidFill>
              </a:rPr>
              <a:t>				e.printStackTrace();</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a:lnSpc>
                <a:spcPct val="115000"/>
              </a:lnSpc>
              <a:spcBef>
                <a:spcPts val="0"/>
              </a:spcBef>
              <a:buClr>
                <a:srgbClr val="000000"/>
              </a:buClr>
              <a:buSzPct val="91666"/>
              <a:buFont typeface="Arial"/>
              <a:buNone/>
            </a:pPr>
            <a:r>
              <a:rPr lang="en" sz="1200">
                <a:solidFill>
                  <a:srgbClr val="000000"/>
                </a:solidFill>
              </a:rPr>
              <a:t>}</a:t>
            </a:r>
          </a:p>
        </p:txBody>
      </p:sp>
      <p:sp>
        <p:nvSpPr>
          <p:cNvPr id="878" name="Shape 878"/>
          <p:cNvSpPr/>
          <p:nvPr/>
        </p:nvSpPr>
        <p:spPr>
          <a:xfrm>
            <a:off x="6431034" y="4041442"/>
            <a:ext cx="2376899" cy="1155599"/>
          </a:xfrm>
          <a:prstGeom prst="wedgeRoundRectCallout">
            <a:avLst>
              <a:gd name="adj1" fmla="val -54058"/>
              <a:gd name="adj2" fmla="val -1704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try sending the Message via the Messenger. Where does the code go from here?</a:t>
            </a:r>
          </a:p>
        </p:txBody>
      </p:sp>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Shape 8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84" name="Shape 8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885" name="Shape 885"/>
          <p:cNvSpPr/>
          <p:nvPr/>
        </p:nvSpPr>
        <p:spPr>
          <a:xfrm>
            <a:off x="6072665" y="864026"/>
            <a:ext cx="2236799" cy="987899"/>
          </a:xfrm>
          <a:prstGeom prst="wedgeRoundRectCallout">
            <a:avLst>
              <a:gd name="adj1" fmla="val -58214"/>
              <a:gd name="adj2" fmla="val 4646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To the handleMessage() callback function of the Handler! </a:t>
            </a:r>
          </a:p>
        </p:txBody>
      </p:sp>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Shape 8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91" name="Shape 89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a:t>
            </a:r>
            <a:r>
              <a:rPr lang="en" sz="1200" b="1">
                <a:solidFill>
                  <a:srgbClr val="000000"/>
                </a:solidFill>
              </a:rPr>
              <a:t>new Messenger(handler)</a:t>
            </a:r>
            <a:r>
              <a:rPr lang="en" sz="1200">
                <a:solidFill>
                  <a:srgbClr val="000000"/>
                </a:solidFill>
              </a:rPr>
              <a:t>);</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892" name="Shape 892"/>
          <p:cNvSpPr/>
          <p:nvPr/>
        </p:nvSpPr>
        <p:spPr>
          <a:xfrm>
            <a:off x="5960840" y="3836451"/>
            <a:ext cx="2236799" cy="987899"/>
          </a:xfrm>
          <a:prstGeom prst="wedgeRoundRectCallout">
            <a:avLst>
              <a:gd name="adj1" fmla="val -27804"/>
              <a:gd name="adj2" fmla="val 681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Remember we passed handler as an argument to the Messenger object</a:t>
            </a:r>
          </a:p>
        </p:txBody>
      </p:sp>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898" name="Shape 89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b="1">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899" name="Shape 899"/>
          <p:cNvSpPr/>
          <p:nvPr/>
        </p:nvSpPr>
        <p:spPr>
          <a:xfrm>
            <a:off x="5960840" y="3836451"/>
            <a:ext cx="2236799" cy="987899"/>
          </a:xfrm>
          <a:prstGeom prst="wedgeRoundRectCallout">
            <a:avLst>
              <a:gd name="adj1" fmla="val -27804"/>
              <a:gd name="adj2" fmla="val 681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And we packaged the Messenger in our Intent </a:t>
            </a:r>
          </a:p>
        </p:txBody>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905" name="Shape 90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b="1">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b="1">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906" name="Shape 906"/>
          <p:cNvSpPr/>
          <p:nvPr/>
        </p:nvSpPr>
        <p:spPr>
          <a:xfrm>
            <a:off x="5960840" y="3836451"/>
            <a:ext cx="2236799" cy="987899"/>
          </a:xfrm>
          <a:prstGeom prst="wedgeRoundRectCallout">
            <a:avLst>
              <a:gd name="adj1" fmla="val -27804"/>
              <a:gd name="adj2" fmla="val 681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That Intent was used to start our Service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79" name="Shape 179"/>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b="1"/>
              <a:t>"Hi There"</a:t>
            </a:r>
            <a:r>
              <a:rPr lang="en" sz="1200"/>
              <a:t>,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80" name="Shape 180"/>
          <p:cNvSpPr/>
          <p:nvPr/>
        </p:nvSpPr>
        <p:spPr>
          <a:xfrm>
            <a:off x="4613450" y="2639665"/>
            <a:ext cx="3289200" cy="11091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is the message that pops up in the status bar when the Notification is delivered. The user doesn't see this message again after that</a:t>
            </a:r>
          </a:p>
        </p:txBody>
      </p:sp>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Shape 91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912" name="Shape 91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913" name="Shape 913"/>
          <p:cNvSpPr/>
          <p:nvPr/>
        </p:nvSpPr>
        <p:spPr>
          <a:xfrm>
            <a:off x="5849015" y="1180851"/>
            <a:ext cx="2236799" cy="987899"/>
          </a:xfrm>
          <a:prstGeom prst="wedgeRoundRectCallout">
            <a:avLst>
              <a:gd name="adj1" fmla="val -27804"/>
              <a:gd name="adj2" fmla="val 681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And the Service added a Message to the Messenger, and then sent the Message</a:t>
            </a:r>
          </a:p>
        </p:txBody>
      </p:sp>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Shape 91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919" name="Shape 91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920" name="Shape 920"/>
          <p:cNvSpPr/>
          <p:nvPr/>
        </p:nvSpPr>
        <p:spPr>
          <a:xfrm>
            <a:off x="5849015" y="1180851"/>
            <a:ext cx="2236799" cy="987899"/>
          </a:xfrm>
          <a:prstGeom prst="wedgeRoundRectCallout">
            <a:avLst>
              <a:gd name="adj1" fmla="val -27804"/>
              <a:gd name="adj2" fmla="val 681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That Message was received by </a:t>
            </a:r>
            <a:r>
              <a:rPr lang="en" b="1" i="1"/>
              <a:t>handler</a:t>
            </a:r>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Shape 9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926" name="Shape 9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b="1">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927" name="Shape 927"/>
          <p:cNvSpPr/>
          <p:nvPr/>
        </p:nvSpPr>
        <p:spPr>
          <a:xfrm>
            <a:off x="5849015" y="1180851"/>
            <a:ext cx="2236799" cy="987899"/>
          </a:xfrm>
          <a:prstGeom prst="wedgeRoundRectCallout">
            <a:avLst>
              <a:gd name="adj1" fmla="val -27804"/>
              <a:gd name="adj2" fmla="val 681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The handler can now get the Message, which is packaged in a Bundle</a:t>
            </a:r>
          </a:p>
        </p:txBody>
      </p:sp>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933" name="Shape 93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b="1">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934" name="Shape 934"/>
          <p:cNvSpPr/>
          <p:nvPr/>
        </p:nvSpPr>
        <p:spPr>
          <a:xfrm>
            <a:off x="5942201" y="3929626"/>
            <a:ext cx="2702700" cy="1258200"/>
          </a:xfrm>
          <a:prstGeom prst="wedgeRoundRectCallout">
            <a:avLst>
              <a:gd name="adj1" fmla="val -27804"/>
              <a:gd name="adj2" fmla="val 68157"/>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Note that the reason we can pass an instance of Messenger to </a:t>
            </a:r>
            <a:r>
              <a:rPr lang="en" u="sng">
                <a:solidFill>
                  <a:schemeClr val="hlink"/>
                </a:solidFill>
                <a:hlinkClick r:id="rId3"/>
              </a:rPr>
              <a:t>Intent.puExtra()</a:t>
            </a:r>
            <a:r>
              <a:rPr lang="en"/>
              <a:t> is because </a:t>
            </a:r>
            <a:r>
              <a:rPr lang="en" u="sng">
                <a:solidFill>
                  <a:schemeClr val="hlink"/>
                </a:solidFill>
                <a:hlinkClick r:id="rId4"/>
              </a:rPr>
              <a:t>Messenger </a:t>
            </a:r>
            <a:r>
              <a:rPr lang="en"/>
              <a:t>is </a:t>
            </a:r>
            <a:r>
              <a:rPr lang="en" u="sng">
                <a:solidFill>
                  <a:schemeClr val="hlink"/>
                </a:solidFill>
                <a:hlinkClick r:id="rId5"/>
              </a:rPr>
              <a:t>Parcelable</a:t>
            </a:r>
          </a:p>
        </p:txBody>
      </p:sp>
    </p:spTree>
  </p:cSld>
  <p:clrMapOvr>
    <a:masterClrMapping/>
  </p:clrMapOvr>
  <p:transition spd="slow">
    <p:cu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Shape 9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DownloadService</a:t>
            </a:r>
          </a:p>
        </p:txBody>
      </p:sp>
      <p:sp>
        <p:nvSpPr>
          <p:cNvPr id="940" name="Shape 9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This example from Mark Murphy uses</a:t>
            </a:r>
          </a:p>
          <a:p>
            <a:pPr marL="457200" lvl="0" indent="-419100" rtl="0">
              <a:buClr>
                <a:schemeClr val="dk1"/>
              </a:buClr>
              <a:buSzPct val="166666"/>
              <a:buFont typeface="Arial"/>
              <a:buChar char="•"/>
            </a:pPr>
            <a:r>
              <a:rPr lang="en"/>
              <a:t>Activity</a:t>
            </a:r>
          </a:p>
          <a:p>
            <a:pPr marL="457200" lvl="0" indent="-419100" rtl="0">
              <a:buClr>
                <a:schemeClr val="dk1"/>
              </a:buClr>
              <a:buSzPct val="166666"/>
              <a:buFont typeface="Arial"/>
              <a:buChar char="•"/>
            </a:pPr>
            <a:r>
              <a:rPr lang="en"/>
              <a:t>Service</a:t>
            </a:r>
          </a:p>
          <a:p>
            <a:pPr marL="457200" lvl="0" indent="-419100" rtl="0">
              <a:buClr>
                <a:schemeClr val="dk1"/>
              </a:buClr>
              <a:buSzPct val="166666"/>
              <a:buFont typeface="Arial"/>
              <a:buChar char="•"/>
            </a:pPr>
            <a:r>
              <a:rPr lang="en"/>
              <a:t>Messenger</a:t>
            </a:r>
          </a:p>
          <a:p>
            <a:endParaRPr lang="en"/>
          </a:p>
          <a:p>
            <a:pPr lvl="0" rtl="0">
              <a:buNone/>
            </a:pPr>
            <a:r>
              <a:rPr lang="en"/>
              <a:t>to download a file, given a URL</a:t>
            </a:r>
          </a:p>
          <a:p>
            <a:endParaRPr lang="en"/>
          </a:p>
          <a:p>
            <a:pPr lvl="0">
              <a:buNone/>
            </a:pPr>
            <a:r>
              <a:rPr lang="en"/>
              <a:t>See DownloaderServiceExample.tar</a:t>
            </a:r>
          </a:p>
        </p:txBody>
      </p:sp>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DownloadManager</a:t>
            </a:r>
          </a:p>
        </p:txBody>
      </p:sp>
      <p:sp>
        <p:nvSpPr>
          <p:cNvPr id="946" name="Shape 9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DownloadManager is available in 2.3 and higher (API Level 9)</a:t>
            </a:r>
          </a:p>
          <a:p>
            <a:pPr marL="914400" marR="0" lvl="1" indent="-381000" algn="l" rtl="0">
              <a:lnSpc>
                <a:spcPct val="115000"/>
              </a:lnSpc>
              <a:spcBef>
                <a:spcPts val="0"/>
              </a:spcBef>
              <a:spcAft>
                <a:spcPts val="0"/>
              </a:spcAft>
              <a:buClr>
                <a:schemeClr val="dk1"/>
              </a:buClr>
              <a:buSzPct val="80000"/>
              <a:buFont typeface="Courier New"/>
              <a:buChar char="o"/>
            </a:pPr>
            <a:r>
              <a:rPr lang="en" dirty="0"/>
              <a:t>Use this instead of DownloadService if you have a device that supports this</a:t>
            </a:r>
          </a:p>
          <a:p>
            <a:endParaRPr lang="en" dirty="0"/>
          </a:p>
          <a:p>
            <a:pPr lvl="0" rtl="0">
              <a:buNone/>
            </a:pPr>
            <a:r>
              <a:rPr lang="en" dirty="0"/>
              <a:t>See DownloadManagerExample.tar</a:t>
            </a:r>
          </a:p>
          <a:p>
            <a:pPr marL="0" indent="0">
              <a:buNone/>
            </a:pPr>
            <a:endParaRPr lang="en" dirty="0"/>
          </a:p>
          <a:p>
            <a:pPr marL="457200" lvl="0" indent="-298450">
              <a:buClr>
                <a:srgbClr val="000000"/>
              </a:buClr>
              <a:buSzPct val="61111"/>
              <a:buFont typeface="Arial"/>
              <a:buChar char="•"/>
            </a:pPr>
            <a:r>
              <a:rPr lang="en" dirty="0"/>
              <a:t>This </a:t>
            </a:r>
            <a:r>
              <a:rPr lang="en" u="sng" dirty="0">
                <a:solidFill>
                  <a:schemeClr val="hlink"/>
                </a:solidFill>
                <a:hlinkClick r:id="rId3"/>
              </a:rPr>
              <a:t>example </a:t>
            </a:r>
            <a:r>
              <a:rPr lang="en" u="sng" dirty="0">
                <a:solidFill>
                  <a:schemeClr val="hlink"/>
                </a:solidFill>
              </a:rPr>
              <a:t>by </a:t>
            </a:r>
            <a:r>
              <a:rPr lang="en" u="sng" dirty="0">
                <a:solidFill>
                  <a:schemeClr val="hlink"/>
                </a:solidFill>
                <a:hlinkClick r:id="rId3"/>
              </a:rPr>
              <a:t>Lars Vogel</a:t>
            </a:r>
            <a:r>
              <a:rPr lang="en" dirty="0"/>
              <a:t> uses a single Activity </a:t>
            </a:r>
          </a:p>
        </p:txBody>
      </p:sp>
    </p:spTree>
  </p:cSld>
  <p:clrMapOvr>
    <a:masterClrMapping/>
  </p:clrMapOvr>
  <p:transition spd="slow">
    <p:cu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Shape 9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a:t>
            </a:r>
          </a:p>
        </p:txBody>
      </p:sp>
      <p:sp>
        <p:nvSpPr>
          <p:cNvPr id="952" name="Shape 95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The Android MediaPlayer class allows you to play songs and video</a:t>
            </a:r>
          </a:p>
          <a:p>
            <a:endParaRPr lang="en"/>
          </a:p>
          <a:p>
            <a:pPr lvl="0" rtl="0">
              <a:buNone/>
            </a:pPr>
            <a:r>
              <a:rPr lang="en"/>
              <a:t>It is not an Activity, but can be used by an Activity or Service</a:t>
            </a:r>
          </a:p>
          <a:p>
            <a:endParaRPr lang="en"/>
          </a:p>
          <a:p>
            <a:endParaRPr lang="en"/>
          </a:p>
        </p:txBody>
      </p:sp>
    </p:spTree>
  </p:cSld>
  <p:clrMapOvr>
    <a:masterClrMapping/>
  </p:clrMapOvr>
  <p:transition spd="slow">
    <p:cu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Shape 9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a:t>
            </a:r>
          </a:p>
        </p:txBody>
      </p:sp>
      <p:sp>
        <p:nvSpPr>
          <p:cNvPr id="958" name="Shape 95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There are several ways you can playback music using a MediaPlayer</a:t>
            </a:r>
          </a:p>
          <a:p>
            <a:endParaRPr lang="en"/>
          </a:p>
          <a:p>
            <a:pPr lvl="0" rtl="0">
              <a:buNone/>
            </a:pPr>
            <a:r>
              <a:rPr lang="en"/>
              <a:t>We'll only be looking at playing back from some location on our devices</a:t>
            </a:r>
          </a:p>
        </p:txBody>
      </p: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Shape 96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964" name="Shape 96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400"/>
              <a:t>public class MediaPlayerExampleActivity extends Activity {</a:t>
            </a:r>
          </a:p>
          <a:p>
            <a:pPr lvl="0" indent="457200" rtl="0">
              <a:buNone/>
            </a:pPr>
            <a:r>
              <a:rPr lang="en" sz="1400"/>
              <a:t>@Override public void onCreate(Bundle savedInstanceState) {</a:t>
            </a:r>
          </a:p>
          <a:p>
            <a:pPr marL="457200" lvl="0" indent="457200" rtl="0">
              <a:buNone/>
            </a:pPr>
            <a:r>
              <a:rPr lang="en" sz="1400"/>
              <a:t>super.onCreate(savedInstanceState);</a:t>
            </a:r>
          </a:p>
          <a:p>
            <a:pPr marL="457200" lvl="0" indent="457200" rtl="0">
              <a:buNone/>
            </a:pPr>
            <a:r>
              <a:rPr lang="en" sz="1400"/>
              <a:t>setContentView(R.layout.main);</a:t>
            </a:r>
          </a:p>
          <a:p>
            <a:pPr lvl="0" rtl="0">
              <a:buNone/>
            </a:pPr>
            <a:r>
              <a:rPr lang="en" sz="1400"/>
              <a:t>        </a:t>
            </a:r>
          </a:p>
          <a:p>
            <a:pPr marL="457200" lvl="0" indent="457200" rtl="0">
              <a:buNone/>
            </a:pPr>
            <a:r>
              <a:rPr lang="en" sz="1400"/>
              <a:t>MediaPlayer mp = MediaPlayer.create(this, R.raw.palace);</a:t>
            </a:r>
          </a:p>
          <a:p>
            <a:pPr marL="457200" lvl="0" indent="457200" rtl="0">
              <a:buNone/>
            </a:pPr>
            <a:r>
              <a:rPr lang="en" sz="1400"/>
              <a:t>mp.start();</a:t>
            </a:r>
          </a:p>
          <a:p>
            <a:pPr lvl="0" rtl="0">
              <a:buNone/>
            </a:pPr>
            <a:r>
              <a:rPr lang="en" sz="1400"/>
              <a:t>        		for(int i = 0; i &lt; 100000000; i++) ;</a:t>
            </a:r>
          </a:p>
          <a:p>
            <a:pPr lvl="0" rtl="0">
              <a:buNone/>
            </a:pPr>
            <a:r>
              <a:rPr lang="en" sz="1400"/>
              <a:t>        </a:t>
            </a:r>
          </a:p>
          <a:p>
            <a:pPr marL="457200" lvl="0" indent="457200" rtl="0">
              <a:buNone/>
            </a:pPr>
            <a:r>
              <a:rPr lang="en" sz="1400"/>
              <a:t>try{</a:t>
            </a:r>
          </a:p>
          <a:p>
            <a:pPr marL="914400" lvl="0" indent="457200" rtl="0">
              <a:buNone/>
            </a:pPr>
            <a:r>
              <a:rPr lang="en" sz="1400"/>
              <a:t>mp.seekTo(0);</a:t>
            </a:r>
          </a:p>
          <a:p>
            <a:pPr marL="457200" lvl="0" indent="457200" rtl="0">
              <a:buNone/>
            </a:pPr>
            <a:r>
              <a:rPr lang="en" sz="1400"/>
              <a:t>} catch (IllegalStateException e) { }</a:t>
            </a:r>
          </a:p>
          <a:p>
            <a:pPr lvl="0" rtl="0">
              <a:buNone/>
            </a:pPr>
            <a:r>
              <a:rPr lang="en" sz="1400"/>
              <a:t>        </a:t>
            </a:r>
          </a:p>
          <a:p>
            <a:pPr lvl="0" rtl="0">
              <a:buNone/>
            </a:pPr>
            <a:r>
              <a:rPr lang="en" sz="1400"/>
              <a:t>		for(int i = 0; i &lt; 50000000; i++) ;</a:t>
            </a:r>
          </a:p>
          <a:p>
            <a:pPr marL="457200" lvl="0" indent="457200" rtl="0">
              <a:buNone/>
            </a:pPr>
            <a:r>
              <a:rPr lang="en" sz="1400"/>
              <a:t>mp.stop();</a:t>
            </a:r>
          </a:p>
          <a:p>
            <a:pPr marL="457200" lvl="0" indent="457200" rtl="0">
              <a:buNone/>
            </a:pPr>
            <a:r>
              <a:rPr lang="en" sz="1400"/>
              <a:t>mp.release();</a:t>
            </a:r>
          </a:p>
          <a:p>
            <a:pPr lvl="0" indent="457200" rtl="0">
              <a:buNone/>
            </a:pPr>
            <a:r>
              <a:rPr lang="en" sz="1400"/>
              <a:t>}</a:t>
            </a:r>
          </a:p>
          <a:p>
            <a:pPr lvl="0">
              <a:buClr>
                <a:srgbClr val="000000"/>
              </a:buClr>
              <a:buSzPct val="78571"/>
              <a:buFont typeface="Arial"/>
              <a:buNone/>
            </a:pPr>
            <a:r>
              <a:rPr lang="en" sz="1400"/>
              <a:t>}</a:t>
            </a:r>
          </a:p>
        </p:txBody>
      </p:sp>
    </p:spTree>
  </p:cSld>
  <p:clrMapOvr>
    <a:masterClrMapping/>
  </p:clrMapOvr>
  <p:transition spd="slow">
    <p:cu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Shape 96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970" name="Shape 9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b="1"/>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R.raw.palace);</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971" name="Shape 971"/>
          <p:cNvSpPr/>
          <p:nvPr/>
        </p:nvSpPr>
        <p:spPr>
          <a:xfrm>
            <a:off x="6389465" y="1889001"/>
            <a:ext cx="2236799" cy="987899"/>
          </a:xfrm>
          <a:prstGeom prst="wedgeRoundRectCallout">
            <a:avLst>
              <a:gd name="adj1" fmla="val -56964"/>
              <a:gd name="adj2" fmla="val 1062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 simple Activity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86" name="Shape 186"/>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a:t>
            </a:r>
            <a:r>
              <a:rPr lang="en" sz="1200" b="1"/>
              <a:t>System.currentTimeMillis()</a:t>
            </a:r>
            <a:r>
              <a:rPr lang="en" sz="1200"/>
              <a:t>);</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87" name="Shape 187"/>
          <p:cNvSpPr/>
          <p:nvPr/>
        </p:nvSpPr>
        <p:spPr>
          <a:xfrm>
            <a:off x="5702625" y="2572815"/>
            <a:ext cx="3289200" cy="1109100"/>
          </a:xfrm>
          <a:prstGeom prst="wedgeRoundRectCallout">
            <a:avLst>
              <a:gd name="adj1" fmla="val 16854"/>
              <a:gd name="adj2" fmla="val 6257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is the time that will be shown in the Notification, </a:t>
            </a:r>
            <a:r>
              <a:rPr lang="en" b="1" u="sng"/>
              <a:t>not</a:t>
            </a:r>
            <a:r>
              <a:rPr lang="en"/>
              <a:t> the time that the Notification will be delivered.</a:t>
            </a:r>
          </a:p>
        </p:txBody>
      </p:sp>
    </p:spTree>
  </p:cSld>
  <p:clrMapOvr>
    <a:masterClrMapping/>
  </p:clrMapOvr>
  <p:transition spd="slow">
    <p:cu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Shape 97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977" name="Shape 97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b="1"/>
              <a:t>MediaPlayer mp = MediaPlayer.create(this, R.raw.palace);</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978" name="Shape 978"/>
          <p:cNvSpPr/>
          <p:nvPr/>
        </p:nvSpPr>
        <p:spPr>
          <a:xfrm>
            <a:off x="6054015" y="3827151"/>
            <a:ext cx="2702700" cy="1369800"/>
          </a:xfrm>
          <a:prstGeom prst="wedgeRoundRectCallout">
            <a:avLst>
              <a:gd name="adj1" fmla="val -34052"/>
              <a:gd name="adj2" fmla="val -6672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You're provided with a convenient way to create a MediaPlayer by passing it a resource id</a:t>
            </a:r>
          </a:p>
        </p:txBody>
      </p:sp>
    </p:spTree>
  </p:cSld>
  <p:clrMapOvr>
    <a:masterClrMapping/>
  </p:clrMapOvr>
  <p:transition spd="slow">
    <p:cu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Shape 9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984" name="Shape 98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a:t>
            </a:r>
            <a:r>
              <a:rPr lang="en" sz="1400" b="1"/>
              <a:t>R.raw.palace</a:t>
            </a:r>
            <a:r>
              <a:rPr lang="en" sz="1400"/>
              <a:t>);</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Clr>
                <a:srgbClr val="000000"/>
              </a:buClr>
              <a:buSzPct val="78571"/>
              <a:buFont typeface="Arial"/>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985" name="Shape 985"/>
          <p:cNvSpPr/>
          <p:nvPr/>
        </p:nvSpPr>
        <p:spPr>
          <a:xfrm>
            <a:off x="6054015" y="3827151"/>
            <a:ext cx="2702700" cy="1369800"/>
          </a:xfrm>
          <a:prstGeom prst="wedgeRoundRectCallout">
            <a:avLst>
              <a:gd name="adj1" fmla="val -34052"/>
              <a:gd name="adj2" fmla="val -6672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Here I took an MP3 file named palace.mp3, created the directory res/raw, and placed the MP3 in said directory</a:t>
            </a:r>
          </a:p>
        </p:txBody>
      </p:sp>
    </p:spTree>
  </p:cSld>
  <p:clrMapOvr>
    <a:masterClrMapping/>
  </p:clrMapOvr>
  <p:transition spd="slow">
    <p:cu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Shape 9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991" name="Shape 99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a:t>
            </a:r>
            <a:r>
              <a:rPr lang="en" sz="1400" b="1"/>
              <a:t>R.raw.palace</a:t>
            </a:r>
            <a:r>
              <a:rPr lang="en" sz="1400"/>
              <a:t>);</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Clr>
                <a:srgbClr val="000000"/>
              </a:buClr>
              <a:buSzPct val="78571"/>
              <a:buFont typeface="Arial"/>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992" name="Shape 992"/>
          <p:cNvSpPr/>
          <p:nvPr/>
        </p:nvSpPr>
        <p:spPr>
          <a:xfrm>
            <a:off x="6054015" y="3827151"/>
            <a:ext cx="2702700" cy="1369800"/>
          </a:xfrm>
          <a:prstGeom prst="wedgeRoundRectCallout">
            <a:avLst>
              <a:gd name="adj1" fmla="val -34052"/>
              <a:gd name="adj2" fmla="val -6672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res/raw is another special Android directory, used for general-purpose files (e.g,. an audio clip, a CSV file of</a:t>
            </a:r>
          </a:p>
          <a:p>
            <a:pPr lvl="0" rtl="0">
              <a:buNone/>
            </a:pPr>
            <a:r>
              <a:rPr lang="en"/>
              <a:t>account information)</a:t>
            </a:r>
          </a:p>
        </p:txBody>
      </p:sp>
    </p:spTree>
  </p:cSld>
  <p:clrMapOvr>
    <a:masterClrMapping/>
  </p:clrMapOvr>
  <p:transition spd="slow">
    <p:cu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Shape 99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998" name="Shape 99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R.raw.palace);</a:t>
            </a:r>
          </a:p>
          <a:p>
            <a:pPr marL="457200" lvl="0" indent="457200" rtl="0">
              <a:buClr>
                <a:srgbClr val="000000"/>
              </a:buClr>
              <a:buSzPct val="78571"/>
              <a:buFont typeface="Arial"/>
              <a:buNone/>
            </a:pPr>
            <a:r>
              <a:rPr lang="en" sz="1400" b="1"/>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Clr>
                <a:srgbClr val="000000"/>
              </a:buClr>
              <a:buSzPct val="78571"/>
              <a:buFont typeface="Arial"/>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999" name="Shape 999"/>
          <p:cNvSpPr/>
          <p:nvPr/>
        </p:nvSpPr>
        <p:spPr>
          <a:xfrm>
            <a:off x="6054015" y="3827151"/>
            <a:ext cx="2283299" cy="829199"/>
          </a:xfrm>
          <a:prstGeom prst="wedgeRoundRectCallout">
            <a:avLst>
              <a:gd name="adj1" fmla="val -57230"/>
              <a:gd name="adj2" fmla="val -3508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Start playing the MP3, so simple</a:t>
            </a:r>
          </a:p>
        </p:txBody>
      </p:sp>
    </p:spTree>
  </p:cSld>
  <p:clrMapOvr>
    <a:masterClrMapping/>
  </p:clrMapOvr>
  <p:transition spd="slow">
    <p:cu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Shape 10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1005" name="Shape 100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R.raw.palace);</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b="1"/>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Clr>
                <a:srgbClr val="000000"/>
              </a:buClr>
              <a:buSzPct val="78571"/>
              <a:buFont typeface="Arial"/>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1006" name="Shape 1006"/>
          <p:cNvSpPr/>
          <p:nvPr/>
        </p:nvSpPr>
        <p:spPr>
          <a:xfrm>
            <a:off x="6054015" y="3827151"/>
            <a:ext cx="2283299" cy="829199"/>
          </a:xfrm>
          <a:prstGeom prst="wedgeRoundRectCallout">
            <a:avLst>
              <a:gd name="adj1" fmla="val -57230"/>
              <a:gd name="adj2" fmla="val -3508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Wait for some time to elapse ...</a:t>
            </a:r>
          </a:p>
        </p:txBody>
      </p:sp>
    </p:spTree>
  </p:cSld>
  <p:clrMapOvr>
    <a:masterClrMapping/>
  </p:clrMapOvr>
  <p:transition spd="slow">
    <p:cu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Shape 101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1012" name="Shape 101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R.raw.palace);</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b="1"/>
              <a:t>try{</a:t>
            </a:r>
          </a:p>
          <a:p>
            <a:pPr marL="914400" lvl="0" indent="457200" rtl="0">
              <a:buClr>
                <a:srgbClr val="000000"/>
              </a:buClr>
              <a:buSzPct val="78571"/>
              <a:buFont typeface="Arial"/>
              <a:buNone/>
            </a:pPr>
            <a:r>
              <a:rPr lang="en" sz="1400" b="1"/>
              <a:t>mp.seekTo(0);</a:t>
            </a:r>
          </a:p>
          <a:p>
            <a:pPr marL="457200" lvl="0" indent="457200" rtl="0">
              <a:buClr>
                <a:srgbClr val="000000"/>
              </a:buClr>
              <a:buSzPct val="78571"/>
              <a:buFont typeface="Arial"/>
              <a:buNone/>
            </a:pPr>
            <a:r>
              <a:rPr lang="en" sz="1400" b="1"/>
              <a:t>} </a:t>
            </a:r>
            <a:r>
              <a:rPr lang="en" sz="1400"/>
              <a:t>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Clr>
                <a:srgbClr val="000000"/>
              </a:buClr>
              <a:buSzPct val="78571"/>
              <a:buFont typeface="Arial"/>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1013" name="Shape 1013"/>
          <p:cNvSpPr/>
          <p:nvPr/>
        </p:nvSpPr>
        <p:spPr>
          <a:xfrm>
            <a:off x="6054015" y="4208151"/>
            <a:ext cx="2283299" cy="829199"/>
          </a:xfrm>
          <a:prstGeom prst="wedgeRoundRectCallout">
            <a:avLst>
              <a:gd name="adj1" fmla="val -63351"/>
              <a:gd name="adj2" fmla="val 3346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Try to go back to the beginning of the track</a:t>
            </a:r>
          </a:p>
        </p:txBody>
      </p:sp>
    </p:spTree>
  </p:cSld>
  <p:clrMapOvr>
    <a:masterClrMapping/>
  </p:clrMapOvr>
  <p:transition spd="slow">
    <p:cu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Shape 101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1019" name="Shape 101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R.raw.palace);</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a:t>
            </a:r>
            <a:r>
              <a:rPr lang="en" sz="1400" b="1"/>
              <a:t>for(int i = 0; i &lt; 50000000; i++) ;</a:t>
            </a:r>
          </a:p>
          <a:p>
            <a:pPr marL="457200" lvl="0" indent="457200" rtl="0">
              <a:buClr>
                <a:srgbClr val="000000"/>
              </a:buClr>
              <a:buSzPct val="78571"/>
              <a:buFont typeface="Arial"/>
              <a:buNone/>
            </a:pPr>
            <a:r>
              <a:rPr lang="en" sz="1400"/>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1020" name="Shape 1020"/>
          <p:cNvSpPr/>
          <p:nvPr/>
        </p:nvSpPr>
        <p:spPr>
          <a:xfrm>
            <a:off x="5830390" y="4897701"/>
            <a:ext cx="2283299" cy="829199"/>
          </a:xfrm>
          <a:prstGeom prst="wedgeRoundRectCallout">
            <a:avLst>
              <a:gd name="adj1" fmla="val -63351"/>
              <a:gd name="adj2" fmla="val 3346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Wait for some time to elapse</a:t>
            </a:r>
          </a:p>
        </p:txBody>
      </p:sp>
    </p:spTree>
  </p:cSld>
  <p:clrMapOvr>
    <a:masterClrMapping/>
  </p:clrMapOvr>
  <p:transition spd="slow">
    <p:cu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Shape 10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1026" name="Shape 10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R.raw.palace);</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Clr>
                <a:srgbClr val="000000"/>
              </a:buClr>
              <a:buSzPct val="78571"/>
              <a:buFont typeface="Arial"/>
              <a:buNone/>
            </a:pPr>
            <a:r>
              <a:rPr lang="en" sz="1400" b="1"/>
              <a:t>mp.stop();</a:t>
            </a:r>
          </a:p>
          <a:p>
            <a:pPr marL="457200" lvl="0" indent="457200" rtl="0">
              <a:buClr>
                <a:srgbClr val="000000"/>
              </a:buClr>
              <a:buSzPct val="78571"/>
              <a:buFont typeface="Arial"/>
              <a:buNone/>
            </a:pPr>
            <a:r>
              <a:rPr lang="en" sz="1400"/>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1027" name="Shape 1027"/>
          <p:cNvSpPr/>
          <p:nvPr/>
        </p:nvSpPr>
        <p:spPr>
          <a:xfrm>
            <a:off x="5699940" y="5400876"/>
            <a:ext cx="2283299" cy="829199"/>
          </a:xfrm>
          <a:prstGeom prst="wedgeRoundRectCallout">
            <a:avLst>
              <a:gd name="adj1" fmla="val -54374"/>
              <a:gd name="adj2" fmla="val -125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Stop playback</a:t>
            </a:r>
          </a:p>
        </p:txBody>
      </p:sp>
    </p:spTree>
  </p:cSld>
  <p:clrMapOvr>
    <a:masterClrMapping/>
  </p:clrMapOvr>
  <p:transition spd="slow">
    <p:cu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Shape 10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MediaPlayer - Example</a:t>
            </a:r>
          </a:p>
        </p:txBody>
      </p:sp>
      <p:sp>
        <p:nvSpPr>
          <p:cNvPr id="1033" name="Shape 103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MediaPlayerExampleActivity extends Activity {</a:t>
            </a:r>
          </a:p>
          <a:p>
            <a:pPr lvl="0" indent="457200" rtl="0">
              <a:buClr>
                <a:srgbClr val="000000"/>
              </a:buClr>
              <a:buSzPct val="78571"/>
              <a:buFont typeface="Arial"/>
              <a:buNone/>
            </a:pPr>
            <a:r>
              <a:rPr lang="en" sz="1400"/>
              <a:t>@Override public void onCreate(Bundle savedInstanceState) {</a:t>
            </a:r>
          </a:p>
          <a:p>
            <a:pPr marL="457200" lvl="0" indent="457200" rtl="0">
              <a:buClr>
                <a:srgbClr val="000000"/>
              </a:buClr>
              <a:buSzPct val="78571"/>
              <a:buFont typeface="Arial"/>
              <a:buNone/>
            </a:pPr>
            <a:r>
              <a:rPr lang="en" sz="1400"/>
              <a:t>super.onCreate(savedInstanceState);</a:t>
            </a:r>
          </a:p>
          <a:p>
            <a:pPr marL="457200" lvl="0" indent="457200" rtl="0">
              <a:buClr>
                <a:srgbClr val="000000"/>
              </a:buClr>
              <a:buSzPct val="78571"/>
              <a:buFont typeface="Arial"/>
              <a:buNone/>
            </a:pPr>
            <a:r>
              <a:rPr lang="en" sz="1400"/>
              <a:t>setContentView(R.layout.main);</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MediaPlayer mp = MediaPlayer.create(this, R.raw.palace);</a:t>
            </a:r>
          </a:p>
          <a:p>
            <a:pPr marL="457200" lvl="0" indent="457200" rtl="0">
              <a:buClr>
                <a:srgbClr val="000000"/>
              </a:buClr>
              <a:buSzPct val="78571"/>
              <a:buFont typeface="Arial"/>
              <a:buNone/>
            </a:pPr>
            <a:r>
              <a:rPr lang="en" sz="1400"/>
              <a:t>mp.start();</a:t>
            </a:r>
          </a:p>
          <a:p>
            <a:pPr lvl="0" rtl="0">
              <a:buClr>
                <a:srgbClr val="000000"/>
              </a:buClr>
              <a:buSzPct val="78571"/>
              <a:buFont typeface="Arial"/>
              <a:buNone/>
            </a:pPr>
            <a:r>
              <a:rPr lang="en" sz="1400"/>
              <a:t>        		for(int i = 0; i &lt; 100000000;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try{</a:t>
            </a:r>
          </a:p>
          <a:p>
            <a:pPr marL="914400" lvl="0" indent="457200" rtl="0">
              <a:buClr>
                <a:srgbClr val="000000"/>
              </a:buClr>
              <a:buSzPct val="78571"/>
              <a:buFont typeface="Arial"/>
              <a:buNone/>
            </a:pPr>
            <a:r>
              <a:rPr lang="en" sz="1400"/>
              <a:t>mp.seekTo(0);</a:t>
            </a:r>
          </a:p>
          <a:p>
            <a:pPr marL="457200" lvl="0" indent="457200" rtl="0">
              <a:buClr>
                <a:srgbClr val="000000"/>
              </a:buClr>
              <a:buSzPct val="78571"/>
              <a:buFont typeface="Arial"/>
              <a:buNone/>
            </a:pPr>
            <a:r>
              <a:rPr lang="en" sz="1400"/>
              <a:t>} catch (IllegalStateException e) { }</a:t>
            </a:r>
          </a:p>
          <a:p>
            <a:pPr lvl="0" rtl="0">
              <a:buClr>
                <a:srgbClr val="000000"/>
              </a:buClr>
              <a:buSzPct val="78571"/>
              <a:buFont typeface="Arial"/>
              <a:buNone/>
            </a:pPr>
            <a:r>
              <a:rPr lang="en" sz="1400"/>
              <a:t>        </a:t>
            </a:r>
          </a:p>
          <a:p>
            <a:pPr lvl="0" rtl="0">
              <a:buClr>
                <a:srgbClr val="000000"/>
              </a:buClr>
              <a:buSzPct val="78571"/>
              <a:buFont typeface="Arial"/>
              <a:buNone/>
            </a:pPr>
            <a:r>
              <a:rPr lang="en" sz="1400"/>
              <a:t>		for(int i = 0; i &lt; 50000000; i++) ;</a:t>
            </a:r>
          </a:p>
          <a:p>
            <a:pPr marL="457200" lvl="0" indent="457200" rtl="0">
              <a:buClr>
                <a:srgbClr val="000000"/>
              </a:buClr>
              <a:buSzPct val="78571"/>
              <a:buFont typeface="Arial"/>
              <a:buNone/>
            </a:pPr>
            <a:r>
              <a:rPr lang="en" sz="1400"/>
              <a:t>mp.stop();</a:t>
            </a:r>
          </a:p>
          <a:p>
            <a:pPr marL="457200" lvl="0" indent="457200" rtl="0">
              <a:buClr>
                <a:srgbClr val="000000"/>
              </a:buClr>
              <a:buSzPct val="78571"/>
              <a:buFont typeface="Arial"/>
              <a:buNone/>
            </a:pPr>
            <a:r>
              <a:rPr lang="en" sz="1400" b="1"/>
              <a:t>mp.release();</a:t>
            </a:r>
          </a:p>
          <a:p>
            <a:pPr lvl="0" indent="457200" rtl="0">
              <a:buClr>
                <a:srgbClr val="000000"/>
              </a:buClr>
              <a:buSzPct val="78571"/>
              <a:buFont typeface="Arial"/>
              <a:buNone/>
            </a:pPr>
            <a:r>
              <a:rPr lang="en" sz="1400"/>
              <a:t>}</a:t>
            </a:r>
          </a:p>
          <a:p>
            <a:pPr lvl="0">
              <a:buClr>
                <a:srgbClr val="000000"/>
              </a:buClr>
              <a:buSzPct val="78571"/>
              <a:buFont typeface="Arial"/>
              <a:buNone/>
            </a:pPr>
            <a:r>
              <a:rPr lang="en" sz="1400"/>
              <a:t>}</a:t>
            </a:r>
          </a:p>
        </p:txBody>
      </p:sp>
      <p:sp>
        <p:nvSpPr>
          <p:cNvPr id="1034" name="Shape 1034"/>
          <p:cNvSpPr/>
          <p:nvPr/>
        </p:nvSpPr>
        <p:spPr>
          <a:xfrm>
            <a:off x="5699940" y="5270424"/>
            <a:ext cx="2404500" cy="959700"/>
          </a:xfrm>
          <a:prstGeom prst="wedgeRoundRectCallout">
            <a:avLst>
              <a:gd name="adj1" fmla="val -54374"/>
              <a:gd name="adj2" fmla="val -125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Free up the resources! This is important to performance (battery life!)</a:t>
            </a:r>
          </a:p>
        </p:txBody>
      </p:sp>
    </p:spTree>
  </p:cSld>
  <p:clrMapOvr>
    <a:masterClrMapping/>
  </p:clrMapOvr>
  <p:transition spd="slow">
    <p:cu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Shape 10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State Diagram of MediaPlayer</a:t>
            </a:r>
            <a:endParaRPr lang="en" dirty="0"/>
          </a:p>
        </p:txBody>
      </p:sp>
      <p:sp>
        <p:nvSpPr>
          <p:cNvPr id="1040" name="Shape 10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t>
</a:t>
            </a:r>
          </a:p>
          <a:p>
            <a:pPr marL="0" indent="0">
              <a:buNone/>
            </a:pPr>
            <a:endParaRPr lang="e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 y="1828800"/>
            <a:ext cx="7924800" cy="426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93" name="Shape 193"/>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b="1"/>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94" name="Shape 194"/>
          <p:cNvSpPr/>
          <p:nvPr/>
        </p:nvSpPr>
        <p:spPr>
          <a:xfrm>
            <a:off x="2702250" y="3075965"/>
            <a:ext cx="3289200" cy="11091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set up an Intent for launching a new Activity</a:t>
            </a:r>
          </a:p>
        </p:txBody>
      </p:sp>
    </p:spTree>
  </p:cSld>
  <p:clrMapOvr>
    <a:masterClrMapping/>
  </p:clrMapOvr>
  <p:transition spd="slow">
    <p:cu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Shape 10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AsyncTask</a:t>
            </a:r>
          </a:p>
        </p:txBody>
      </p:sp>
      <p:sp>
        <p:nvSpPr>
          <p:cNvPr id="1046" name="Shape 10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342900" rtl="0">
              <a:buClr>
                <a:schemeClr val="dk1"/>
              </a:buClr>
              <a:buSzPct val="166666"/>
              <a:buFont typeface="Arial"/>
              <a:buChar char="•"/>
            </a:pPr>
            <a:r>
              <a:rPr lang="en" sz="1800">
                <a:solidFill>
                  <a:srgbClr val="000000"/>
                </a:solidFill>
              </a:rPr>
              <a:t>enables proper and easy use of the UI thread</a:t>
            </a:r>
          </a:p>
          <a:p>
            <a:endParaRPr lang="en" sz="1800">
              <a:solidFill>
                <a:srgbClr val="000000"/>
              </a:solidFill>
            </a:endParaRPr>
          </a:p>
          <a:p>
            <a:endParaRPr lang="en" sz="1800">
              <a:solidFill>
                <a:srgbClr val="000000"/>
              </a:solidFill>
            </a:endParaRPr>
          </a:p>
          <a:p>
            <a:pPr marL="457200" lvl="0" indent="-342900" rtl="0">
              <a:buClr>
                <a:schemeClr val="dk1"/>
              </a:buClr>
              <a:buSzPct val="166666"/>
              <a:buFont typeface="Arial"/>
              <a:buChar char="•"/>
            </a:pPr>
            <a:r>
              <a:rPr lang="en" sz="1800">
                <a:solidFill>
                  <a:srgbClr val="000000"/>
                </a:solidFill>
              </a:rPr>
              <a:t>the main thread in Android is the UI thread</a:t>
            </a:r>
          </a:p>
          <a:p>
            <a:endParaRPr lang="en" sz="1800">
              <a:solidFill>
                <a:srgbClr val="000000"/>
              </a:solidFill>
            </a:endParaRPr>
          </a:p>
          <a:p>
            <a:endParaRPr lang="en" sz="1800">
              <a:solidFill>
                <a:srgbClr val="000000"/>
              </a:solidFill>
            </a:endParaRPr>
          </a:p>
          <a:p>
            <a:pPr marL="457200" lvl="0" indent="-342900" rtl="0">
              <a:buClr>
                <a:schemeClr val="dk1"/>
              </a:buClr>
              <a:buSzPct val="166666"/>
              <a:buFont typeface="Arial"/>
              <a:buChar char="•"/>
            </a:pPr>
            <a:r>
              <a:rPr lang="en" sz="1800">
                <a:solidFill>
                  <a:srgbClr val="000000"/>
                </a:solidFill>
              </a:rPr>
              <a:t>the actions in the UI thread are queued!</a:t>
            </a:r>
          </a:p>
          <a:p>
            <a:pPr marL="914400" lvl="1" indent="-342900" rtl="0">
              <a:buClr>
                <a:schemeClr val="dk1"/>
              </a:buClr>
              <a:buSzPct val="100000"/>
              <a:buFont typeface="Courier New"/>
              <a:buChar char="o"/>
            </a:pPr>
            <a:r>
              <a:rPr lang="en" sz="1800">
                <a:solidFill>
                  <a:srgbClr val="000000"/>
                </a:solidFill>
              </a:rPr>
              <a:t>when you press a Button, it has to be redrawn on the screen</a:t>
            </a:r>
          </a:p>
          <a:p>
            <a:pPr marL="914400" lvl="1" indent="-342900" rtl="0">
              <a:buClr>
                <a:schemeClr val="dk1"/>
              </a:buClr>
              <a:buSzPct val="100000"/>
              <a:buFont typeface="Courier New"/>
              <a:buChar char="o"/>
            </a:pPr>
            <a:r>
              <a:rPr lang="en" sz="1800">
                <a:solidFill>
                  <a:srgbClr val="000000"/>
                </a:solidFill>
              </a:rPr>
              <a:t>pressing another Button before the previous is redrawn will queue</a:t>
            </a:r>
          </a:p>
          <a:p>
            <a:endParaRPr lang="en" sz="1800">
              <a:solidFill>
                <a:srgbClr val="000000"/>
              </a:solidFill>
            </a:endParaRPr>
          </a:p>
          <a:p>
            <a:endParaRPr lang="en" sz="1800">
              <a:solidFill>
                <a:srgbClr val="000000"/>
              </a:solidFill>
            </a:endParaRPr>
          </a:p>
          <a:p>
            <a:pPr marL="457200" lvl="0" indent="-298450">
              <a:buClr>
                <a:srgbClr val="000000"/>
              </a:buClr>
              <a:buSzPct val="101851"/>
              <a:buFont typeface="Arial"/>
              <a:buChar char="•"/>
            </a:pPr>
            <a:r>
              <a:rPr lang="en" sz="1800">
                <a:solidFill>
                  <a:srgbClr val="000000"/>
                </a:solidFill>
              </a:rPr>
              <a:t>allows you to perform background operations and publish results on the UI thread without having to manipulate threads and/or handlers.</a:t>
            </a:r>
          </a:p>
        </p:txBody>
      </p:sp>
    </p:spTree>
  </p:cSld>
  <p:clrMapOvr>
    <a:masterClrMapping/>
  </p:clrMapOvr>
  <p:transition spd="slow">
    <p:cu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Shape 108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AsyncTask looks a bit awkward ...</a:t>
            </a:r>
          </a:p>
        </p:txBody>
      </p:sp>
      <p:sp>
        <p:nvSpPr>
          <p:cNvPr id="1085" name="Shape 108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2400" dirty="0">
                <a:solidFill>
                  <a:srgbClr val="000000"/>
                </a:solidFill>
              </a:rPr>
              <a:t>Because it uses Generic Types</a:t>
            </a:r>
          </a:p>
          <a:p>
            <a:endParaRPr lang="en" sz="2400" dirty="0">
              <a:solidFill>
                <a:srgbClr val="000000"/>
              </a:solidFill>
            </a:endParaRPr>
          </a:p>
          <a:p>
            <a:pPr marL="457200" lvl="0" indent="-419100" rtl="0">
              <a:buClr>
                <a:schemeClr val="dk1"/>
              </a:buClr>
              <a:buSzPct val="208333"/>
              <a:buFont typeface="Arial"/>
              <a:buChar char="•"/>
            </a:pPr>
            <a:r>
              <a:rPr lang="en" sz="2400" dirty="0">
                <a:solidFill>
                  <a:srgbClr val="000000"/>
                </a:solidFill>
              </a:rPr>
              <a:t>3 generic types are required when extending AsyncTask</a:t>
            </a:r>
          </a:p>
          <a:p>
            <a:pPr marL="914400" lvl="1" indent="-381000" rtl="0">
              <a:buClr>
                <a:schemeClr val="dk1"/>
              </a:buClr>
              <a:buSzPct val="100000"/>
              <a:buFont typeface="Courier New"/>
              <a:buChar char="o"/>
            </a:pPr>
            <a:r>
              <a:rPr lang="en" sz="2400" dirty="0">
                <a:solidFill>
                  <a:srgbClr val="000000"/>
                </a:solidFill>
              </a:rPr>
              <a:t>The three types used by an asynchronous task are the following:</a:t>
            </a:r>
          </a:p>
          <a:p>
            <a:pPr marL="457200" lvl="0" indent="-381000" rtl="0">
              <a:lnSpc>
                <a:spcPct val="115000"/>
              </a:lnSpc>
              <a:spcBef>
                <a:spcPts val="0"/>
              </a:spcBef>
              <a:buClr>
                <a:schemeClr val="dk1"/>
              </a:buClr>
              <a:buSzPct val="100000"/>
              <a:buFont typeface="Arial"/>
              <a:buAutoNum type="arabicPeriod"/>
            </a:pPr>
            <a:r>
              <a:rPr lang="en" sz="2400" b="1" dirty="0" smtClean="0">
                <a:solidFill>
                  <a:srgbClr val="000000"/>
                </a:solidFill>
              </a:rPr>
              <a:t>Params</a:t>
            </a:r>
            <a:r>
              <a:rPr lang="en" sz="2400" dirty="0">
                <a:solidFill>
                  <a:srgbClr val="000000"/>
                </a:solidFill>
              </a:rPr>
              <a:t>, the type of the parameters sent to the task upon execution</a:t>
            </a:r>
          </a:p>
          <a:p>
            <a:pPr marL="457200" lvl="0" indent="-381000" rtl="0">
              <a:lnSpc>
                <a:spcPct val="115000"/>
              </a:lnSpc>
              <a:spcBef>
                <a:spcPts val="0"/>
              </a:spcBef>
              <a:buClr>
                <a:schemeClr val="dk1"/>
              </a:buClr>
              <a:buSzPct val="100000"/>
              <a:buFont typeface="Arial"/>
              <a:buAutoNum type="arabicPeriod"/>
            </a:pPr>
            <a:r>
              <a:rPr lang="en" sz="2400" b="1" dirty="0">
                <a:solidFill>
                  <a:srgbClr val="000000"/>
                </a:solidFill>
              </a:rPr>
              <a:t>Progress</a:t>
            </a:r>
            <a:r>
              <a:rPr lang="en" sz="2400" dirty="0">
                <a:solidFill>
                  <a:srgbClr val="000000"/>
                </a:solidFill>
              </a:rPr>
              <a:t>, the type of the progress units published during the background computation</a:t>
            </a:r>
          </a:p>
          <a:p>
            <a:pPr marL="457200" lvl="0" indent="-381000" rtl="0">
              <a:lnSpc>
                <a:spcPct val="115000"/>
              </a:lnSpc>
              <a:spcBef>
                <a:spcPts val="0"/>
              </a:spcBef>
              <a:buClr>
                <a:schemeClr val="dk1"/>
              </a:buClr>
              <a:buSzPct val="100000"/>
              <a:buFont typeface="Arial"/>
              <a:buAutoNum type="arabicPeriod"/>
            </a:pPr>
            <a:r>
              <a:rPr lang="en" sz="2400" b="1" dirty="0">
                <a:solidFill>
                  <a:srgbClr val="000000"/>
                </a:solidFill>
              </a:rPr>
              <a:t>Result</a:t>
            </a:r>
            <a:r>
              <a:rPr lang="en" sz="2400" dirty="0">
                <a:solidFill>
                  <a:srgbClr val="000000"/>
                </a:solidFill>
              </a:rPr>
              <a:t>, the type of the result of the background computation</a:t>
            </a:r>
          </a:p>
        </p:txBody>
      </p:sp>
    </p:spTree>
  </p:cSld>
  <p:clrMapOvr>
    <a:masterClrMapping/>
  </p:clrMapOvr>
  <p:transition spd="slow">
    <p:cu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Shape 10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AsyncTask - 4 steps</a:t>
            </a:r>
          </a:p>
        </p:txBody>
      </p:sp>
      <p:sp>
        <p:nvSpPr>
          <p:cNvPr id="1091" name="Shape 109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800" dirty="0">
                <a:solidFill>
                  <a:srgbClr val="000000"/>
                </a:solidFill>
              </a:rPr>
              <a:t>When an asynchronous task is executed, the task goes through 4 steps</a:t>
            </a:r>
          </a:p>
          <a:p>
            <a:endParaRPr lang="en" sz="1800" dirty="0">
              <a:solidFill>
                <a:srgbClr val="000000"/>
              </a:solidFill>
            </a:endParaRPr>
          </a:p>
          <a:p>
            <a:pPr marL="482600" lvl="0" rtl="0">
              <a:lnSpc>
                <a:spcPct val="115000"/>
              </a:lnSpc>
              <a:spcBef>
                <a:spcPts val="0"/>
              </a:spcBef>
              <a:buClr>
                <a:schemeClr val="dk1"/>
              </a:buClr>
              <a:buSzPct val="100000"/>
              <a:buFont typeface="+mj-lt"/>
              <a:buAutoNum type="arabicPeriod"/>
            </a:pPr>
            <a:r>
              <a:rPr lang="en" sz="1400" u="sng" dirty="0">
                <a:solidFill>
                  <a:srgbClr val="000000"/>
                </a:solidFill>
                <a:hlinkClick r:id="rId3"/>
              </a:rPr>
              <a:t>onPreExecute()</a:t>
            </a:r>
            <a:r>
              <a:rPr lang="en" sz="1400" dirty="0">
                <a:solidFill>
                  <a:srgbClr val="000000"/>
                </a:solidFill>
              </a:rPr>
              <a:t>, invoked on the UI thread immediately after the task is executed. This step is normally used to setup the task, for instance by showing a progress bar in the user interface.</a:t>
            </a:r>
          </a:p>
          <a:p>
            <a:pPr>
              <a:buFont typeface="+mj-lt"/>
              <a:buAutoNum type="arabicPeriod"/>
            </a:pPr>
            <a:endParaRPr lang="en" sz="1400" dirty="0">
              <a:solidFill>
                <a:srgbClr val="000000"/>
              </a:solidFill>
            </a:endParaRPr>
          </a:p>
          <a:p>
            <a:pPr marL="482600" lvl="0" rtl="0">
              <a:lnSpc>
                <a:spcPct val="115000"/>
              </a:lnSpc>
              <a:spcBef>
                <a:spcPts val="0"/>
              </a:spcBef>
              <a:buClr>
                <a:schemeClr val="dk1"/>
              </a:buClr>
              <a:buSzPct val="100000"/>
              <a:buFont typeface="+mj-lt"/>
              <a:buAutoNum type="arabicPeriod"/>
            </a:pPr>
            <a:r>
              <a:rPr lang="en" sz="1400" u="sng" dirty="0" smtClean="0">
                <a:solidFill>
                  <a:srgbClr val="000000"/>
                </a:solidFill>
                <a:hlinkClick r:id="rId3"/>
              </a:rPr>
              <a:t>  doInBackground(Params</a:t>
            </a:r>
            <a:r>
              <a:rPr lang="en" sz="1400" u="sng" dirty="0">
                <a:solidFill>
                  <a:srgbClr val="000000"/>
                </a:solidFill>
                <a:hlinkClick r:id="rId3"/>
              </a:rPr>
              <a:t>...)</a:t>
            </a:r>
            <a:r>
              <a:rPr lang="en" sz="1400" dirty="0">
                <a:solidFill>
                  <a:srgbClr val="000000"/>
                </a:solidFill>
              </a:rPr>
              <a:t>, invoked on the background thread immediately after </a:t>
            </a:r>
            <a:r>
              <a:rPr lang="en" sz="1400" u="sng" dirty="0">
                <a:solidFill>
                  <a:srgbClr val="000000"/>
                </a:solidFill>
                <a:hlinkClick r:id="rId3"/>
              </a:rPr>
              <a:t>onPreExecute()</a:t>
            </a:r>
            <a:r>
              <a:rPr lang="en" sz="1400" dirty="0">
                <a:solidFill>
                  <a:srgbClr val="000000"/>
                </a:solidFill>
              </a:rPr>
              <a:t> finishes executing. This step is used to perform background computation that can take a long time. The parameters of the asynchronous task are passed to this step. The result of the computation must be returned by this step and will be passed back to the last step. This step can also use</a:t>
            </a:r>
            <a:r>
              <a:rPr lang="en" sz="1400" u="sng" dirty="0">
                <a:solidFill>
                  <a:srgbClr val="000000"/>
                </a:solidFill>
                <a:hlinkClick r:id="rId3"/>
              </a:rPr>
              <a:t>publishProgress(Progress...)</a:t>
            </a:r>
            <a:r>
              <a:rPr lang="en" sz="1400" dirty="0">
                <a:solidFill>
                  <a:srgbClr val="000000"/>
                </a:solidFill>
              </a:rPr>
              <a:t> to publish one or more units of progress. These values are published on the UI thread, in the </a:t>
            </a:r>
            <a:r>
              <a:rPr lang="en" sz="1400" u="sng" dirty="0">
                <a:solidFill>
                  <a:srgbClr val="000000"/>
                </a:solidFill>
                <a:hlinkClick r:id="rId3"/>
              </a:rPr>
              <a:t>onProgressUpdate(Progress...)</a:t>
            </a:r>
            <a:r>
              <a:rPr lang="en" sz="1400" dirty="0">
                <a:solidFill>
                  <a:srgbClr val="000000"/>
                </a:solidFill>
              </a:rPr>
              <a:t> step</a:t>
            </a:r>
          </a:p>
          <a:p>
            <a:pPr>
              <a:buFont typeface="+mj-lt"/>
              <a:buAutoNum type="arabicPeriod"/>
            </a:pPr>
            <a:endParaRPr lang="en" sz="1400" dirty="0">
              <a:solidFill>
                <a:srgbClr val="000000"/>
              </a:solidFill>
            </a:endParaRPr>
          </a:p>
          <a:p>
            <a:pPr marL="482600" lvl="0" rtl="0">
              <a:lnSpc>
                <a:spcPct val="115000"/>
              </a:lnSpc>
              <a:spcBef>
                <a:spcPts val="0"/>
              </a:spcBef>
              <a:buClr>
                <a:schemeClr val="dk1"/>
              </a:buClr>
              <a:buSzPct val="100000"/>
              <a:buFont typeface="+mj-lt"/>
              <a:buAutoNum type="arabicPeriod"/>
            </a:pPr>
            <a:r>
              <a:rPr lang="en" sz="1400" u="sng" dirty="0">
                <a:solidFill>
                  <a:srgbClr val="000000"/>
                </a:solidFill>
                <a:hlinkClick r:id="rId3"/>
              </a:rPr>
              <a:t>onProgressUpdate(Progress...)</a:t>
            </a:r>
            <a:r>
              <a:rPr lang="en" sz="1400" dirty="0">
                <a:solidFill>
                  <a:srgbClr val="000000"/>
                </a:solidFill>
              </a:rPr>
              <a:t>, invoked on the UI thread after a call to </a:t>
            </a:r>
            <a:r>
              <a:rPr lang="en" sz="1400" u="sng" dirty="0">
                <a:solidFill>
                  <a:srgbClr val="000000"/>
                </a:solidFill>
                <a:hlinkClick r:id="rId3"/>
              </a:rPr>
              <a:t>publishProgress(Progress...)</a:t>
            </a:r>
            <a:r>
              <a:rPr lang="en" sz="1400" dirty="0">
                <a:solidFill>
                  <a:srgbClr val="000000"/>
                </a:solidFill>
              </a:rPr>
              <a:t>. The timing of the execution is undefined. This method is used to display any form of progress in the user interface while the background computation is still executing. For instance, it can be used to animate a progress bar or show logs in a text field</a:t>
            </a:r>
          </a:p>
          <a:p>
            <a:pPr>
              <a:buFont typeface="+mj-lt"/>
              <a:buAutoNum type="arabicPeriod"/>
            </a:pPr>
            <a:endParaRPr lang="en" sz="1400" dirty="0">
              <a:solidFill>
                <a:srgbClr val="000000"/>
              </a:solidFill>
            </a:endParaRPr>
          </a:p>
          <a:p>
            <a:pPr marL="482600" lvl="0" rtl="0">
              <a:lnSpc>
                <a:spcPct val="115000"/>
              </a:lnSpc>
              <a:spcBef>
                <a:spcPts val="0"/>
              </a:spcBef>
              <a:buClr>
                <a:schemeClr val="dk1"/>
              </a:buClr>
              <a:buSzPct val="100000"/>
              <a:buFont typeface="+mj-lt"/>
              <a:buAutoNum type="arabicPeriod"/>
            </a:pPr>
            <a:r>
              <a:rPr lang="en" sz="1400" u="sng" dirty="0">
                <a:solidFill>
                  <a:srgbClr val="000000"/>
                </a:solidFill>
                <a:hlinkClick r:id="rId3"/>
              </a:rPr>
              <a:t>onPostExecute(Result)</a:t>
            </a:r>
            <a:r>
              <a:rPr lang="en" sz="1400" dirty="0">
                <a:solidFill>
                  <a:srgbClr val="000000"/>
                </a:solidFill>
              </a:rPr>
              <a:t>, invoked on the UI thread after the background computation finishes. The result of the background computation is passed to this step as a parameter.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00" name="Shape 200"/>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b="1"/>
              <a:t>PendingIntent contentIntent = PendingIntent.getActivity(this, 0, notificationIntent, 0);</a:t>
            </a:r>
          </a:p>
          <a:p>
            <a:endParaRPr lang="en" sz="1200" b="1"/>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01" name="Shape 201"/>
          <p:cNvSpPr/>
          <p:nvPr/>
        </p:nvSpPr>
        <p:spPr>
          <a:xfrm>
            <a:off x="5547325" y="3129901"/>
            <a:ext cx="3661800" cy="12767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Since we don't control the NotificationManager, we need to supply it with our Intent so that it can act on our behalf</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07" name="Shape 207"/>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a:t>
            </a:r>
            <a:r>
              <a:rPr lang="en" sz="1200" b="1"/>
              <a:t>notificationIntent</a:t>
            </a:r>
            <a:r>
              <a:rPr lang="en" sz="1200"/>
              <a: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08" name="Shape 208"/>
          <p:cNvSpPr/>
          <p:nvPr/>
        </p:nvSpPr>
        <p:spPr>
          <a:xfrm>
            <a:off x="4821775" y="3400133"/>
            <a:ext cx="3046799" cy="10343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In this case, we want it to launch our second Activity, so we provide it with an Intent that does just that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14" name="Shape 214"/>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a:t>
            </a:r>
            <a:r>
              <a:rPr lang="en" sz="1200" b="1"/>
              <a:t>setLatestEventInfo</a:t>
            </a:r>
            <a:r>
              <a:rPr lang="en" sz="1200"/>
              <a:t>(this,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15" name="Shape 215"/>
          <p:cNvSpPr/>
          <p:nvPr/>
        </p:nvSpPr>
        <p:spPr>
          <a:xfrm>
            <a:off x="1956225" y="4242046"/>
            <a:ext cx="2730000" cy="8574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add information for our Notification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21" name="Shape 221"/>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a:t>
            </a:r>
            <a:r>
              <a:rPr lang="en" sz="1200" b="1"/>
              <a:t>this</a:t>
            </a:r>
            <a:r>
              <a:rPr lang="en" sz="1200"/>
              <a:t>,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22" name="Shape 222"/>
          <p:cNvSpPr/>
          <p:nvPr/>
        </p:nvSpPr>
        <p:spPr>
          <a:xfrm>
            <a:off x="2592125" y="4184471"/>
            <a:ext cx="2730000" cy="8574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need the Context of our application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28" name="Shape 228"/>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a:t>
            </a:r>
            <a:r>
              <a:rPr lang="en" sz="1200" b="1"/>
              <a:t>"You have been notified"</a:t>
            </a:r>
            <a:r>
              <a:rPr lang="en" sz="1200"/>
              <a:t>,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29" name="Shape 229"/>
          <p:cNvSpPr/>
          <p:nvPr/>
        </p:nvSpPr>
        <p:spPr>
          <a:xfrm>
            <a:off x="5368250" y="4336871"/>
            <a:ext cx="2730000" cy="8574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 Title that the user will see in the Notification until it dissappears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dk1"/>
              </a:buClr>
              <a:buSzPct val="166666"/>
              <a:buFont typeface="Arial"/>
              <a:buChar char="•"/>
            </a:pPr>
            <a:r>
              <a:rPr lang="en" sz="2800" dirty="0"/>
              <a:t>How and where in your code do you distinguish between multiple Dialogs in an Activity?</a:t>
            </a:r>
          </a:p>
          <a:p>
            <a:pPr marL="457200" lvl="0" indent="-419100" rtl="0">
              <a:lnSpc>
                <a:spcPct val="150000"/>
              </a:lnSpc>
              <a:buClr>
                <a:schemeClr val="dk1"/>
              </a:buClr>
              <a:buSzPct val="166666"/>
              <a:buFont typeface="Arial"/>
              <a:buChar char="•"/>
            </a:pPr>
            <a:r>
              <a:rPr lang="en" sz="2800" dirty="0" smtClean="0"/>
              <a:t>How </a:t>
            </a:r>
            <a:r>
              <a:rPr lang="en" sz="2800" dirty="0"/>
              <a:t>and where in your code do you determine which Menu Option was clicked?</a:t>
            </a:r>
          </a:p>
          <a:p>
            <a:pPr marL="457200" lvl="0" indent="-419100" rtl="0">
              <a:lnSpc>
                <a:spcPct val="150000"/>
              </a:lnSpc>
              <a:buClr>
                <a:schemeClr val="dk1"/>
              </a:buClr>
              <a:buSzPct val="166666"/>
              <a:buFont typeface="Arial"/>
              <a:buChar char="•"/>
            </a:pPr>
            <a:r>
              <a:rPr lang="en" sz="2800" dirty="0"/>
              <a:t>After creating an Options Menu, can you use the same XML file to create a Context Menu?</a:t>
            </a:r>
          </a:p>
        </p:txBody>
      </p:sp>
      <p:sp>
        <p:nvSpPr>
          <p:cNvPr id="114" name="Shape 1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Lecture 7 Review</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35" name="Shape 235"/>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b="1"/>
              <a:t>"Click to launch second Activity"</a:t>
            </a:r>
            <a:r>
              <a:rPr lang="en" sz="1200"/>
              <a:t>,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36" name="Shape 236"/>
          <p:cNvSpPr/>
          <p:nvPr/>
        </p:nvSpPr>
        <p:spPr>
          <a:xfrm>
            <a:off x="6164625" y="4408096"/>
            <a:ext cx="2730000" cy="8574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 message that appears below the Title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42" name="Shape 242"/>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a:t>
            </a:r>
            <a:r>
              <a:rPr lang="en" sz="1200" b="1"/>
              <a:t>contentIntent</a:t>
            </a:r>
            <a:r>
              <a:rPr lang="en" sz="1200"/>
              <a: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43" name="Shape 243"/>
          <p:cNvSpPr/>
          <p:nvPr/>
        </p:nvSpPr>
        <p:spPr>
          <a:xfrm>
            <a:off x="5547846" y="4359871"/>
            <a:ext cx="2730000" cy="8574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Our PendingIntent to be launched when the Notification is clicked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49" name="Shape 249"/>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b="1"/>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250" name="Shape 250"/>
          <p:cNvSpPr/>
          <p:nvPr/>
        </p:nvSpPr>
        <p:spPr>
          <a:xfrm>
            <a:off x="1338425" y="4873996"/>
            <a:ext cx="2431799" cy="857400"/>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You can add flags to your Notification. Use | to add multiple flags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56" name="Shape 256"/>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a:t>
            </a:r>
            <a:r>
              <a:rPr lang="en" sz="1200" b="1"/>
              <a:t>notify</a:t>
            </a:r>
            <a:r>
              <a:rPr lang="en" sz="1200"/>
              <a:t>(NOTIFICATION_ID, notification);</a:t>
            </a:r>
          </a:p>
          <a:p>
            <a:pPr lvl="0" rtl="0">
              <a:buClr>
                <a:srgbClr val="000000"/>
              </a:buClr>
              <a:buSzPct val="91666"/>
              <a:buFont typeface="Arial"/>
              <a:buNone/>
            </a:pPr>
            <a:r>
              <a:rPr lang="en" sz="1200"/>
              <a:t>}</a:t>
            </a:r>
          </a:p>
          <a:p>
            <a:endParaRPr lang="en" sz="1200"/>
          </a:p>
        </p:txBody>
      </p:sp>
      <p:sp>
        <p:nvSpPr>
          <p:cNvPr id="257" name="Shape 257"/>
          <p:cNvSpPr/>
          <p:nvPr/>
        </p:nvSpPr>
        <p:spPr>
          <a:xfrm>
            <a:off x="4366550" y="5271980"/>
            <a:ext cx="3121200" cy="10343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Notify the user! You need to supply an id (int) unique within this application, and the Notification itself</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263" name="Shape 263"/>
          <p:cNvSpPr txBox="1">
            <a:spLocks noGrp="1"/>
          </p:cNvSpPr>
          <p:nvPr>
            <p:ph type="body" idx="1"/>
          </p:nvPr>
        </p:nvSpPr>
        <p:spPr>
          <a:xfrm>
            <a:off x="457200" y="1600200"/>
            <a:ext cx="8229600" cy="50423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See NotificationExample.tar</a:t>
            </a:r>
          </a:p>
          <a:p>
            <a:pPr marL="0" indent="0">
              <a:buNone/>
            </a:pPr>
            <a:endParaRPr lang="en" dirty="0"/>
          </a:p>
          <a:p>
            <a:pPr marL="457200" lvl="0" indent="-419100" rtl="0">
              <a:buClr>
                <a:schemeClr val="dk1"/>
              </a:buClr>
              <a:buSzPct val="166666"/>
              <a:buFont typeface="Arial"/>
              <a:buChar char="•"/>
            </a:pPr>
            <a:r>
              <a:rPr lang="en" dirty="0"/>
              <a:t>Note that this way of doing it is deprecated</a:t>
            </a:r>
          </a:p>
          <a:p>
            <a:pPr marL="0" indent="0">
              <a:buNone/>
            </a:pPr>
            <a:endParaRPr lang="en" dirty="0"/>
          </a:p>
          <a:p>
            <a:pPr marL="457200" lvl="0" indent="-419100" rtl="0">
              <a:buClr>
                <a:schemeClr val="dk1"/>
              </a:buClr>
              <a:buSzPct val="166666"/>
              <a:buFont typeface="Arial"/>
              <a:buChar char="•"/>
            </a:pPr>
            <a:r>
              <a:rPr lang="en" dirty="0"/>
              <a:t>Android 3.0 and higher can still use it, but should use </a:t>
            </a:r>
            <a:r>
              <a:rPr lang="en" u="sng" dirty="0">
                <a:solidFill>
                  <a:schemeClr val="hlink"/>
                </a:solidFill>
                <a:hlinkClick r:id="rId3"/>
              </a:rPr>
              <a:t>Notification.Builder </a:t>
            </a:r>
            <a:r>
              <a:rPr lang="en" u="sng" dirty="0" smtClean="0">
                <a:solidFill>
                  <a:schemeClr val="hlink"/>
                </a:solidFill>
                <a:hlinkClick r:id="rId3"/>
              </a:rPr>
              <a:t>instead</a:t>
            </a:r>
          </a:p>
          <a:p>
            <a:pPr marL="857250" lvl="1" indent="-419100">
              <a:buSzPct val="166666"/>
              <a:buFont typeface="Arial"/>
              <a:buChar char="•"/>
            </a:pPr>
            <a:r>
              <a:rPr lang="en-US" u="sng" dirty="0">
                <a:solidFill>
                  <a:schemeClr val="hlink"/>
                </a:solidFill>
                <a:hlinkClick r:id="rId3"/>
              </a:rPr>
              <a:t>http://developer.android.com/training/notify-user/build-notification.html</a:t>
            </a:r>
            <a:endParaRPr lang="en" u="sng" dirty="0">
              <a:solidFill>
                <a:schemeClr val="hlink"/>
              </a:solidFill>
              <a:hlinkClick r:id="rId3"/>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Android Application Components</a:t>
            </a:r>
          </a:p>
        </p:txBody>
      </p:sp>
      <p:sp>
        <p:nvSpPr>
          <p:cNvPr id="269" name="Shape 26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a:solidFill>
                  <a:srgbClr val="000000"/>
                </a:solidFill>
              </a:rPr>
              <a:t>Activity</a:t>
            </a:r>
          </a:p>
          <a:p>
            <a:endParaRPr lang="en">
              <a:solidFill>
                <a:srgbClr val="000000"/>
              </a:solidFill>
            </a:endParaRPr>
          </a:p>
          <a:p>
            <a:pPr marL="457200" lvl="0" indent="-419100" rtl="0">
              <a:buClr>
                <a:schemeClr val="dk1"/>
              </a:buClr>
              <a:buSzPct val="100000"/>
              <a:buFont typeface="Arial"/>
              <a:buAutoNum type="arabicPeriod"/>
            </a:pPr>
            <a:r>
              <a:rPr lang="en"/>
              <a:t>Broadcast Receiver</a:t>
            </a:r>
          </a:p>
          <a:p>
            <a:endParaRPr lang="en"/>
          </a:p>
          <a:p>
            <a:pPr marL="457200" lvl="0" indent="-419100" rtl="0">
              <a:buClr>
                <a:schemeClr val="dk1"/>
              </a:buClr>
              <a:buSzPct val="100000"/>
              <a:buFont typeface="Arial"/>
              <a:buAutoNum type="arabicPeriod"/>
            </a:pPr>
            <a:r>
              <a:rPr lang="en"/>
              <a:t>Content Provider</a:t>
            </a:r>
          </a:p>
          <a:p>
            <a:endParaRPr lang="en"/>
          </a:p>
          <a:p>
            <a:pPr marL="457200" lvl="0" indent="-419100">
              <a:buClr>
                <a:schemeClr val="dk1"/>
              </a:buClr>
              <a:buSzPct val="62500"/>
              <a:buFont typeface="Arial"/>
              <a:buAutoNum type="arabicPeriod"/>
            </a:pPr>
            <a:r>
              <a:rPr lang="en" sz="4800" b="1"/>
              <a:t>Service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Service - What is it?</a:t>
            </a:r>
          </a:p>
        </p:txBody>
      </p:sp>
      <p:sp>
        <p:nvSpPr>
          <p:cNvPr id="275" name="Shape 27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208333"/>
              <a:buFont typeface="Arial"/>
              <a:buChar char="•"/>
            </a:pPr>
            <a:r>
              <a:rPr lang="en" sz="2400" dirty="0">
                <a:solidFill>
                  <a:srgbClr val="000000"/>
                </a:solidFill>
              </a:rPr>
              <a:t>a </a:t>
            </a:r>
            <a:r>
              <a:rPr lang="en" sz="2400" b="1" dirty="0">
                <a:solidFill>
                  <a:srgbClr val="000000"/>
                </a:solidFill>
              </a:rPr>
              <a:t>Service</a:t>
            </a:r>
            <a:r>
              <a:rPr lang="en" sz="2400" dirty="0">
                <a:solidFill>
                  <a:srgbClr val="000000"/>
                </a:solidFill>
              </a:rPr>
              <a:t> is an application component representing </a:t>
            </a:r>
            <a:r>
              <a:rPr lang="en" sz="2400" dirty="0" smtClean="0">
                <a:solidFill>
                  <a:srgbClr val="000000"/>
                </a:solidFill>
              </a:rPr>
              <a:t>an </a:t>
            </a:r>
            <a:r>
              <a:rPr lang="en" sz="2400" dirty="0">
                <a:solidFill>
                  <a:srgbClr val="000000"/>
                </a:solidFill>
              </a:rPr>
              <a:t>application's desire to </a:t>
            </a:r>
          </a:p>
          <a:p>
            <a:pPr marL="914400" lvl="1" indent="-381000" rtl="0">
              <a:buClr>
                <a:schemeClr val="dk1"/>
              </a:buClr>
              <a:buSzPct val="100000"/>
              <a:buFont typeface="Courier New"/>
              <a:buChar char="o"/>
            </a:pPr>
            <a:r>
              <a:rPr lang="en" sz="2400" dirty="0">
                <a:solidFill>
                  <a:srgbClr val="000000"/>
                </a:solidFill>
              </a:rPr>
              <a:t>perform a longer-running operation while not interacting with the user</a:t>
            </a:r>
          </a:p>
          <a:p>
            <a:pPr marL="914400" lvl="1" indent="-381000" rtl="0">
              <a:buClr>
                <a:schemeClr val="dk1"/>
              </a:buClr>
              <a:buSzPct val="80000"/>
              <a:buFont typeface="Courier New"/>
              <a:buChar char="o"/>
            </a:pPr>
            <a:r>
              <a:rPr lang="en" dirty="0">
                <a:solidFill>
                  <a:srgbClr val="000000"/>
                </a:solidFill>
              </a:rPr>
              <a:t>supply </a:t>
            </a:r>
            <a:r>
              <a:rPr lang="en" sz="2400" dirty="0">
                <a:solidFill>
                  <a:srgbClr val="000000"/>
                </a:solidFill>
              </a:rPr>
              <a:t>functionality for other applications to use</a:t>
            </a:r>
          </a:p>
          <a:p>
            <a:endParaRPr lang="en" sz="2400" dirty="0">
              <a:solidFill>
                <a:srgbClr val="000000"/>
              </a:solidFill>
            </a:endParaRPr>
          </a:p>
          <a:p>
            <a:pPr marL="457200" lvl="0" indent="-419100" rtl="0">
              <a:buClr>
                <a:schemeClr val="dk1"/>
              </a:buClr>
              <a:buSzPct val="208333"/>
              <a:buFont typeface="Arial"/>
              <a:buChar char="•"/>
            </a:pPr>
            <a:r>
              <a:rPr lang="en" sz="2400" dirty="0">
                <a:solidFill>
                  <a:srgbClr val="000000"/>
                </a:solidFill>
              </a:rPr>
              <a:t>a </a:t>
            </a:r>
            <a:r>
              <a:rPr lang="en" sz="2400" b="1" dirty="0">
                <a:solidFill>
                  <a:srgbClr val="000000"/>
                </a:solidFill>
              </a:rPr>
              <a:t>Service</a:t>
            </a:r>
            <a:r>
              <a:rPr lang="en" sz="2400" dirty="0">
                <a:solidFill>
                  <a:srgbClr val="000000"/>
                </a:solidFill>
              </a:rPr>
              <a:t> is a facility for the application to</a:t>
            </a:r>
          </a:p>
          <a:p>
            <a:pPr marL="914400" lvl="1" indent="-381000" rtl="0">
              <a:spcBef>
                <a:spcPts val="480"/>
              </a:spcBef>
              <a:buClr>
                <a:schemeClr val="dk1"/>
              </a:buClr>
              <a:buSzPct val="100000"/>
              <a:buFont typeface="Courier New"/>
              <a:buChar char="o"/>
            </a:pPr>
            <a:r>
              <a:rPr lang="en" sz="2400" dirty="0">
                <a:solidFill>
                  <a:srgbClr val="000000"/>
                </a:solidFill>
              </a:rPr>
              <a:t>tell the system </a:t>
            </a:r>
            <a:r>
              <a:rPr lang="en" sz="2400" i="1" dirty="0">
                <a:solidFill>
                  <a:srgbClr val="000000"/>
                </a:solidFill>
              </a:rPr>
              <a:t>about</a:t>
            </a:r>
            <a:r>
              <a:rPr lang="en" sz="2400" dirty="0">
                <a:solidFill>
                  <a:srgbClr val="000000"/>
                </a:solidFill>
              </a:rPr>
              <a:t> something it wants to be doing in the background </a:t>
            </a:r>
          </a:p>
          <a:p>
            <a:pPr marL="914400" lvl="1" indent="-381000" rtl="0">
              <a:spcBef>
                <a:spcPts val="480"/>
              </a:spcBef>
              <a:buClr>
                <a:schemeClr val="dk1"/>
              </a:buClr>
              <a:buSzPct val="100000"/>
              <a:buFont typeface="Courier New"/>
              <a:buChar char="o"/>
            </a:pPr>
            <a:r>
              <a:rPr lang="en" sz="2400" dirty="0">
                <a:solidFill>
                  <a:srgbClr val="000000"/>
                </a:solidFill>
              </a:rPr>
              <a:t>expose some of its functionality to other applications</a:t>
            </a:r>
          </a:p>
          <a:p>
            <a:endParaRPr lang="en" sz="2400" dirty="0">
              <a:solidFill>
                <a:srgbClr val="000000"/>
              </a:solidFill>
            </a:endParaRPr>
          </a:p>
          <a:p>
            <a:endParaRPr lang="en" sz="2400" dirty="0">
              <a:solidFill>
                <a:srgbClr val="000000"/>
              </a:solidFil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Service - What is it NOT?</a:t>
            </a:r>
          </a:p>
        </p:txBody>
      </p:sp>
      <p:sp>
        <p:nvSpPr>
          <p:cNvPr id="281" name="Shape 28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15000"/>
              </a:lnSpc>
              <a:spcBef>
                <a:spcPts val="0"/>
              </a:spcBef>
              <a:buClr>
                <a:schemeClr val="dk1"/>
              </a:buClr>
              <a:buSzPct val="208333"/>
              <a:buFont typeface="Arial"/>
              <a:buChar char="•"/>
            </a:pPr>
            <a:r>
              <a:rPr lang="en" sz="2500" dirty="0" smtClean="0">
                <a:solidFill>
                  <a:srgbClr val="0BD0D9"/>
                </a:solidFill>
              </a:rPr>
              <a:t></a:t>
            </a:r>
            <a:r>
              <a:rPr lang="en" sz="2400" dirty="0">
                <a:solidFill>
                  <a:srgbClr val="000000"/>
                </a:solidFill>
              </a:rPr>
              <a:t>a Service is not a separate process.</a:t>
            </a:r>
          </a:p>
          <a:p>
            <a:pPr marL="914400" lvl="1" indent="-381000" rtl="0">
              <a:lnSpc>
                <a:spcPct val="115000"/>
              </a:lnSpc>
              <a:spcBef>
                <a:spcPts val="0"/>
              </a:spcBef>
              <a:buClr>
                <a:schemeClr val="dk1"/>
              </a:buClr>
              <a:buSzPct val="80000"/>
              <a:buFont typeface="Courier New"/>
              <a:buChar char="o"/>
            </a:pPr>
            <a:r>
              <a:rPr lang="en" dirty="0">
                <a:solidFill>
                  <a:srgbClr val="000000"/>
                </a:solidFill>
              </a:rPr>
              <a:t>it </a:t>
            </a:r>
            <a:r>
              <a:rPr lang="en" sz="2400" dirty="0">
                <a:solidFill>
                  <a:srgbClr val="000000"/>
                </a:solidFill>
              </a:rPr>
              <a:t>does not imply it is running in its own process </a:t>
            </a:r>
          </a:p>
          <a:p>
            <a:pPr marL="914400" lvl="1" indent="-381000" rtl="0">
              <a:lnSpc>
                <a:spcPct val="115000"/>
              </a:lnSpc>
              <a:spcBef>
                <a:spcPts val="0"/>
              </a:spcBef>
              <a:buClr>
                <a:schemeClr val="dk1"/>
              </a:buClr>
              <a:buSzPct val="80000"/>
              <a:buFont typeface="Courier New"/>
              <a:buChar char="o"/>
            </a:pPr>
            <a:r>
              <a:rPr lang="en" dirty="0">
                <a:solidFill>
                  <a:srgbClr val="000000"/>
                </a:solidFill>
              </a:rPr>
              <a:t>i</a:t>
            </a:r>
            <a:r>
              <a:rPr lang="en" sz="2400" dirty="0">
                <a:solidFill>
                  <a:srgbClr val="000000"/>
                </a:solidFill>
              </a:rPr>
              <a:t>t runs in the same process as the application it is in</a:t>
            </a:r>
            <a:r>
              <a:rPr lang="en" dirty="0">
                <a:solidFill>
                  <a:srgbClr val="000000"/>
                </a:solidFill>
              </a:rPr>
              <a:t> unless otherwise specified</a:t>
            </a:r>
          </a:p>
          <a:p>
            <a:endParaRPr lang="en" dirty="0">
              <a:solidFill>
                <a:srgbClr val="000000"/>
              </a:solidFill>
            </a:endParaRPr>
          </a:p>
          <a:p>
            <a:pPr marL="457200" lvl="0" indent="-419100" rtl="0">
              <a:lnSpc>
                <a:spcPct val="115000"/>
              </a:lnSpc>
              <a:spcBef>
                <a:spcPts val="0"/>
              </a:spcBef>
              <a:buClr>
                <a:schemeClr val="dk1"/>
              </a:buClr>
              <a:buSzPct val="208333"/>
              <a:buFont typeface="Arial"/>
              <a:buChar char="•"/>
            </a:pPr>
            <a:r>
              <a:rPr lang="en" sz="2400" dirty="0">
                <a:solidFill>
                  <a:srgbClr val="0BD0D9"/>
                </a:solidFill>
              </a:rPr>
              <a:t></a:t>
            </a:r>
            <a:r>
              <a:rPr lang="en" sz="2400" dirty="0">
                <a:solidFill>
                  <a:srgbClr val="000000"/>
                </a:solidFill>
              </a:rPr>
              <a:t>a Service is not a thread</a:t>
            </a:r>
          </a:p>
          <a:p>
            <a:endParaRPr lang="en" sz="2400" dirty="0">
              <a:solidFill>
                <a:srgbClr val="000000"/>
              </a:solidFill>
            </a:endParaRPr>
          </a:p>
          <a:p>
            <a:pPr marL="457200" lvl="0" indent="-419100" rtl="0">
              <a:lnSpc>
                <a:spcPct val="115000"/>
              </a:lnSpc>
              <a:spcBef>
                <a:spcPts val="0"/>
              </a:spcBef>
              <a:buClr>
                <a:schemeClr val="dk1"/>
              </a:buClr>
              <a:buSzPct val="208333"/>
              <a:buFont typeface="Arial"/>
              <a:buChar char="•"/>
            </a:pPr>
            <a:r>
              <a:rPr lang="en" sz="2400" dirty="0">
                <a:solidFill>
                  <a:srgbClr val="000000"/>
                </a:solidFill>
              </a:rPr>
              <a:t>it is not a means itself to do work off the main thread</a:t>
            </a:r>
          </a:p>
          <a:p>
            <a:endParaRPr lang="en" sz="2400" dirty="0">
              <a:solidFill>
                <a:srgbClr val="000000"/>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Service - Why use Services?</a:t>
            </a:r>
          </a:p>
        </p:txBody>
      </p:sp>
      <p:sp>
        <p:nvSpPr>
          <p:cNvPr id="287" name="Shape 28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66666"/>
              <a:buFont typeface="Arial"/>
              <a:buChar char="•"/>
            </a:pPr>
            <a:r>
              <a:rPr lang="en" sz="1800" dirty="0">
                <a:solidFill>
                  <a:srgbClr val="0BD0D9"/>
                </a:solidFill>
              </a:rPr>
              <a:t></a:t>
            </a:r>
            <a:r>
              <a:rPr lang="en" sz="1800" dirty="0">
                <a:solidFill>
                  <a:srgbClr val="000000"/>
                </a:solidFill>
              </a:rPr>
              <a:t>For functions that do not require access to an activity’s UI</a:t>
            </a:r>
          </a:p>
          <a:p>
            <a:pPr marL="914400" lvl="1" indent="-342900" rtl="0">
              <a:lnSpc>
                <a:spcPct val="115000"/>
              </a:lnSpc>
              <a:spcBef>
                <a:spcPts val="0"/>
              </a:spcBef>
              <a:buClr>
                <a:schemeClr val="dk1"/>
              </a:buClr>
              <a:buSzPct val="100000"/>
              <a:buFont typeface="Courier New"/>
              <a:buChar char="o"/>
            </a:pPr>
            <a:r>
              <a:rPr lang="en" sz="1800" dirty="0">
                <a:solidFill>
                  <a:srgbClr val="000000"/>
                </a:solidFill>
              </a:rPr>
              <a:t>Performing operations that need to continue even after the application’s activities are not visible</a:t>
            </a:r>
          </a:p>
          <a:p>
            <a:pPr marL="1371600" lvl="2" indent="-342900" rtl="0">
              <a:lnSpc>
                <a:spcPct val="115000"/>
              </a:lnSpc>
              <a:spcBef>
                <a:spcPts val="0"/>
              </a:spcBef>
              <a:buClr>
                <a:schemeClr val="dk1"/>
              </a:buClr>
              <a:buSzPct val="100000"/>
              <a:buFont typeface="Wingdings"/>
              <a:buChar char="§"/>
            </a:pPr>
            <a:r>
              <a:rPr lang="en" sz="1800" dirty="0">
                <a:solidFill>
                  <a:srgbClr val="009DD9"/>
                </a:solidFill>
              </a:rPr>
              <a:t></a:t>
            </a:r>
            <a:r>
              <a:rPr lang="en" sz="1800" dirty="0">
                <a:solidFill>
                  <a:srgbClr val="000000"/>
                </a:solidFill>
              </a:rPr>
              <a:t>Long Downloads (Android Market)</a:t>
            </a:r>
          </a:p>
          <a:p>
            <a:pPr marL="1371600" lvl="2" indent="-342900" rtl="0">
              <a:lnSpc>
                <a:spcPct val="115000"/>
              </a:lnSpc>
              <a:spcBef>
                <a:spcPts val="0"/>
              </a:spcBef>
              <a:buClr>
                <a:schemeClr val="dk1"/>
              </a:buClr>
              <a:buSzPct val="100000"/>
              <a:buFont typeface="Wingdings"/>
              <a:buChar char="§"/>
            </a:pPr>
            <a:r>
              <a:rPr lang="en" sz="1800" dirty="0">
                <a:solidFill>
                  <a:srgbClr val="009DD9"/>
                </a:solidFill>
              </a:rPr>
              <a:t></a:t>
            </a:r>
            <a:r>
              <a:rPr lang="en" sz="1800" dirty="0">
                <a:solidFill>
                  <a:srgbClr val="000000"/>
                </a:solidFill>
              </a:rPr>
              <a:t>Playing Music (Pandora)</a:t>
            </a:r>
          </a:p>
          <a:p>
            <a:endParaRPr lang="en" sz="1800" dirty="0">
              <a:solidFill>
                <a:srgbClr val="000000"/>
              </a:solidFill>
            </a:endParaRPr>
          </a:p>
          <a:p>
            <a:pPr marL="457200" lvl="0" indent="-342900" rtl="0">
              <a:lnSpc>
                <a:spcPct val="115000"/>
              </a:lnSpc>
              <a:spcBef>
                <a:spcPts val="0"/>
              </a:spcBef>
              <a:buClr>
                <a:schemeClr val="dk1"/>
              </a:buClr>
              <a:buSzPct val="166666"/>
              <a:buFont typeface="Arial"/>
              <a:buChar char="•"/>
            </a:pPr>
            <a:r>
              <a:rPr lang="en" sz="1800" dirty="0">
                <a:solidFill>
                  <a:srgbClr val="0BD0D9"/>
                </a:solidFill>
              </a:rPr>
              <a:t></a:t>
            </a:r>
            <a:r>
              <a:rPr lang="en" sz="1800" dirty="0">
                <a:solidFill>
                  <a:srgbClr val="000000"/>
                </a:solidFill>
              </a:rPr>
              <a:t>Performing operations that need to exist regardless of activities coming and going</a:t>
            </a:r>
          </a:p>
          <a:p>
            <a:pPr marL="914400" lvl="1" indent="-342900" rtl="0">
              <a:lnSpc>
                <a:spcPct val="115000"/>
              </a:lnSpc>
              <a:spcBef>
                <a:spcPts val="0"/>
              </a:spcBef>
              <a:buClr>
                <a:schemeClr val="dk1"/>
              </a:buClr>
              <a:buSzPct val="100000"/>
              <a:buFont typeface="Courier New"/>
              <a:buChar char="o"/>
            </a:pPr>
            <a:r>
              <a:rPr lang="en" sz="1800" dirty="0">
                <a:solidFill>
                  <a:srgbClr val="0F6FC6"/>
                </a:solidFill>
              </a:rPr>
              <a:t></a:t>
            </a:r>
            <a:r>
              <a:rPr lang="en" sz="1800" dirty="0">
                <a:solidFill>
                  <a:srgbClr val="000000"/>
                </a:solidFill>
              </a:rPr>
              <a:t>Maintaining a connection for a chat application</a:t>
            </a:r>
          </a:p>
          <a:p>
            <a:pPr marL="0" indent="0">
              <a:buNone/>
            </a:pPr>
            <a:endParaRPr lang="en" sz="1800" dirty="0">
              <a:solidFill>
                <a:srgbClr val="000000"/>
              </a:solidFill>
            </a:endParaRPr>
          </a:p>
          <a:p>
            <a:pPr marL="457200" lvl="0" indent="-342900" rtl="0">
              <a:lnSpc>
                <a:spcPct val="115000"/>
              </a:lnSpc>
              <a:spcBef>
                <a:spcPts val="0"/>
              </a:spcBef>
              <a:buClr>
                <a:schemeClr val="dk1"/>
              </a:buClr>
              <a:buSzPct val="166666"/>
              <a:buFont typeface="Arial"/>
              <a:buChar char="•"/>
            </a:pPr>
            <a:r>
              <a:rPr lang="en" sz="1800" dirty="0">
                <a:solidFill>
                  <a:srgbClr val="0BD0D9"/>
                </a:solidFill>
              </a:rPr>
              <a:t></a:t>
            </a:r>
            <a:r>
              <a:rPr lang="en" sz="1800" dirty="0">
                <a:solidFill>
                  <a:srgbClr val="000000"/>
                </a:solidFill>
              </a:rPr>
              <a:t>Performing periodic work without user intervention.</a:t>
            </a:r>
          </a:p>
          <a:p>
            <a:pPr marL="914400" lvl="1" indent="-342900" rtl="0">
              <a:lnSpc>
                <a:spcPct val="115000"/>
              </a:lnSpc>
              <a:spcBef>
                <a:spcPts val="0"/>
              </a:spcBef>
              <a:buClr>
                <a:schemeClr val="dk1"/>
              </a:buClr>
              <a:buSzPct val="100000"/>
              <a:buFont typeface="Courier New"/>
              <a:buChar char="o"/>
            </a:pPr>
            <a:r>
              <a:rPr lang="en" sz="1800" dirty="0">
                <a:solidFill>
                  <a:srgbClr val="0F6FC6"/>
                </a:solidFill>
              </a:rPr>
              <a:t></a:t>
            </a:r>
            <a:r>
              <a:rPr lang="en" sz="1800" dirty="0">
                <a:solidFill>
                  <a:srgbClr val="000000"/>
                </a:solidFill>
              </a:rPr>
              <a:t>Updating the Weather Widget.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Service - Process LifeCycle</a:t>
            </a:r>
          </a:p>
        </p:txBody>
      </p:sp>
      <p:sp>
        <p:nvSpPr>
          <p:cNvPr id="293" name="Shape 29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2400" dirty="0">
                <a:solidFill>
                  <a:srgbClr val="000000"/>
                </a:solidFill>
              </a:rPr>
              <a:t>
</a:t>
            </a:r>
          </a:p>
          <a:p>
            <a:pPr lvl="0" rtl="0">
              <a:lnSpc>
                <a:spcPct val="115000"/>
              </a:lnSpc>
              <a:spcBef>
                <a:spcPts val="0"/>
              </a:spcBef>
              <a:buNone/>
            </a:pPr>
            <a:r>
              <a:rPr lang="en" sz="2400" dirty="0">
                <a:solidFill>
                  <a:srgbClr val="000000"/>
                </a:solidFill>
              </a:rPr>
              <a:t>Android will attempt to keep the process hosting a service around as long as the service has been started or has clients bound to </a:t>
            </a:r>
            <a:r>
              <a:rPr lang="en" sz="2400" dirty="0" smtClean="0">
                <a:solidFill>
                  <a:srgbClr val="000000"/>
                </a:solidFill>
              </a:rPr>
              <a:t>it</a:t>
            </a:r>
          </a:p>
          <a:p>
            <a:pPr marL="457200" lvl="0" indent="-381000" rtl="0">
              <a:lnSpc>
                <a:spcPct val="115000"/>
              </a:lnSpc>
              <a:spcBef>
                <a:spcPts val="0"/>
              </a:spcBef>
              <a:buClr>
                <a:srgbClr val="000000"/>
              </a:buClr>
              <a:buSzPct val="222222"/>
              <a:buFont typeface="Arial"/>
              <a:buChar char="•"/>
            </a:pPr>
            <a:endParaRPr lang="en" sz="2400" dirty="0">
              <a:solidFill>
                <a:srgbClr val="000000"/>
              </a:solidFill>
            </a:endParaRPr>
          </a:p>
          <a:p>
            <a:pPr marL="457200" lvl="0" indent="-381000" rtl="0">
              <a:lnSpc>
                <a:spcPct val="115000"/>
              </a:lnSpc>
              <a:spcBef>
                <a:spcPts val="0"/>
              </a:spcBef>
              <a:buClr>
                <a:srgbClr val="000000"/>
              </a:buClr>
              <a:buSzPct val="222222"/>
              <a:buFont typeface="Arial"/>
              <a:buChar char="•"/>
            </a:pPr>
            <a:r>
              <a:rPr lang="en" sz="1800" dirty="0" smtClean="0">
                <a:solidFill>
                  <a:srgbClr val="000000"/>
                </a:solidFill>
              </a:rPr>
              <a:t>If </a:t>
            </a:r>
            <a:r>
              <a:rPr lang="en" sz="1800" dirty="0">
                <a:solidFill>
                  <a:srgbClr val="000000"/>
                </a:solidFill>
              </a:rPr>
              <a:t>the service is currently executing code in its </a:t>
            </a:r>
            <a:r>
              <a:rPr lang="en" sz="1800" u="sng" dirty="0">
                <a:solidFill>
                  <a:srgbClr val="000000"/>
                </a:solidFill>
                <a:hlinkClick r:id="rId3"/>
              </a:rPr>
              <a:t>onCreate()</a:t>
            </a:r>
            <a:r>
              <a:rPr lang="en" sz="1800" dirty="0">
                <a:solidFill>
                  <a:srgbClr val="000000"/>
                </a:solidFill>
              </a:rPr>
              <a:t>, </a:t>
            </a:r>
            <a:r>
              <a:rPr lang="en" sz="1800" u="sng" dirty="0">
                <a:solidFill>
                  <a:srgbClr val="000000"/>
                </a:solidFill>
                <a:hlinkClick r:id="rId3"/>
              </a:rPr>
              <a:t>onStartCommand()</a:t>
            </a:r>
            <a:r>
              <a:rPr lang="en" sz="1800" dirty="0">
                <a:solidFill>
                  <a:srgbClr val="000000"/>
                </a:solidFill>
              </a:rPr>
              <a:t>, or </a:t>
            </a:r>
            <a:r>
              <a:rPr lang="en" sz="1800" u="sng" dirty="0">
                <a:solidFill>
                  <a:srgbClr val="000000"/>
                </a:solidFill>
                <a:hlinkClick r:id="rId3"/>
              </a:rPr>
              <a:t>onDestroy()</a:t>
            </a:r>
            <a:r>
              <a:rPr lang="en" sz="1800" dirty="0">
                <a:solidFill>
                  <a:srgbClr val="000000"/>
                </a:solidFill>
              </a:rPr>
              <a:t> methods, then the hosting process will be a foreground process to ensure this code can execute without being killed.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dk1"/>
              </a:buClr>
              <a:buSzPct val="166666"/>
              <a:buFont typeface="Arial"/>
              <a:buChar char="•"/>
            </a:pPr>
            <a:r>
              <a:rPr lang="en" sz="2400" dirty="0" smtClean="0"/>
              <a:t>How </a:t>
            </a:r>
            <a:r>
              <a:rPr lang="en" sz="2400" dirty="0"/>
              <a:t>can you edit SharedPreferences?</a:t>
            </a:r>
          </a:p>
          <a:p>
            <a:pPr marL="457200" lvl="0" indent="-419100" rtl="0">
              <a:lnSpc>
                <a:spcPct val="150000"/>
              </a:lnSpc>
              <a:buClr>
                <a:schemeClr val="dk1"/>
              </a:buClr>
              <a:buSzPct val="166666"/>
              <a:buFont typeface="Arial"/>
              <a:buChar char="•"/>
            </a:pPr>
            <a:r>
              <a:rPr lang="en" sz="2400" dirty="0"/>
              <a:t>What's the difference between calling</a:t>
            </a:r>
          </a:p>
          <a:p>
            <a:pPr marL="914400" lvl="1" indent="-381000" rtl="0">
              <a:lnSpc>
                <a:spcPct val="150000"/>
              </a:lnSpc>
              <a:buClr>
                <a:schemeClr val="dk1"/>
              </a:buClr>
              <a:buSzPct val="80000"/>
              <a:buFont typeface="Courier New"/>
              <a:buChar char="o"/>
            </a:pPr>
            <a:r>
              <a:rPr lang="en" dirty="0"/>
              <a:t>getSharedPreferences(String, int) and</a:t>
            </a:r>
          </a:p>
          <a:p>
            <a:pPr marL="914400" lvl="1" indent="-381000" rtl="0">
              <a:lnSpc>
                <a:spcPct val="150000"/>
              </a:lnSpc>
              <a:buClr>
                <a:schemeClr val="dk1"/>
              </a:buClr>
              <a:buSzPct val="80000"/>
              <a:buFont typeface="Courier New"/>
              <a:buChar char="o"/>
            </a:pPr>
            <a:r>
              <a:rPr lang="en" dirty="0"/>
              <a:t>getDefaultSharedPreferences(Context);</a:t>
            </a:r>
          </a:p>
          <a:p>
            <a:pPr marL="457200" lvl="0" indent="-419100" rtl="0">
              <a:lnSpc>
                <a:spcPct val="150000"/>
              </a:lnSpc>
              <a:buClr>
                <a:schemeClr val="dk1"/>
              </a:buClr>
              <a:buSzPct val="166666"/>
              <a:buFont typeface="Arial"/>
              <a:buChar char="•"/>
            </a:pPr>
            <a:r>
              <a:rPr lang="en" sz="2400" dirty="0"/>
              <a:t>How can you tell when Preferences have been changed at runtime?</a:t>
            </a:r>
          </a:p>
        </p:txBody>
      </p:sp>
      <p:sp>
        <p:nvSpPr>
          <p:cNvPr id="120" name="Shape 12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Lecture 7 Review</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Service - Forms of a Service</a:t>
            </a:r>
          </a:p>
        </p:txBody>
      </p:sp>
      <p:sp>
        <p:nvSpPr>
          <p:cNvPr id="299" name="Shape 29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800" dirty="0">
                <a:solidFill>
                  <a:srgbClr val="000000"/>
                </a:solidFill>
              </a:rPr>
              <a:t>A service can take 2 forms</a:t>
            </a:r>
          </a:p>
          <a:p>
            <a:endParaRPr lang="en" sz="1800" dirty="0">
              <a:solidFill>
                <a:srgbClr val="000000"/>
              </a:solidFill>
            </a:endParaRPr>
          </a:p>
          <a:p>
            <a:pPr marL="457200" lvl="0" indent="-330200" rtl="0">
              <a:lnSpc>
                <a:spcPct val="115000"/>
              </a:lnSpc>
              <a:spcBef>
                <a:spcPts val="0"/>
              </a:spcBef>
              <a:buClr>
                <a:schemeClr val="dk1"/>
              </a:buClr>
              <a:buSzPct val="166666"/>
              <a:buFont typeface="Arial"/>
              <a:buChar char="•"/>
            </a:pPr>
            <a:r>
              <a:rPr lang="en" sz="1600" b="1" dirty="0">
                <a:solidFill>
                  <a:srgbClr val="000000"/>
                </a:solidFill>
              </a:rPr>
              <a:t>A Started Service</a:t>
            </a:r>
            <a:r>
              <a:rPr lang="en" sz="1600" dirty="0">
                <a:solidFill>
                  <a:srgbClr val="000000"/>
                </a:solidFill>
              </a:rPr>
              <a:t> is one where an application component (such as an Activity) starts it by calling startService()</a:t>
            </a:r>
          </a:p>
          <a:p>
            <a:pPr marL="914400" lvl="1" indent="-330200" rtl="0">
              <a:lnSpc>
                <a:spcPct val="115000"/>
              </a:lnSpc>
              <a:spcBef>
                <a:spcPts val="0"/>
              </a:spcBef>
              <a:buClr>
                <a:schemeClr val="dk1"/>
              </a:buClr>
              <a:buSzPct val="100000"/>
              <a:buFont typeface="Courier New"/>
              <a:buChar char="o"/>
            </a:pPr>
            <a:r>
              <a:rPr lang="en" sz="1600" dirty="0">
                <a:solidFill>
                  <a:srgbClr val="000000"/>
                </a:solidFill>
              </a:rPr>
              <a:t>it can then run in the background indefinitely, even if the component that started it has been destroyed</a:t>
            </a:r>
          </a:p>
          <a:p>
            <a:pPr marL="914400" lvl="1" indent="-330200" rtl="0">
              <a:lnSpc>
                <a:spcPct val="115000"/>
              </a:lnSpc>
              <a:spcBef>
                <a:spcPts val="0"/>
              </a:spcBef>
              <a:buClr>
                <a:schemeClr val="dk1"/>
              </a:buClr>
              <a:buSzPct val="100000"/>
              <a:buFont typeface="Courier New"/>
              <a:buChar char="o"/>
            </a:pPr>
            <a:r>
              <a:rPr lang="en" sz="1600" dirty="0">
                <a:solidFill>
                  <a:srgbClr val="000000"/>
                </a:solidFill>
              </a:rPr>
              <a:t>onStartCommand() allows it to </a:t>
            </a:r>
            <a:r>
              <a:rPr lang="en" sz="1600" dirty="0" smtClean="0">
                <a:solidFill>
                  <a:srgbClr val="000000"/>
                </a:solidFill>
              </a:rPr>
              <a:t>start</a:t>
            </a:r>
          </a:p>
          <a:p>
            <a:pPr marL="584200" lvl="1" indent="0" rtl="0">
              <a:lnSpc>
                <a:spcPct val="115000"/>
              </a:lnSpc>
              <a:spcBef>
                <a:spcPts val="0"/>
              </a:spcBef>
              <a:buClr>
                <a:schemeClr val="dk1"/>
              </a:buClr>
              <a:buSzPct val="100000"/>
              <a:buNone/>
            </a:pPr>
            <a:endParaRPr lang="en" sz="1600" dirty="0">
              <a:solidFill>
                <a:srgbClr val="000000"/>
              </a:solidFill>
            </a:endParaRPr>
          </a:p>
          <a:p>
            <a:pPr marL="457200" lvl="0" indent="-330200" rtl="0">
              <a:lnSpc>
                <a:spcPct val="115000"/>
              </a:lnSpc>
              <a:spcBef>
                <a:spcPts val="0"/>
              </a:spcBef>
              <a:buClr>
                <a:schemeClr val="dk1"/>
              </a:buClr>
              <a:buSzPct val="166666"/>
              <a:buFont typeface="Arial"/>
              <a:buChar char="•"/>
            </a:pPr>
            <a:r>
              <a:rPr lang="en" sz="1600" b="1" dirty="0">
                <a:solidFill>
                  <a:srgbClr val="000000"/>
                </a:solidFill>
              </a:rPr>
              <a:t>A Bound Service</a:t>
            </a:r>
            <a:r>
              <a:rPr lang="en" sz="1600" dirty="0">
                <a:solidFill>
                  <a:srgbClr val="000000"/>
                </a:solidFill>
              </a:rPr>
              <a:t> is one where an application component binds to it by calling bindService()</a:t>
            </a:r>
          </a:p>
          <a:p>
            <a:pPr marL="914400" lvl="1" indent="-330200" rtl="0">
              <a:lnSpc>
                <a:spcPct val="115000"/>
              </a:lnSpc>
              <a:spcBef>
                <a:spcPts val="0"/>
              </a:spcBef>
              <a:buClr>
                <a:schemeClr val="dk1"/>
              </a:buClr>
              <a:buSzPct val="100000"/>
              <a:buFont typeface="Courier New"/>
              <a:buChar char="o"/>
            </a:pPr>
            <a:r>
              <a:rPr lang="en" sz="1600" dirty="0">
                <a:solidFill>
                  <a:srgbClr val="000000"/>
                </a:solidFill>
              </a:rPr>
              <a:t>it then offers a client-server interface that allows components to interact with it</a:t>
            </a:r>
          </a:p>
          <a:p>
            <a:pPr marL="914400" lvl="1" indent="-330200" rtl="0">
              <a:lnSpc>
                <a:spcPct val="115000"/>
              </a:lnSpc>
              <a:spcBef>
                <a:spcPts val="0"/>
              </a:spcBef>
              <a:buClr>
                <a:schemeClr val="dk1"/>
              </a:buClr>
              <a:buSzPct val="100000"/>
              <a:buFont typeface="Courier New"/>
              <a:buChar char="o"/>
            </a:pPr>
            <a:r>
              <a:rPr lang="en" sz="1600" dirty="0">
                <a:solidFill>
                  <a:srgbClr val="000000"/>
                </a:solidFill>
              </a:rPr>
              <a:t>a bound service runs only as long as an another application component is bound to it</a:t>
            </a:r>
          </a:p>
          <a:p>
            <a:pPr marL="914400" lvl="1" indent="-330200" rtl="0">
              <a:lnSpc>
                <a:spcPct val="115000"/>
              </a:lnSpc>
              <a:spcBef>
                <a:spcPts val="0"/>
              </a:spcBef>
              <a:buClr>
                <a:schemeClr val="dk1"/>
              </a:buClr>
              <a:buSzPct val="100000"/>
              <a:buFont typeface="Courier New"/>
              <a:buChar char="o"/>
            </a:pPr>
            <a:r>
              <a:rPr lang="en" sz="1600" dirty="0">
                <a:solidFill>
                  <a:srgbClr val="000000"/>
                </a:solidFill>
              </a:rPr>
              <a:t>multiple component can bind to the service at the same time</a:t>
            </a:r>
          </a:p>
          <a:p>
            <a:pPr marL="914400" lvl="1" indent="-330200">
              <a:lnSpc>
                <a:spcPct val="115000"/>
              </a:lnSpc>
              <a:spcBef>
                <a:spcPts val="0"/>
              </a:spcBef>
              <a:buClr>
                <a:schemeClr val="dk1"/>
              </a:buClr>
              <a:buSzPct val="100000"/>
              <a:buFont typeface="Courier New"/>
              <a:buChar char="o"/>
            </a:pPr>
            <a:r>
              <a:rPr lang="en" sz="1600" dirty="0">
                <a:solidFill>
                  <a:srgbClr val="000000"/>
                </a:solidFill>
              </a:rPr>
              <a:t>onBind() allows binding on the Service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Service - LifeCycle</a:t>
            </a:r>
          </a:p>
        </p:txBody>
      </p:sp>
      <p:sp>
        <p:nvSpPr>
          <p:cNvPr id="305" name="Shape 305"/>
          <p:cNvSpPr/>
          <p:nvPr/>
        </p:nvSpPr>
        <p:spPr>
          <a:xfrm>
            <a:off x="690562" y="1652587"/>
            <a:ext cx="3800475" cy="4924425"/>
          </a:xfrm>
          <a:prstGeom prst="rect">
            <a:avLst/>
          </a:prstGeom>
          <a:blipFill>
            <a:blip r:embed="rId3"/>
            <a:stretch>
              <a:fillRect/>
            </a:stretch>
          </a:blipFill>
          <a:ln>
            <a:noFill/>
          </a:ln>
        </p:spPr>
      </p:sp>
      <p:sp>
        <p:nvSpPr>
          <p:cNvPr id="306" name="Shape 306"/>
          <p:cNvSpPr/>
          <p:nvPr/>
        </p:nvSpPr>
        <p:spPr>
          <a:xfrm>
            <a:off x="6292850" y="3526650"/>
            <a:ext cx="1601400" cy="1176300"/>
          </a:xfrm>
          <a:prstGeom prst="roundRect">
            <a:avLst>
              <a:gd name="adj" fmla="val 16667"/>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a:t>This is important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Service - LifeCycle</a:t>
            </a:r>
          </a:p>
        </p:txBody>
      </p:sp>
      <p:sp>
        <p:nvSpPr>
          <p:cNvPr id="312" name="Shape 31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61111"/>
              <a:buFont typeface="Arial"/>
              <a:buNone/>
            </a:pPr>
            <a:r>
              <a:rPr lang="en" sz="1800" b="1" dirty="0">
                <a:solidFill>
                  <a:srgbClr val="000000"/>
                </a:solidFill>
              </a:rPr>
              <a:t>in either case ...</a:t>
            </a:r>
          </a:p>
          <a:p>
            <a:endParaRPr lang="en" sz="1800" b="1" dirty="0">
              <a:solidFill>
                <a:srgbClr val="000000"/>
              </a:solidFill>
            </a:endParaRPr>
          </a:p>
          <a:p>
            <a:pPr marL="457200" lvl="0" indent="-419100" rtl="0">
              <a:lnSpc>
                <a:spcPct val="115000"/>
              </a:lnSpc>
              <a:spcBef>
                <a:spcPts val="0"/>
              </a:spcBef>
              <a:buClr>
                <a:schemeClr val="dk1"/>
              </a:buClr>
              <a:buSzPct val="277777"/>
              <a:buFont typeface="Arial"/>
              <a:buChar char="•"/>
            </a:pPr>
            <a:r>
              <a:rPr lang="en" sz="1800" dirty="0">
                <a:solidFill>
                  <a:srgbClr val="000000"/>
                </a:solidFill>
              </a:rPr>
              <a:t>onCreate()</a:t>
            </a:r>
          </a:p>
          <a:p>
            <a:pPr marL="914400" lvl="1" indent="-381000" rtl="0">
              <a:lnSpc>
                <a:spcPct val="115000"/>
              </a:lnSpc>
              <a:spcBef>
                <a:spcPts val="0"/>
              </a:spcBef>
              <a:buClr>
                <a:schemeClr val="dk1"/>
              </a:buClr>
              <a:buSzPct val="133333"/>
              <a:buFont typeface="Courier New"/>
              <a:buChar char="o"/>
            </a:pPr>
            <a:r>
              <a:rPr lang="en" sz="1800" dirty="0">
                <a:solidFill>
                  <a:srgbClr val="000000"/>
                </a:solidFill>
              </a:rPr>
              <a:t>not called if Service is already </a:t>
            </a:r>
            <a:r>
              <a:rPr lang="en" sz="1800" dirty="0" smtClean="0">
                <a:solidFill>
                  <a:srgbClr val="000000"/>
                </a:solidFill>
              </a:rPr>
              <a:t>running</a:t>
            </a:r>
          </a:p>
          <a:p>
            <a:pPr marL="533400" lvl="1" indent="0" rtl="0">
              <a:lnSpc>
                <a:spcPct val="115000"/>
              </a:lnSpc>
              <a:spcBef>
                <a:spcPts val="0"/>
              </a:spcBef>
              <a:buClr>
                <a:schemeClr val="dk1"/>
              </a:buClr>
              <a:buSzPct val="133333"/>
              <a:buNone/>
            </a:pPr>
            <a:endParaRPr lang="en" sz="1800" dirty="0">
              <a:solidFill>
                <a:srgbClr val="000000"/>
              </a:solidFill>
            </a:endParaRPr>
          </a:p>
          <a:p>
            <a:pPr marL="457200" lvl="0" indent="-419100" rtl="0">
              <a:lnSpc>
                <a:spcPct val="115000"/>
              </a:lnSpc>
              <a:spcBef>
                <a:spcPts val="0"/>
              </a:spcBef>
              <a:buClr>
                <a:schemeClr val="dk1"/>
              </a:buClr>
              <a:buSzPct val="277777"/>
              <a:buFont typeface="Arial"/>
              <a:buChar char="•"/>
            </a:pPr>
            <a:r>
              <a:rPr lang="en" sz="1800" dirty="0">
                <a:solidFill>
                  <a:srgbClr val="000000"/>
                </a:solidFill>
              </a:rPr>
              <a:t>onStartCommand()</a:t>
            </a:r>
          </a:p>
          <a:p>
            <a:pPr marL="914400" lvl="1" indent="-381000" rtl="0">
              <a:lnSpc>
                <a:spcPct val="115000"/>
              </a:lnSpc>
              <a:spcBef>
                <a:spcPts val="0"/>
              </a:spcBef>
              <a:buClr>
                <a:schemeClr val="dk1"/>
              </a:buClr>
              <a:buSzPct val="133333"/>
              <a:buFont typeface="Courier New"/>
              <a:buChar char="o"/>
            </a:pPr>
            <a:r>
              <a:rPr lang="en" sz="1800" dirty="0">
                <a:solidFill>
                  <a:srgbClr val="000000"/>
                </a:solidFill>
              </a:rPr>
              <a:t>service now started and can run in background </a:t>
            </a:r>
            <a:r>
              <a:rPr lang="en" sz="1800" dirty="0" smtClean="0">
                <a:solidFill>
                  <a:srgbClr val="000000"/>
                </a:solidFill>
              </a:rPr>
              <a:t>indefinitely</a:t>
            </a:r>
          </a:p>
          <a:p>
            <a:pPr marL="533400" lvl="1" indent="0" rtl="0">
              <a:lnSpc>
                <a:spcPct val="115000"/>
              </a:lnSpc>
              <a:spcBef>
                <a:spcPts val="0"/>
              </a:spcBef>
              <a:buClr>
                <a:schemeClr val="dk1"/>
              </a:buClr>
              <a:buSzPct val="133333"/>
              <a:buNone/>
            </a:pPr>
            <a:endParaRPr lang="en" sz="1800" dirty="0">
              <a:solidFill>
                <a:srgbClr val="000000"/>
              </a:solidFill>
            </a:endParaRPr>
          </a:p>
          <a:p>
            <a:pPr marL="457200" lvl="0" indent="-419100" rtl="0">
              <a:lnSpc>
                <a:spcPct val="115000"/>
              </a:lnSpc>
              <a:spcBef>
                <a:spcPts val="0"/>
              </a:spcBef>
              <a:buClr>
                <a:schemeClr val="dk1"/>
              </a:buClr>
              <a:buSzPct val="277777"/>
              <a:buFont typeface="Arial"/>
              <a:buChar char="•"/>
            </a:pPr>
            <a:r>
              <a:rPr lang="en" sz="1800" dirty="0">
                <a:solidFill>
                  <a:srgbClr val="000000"/>
                </a:solidFill>
              </a:rPr>
              <a:t>onDestroy()</a:t>
            </a:r>
          </a:p>
          <a:p>
            <a:pPr marL="914400" lvl="1" indent="-381000" rtl="0">
              <a:lnSpc>
                <a:spcPct val="115000"/>
              </a:lnSpc>
              <a:spcBef>
                <a:spcPts val="0"/>
              </a:spcBef>
              <a:buClr>
                <a:schemeClr val="dk1"/>
              </a:buClr>
              <a:buSzPct val="133333"/>
              <a:buFont typeface="Courier New"/>
              <a:buChar char="o"/>
            </a:pPr>
            <a:r>
              <a:rPr lang="en" sz="1800" dirty="0">
                <a:solidFill>
                  <a:srgbClr val="000000"/>
                </a:solidFill>
              </a:rPr>
              <a:t>Service is no longer in use and is being destroyed</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Adding a Service to your Project</a:t>
            </a:r>
          </a:p>
        </p:txBody>
      </p:sp>
      <p:sp>
        <p:nvSpPr>
          <p:cNvPr id="318" name="Shape 31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Open AndroidManifest.xml</a:t>
            </a:r>
          </a:p>
          <a:p>
            <a:pPr marL="457200" lvl="0" indent="-419100" rtl="0">
              <a:buClr>
                <a:schemeClr val="dk1"/>
              </a:buClr>
              <a:buSzPct val="166666"/>
              <a:buFont typeface="Arial"/>
              <a:buChar char="•"/>
            </a:pPr>
            <a:r>
              <a:rPr lang="en"/>
              <a:t>Click on the Application Tab</a:t>
            </a:r>
          </a:p>
          <a:p>
            <a:pPr marL="457200" lvl="0" indent="-419100" rtl="0">
              <a:buClr>
                <a:schemeClr val="dk1"/>
              </a:buClr>
              <a:buSzPct val="166666"/>
              <a:buFont typeface="Arial"/>
              <a:buChar char="•"/>
            </a:pPr>
            <a:r>
              <a:rPr lang="en"/>
              <a:t>Under Application Nodes, click Add ...</a:t>
            </a:r>
          </a:p>
          <a:p>
            <a:pPr marL="457200" lvl="0" indent="-419100" rtl="0">
              <a:buClr>
                <a:schemeClr val="dk1"/>
              </a:buClr>
              <a:buSzPct val="166666"/>
              <a:buFont typeface="Arial"/>
              <a:buChar char="•"/>
            </a:pPr>
            <a:r>
              <a:rPr lang="en"/>
              <a:t>Select Service</a:t>
            </a:r>
          </a:p>
          <a:p>
            <a:pPr marL="457200" lvl="0" indent="-419100" rtl="0">
              <a:buClr>
                <a:schemeClr val="dk1"/>
              </a:buClr>
              <a:buSzPct val="166666"/>
              <a:buFont typeface="Arial"/>
              <a:buChar char="•"/>
            </a:pPr>
            <a:r>
              <a:rPr lang="en"/>
              <a:t>Under Attributes for Service, </a:t>
            </a:r>
            <a:r>
              <a:rPr lang="en" b="1" u="sng"/>
              <a:t>click</a:t>
            </a:r>
            <a:r>
              <a:rPr lang="en"/>
              <a:t> on </a:t>
            </a:r>
            <a:r>
              <a:rPr lang="en" u="sng"/>
              <a:t>Name*</a:t>
            </a:r>
          </a:p>
          <a:p>
            <a:pPr marL="457200" lvl="0" indent="-419100" rtl="0">
              <a:buClr>
                <a:schemeClr val="dk1"/>
              </a:buClr>
              <a:buSzPct val="166666"/>
              <a:buFont typeface="Arial"/>
              <a:buChar char="•"/>
            </a:pPr>
            <a:r>
              <a:rPr lang="en"/>
              <a:t>Enter the name of your Service, e.g. MyService</a:t>
            </a:r>
          </a:p>
          <a:p>
            <a:pPr marL="457200" lvl="0" indent="-419100">
              <a:buClr>
                <a:schemeClr val="dk1"/>
              </a:buClr>
              <a:buSzPct val="166666"/>
              <a:buFont typeface="Arial"/>
              <a:buChar char="•"/>
            </a:pPr>
            <a:r>
              <a:rPr lang="en"/>
              <a:t>Your class may be underlined in red, mouse over it and choose </a:t>
            </a:r>
            <a:r>
              <a:rPr lang="en" u="sng"/>
              <a:t>Add unimplemented methods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Creating a Started Service</a:t>
            </a:r>
          </a:p>
        </p:txBody>
      </p:sp>
      <p:sp>
        <p:nvSpPr>
          <p:cNvPr id="324" name="Shape 32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t>Override the Service method:</a:t>
            </a:r>
          </a:p>
          <a:p>
            <a:endParaRPr lang="en" dirty="0"/>
          </a:p>
          <a:p>
            <a:pPr lvl="0" rtl="0">
              <a:buNone/>
            </a:pPr>
            <a:r>
              <a:rPr lang="en" dirty="0"/>
              <a:t>public int onStartCommand(Intent, int, int)</a:t>
            </a:r>
          </a:p>
          <a:p>
            <a:endParaRPr lang="en" dirty="0"/>
          </a:p>
          <a:p>
            <a:pPr marL="457200" lvl="0" indent="-381000" rtl="0">
              <a:buClr>
                <a:schemeClr val="dk1"/>
              </a:buClr>
              <a:buSzPct val="166666"/>
              <a:buFont typeface="Arial"/>
              <a:buChar char="•"/>
            </a:pPr>
            <a:r>
              <a:rPr lang="en" sz="2400" dirty="0"/>
              <a:t>to stop the Service (you should when it's job is done)</a:t>
            </a:r>
          </a:p>
          <a:p>
            <a:pPr marL="914400" lvl="1" indent="-381000" rtl="0">
              <a:buClr>
                <a:schemeClr val="dk1"/>
              </a:buClr>
              <a:buSzPct val="133333"/>
              <a:buFont typeface="Courier New"/>
              <a:buChar char="o"/>
            </a:pPr>
            <a:r>
              <a:rPr lang="en" sz="1800" dirty="0"/>
              <a:t>the Service should stop itself by calling </a:t>
            </a:r>
            <a:r>
              <a:rPr lang="en" sz="1800" b="1" dirty="0"/>
              <a:t>stopSelf() </a:t>
            </a:r>
            <a:r>
              <a:rPr lang="en" sz="1800" dirty="0"/>
              <a:t>when it's job is done</a:t>
            </a:r>
          </a:p>
          <a:p>
            <a:endParaRPr lang="en" sz="1800" dirty="0"/>
          </a:p>
          <a:p>
            <a:pPr marL="457200" lvl="0" indent="-381000">
              <a:buClr>
                <a:schemeClr val="dk1"/>
              </a:buClr>
              <a:buSzPct val="166666"/>
              <a:buFont typeface="Arial"/>
              <a:buChar char="•"/>
            </a:pPr>
            <a:r>
              <a:rPr lang="en" sz="2400" dirty="0"/>
              <a:t>another component can call stopService(Intent)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30" name="Shape 33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800"/>
              <a:t>public class MyActivity extends Activity {</a:t>
            </a:r>
          </a:p>
          <a:p>
            <a:endParaRPr lang="en" sz="1800"/>
          </a:p>
          <a:p>
            <a:pPr lvl="0" rtl="0">
              <a:buNone/>
            </a:pPr>
            <a:r>
              <a:rPr lang="en" sz="1800"/>
              <a:t>	@Override</a:t>
            </a:r>
          </a:p>
          <a:p>
            <a:pPr lvl="0" rtl="0">
              <a:buNone/>
            </a:pPr>
            <a:r>
              <a:rPr lang="en" sz="1800"/>
              <a:t>	public void onCreate(Bundle savedInstanceState) {</a:t>
            </a:r>
          </a:p>
          <a:p>
            <a:endParaRPr lang="en" sz="1800"/>
          </a:p>
          <a:p>
            <a:pPr lvl="0" rtl="0">
              <a:buNone/>
            </a:pPr>
            <a:r>
              <a:rPr lang="en" sz="1800"/>
              <a:t>		super.onCreate(savedInstanceState);</a:t>
            </a:r>
          </a:p>
          <a:p>
            <a:pPr lvl="0" rtl="0">
              <a:buNone/>
            </a:pPr>
            <a:r>
              <a:rPr lang="en" sz="1800"/>
              <a:t>		setContentView(R.layout.main);</a:t>
            </a:r>
          </a:p>
          <a:p>
            <a:endParaRPr lang="en" sz="1800"/>
          </a:p>
          <a:p>
            <a:pPr lvl="0" rtl="0">
              <a:buNone/>
            </a:pPr>
            <a:r>
              <a:rPr lang="en" sz="1800"/>
              <a:t>		myIntent = new Intent(this, MyService.class);</a:t>
            </a:r>
          </a:p>
          <a:p>
            <a:pPr lvl="0" rtl="0">
              <a:buNone/>
            </a:pPr>
            <a:r>
              <a:rPr lang="en" sz="1800"/>
              <a:t>		startService(myIntent);</a:t>
            </a:r>
          </a:p>
          <a:p>
            <a:pPr lvl="0" indent="457200" rtl="0">
              <a:buNone/>
            </a:pPr>
            <a:r>
              <a:rPr lang="en" sz="1800"/>
              <a:t>}</a:t>
            </a:r>
          </a:p>
          <a:p>
            <a:pPr lvl="0">
              <a:buClr>
                <a:srgbClr val="000000"/>
              </a:buClr>
              <a:buSzPct val="61111"/>
              <a:buFont typeface="Arial"/>
              <a:buNone/>
            </a:pPr>
            <a:r>
              <a:rPr lang="en" sz="1800"/>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36" name="Shape 33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61111"/>
              <a:buFont typeface="Arial"/>
              <a:buNone/>
            </a:pPr>
            <a:r>
              <a:rPr lang="en" sz="1800"/>
              <a:t>public class MyActivity extends </a:t>
            </a:r>
            <a:r>
              <a:rPr lang="en" sz="1800" b="1"/>
              <a:t>Activity </a:t>
            </a:r>
            <a:r>
              <a:rPr lang="en" sz="1800"/>
              <a:t>{</a:t>
            </a:r>
          </a:p>
          <a:p>
            <a:endParaRPr lang="en" sz="1800"/>
          </a:p>
          <a:p>
            <a:pPr lvl="0" rtl="0">
              <a:buClr>
                <a:srgbClr val="000000"/>
              </a:buClr>
              <a:buSzPct val="61111"/>
              <a:buFont typeface="Arial"/>
              <a:buNone/>
            </a:pPr>
            <a:r>
              <a:rPr lang="en" sz="1800"/>
              <a:t>	@Override</a:t>
            </a:r>
          </a:p>
          <a:p>
            <a:pPr lvl="0" rtl="0">
              <a:buClr>
                <a:srgbClr val="000000"/>
              </a:buClr>
              <a:buSzPct val="61111"/>
              <a:buFont typeface="Arial"/>
              <a:buNone/>
            </a:pPr>
            <a:r>
              <a:rPr lang="en" sz="1800"/>
              <a:t>	public void onCreate(Bundle savedInstanceState) {</a:t>
            </a:r>
          </a:p>
          <a:p>
            <a:endParaRPr lang="en" sz="1800"/>
          </a:p>
          <a:p>
            <a:pPr lvl="0" rtl="0">
              <a:buClr>
                <a:srgbClr val="000000"/>
              </a:buClr>
              <a:buSzPct val="61111"/>
              <a:buFont typeface="Arial"/>
              <a:buNone/>
            </a:pPr>
            <a:r>
              <a:rPr lang="en" sz="1800"/>
              <a:t>		super.onCreate(savedInstanceState);</a:t>
            </a:r>
          </a:p>
          <a:p>
            <a:pPr lvl="0" rtl="0">
              <a:buClr>
                <a:srgbClr val="000000"/>
              </a:buClr>
              <a:buSzPct val="61111"/>
              <a:buFont typeface="Arial"/>
              <a:buNone/>
            </a:pPr>
            <a:r>
              <a:rPr lang="en" sz="1800"/>
              <a:t>		setContentView(R.layout.main);</a:t>
            </a:r>
          </a:p>
          <a:p>
            <a:endParaRPr lang="en" sz="1800"/>
          </a:p>
          <a:p>
            <a:pPr lvl="0" rtl="0">
              <a:buClr>
                <a:srgbClr val="000000"/>
              </a:buClr>
              <a:buSzPct val="61111"/>
              <a:buFont typeface="Arial"/>
              <a:buNone/>
            </a:pPr>
            <a:r>
              <a:rPr lang="en" sz="1800"/>
              <a:t>		myIntent = new Intent(this, MyService.class);</a:t>
            </a:r>
          </a:p>
          <a:p>
            <a:pPr lvl="0" rtl="0">
              <a:buClr>
                <a:srgbClr val="000000"/>
              </a:buClr>
              <a:buSzPct val="61111"/>
              <a:buFont typeface="Arial"/>
              <a:buNone/>
            </a:pPr>
            <a:r>
              <a:rPr lang="en" sz="1800"/>
              <a:t>		startService(myIntent);</a:t>
            </a:r>
          </a:p>
          <a:p>
            <a:pPr lvl="0" indent="457200" rtl="0">
              <a:buClr>
                <a:srgbClr val="000000"/>
              </a:buClr>
              <a:buSzPct val="61111"/>
              <a:buFont typeface="Arial"/>
              <a:buNone/>
            </a:pPr>
            <a:r>
              <a:rPr lang="en" sz="1800"/>
              <a:t>}</a:t>
            </a:r>
          </a:p>
          <a:p>
            <a:pPr lvl="0">
              <a:buClr>
                <a:srgbClr val="000000"/>
              </a:buClr>
              <a:buSzPct val="61111"/>
              <a:buFont typeface="Arial"/>
              <a:buNone/>
            </a:pPr>
            <a:r>
              <a:rPr lang="en" sz="1800"/>
              <a:t>}</a:t>
            </a:r>
          </a:p>
        </p:txBody>
      </p:sp>
      <p:sp>
        <p:nvSpPr>
          <p:cNvPr id="337" name="Shape 337"/>
          <p:cNvSpPr/>
          <p:nvPr/>
        </p:nvSpPr>
        <p:spPr>
          <a:xfrm>
            <a:off x="6625050" y="923075"/>
            <a:ext cx="1910099"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Here we start with an Activity</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43" name="Shape 34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61111"/>
              <a:buFont typeface="Arial"/>
              <a:buNone/>
            </a:pPr>
            <a:r>
              <a:rPr lang="en" sz="1800"/>
              <a:t>public class MyActivity extends Activity {</a:t>
            </a:r>
          </a:p>
          <a:p>
            <a:endParaRPr lang="en" sz="1800"/>
          </a:p>
          <a:p>
            <a:pPr lvl="0" rtl="0">
              <a:buClr>
                <a:srgbClr val="000000"/>
              </a:buClr>
              <a:buSzPct val="61111"/>
              <a:buFont typeface="Arial"/>
              <a:buNone/>
            </a:pPr>
            <a:r>
              <a:rPr lang="en" sz="1800"/>
              <a:t>	@Override</a:t>
            </a:r>
          </a:p>
          <a:p>
            <a:pPr lvl="0" rtl="0">
              <a:buClr>
                <a:srgbClr val="000000"/>
              </a:buClr>
              <a:buSzPct val="61111"/>
              <a:buFont typeface="Arial"/>
              <a:buNone/>
            </a:pPr>
            <a:r>
              <a:rPr lang="en" sz="1800"/>
              <a:t>	public void onCreate(Bundle savedInstanceState) {</a:t>
            </a:r>
          </a:p>
          <a:p>
            <a:endParaRPr lang="en" sz="1800"/>
          </a:p>
          <a:p>
            <a:pPr lvl="0" rtl="0">
              <a:buClr>
                <a:srgbClr val="000000"/>
              </a:buClr>
              <a:buSzPct val="61111"/>
              <a:buFont typeface="Arial"/>
              <a:buNone/>
            </a:pPr>
            <a:r>
              <a:rPr lang="en" sz="1800"/>
              <a:t>		super.onCreate(savedInstanceState);</a:t>
            </a:r>
          </a:p>
          <a:p>
            <a:pPr lvl="0" rtl="0">
              <a:buClr>
                <a:srgbClr val="000000"/>
              </a:buClr>
              <a:buSzPct val="61111"/>
              <a:buFont typeface="Arial"/>
              <a:buNone/>
            </a:pPr>
            <a:r>
              <a:rPr lang="en" sz="1800"/>
              <a:t>		setContentView(R.layout.main);</a:t>
            </a:r>
          </a:p>
          <a:p>
            <a:endParaRPr lang="en" sz="1800"/>
          </a:p>
          <a:p>
            <a:pPr lvl="0" rtl="0">
              <a:buClr>
                <a:srgbClr val="000000"/>
              </a:buClr>
              <a:buSzPct val="61111"/>
              <a:buFont typeface="Arial"/>
              <a:buNone/>
            </a:pPr>
            <a:r>
              <a:rPr lang="en" sz="1800"/>
              <a:t>		</a:t>
            </a:r>
            <a:r>
              <a:rPr lang="en" sz="1800" b="1"/>
              <a:t>myIntent = new Intent(this, MyService.class);</a:t>
            </a:r>
          </a:p>
          <a:p>
            <a:pPr lvl="0" rtl="0">
              <a:buClr>
                <a:srgbClr val="000000"/>
              </a:buClr>
              <a:buSzPct val="61111"/>
              <a:buFont typeface="Arial"/>
              <a:buNone/>
            </a:pPr>
            <a:r>
              <a:rPr lang="en" sz="1800"/>
              <a:t>		startService(myIntent);</a:t>
            </a:r>
          </a:p>
          <a:p>
            <a:pPr lvl="0" indent="457200" rtl="0">
              <a:buClr>
                <a:srgbClr val="000000"/>
              </a:buClr>
              <a:buSzPct val="61111"/>
              <a:buFont typeface="Arial"/>
              <a:buNone/>
            </a:pPr>
            <a:r>
              <a:rPr lang="en" sz="1800"/>
              <a:t>}</a:t>
            </a:r>
          </a:p>
          <a:p>
            <a:pPr lvl="0">
              <a:buClr>
                <a:srgbClr val="000000"/>
              </a:buClr>
              <a:buSzPct val="61111"/>
              <a:buFont typeface="Arial"/>
              <a:buNone/>
            </a:pPr>
            <a:r>
              <a:rPr lang="en" sz="1800"/>
              <a:t>}</a:t>
            </a:r>
          </a:p>
        </p:txBody>
      </p:sp>
      <p:sp>
        <p:nvSpPr>
          <p:cNvPr id="344" name="Shape 344"/>
          <p:cNvSpPr/>
          <p:nvPr/>
        </p:nvSpPr>
        <p:spPr>
          <a:xfrm>
            <a:off x="6569150" y="3557550"/>
            <a:ext cx="1910099"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Looks familiar? Starting a Service is almost the same as starting an Activity</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50" name="Shape 35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61111"/>
              <a:buFont typeface="Arial"/>
              <a:buNone/>
            </a:pPr>
            <a:r>
              <a:rPr lang="en" sz="1800"/>
              <a:t>public class MyActivity extends Activity {</a:t>
            </a:r>
          </a:p>
          <a:p>
            <a:endParaRPr lang="en" sz="1800"/>
          </a:p>
          <a:p>
            <a:pPr lvl="0" rtl="0">
              <a:buClr>
                <a:srgbClr val="000000"/>
              </a:buClr>
              <a:buSzPct val="61111"/>
              <a:buFont typeface="Arial"/>
              <a:buNone/>
            </a:pPr>
            <a:r>
              <a:rPr lang="en" sz="1800"/>
              <a:t>	@Override</a:t>
            </a:r>
          </a:p>
          <a:p>
            <a:pPr lvl="0" rtl="0">
              <a:buClr>
                <a:srgbClr val="000000"/>
              </a:buClr>
              <a:buSzPct val="61111"/>
              <a:buFont typeface="Arial"/>
              <a:buNone/>
            </a:pPr>
            <a:r>
              <a:rPr lang="en" sz="1800"/>
              <a:t>	public void onCreate(Bundle savedInstanceState) {</a:t>
            </a:r>
          </a:p>
          <a:p>
            <a:endParaRPr lang="en" sz="1800"/>
          </a:p>
          <a:p>
            <a:pPr lvl="0" rtl="0">
              <a:buClr>
                <a:srgbClr val="000000"/>
              </a:buClr>
              <a:buSzPct val="61111"/>
              <a:buFont typeface="Arial"/>
              <a:buNone/>
            </a:pPr>
            <a:r>
              <a:rPr lang="en" sz="1800"/>
              <a:t>		super.onCreate(savedInstanceState);</a:t>
            </a:r>
          </a:p>
          <a:p>
            <a:pPr lvl="0" rtl="0">
              <a:buClr>
                <a:srgbClr val="000000"/>
              </a:buClr>
              <a:buSzPct val="61111"/>
              <a:buFont typeface="Arial"/>
              <a:buNone/>
            </a:pPr>
            <a:r>
              <a:rPr lang="en" sz="1800"/>
              <a:t>		setContentView(R.layout.main);</a:t>
            </a:r>
          </a:p>
          <a:p>
            <a:endParaRPr lang="en" sz="1800"/>
          </a:p>
          <a:p>
            <a:pPr lvl="0" rtl="0">
              <a:buClr>
                <a:srgbClr val="000000"/>
              </a:buClr>
              <a:buSzPct val="61111"/>
              <a:buFont typeface="Arial"/>
              <a:buNone/>
            </a:pPr>
            <a:r>
              <a:rPr lang="en" sz="1800"/>
              <a:t>		myIntent = new Intent(this, MyService.class);</a:t>
            </a:r>
          </a:p>
          <a:p>
            <a:pPr lvl="0" rtl="0">
              <a:buClr>
                <a:srgbClr val="000000"/>
              </a:buClr>
              <a:buSzPct val="61111"/>
              <a:buFont typeface="Arial"/>
              <a:buNone/>
            </a:pPr>
            <a:r>
              <a:rPr lang="en" sz="1800" b="1"/>
              <a:t>		startService(myIntent);</a:t>
            </a:r>
          </a:p>
          <a:p>
            <a:pPr lvl="0" indent="457200" rtl="0">
              <a:buClr>
                <a:srgbClr val="000000"/>
              </a:buClr>
              <a:buSzPct val="61111"/>
              <a:buFont typeface="Arial"/>
              <a:buNone/>
            </a:pPr>
            <a:r>
              <a:rPr lang="en" sz="1800"/>
              <a:t>}</a:t>
            </a:r>
          </a:p>
          <a:p>
            <a:pPr lvl="0">
              <a:buClr>
                <a:srgbClr val="000000"/>
              </a:buClr>
              <a:buSzPct val="61111"/>
              <a:buFont typeface="Arial"/>
              <a:buNone/>
            </a:pPr>
            <a:r>
              <a:rPr lang="en" sz="1800"/>
              <a:t>}</a:t>
            </a:r>
          </a:p>
        </p:txBody>
      </p:sp>
      <p:sp>
        <p:nvSpPr>
          <p:cNvPr id="351" name="Shape 351"/>
          <p:cNvSpPr/>
          <p:nvPr/>
        </p:nvSpPr>
        <p:spPr>
          <a:xfrm>
            <a:off x="6569150" y="3938550"/>
            <a:ext cx="1910099"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call startService() instead of startActivity() thoguh</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57" name="Shape 35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lvl="0" indent="0" rtl="0">
              <a:buNone/>
            </a:pPr>
            <a:r>
              <a:rPr lang="en" sz="1400"/>
              <a:t>public class MyService extends </a:t>
            </a:r>
            <a:r>
              <a:rPr lang="en" sz="1400" b="1"/>
              <a:t>Service </a:t>
            </a:r>
            <a:r>
              <a:rPr lang="en" sz="1400"/>
              <a:t>{</a:t>
            </a:r>
          </a:p>
          <a:p>
            <a:pPr lvl="0" indent="457200" rtl="0">
              <a:buNone/>
            </a:pPr>
            <a:r>
              <a:rPr lang="en" sz="1400"/>
              <a:t>@Override </a:t>
            </a:r>
          </a:p>
          <a:p>
            <a:pPr lvl="0" rtl="0">
              <a:buNone/>
            </a:pPr>
            <a:r>
              <a:rPr lang="en" sz="1400"/>
              <a:t>	public int onStartCommand(Intent intent, int flags, int startId) {	</a:t>
            </a:r>
          </a:p>
          <a:p>
            <a:pPr marL="457200" lvl="0" indent="457200" rtl="0">
              <a:buNone/>
            </a:pPr>
            <a:r>
              <a:rPr lang="en" sz="1400"/>
              <a:t>Log.i(TAG, "Service.onStartCommand()");</a:t>
            </a:r>
          </a:p>
          <a:p>
            <a:pPr lvl="0" rtl="0">
              <a:buNone/>
            </a:pPr>
            <a:r>
              <a:rPr lang="en" sz="1400"/>
              <a:t>		</a:t>
            </a:r>
          </a:p>
          <a:p>
            <a:pPr marL="457200" lvl="0" indent="457200" rtl="0">
              <a:buNone/>
            </a:pPr>
            <a:r>
              <a:rPr lang="en" sz="1400"/>
              <a:t>final int LIMIT = 10;</a:t>
            </a:r>
          </a:p>
          <a:p>
            <a:endParaRPr lang="en" sz="1400"/>
          </a:p>
          <a:p>
            <a:pPr marL="457200" lvl="0" indent="457200" rtl="0">
              <a:buNone/>
            </a:pPr>
            <a:r>
              <a:rPr lang="en" sz="1400"/>
              <a:t>int i;</a:t>
            </a:r>
          </a:p>
          <a:p>
            <a:endParaRPr lang="en" sz="1400"/>
          </a:p>
          <a:p>
            <a:pPr marL="457200" lvl="0" indent="457200" rtl="0">
              <a:buNone/>
            </a:pPr>
            <a:r>
              <a:rPr lang="en" sz="1400"/>
              <a:t>// do nothing for LIMIT iterations</a:t>
            </a:r>
          </a:p>
          <a:p>
            <a:pPr marL="457200" lvl="0" indent="457200" rtl="0">
              <a:buNone/>
            </a:pPr>
            <a:r>
              <a:rPr lang="en" sz="1400"/>
              <a:t>for(i = 0; i &lt; LIMIT; i++) ;</a:t>
            </a:r>
          </a:p>
          <a:p>
            <a:pPr lvl="0" rtl="0">
              <a:buNone/>
            </a:pPr>
            <a:r>
              <a:rPr lang="en" sz="1400"/>
              <a:t>		</a:t>
            </a:r>
          </a:p>
          <a:p>
            <a:pPr marL="457200" lvl="0" indent="457200" rtl="0">
              <a:buNone/>
            </a:pPr>
            <a:r>
              <a:rPr lang="en" sz="1400"/>
              <a:t>stopSelf();</a:t>
            </a:r>
          </a:p>
          <a:p>
            <a:pPr lvl="0" rtl="0">
              <a:buNone/>
            </a:pPr>
            <a:r>
              <a:rPr lang="en" sz="1400"/>
              <a:t>		</a:t>
            </a:r>
          </a:p>
          <a:p>
            <a:pPr marL="457200" lvl="0" indent="457200" rtl="0">
              <a:buNone/>
            </a:pPr>
            <a:r>
              <a:rPr lang="en" sz="1400"/>
              <a:t>return </a:t>
            </a:r>
            <a:r>
              <a:rPr lang="en" sz="1400" u="sng">
                <a:solidFill>
                  <a:schemeClr val="hlink"/>
                </a:solidFill>
                <a:hlinkClick r:id="rId3"/>
              </a:rPr>
              <a:t>Service.START_STICKY;</a:t>
            </a:r>
          </a:p>
          <a:p>
            <a:pPr lvl="0" rtl="0">
              <a:buNone/>
            </a:pPr>
            <a:r>
              <a:rPr lang="en" sz="1400"/>
              <a:t>	}</a:t>
            </a:r>
          </a:p>
          <a:p>
            <a:pPr lvl="0" rtl="0">
              <a:buNone/>
            </a:pPr>
            <a:r>
              <a:rPr lang="en" sz="1400"/>
              <a:t>}</a:t>
            </a:r>
          </a:p>
        </p:txBody>
      </p:sp>
      <p:sp>
        <p:nvSpPr>
          <p:cNvPr id="358" name="Shape 358"/>
          <p:cNvSpPr/>
          <p:nvPr/>
        </p:nvSpPr>
        <p:spPr>
          <a:xfrm>
            <a:off x="6438700" y="770450"/>
            <a:ext cx="1910099"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Here we extend Service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Agenda</a:t>
            </a:r>
          </a:p>
        </p:txBody>
      </p:sp>
      <p:sp>
        <p:nvSpPr>
          <p:cNvPr id="126" name="Shape 1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dk1"/>
              </a:buClr>
              <a:buSzPct val="166666"/>
              <a:buFont typeface="Arial"/>
              <a:buChar char="•"/>
            </a:pPr>
            <a:r>
              <a:rPr lang="en"/>
              <a:t>NotificationManager</a:t>
            </a:r>
          </a:p>
          <a:p>
            <a:pPr marL="457200" lvl="0" indent="-419100" rtl="0">
              <a:lnSpc>
                <a:spcPct val="150000"/>
              </a:lnSpc>
              <a:buClr>
                <a:schemeClr val="dk1"/>
              </a:buClr>
              <a:buSzPct val="166666"/>
              <a:buFont typeface="Arial"/>
              <a:buChar char="•"/>
            </a:pPr>
            <a:r>
              <a:rPr lang="en"/>
              <a:t>Notification</a:t>
            </a:r>
          </a:p>
          <a:p>
            <a:pPr marL="457200" lvl="0" indent="-419100" rtl="0">
              <a:lnSpc>
                <a:spcPct val="150000"/>
              </a:lnSpc>
              <a:buClr>
                <a:schemeClr val="dk1"/>
              </a:buClr>
              <a:buSzPct val="166666"/>
              <a:buFont typeface="Arial"/>
              <a:buChar char="•"/>
            </a:pPr>
            <a:r>
              <a:rPr lang="en"/>
              <a:t>PendingIntent</a:t>
            </a:r>
          </a:p>
          <a:p>
            <a:pPr marL="457200" lvl="0" indent="-419100" rtl="0">
              <a:lnSpc>
                <a:spcPct val="150000"/>
              </a:lnSpc>
              <a:buClr>
                <a:schemeClr val="dk1"/>
              </a:buClr>
              <a:buSzPct val="166666"/>
              <a:buFont typeface="Arial"/>
              <a:buChar char="•"/>
            </a:pPr>
            <a:r>
              <a:rPr lang="en"/>
              <a:t>Service</a:t>
            </a:r>
          </a:p>
          <a:p>
            <a:pPr marL="457200" lvl="0" indent="-419100" rtl="0">
              <a:lnSpc>
                <a:spcPct val="150000"/>
              </a:lnSpc>
              <a:buClr>
                <a:schemeClr val="dk1"/>
              </a:buClr>
              <a:buSzPct val="166666"/>
              <a:buFont typeface="Arial"/>
              <a:buChar char="•"/>
            </a:pPr>
            <a:r>
              <a:rPr lang="en"/>
              <a:t>Communicating with Service</a:t>
            </a:r>
          </a:p>
          <a:p>
            <a:pPr marL="457200" lvl="0" indent="-419100" rtl="0">
              <a:lnSpc>
                <a:spcPct val="150000"/>
              </a:lnSpc>
              <a:buClr>
                <a:schemeClr val="dk1"/>
              </a:buClr>
              <a:buSzPct val="166666"/>
              <a:buFont typeface="Arial"/>
              <a:buChar char="•"/>
            </a:pPr>
            <a:r>
              <a:rPr lang="en"/>
              <a:t>MediaPlayer</a:t>
            </a:r>
          </a:p>
          <a:p>
            <a:pPr marL="457200" lvl="0" indent="-419100">
              <a:lnSpc>
                <a:spcPct val="150000"/>
              </a:lnSpc>
              <a:buClr>
                <a:schemeClr val="dk1"/>
              </a:buClr>
              <a:buSzPct val="166666"/>
              <a:buFont typeface="Arial"/>
              <a:buChar char="•"/>
            </a:pPr>
            <a:r>
              <a:rPr lang="en"/>
              <a:t>AsyncTask</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64" name="Shape 36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MyService extends Service {</a:t>
            </a:r>
          </a:p>
          <a:p>
            <a:pPr lvl="0" indent="457200" rtl="0">
              <a:buClr>
                <a:srgbClr val="000000"/>
              </a:buClr>
              <a:buSzPct val="78571"/>
              <a:buFont typeface="Arial"/>
              <a:buNone/>
            </a:pPr>
            <a:r>
              <a:rPr lang="en" sz="1400" b="1"/>
              <a:t>@Override </a:t>
            </a:r>
          </a:p>
          <a:p>
            <a:pPr lvl="0" rtl="0">
              <a:buClr>
                <a:srgbClr val="000000"/>
              </a:buClr>
              <a:buSzPct val="78571"/>
              <a:buFont typeface="Arial"/>
              <a:buNone/>
            </a:pPr>
            <a:r>
              <a:rPr lang="en" sz="1400" b="1"/>
              <a:t>	public int onStartCommand(Intent intent, int flags, int startId) </a:t>
            </a:r>
            <a:r>
              <a:rPr lang="en" sz="1400"/>
              <a:t>{	</a:t>
            </a:r>
          </a:p>
          <a:p>
            <a:pPr marL="457200" lvl="0" indent="457200" rtl="0">
              <a:buClr>
                <a:srgbClr val="000000"/>
              </a:buClr>
              <a:buSzPct val="78571"/>
              <a:buFont typeface="Arial"/>
              <a:buNone/>
            </a:pPr>
            <a:r>
              <a:rPr lang="en" sz="1400"/>
              <a:t>Log.i(TAG, "Service.onStartCommand()");</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final int LIMIT = 10;</a:t>
            </a:r>
          </a:p>
          <a:p>
            <a:endParaRPr lang="en" sz="1400"/>
          </a:p>
          <a:p>
            <a:pPr marL="457200" lvl="0" indent="457200" rtl="0">
              <a:buClr>
                <a:srgbClr val="000000"/>
              </a:buClr>
              <a:buSzPct val="78571"/>
              <a:buFont typeface="Arial"/>
              <a:buNone/>
            </a:pPr>
            <a:r>
              <a:rPr lang="en" sz="1400"/>
              <a:t>int i;</a:t>
            </a:r>
          </a:p>
          <a:p>
            <a:endParaRPr lang="en" sz="1400"/>
          </a:p>
          <a:p>
            <a:pPr marL="457200" lvl="0" indent="457200" rtl="0">
              <a:buClr>
                <a:srgbClr val="000000"/>
              </a:buClr>
              <a:buSzPct val="78571"/>
              <a:buFont typeface="Arial"/>
              <a:buNone/>
            </a:pPr>
            <a:r>
              <a:rPr lang="en" sz="1400"/>
              <a:t>// do nothing for LIMIT iterations</a:t>
            </a:r>
          </a:p>
          <a:p>
            <a:pPr marL="457200" lvl="0" indent="457200" rtl="0">
              <a:buClr>
                <a:srgbClr val="000000"/>
              </a:buClr>
              <a:buSzPct val="78571"/>
              <a:buFont typeface="Arial"/>
              <a:buNone/>
            </a:pPr>
            <a:r>
              <a:rPr lang="en" sz="1400"/>
              <a:t>for(i = 0; i &lt; LIMIT;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stopSelf();</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return </a:t>
            </a:r>
            <a:r>
              <a:rPr lang="en" sz="1400" u="sng">
                <a:solidFill>
                  <a:schemeClr val="hlink"/>
                </a:solidFill>
                <a:hlinkClick r:id="rId3"/>
              </a:rPr>
              <a:t>Service.START_STICKY;</a:t>
            </a:r>
          </a:p>
          <a:p>
            <a:pPr lvl="0" rtl="0">
              <a:buClr>
                <a:srgbClr val="000000"/>
              </a:buClr>
              <a:buSzPct val="78571"/>
              <a:buFont typeface="Arial"/>
              <a:buNone/>
            </a:pPr>
            <a:r>
              <a:rPr lang="en" sz="1400"/>
              <a:t>	}</a:t>
            </a:r>
          </a:p>
          <a:p>
            <a:pPr lvl="0">
              <a:buClr>
                <a:srgbClr val="000000"/>
              </a:buClr>
              <a:buSzPct val="78571"/>
              <a:buFont typeface="Arial"/>
              <a:buNone/>
            </a:pPr>
            <a:r>
              <a:rPr lang="en" sz="1400"/>
              <a:t>}</a:t>
            </a:r>
          </a:p>
        </p:txBody>
      </p:sp>
      <p:sp>
        <p:nvSpPr>
          <p:cNvPr id="365" name="Shape 365"/>
          <p:cNvSpPr/>
          <p:nvPr/>
        </p:nvSpPr>
        <p:spPr>
          <a:xfrm>
            <a:off x="6718231" y="1417637"/>
            <a:ext cx="2124300"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override onStartCommand(), which is called each time startService() is called</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71" name="Shape 37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MyService extends Service {</a:t>
            </a:r>
          </a:p>
          <a:p>
            <a:pPr lvl="0" indent="457200" rtl="0">
              <a:buClr>
                <a:srgbClr val="000000"/>
              </a:buClr>
              <a:buSzPct val="78571"/>
              <a:buFont typeface="Arial"/>
              <a:buNone/>
            </a:pPr>
            <a:r>
              <a:rPr lang="en" sz="1400"/>
              <a:t>@Override </a:t>
            </a:r>
          </a:p>
          <a:p>
            <a:pPr lvl="0" rtl="0">
              <a:buClr>
                <a:srgbClr val="000000"/>
              </a:buClr>
              <a:buSzPct val="78571"/>
              <a:buFont typeface="Arial"/>
              <a:buNone/>
            </a:pPr>
            <a:r>
              <a:rPr lang="en" sz="1400"/>
              <a:t>	public int onStartCommand(Intent intent, int flags, int startId)</a:t>
            </a:r>
            <a:r>
              <a:rPr lang="en" sz="1400" b="1"/>
              <a:t> </a:t>
            </a:r>
            <a:r>
              <a:rPr lang="en" sz="1400"/>
              <a:t>{	</a:t>
            </a:r>
          </a:p>
          <a:p>
            <a:pPr marL="457200" lvl="0" indent="457200" rtl="0">
              <a:buClr>
                <a:srgbClr val="000000"/>
              </a:buClr>
              <a:buSzPct val="78571"/>
              <a:buFont typeface="Arial"/>
              <a:buNone/>
            </a:pPr>
            <a:r>
              <a:rPr lang="en" sz="1400"/>
              <a:t>Log.i(TAG, "Service.onStartCommand()");</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final int LIMIT = 10;</a:t>
            </a:r>
          </a:p>
          <a:p>
            <a:endParaRPr lang="en" sz="1400"/>
          </a:p>
          <a:p>
            <a:pPr marL="457200" lvl="0" indent="457200" rtl="0">
              <a:buClr>
                <a:srgbClr val="000000"/>
              </a:buClr>
              <a:buSzPct val="78571"/>
              <a:buFont typeface="Arial"/>
              <a:buNone/>
            </a:pPr>
            <a:r>
              <a:rPr lang="en" sz="1400"/>
              <a:t>int i;</a:t>
            </a:r>
          </a:p>
          <a:p>
            <a:endParaRPr lang="en" sz="1400"/>
          </a:p>
          <a:p>
            <a:pPr marL="457200" lvl="0" indent="457200" rtl="0">
              <a:buClr>
                <a:srgbClr val="000000"/>
              </a:buClr>
              <a:buSzPct val="78571"/>
              <a:buFont typeface="Arial"/>
              <a:buNone/>
            </a:pPr>
            <a:r>
              <a:rPr lang="en" sz="1400"/>
              <a:t>// do nothing for LIMIT iterations</a:t>
            </a:r>
          </a:p>
          <a:p>
            <a:pPr marL="457200" lvl="0" indent="457200" rtl="0">
              <a:buClr>
                <a:srgbClr val="000000"/>
              </a:buClr>
              <a:buSzPct val="78571"/>
              <a:buFont typeface="Arial"/>
              <a:buNone/>
            </a:pPr>
            <a:r>
              <a:rPr lang="en" sz="1400" b="1"/>
              <a:t>for(i = 0; i &lt; LIMIT;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stopSelf();</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return </a:t>
            </a:r>
            <a:r>
              <a:rPr lang="en" sz="1400" u="sng">
                <a:solidFill>
                  <a:schemeClr val="hlink"/>
                </a:solidFill>
                <a:hlinkClick r:id="rId3"/>
              </a:rPr>
              <a:t>Service.START_STICKY;</a:t>
            </a:r>
          </a:p>
          <a:p>
            <a:pPr lvl="0" rtl="0">
              <a:buClr>
                <a:srgbClr val="000000"/>
              </a:buClr>
              <a:buSzPct val="78571"/>
              <a:buFont typeface="Arial"/>
              <a:buNone/>
            </a:pPr>
            <a:r>
              <a:rPr lang="en" sz="1400"/>
              <a:t>	}</a:t>
            </a:r>
          </a:p>
          <a:p>
            <a:pPr lvl="0">
              <a:buClr>
                <a:srgbClr val="000000"/>
              </a:buClr>
              <a:buSzPct val="78571"/>
              <a:buFont typeface="Arial"/>
              <a:buNone/>
            </a:pPr>
            <a:r>
              <a:rPr lang="en" sz="1400"/>
              <a:t>}</a:t>
            </a:r>
          </a:p>
        </p:txBody>
      </p:sp>
      <p:sp>
        <p:nvSpPr>
          <p:cNvPr id="372" name="Shape 372"/>
          <p:cNvSpPr/>
          <p:nvPr/>
        </p:nvSpPr>
        <p:spPr>
          <a:xfrm>
            <a:off x="6565831" y="3551237"/>
            <a:ext cx="2366700"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Note the semicolon. This for loop is empty and is just there to simulate the Service doing some work</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78" name="Shape 3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MyService extends Service {</a:t>
            </a:r>
          </a:p>
          <a:p>
            <a:pPr lvl="0" indent="457200" rtl="0">
              <a:buClr>
                <a:srgbClr val="000000"/>
              </a:buClr>
              <a:buSzPct val="78571"/>
              <a:buFont typeface="Arial"/>
              <a:buNone/>
            </a:pPr>
            <a:r>
              <a:rPr lang="en" sz="1400"/>
              <a:t>@Override </a:t>
            </a:r>
          </a:p>
          <a:p>
            <a:pPr lvl="0" rtl="0">
              <a:buClr>
                <a:srgbClr val="000000"/>
              </a:buClr>
              <a:buSzPct val="78571"/>
              <a:buFont typeface="Arial"/>
              <a:buNone/>
            </a:pPr>
            <a:r>
              <a:rPr lang="en" sz="1400"/>
              <a:t>	public int onStartCommand(Intent intent, int flags, int startId)</a:t>
            </a:r>
            <a:r>
              <a:rPr lang="en" sz="1400" b="1"/>
              <a:t> </a:t>
            </a:r>
            <a:r>
              <a:rPr lang="en" sz="1400"/>
              <a:t>{	</a:t>
            </a:r>
          </a:p>
          <a:p>
            <a:pPr marL="457200" lvl="0" indent="457200" rtl="0">
              <a:buClr>
                <a:srgbClr val="000000"/>
              </a:buClr>
              <a:buSzPct val="78571"/>
              <a:buFont typeface="Arial"/>
              <a:buNone/>
            </a:pPr>
            <a:r>
              <a:rPr lang="en" sz="1400"/>
              <a:t>Log.i(TAG, "Service.onStartCommand()");</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final int LIMIT = 10;</a:t>
            </a:r>
          </a:p>
          <a:p>
            <a:endParaRPr lang="en" sz="1400"/>
          </a:p>
          <a:p>
            <a:pPr marL="457200" lvl="0" indent="457200" rtl="0">
              <a:buClr>
                <a:srgbClr val="000000"/>
              </a:buClr>
              <a:buSzPct val="78571"/>
              <a:buFont typeface="Arial"/>
              <a:buNone/>
            </a:pPr>
            <a:r>
              <a:rPr lang="en" sz="1400"/>
              <a:t>int i;</a:t>
            </a:r>
          </a:p>
          <a:p>
            <a:endParaRPr lang="en" sz="1400"/>
          </a:p>
          <a:p>
            <a:pPr marL="457200" lvl="0" indent="457200" rtl="0">
              <a:buClr>
                <a:srgbClr val="000000"/>
              </a:buClr>
              <a:buSzPct val="78571"/>
              <a:buFont typeface="Arial"/>
              <a:buNone/>
            </a:pPr>
            <a:r>
              <a:rPr lang="en" sz="1400"/>
              <a:t>// do nothing for LIMIT iterations</a:t>
            </a:r>
          </a:p>
          <a:p>
            <a:pPr marL="457200" lvl="0" indent="457200" rtl="0">
              <a:buClr>
                <a:srgbClr val="000000"/>
              </a:buClr>
              <a:buSzPct val="78571"/>
              <a:buFont typeface="Arial"/>
              <a:buNone/>
            </a:pPr>
            <a:r>
              <a:rPr lang="en" sz="1400"/>
              <a:t>for(i = 0; i &lt; LIMIT;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b="1"/>
              <a:t>stopSelf();</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return </a:t>
            </a:r>
            <a:r>
              <a:rPr lang="en" sz="1400" u="sng">
                <a:solidFill>
                  <a:schemeClr val="hlink"/>
                </a:solidFill>
                <a:hlinkClick r:id="rId3"/>
              </a:rPr>
              <a:t>Service.START_STICKY;</a:t>
            </a:r>
          </a:p>
          <a:p>
            <a:pPr lvl="0" rtl="0">
              <a:buClr>
                <a:srgbClr val="000000"/>
              </a:buClr>
              <a:buSzPct val="78571"/>
              <a:buFont typeface="Arial"/>
              <a:buNone/>
            </a:pPr>
            <a:r>
              <a:rPr lang="en" sz="1400"/>
              <a:t>	}</a:t>
            </a:r>
          </a:p>
          <a:p>
            <a:pPr lvl="0">
              <a:buClr>
                <a:srgbClr val="000000"/>
              </a:buClr>
              <a:buSzPct val="78571"/>
              <a:buFont typeface="Arial"/>
              <a:buNone/>
            </a:pPr>
            <a:r>
              <a:rPr lang="en" sz="1400"/>
              <a:t>}</a:t>
            </a:r>
          </a:p>
        </p:txBody>
      </p:sp>
      <p:sp>
        <p:nvSpPr>
          <p:cNvPr id="379" name="Shape 379"/>
          <p:cNvSpPr/>
          <p:nvPr/>
        </p:nvSpPr>
        <p:spPr>
          <a:xfrm>
            <a:off x="6565831" y="4237037"/>
            <a:ext cx="2366700"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The Service is done so it stops itself</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85" name="Shape 38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78571"/>
              <a:buFont typeface="Arial"/>
              <a:buNone/>
            </a:pPr>
            <a:r>
              <a:rPr lang="en" sz="1400"/>
              <a:t>public class MyService extends Service {</a:t>
            </a:r>
          </a:p>
          <a:p>
            <a:pPr lvl="0" indent="457200" rtl="0">
              <a:buClr>
                <a:srgbClr val="000000"/>
              </a:buClr>
              <a:buSzPct val="78571"/>
              <a:buFont typeface="Arial"/>
              <a:buNone/>
            </a:pPr>
            <a:r>
              <a:rPr lang="en" sz="1400"/>
              <a:t>@Override </a:t>
            </a:r>
          </a:p>
          <a:p>
            <a:pPr lvl="0" rtl="0">
              <a:buClr>
                <a:srgbClr val="000000"/>
              </a:buClr>
              <a:buSzPct val="78571"/>
              <a:buFont typeface="Arial"/>
              <a:buNone/>
            </a:pPr>
            <a:r>
              <a:rPr lang="en" sz="1400"/>
              <a:t>	public int onStartCommand(Intent intent, int flags, int startId)</a:t>
            </a:r>
            <a:r>
              <a:rPr lang="en" sz="1400" b="1"/>
              <a:t> </a:t>
            </a:r>
            <a:r>
              <a:rPr lang="en" sz="1400"/>
              <a:t>{	</a:t>
            </a:r>
          </a:p>
          <a:p>
            <a:pPr marL="457200" lvl="0" indent="457200" rtl="0">
              <a:buClr>
                <a:srgbClr val="000000"/>
              </a:buClr>
              <a:buSzPct val="78571"/>
              <a:buFont typeface="Arial"/>
              <a:buNone/>
            </a:pPr>
            <a:r>
              <a:rPr lang="en" sz="1400"/>
              <a:t>Log.i(TAG, "Service.onStartCommand()");</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final int LIMIT = 10;</a:t>
            </a:r>
          </a:p>
          <a:p>
            <a:endParaRPr lang="en" sz="1400"/>
          </a:p>
          <a:p>
            <a:pPr marL="457200" lvl="0" indent="457200" rtl="0">
              <a:buClr>
                <a:srgbClr val="000000"/>
              </a:buClr>
              <a:buSzPct val="78571"/>
              <a:buFont typeface="Arial"/>
              <a:buNone/>
            </a:pPr>
            <a:r>
              <a:rPr lang="en" sz="1400"/>
              <a:t>int i;</a:t>
            </a:r>
          </a:p>
          <a:p>
            <a:endParaRPr lang="en" sz="1400"/>
          </a:p>
          <a:p>
            <a:pPr marL="457200" lvl="0" indent="457200" rtl="0">
              <a:buClr>
                <a:srgbClr val="000000"/>
              </a:buClr>
              <a:buSzPct val="78571"/>
              <a:buFont typeface="Arial"/>
              <a:buNone/>
            </a:pPr>
            <a:r>
              <a:rPr lang="en" sz="1400"/>
              <a:t>// do nothing for LIMIT iterations</a:t>
            </a:r>
          </a:p>
          <a:p>
            <a:pPr marL="457200" lvl="0" indent="457200" rtl="0">
              <a:buClr>
                <a:srgbClr val="000000"/>
              </a:buClr>
              <a:buSzPct val="78571"/>
              <a:buFont typeface="Arial"/>
              <a:buNone/>
            </a:pPr>
            <a:r>
              <a:rPr lang="en" sz="1400"/>
              <a:t>for(i = 0; i &lt; LIMIT; i++) ;</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a:t>stopSelf();</a:t>
            </a:r>
          </a:p>
          <a:p>
            <a:pPr lvl="0" rtl="0">
              <a:buClr>
                <a:srgbClr val="000000"/>
              </a:buClr>
              <a:buSzPct val="78571"/>
              <a:buFont typeface="Arial"/>
              <a:buNone/>
            </a:pPr>
            <a:r>
              <a:rPr lang="en" sz="1400"/>
              <a:t>		</a:t>
            </a:r>
          </a:p>
          <a:p>
            <a:pPr marL="457200" lvl="0" indent="457200" rtl="0">
              <a:buClr>
                <a:srgbClr val="000000"/>
              </a:buClr>
              <a:buSzPct val="78571"/>
              <a:buFont typeface="Arial"/>
              <a:buNone/>
            </a:pPr>
            <a:r>
              <a:rPr lang="en" sz="1400" b="1"/>
              <a:t>return </a:t>
            </a:r>
            <a:r>
              <a:rPr lang="en" sz="1400" b="1" u="sng">
                <a:solidFill>
                  <a:schemeClr val="hlink"/>
                </a:solidFill>
                <a:hlinkClick r:id="rId3"/>
              </a:rPr>
              <a:t>Service.START_STICKY;</a:t>
            </a:r>
          </a:p>
          <a:p>
            <a:pPr lvl="0" rtl="0">
              <a:buClr>
                <a:srgbClr val="000000"/>
              </a:buClr>
              <a:buSzPct val="78571"/>
              <a:buFont typeface="Arial"/>
              <a:buNone/>
            </a:pPr>
            <a:r>
              <a:rPr lang="en" sz="1400"/>
              <a:t>	}</a:t>
            </a:r>
          </a:p>
          <a:p>
            <a:pPr lvl="0">
              <a:buClr>
                <a:srgbClr val="000000"/>
              </a:buClr>
              <a:buSzPct val="78571"/>
              <a:buFont typeface="Arial"/>
              <a:buNone/>
            </a:pPr>
            <a:r>
              <a:rPr lang="en" sz="1400"/>
              <a:t>}</a:t>
            </a:r>
          </a:p>
        </p:txBody>
      </p:sp>
      <p:sp>
        <p:nvSpPr>
          <p:cNvPr id="386" name="Shape 386"/>
          <p:cNvSpPr/>
          <p:nvPr/>
        </p:nvSpPr>
        <p:spPr>
          <a:xfrm>
            <a:off x="6099937" y="4922837"/>
            <a:ext cx="2832599" cy="1053000"/>
          </a:xfrm>
          <a:prstGeom prst="wedgeRoundRectCallout">
            <a:avLst>
              <a:gd name="adj1" fmla="val -57805"/>
              <a:gd name="adj2" fmla="val 4557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onStartCommand() must return a value, although this return value may be useless here since we called stopSelf()</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398" name="Shape 39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61111"/>
              <a:buFont typeface="Arial"/>
              <a:buNone/>
            </a:pPr>
            <a:r>
              <a:rPr lang="en" sz="1800"/>
              <a:t>
</a:t>
            </a:r>
          </a:p>
          <a:p>
            <a:endParaRPr lang="en" sz="1800"/>
          </a:p>
          <a:p>
            <a:endParaRPr lang="en" sz="1800"/>
          </a:p>
          <a:p>
            <a:endParaRPr lang="en" sz="1800"/>
          </a:p>
          <a:p>
            <a:endParaRPr lang="en" sz="1800"/>
          </a:p>
          <a:p>
            <a:pPr lvl="0">
              <a:buClr>
                <a:srgbClr val="000000"/>
              </a:buClr>
              <a:buSzPct val="45833"/>
              <a:buFont typeface="Arial"/>
              <a:buNone/>
            </a:pPr>
            <a:r>
              <a:rPr lang="en" sz="2400"/>
              <a:t>See ServiceLifeCycleExample.tar</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404" name="Shape 40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Clr>
                <a:srgbClr val="000000"/>
              </a:buClr>
              <a:buSzPct val="61111"/>
              <a:buFont typeface="Arial"/>
              <a:buNone/>
            </a:pPr>
            <a:r>
              <a:rPr lang="en" sz="1800" dirty="0"/>
              <a:t>onStartCommand() return values</a:t>
            </a:r>
          </a:p>
          <a:p>
            <a:pPr marL="457200" lvl="0" indent="-419100" rtl="0">
              <a:buClr>
                <a:schemeClr val="dk1"/>
              </a:buClr>
              <a:buSzPct val="208333"/>
              <a:buFont typeface="Arial"/>
              <a:buChar char="•"/>
            </a:pPr>
            <a:r>
              <a:rPr lang="en" sz="2400" dirty="0"/>
              <a:t>START_STICKY</a:t>
            </a:r>
          </a:p>
          <a:p>
            <a:pPr marL="914400" lvl="1" indent="-381000">
              <a:buSzPct val="133333"/>
            </a:pPr>
            <a:r>
              <a:rPr lang="en-US" sz="1800" dirty="0" smtClean="0"/>
              <a:t>if </a:t>
            </a:r>
            <a:r>
              <a:rPr lang="en-US" sz="1800" dirty="0"/>
              <a:t>this service's process is killed while it is started (after returning from </a:t>
            </a:r>
            <a:r>
              <a:rPr lang="en-US" sz="1800" dirty="0" err="1" smtClean="0"/>
              <a:t>onStartCommand</a:t>
            </a:r>
            <a:r>
              <a:rPr lang="en-US" sz="1800" dirty="0" smtClean="0"/>
              <a:t>() ), then </a:t>
            </a:r>
            <a:r>
              <a:rPr lang="en-US" sz="1800" dirty="0"/>
              <a:t>leave it in the started </a:t>
            </a:r>
            <a:r>
              <a:rPr lang="en-US" sz="1800" dirty="0" smtClean="0"/>
              <a:t>state.</a:t>
            </a:r>
            <a:endParaRPr lang="en" sz="1800" dirty="0">
              <a:solidFill>
                <a:srgbClr val="000000"/>
              </a:solidFill>
            </a:endParaRPr>
          </a:p>
          <a:p>
            <a:pPr marL="914400" lvl="1" indent="-381000" rtl="0">
              <a:buClr>
                <a:schemeClr val="dk1"/>
              </a:buClr>
              <a:buSzPct val="133333"/>
              <a:buFont typeface="Courier New"/>
              <a:buChar char="o"/>
            </a:pPr>
            <a:r>
              <a:rPr lang="en" sz="1800" dirty="0">
                <a:solidFill>
                  <a:srgbClr val="000000"/>
                </a:solidFill>
              </a:rPr>
              <a:t>This is suitable for media players (or similar services) that are not executing commands, but running indefinitely and waiting for a </a:t>
            </a:r>
            <a:r>
              <a:rPr lang="en" sz="1800" dirty="0" smtClean="0">
                <a:solidFill>
                  <a:srgbClr val="000000"/>
                </a:solidFill>
              </a:rPr>
              <a:t>job</a:t>
            </a:r>
          </a:p>
          <a:p>
            <a:pPr marL="533400" lvl="1" indent="0" rtl="0">
              <a:buClr>
                <a:schemeClr val="dk1"/>
              </a:buClr>
              <a:buSzPct val="133333"/>
              <a:buNone/>
            </a:pPr>
            <a:endParaRPr lang="en" sz="1800" dirty="0">
              <a:solidFill>
                <a:srgbClr val="000000"/>
              </a:solidFill>
            </a:endParaRPr>
          </a:p>
          <a:p>
            <a:pPr marL="457200" lvl="0" indent="-419100" rtl="0">
              <a:buClr>
                <a:schemeClr val="dk1"/>
              </a:buClr>
              <a:buSzPct val="208333"/>
              <a:buFont typeface="Arial"/>
              <a:buChar char="•"/>
            </a:pPr>
            <a:r>
              <a:rPr lang="en" sz="2400" dirty="0">
                <a:solidFill>
                  <a:srgbClr val="000000"/>
                </a:solidFill>
              </a:rPr>
              <a:t>START_NOT_STICKY</a:t>
            </a:r>
          </a:p>
          <a:p>
            <a:pPr marL="914400" lvl="1" indent="-381000">
              <a:buSzPct val="133333"/>
            </a:pPr>
            <a:r>
              <a:rPr lang="en-US" sz="1800" dirty="0" smtClean="0"/>
              <a:t>if </a:t>
            </a:r>
            <a:r>
              <a:rPr lang="en-US" sz="1800" dirty="0"/>
              <a:t>this service's process is killed while it is </a:t>
            </a:r>
            <a:r>
              <a:rPr lang="en-US" sz="1800" dirty="0" smtClean="0"/>
              <a:t>started, </a:t>
            </a:r>
            <a:r>
              <a:rPr lang="en-US" sz="1800" dirty="0"/>
              <a:t>then take the service out of the started state and don't </a:t>
            </a:r>
            <a:r>
              <a:rPr lang="en-US" sz="1800" dirty="0" smtClean="0"/>
              <a:t>recreate.</a:t>
            </a:r>
          </a:p>
          <a:p>
            <a:pPr marL="533400" lvl="1" indent="0">
              <a:buSzPct val="133333"/>
              <a:buNone/>
            </a:pPr>
            <a:endParaRPr lang="en" sz="1800" dirty="0">
              <a:solidFill>
                <a:srgbClr val="000000"/>
              </a:solidFill>
            </a:endParaRPr>
          </a:p>
          <a:p>
            <a:pPr marL="457200" lvl="0" indent="-419100" rtl="0">
              <a:buClr>
                <a:schemeClr val="dk1"/>
              </a:buClr>
              <a:buSzPct val="208333"/>
              <a:buFont typeface="Arial"/>
              <a:buChar char="•"/>
            </a:pPr>
            <a:r>
              <a:rPr lang="en" sz="2400" dirty="0">
                <a:solidFill>
                  <a:srgbClr val="000000"/>
                </a:solidFill>
              </a:rPr>
              <a:t>START_REDELIVER_INTENT</a:t>
            </a:r>
          </a:p>
          <a:p>
            <a:pPr marL="914400" lvl="1" indent="-381000">
              <a:buSzPct val="133333"/>
            </a:pPr>
            <a:r>
              <a:rPr lang="en-US" sz="1800" dirty="0"/>
              <a:t>if this service's process is killed while it is started (after returning from </a:t>
            </a:r>
            <a:r>
              <a:rPr lang="en-US" sz="1800" dirty="0" err="1" smtClean="0"/>
              <a:t>onStartCommand</a:t>
            </a:r>
            <a:r>
              <a:rPr lang="en-US" sz="1800" dirty="0" smtClean="0"/>
              <a:t>()), then </a:t>
            </a:r>
            <a:r>
              <a:rPr lang="en-US" sz="1800" dirty="0"/>
              <a:t>it will be scheduled for a restart and the last delivered Intent re-delivered to it </a:t>
            </a:r>
            <a:endParaRPr lang="en" sz="1800" dirty="0" smtClean="0">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Creating a Started Service</a:t>
            </a:r>
          </a:p>
        </p:txBody>
      </p:sp>
      <p:sp>
        <p:nvSpPr>
          <p:cNvPr id="410" name="Shape 41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To create a started service, you can either extend Service or IntentService</a:t>
            </a:r>
          </a:p>
          <a:p>
            <a:endParaRPr lang="en"/>
          </a:p>
          <a:p>
            <a:pPr marL="457200" lvl="0" indent="-419100" rtl="0">
              <a:buClr>
                <a:schemeClr val="dk1"/>
              </a:buClr>
              <a:buSzPct val="166666"/>
              <a:buFont typeface="Arial"/>
              <a:buChar char="•"/>
            </a:pPr>
            <a:r>
              <a:rPr lang="en"/>
              <a:t>Service</a:t>
            </a:r>
          </a:p>
          <a:p>
            <a:pPr marL="914400" lvl="1" indent="-381000" rtl="0">
              <a:buClr>
                <a:schemeClr val="dk1"/>
              </a:buClr>
              <a:buSzPct val="80000"/>
              <a:buFont typeface="Courier New"/>
              <a:buChar char="o"/>
            </a:pPr>
            <a:r>
              <a:rPr lang="en"/>
              <a:t>it uses your main application's thread by default and can slow down your app</a:t>
            </a:r>
          </a:p>
          <a:p>
            <a:pPr marL="1371600" lvl="2" indent="-381000" rtl="0">
              <a:buClr>
                <a:schemeClr val="dk1"/>
              </a:buClr>
              <a:buSzPct val="80000"/>
              <a:buFont typeface="Wingdings"/>
              <a:buChar char="§"/>
            </a:pPr>
            <a:r>
              <a:rPr lang="en"/>
              <a:t>you should create a new thread for the Service to work in if it slows down your app</a:t>
            </a:r>
          </a:p>
          <a:p>
            <a:pPr marL="457200" lvl="0" indent="-419100" rtl="0">
              <a:buClr>
                <a:schemeClr val="dk1"/>
              </a:buClr>
              <a:buSzPct val="166666"/>
              <a:buFont typeface="Arial"/>
              <a:buChar char="•"/>
            </a:pPr>
            <a:r>
              <a:rPr lang="en"/>
              <a:t>IntentService</a:t>
            </a:r>
          </a:p>
          <a:p>
            <a:pPr marL="914400" lvl="1" indent="-381000" rtl="0">
              <a:buClr>
                <a:schemeClr val="dk1"/>
              </a:buClr>
              <a:buSzPct val="80000"/>
              <a:buFont typeface="Courier New"/>
              <a:buChar char="o"/>
            </a:pPr>
            <a:r>
              <a:rPr lang="en"/>
              <a:t>...</a:t>
            </a: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IntentService</a:t>
            </a:r>
          </a:p>
        </p:txBody>
      </p:sp>
      <p:sp>
        <p:nvSpPr>
          <p:cNvPr id="416" name="Shape 41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lvl="0" indent="0" rtl="0">
              <a:spcBef>
                <a:spcPts val="480"/>
              </a:spcBef>
              <a:buNone/>
            </a:pPr>
            <a:r>
              <a:rPr lang="en"/>
              <a:t>If you don't want to create a separate thread yourself, you can extend IntentService, which</a:t>
            </a:r>
          </a:p>
          <a:p>
            <a:endParaRPr lang="en"/>
          </a:p>
          <a:p>
            <a:pPr marL="228600" lvl="0" indent="-114300" rtl="0">
              <a:lnSpc>
                <a:spcPct val="115000"/>
              </a:lnSpc>
              <a:spcBef>
                <a:spcPts val="0"/>
              </a:spcBef>
              <a:buClr>
                <a:srgbClr val="000000"/>
              </a:buClr>
              <a:buSzPct val="166666"/>
              <a:buFont typeface="Arial"/>
              <a:buChar char="•"/>
            </a:pPr>
            <a:r>
              <a:rPr lang="en" sz="1800">
                <a:solidFill>
                  <a:srgbClr val="000000"/>
                </a:solidFill>
              </a:rPr>
              <a:t>creates a default worker thread that executes all intents delivered to </a:t>
            </a:r>
            <a:r>
              <a:rPr lang="en" sz="1800" u="sng">
                <a:solidFill>
                  <a:srgbClr val="000000"/>
                </a:solidFill>
                <a:hlinkClick r:id="rId3"/>
              </a:rPr>
              <a:t>onStartCommand()</a:t>
            </a:r>
            <a:r>
              <a:rPr lang="en" sz="1800">
                <a:solidFill>
                  <a:srgbClr val="000000"/>
                </a:solidFill>
              </a:rPr>
              <a:t> separate from your application's main thread</a:t>
            </a:r>
          </a:p>
          <a:p>
            <a:pPr marL="228600" lvl="0" indent="-114300" rtl="0">
              <a:lnSpc>
                <a:spcPct val="115000"/>
              </a:lnSpc>
              <a:spcBef>
                <a:spcPts val="0"/>
              </a:spcBef>
              <a:buClr>
                <a:srgbClr val="000000"/>
              </a:buClr>
              <a:buSzPct val="166666"/>
              <a:buFont typeface="Arial"/>
              <a:buChar char="•"/>
            </a:pPr>
            <a:r>
              <a:rPr lang="en" sz="1800">
                <a:solidFill>
                  <a:srgbClr val="000000"/>
                </a:solidFill>
              </a:rPr>
              <a:t>creates a work queue that passes one intent at a time to your </a:t>
            </a:r>
            <a:r>
              <a:rPr lang="en" sz="1800" u="sng">
                <a:solidFill>
                  <a:srgbClr val="000000"/>
                </a:solidFill>
                <a:hlinkClick r:id="rId4"/>
              </a:rPr>
              <a:t>onHandleIntent()</a:t>
            </a:r>
            <a:r>
              <a:rPr lang="en" sz="1800">
                <a:solidFill>
                  <a:srgbClr val="000000"/>
                </a:solidFill>
              </a:rPr>
              <a:t> implementation, so you never have to worry about multi-threading.</a:t>
            </a:r>
          </a:p>
          <a:p>
            <a:pPr marL="228600" lvl="0" indent="-114300" rtl="0">
              <a:lnSpc>
                <a:spcPct val="115000"/>
              </a:lnSpc>
              <a:spcBef>
                <a:spcPts val="0"/>
              </a:spcBef>
              <a:buClr>
                <a:srgbClr val="000000"/>
              </a:buClr>
              <a:buSzPct val="166666"/>
              <a:buFont typeface="Arial"/>
              <a:buChar char="•"/>
            </a:pPr>
            <a:r>
              <a:rPr lang="en" sz="1800">
                <a:solidFill>
                  <a:srgbClr val="000000"/>
                </a:solidFill>
              </a:rPr>
              <a:t>stops the service after all start requests have been handled, so you never have to call </a:t>
            </a:r>
            <a:r>
              <a:rPr lang="en" sz="1800" u="sng">
                <a:solidFill>
                  <a:srgbClr val="000000"/>
                </a:solidFill>
                <a:hlinkClick r:id="rId3"/>
              </a:rPr>
              <a:t>stopSelf()</a:t>
            </a:r>
            <a:r>
              <a:rPr lang="en" sz="1800">
                <a:solidFill>
                  <a:srgbClr val="000000"/>
                </a:solidFill>
              </a:rPr>
              <a:t>.</a:t>
            </a:r>
          </a:p>
          <a:p>
            <a:pPr marL="228600" lvl="0" indent="-114300" rtl="0">
              <a:lnSpc>
                <a:spcPct val="115000"/>
              </a:lnSpc>
              <a:spcBef>
                <a:spcPts val="0"/>
              </a:spcBef>
              <a:buClr>
                <a:srgbClr val="000000"/>
              </a:buClr>
              <a:buSzPct val="166666"/>
              <a:buFont typeface="Arial"/>
              <a:buChar char="•"/>
            </a:pPr>
            <a:r>
              <a:rPr lang="en" sz="1800">
                <a:solidFill>
                  <a:srgbClr val="000000"/>
                </a:solidFill>
              </a:rPr>
              <a:t>provides default implementation of </a:t>
            </a:r>
            <a:r>
              <a:rPr lang="en" sz="1800" u="sng">
                <a:solidFill>
                  <a:srgbClr val="000000"/>
                </a:solidFill>
                <a:hlinkClick r:id="rId4"/>
              </a:rPr>
              <a:t>onBind()</a:t>
            </a:r>
            <a:r>
              <a:rPr lang="en" sz="1800">
                <a:solidFill>
                  <a:srgbClr val="000000"/>
                </a:solidFill>
              </a:rPr>
              <a:t> that returns null.</a:t>
            </a:r>
          </a:p>
          <a:p>
            <a:pPr marL="228600" lvl="0" indent="-114300" rtl="0">
              <a:lnSpc>
                <a:spcPct val="115000"/>
              </a:lnSpc>
              <a:spcBef>
                <a:spcPts val="0"/>
              </a:spcBef>
              <a:buClr>
                <a:srgbClr val="000000"/>
              </a:buClr>
              <a:buSzPct val="166666"/>
              <a:buFont typeface="Arial"/>
              <a:buChar char="•"/>
            </a:pPr>
            <a:r>
              <a:rPr lang="en" sz="1800">
                <a:solidFill>
                  <a:srgbClr val="000000"/>
                </a:solidFill>
              </a:rPr>
              <a:t>provides a default implementation of </a:t>
            </a:r>
            <a:r>
              <a:rPr lang="en" sz="1800" u="sng">
                <a:solidFill>
                  <a:srgbClr val="000000"/>
                </a:solidFill>
                <a:hlinkClick r:id="rId4"/>
              </a:rPr>
              <a:t>onStartCommand()</a:t>
            </a:r>
            <a:r>
              <a:rPr lang="en" sz="1800">
                <a:solidFill>
                  <a:srgbClr val="000000"/>
                </a:solidFill>
              </a:rPr>
              <a:t> that sends the intent to the work queue and then to your </a:t>
            </a:r>
            <a:r>
              <a:rPr lang="en" sz="1800" u="sng">
                <a:solidFill>
                  <a:srgbClr val="000000"/>
                </a:solidFill>
                <a:hlinkClick r:id="rId4"/>
              </a:rPr>
              <a:t>onHandleIntent()</a:t>
            </a:r>
            <a:r>
              <a:rPr lang="en" sz="1800">
                <a:solidFill>
                  <a:srgbClr val="000000"/>
                </a:solidFill>
              </a:rPr>
              <a:t> implementation.</a:t>
            </a: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IntentService</a:t>
            </a:r>
          </a:p>
        </p:txBody>
      </p:sp>
      <p:sp>
        <p:nvSpPr>
          <p:cNvPr id="422" name="Shape 42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dirty="0"/>
              <a:t>In other words</a:t>
            </a:r>
          </a:p>
          <a:p>
            <a:endParaRPr lang="en" dirty="0"/>
          </a:p>
          <a:p>
            <a:pPr marL="457200" lvl="0" indent="-419100" rtl="0">
              <a:lnSpc>
                <a:spcPct val="115000"/>
              </a:lnSpc>
              <a:spcBef>
                <a:spcPts val="0"/>
              </a:spcBef>
              <a:buClr>
                <a:schemeClr val="dk1"/>
              </a:buClr>
              <a:buSzPct val="166666"/>
              <a:buFont typeface="Arial"/>
              <a:buChar char="•"/>
            </a:pPr>
            <a:r>
              <a:rPr lang="en" dirty="0"/>
              <a:t>You really only need a </a:t>
            </a:r>
          </a:p>
          <a:p>
            <a:pPr marL="914400" lvl="1" indent="-381000" rtl="0">
              <a:lnSpc>
                <a:spcPct val="115000"/>
              </a:lnSpc>
              <a:spcBef>
                <a:spcPts val="0"/>
              </a:spcBef>
              <a:buClr>
                <a:schemeClr val="dk1"/>
              </a:buClr>
              <a:buSzPct val="80000"/>
              <a:buFont typeface="Courier New"/>
              <a:buChar char="o"/>
            </a:pPr>
            <a:r>
              <a:rPr lang="en" dirty="0"/>
              <a:t>constructor</a:t>
            </a:r>
          </a:p>
          <a:p>
            <a:pPr marL="914400" lvl="1" indent="-381000" rtl="0">
              <a:lnSpc>
                <a:spcPct val="115000"/>
              </a:lnSpc>
              <a:spcBef>
                <a:spcPts val="0"/>
              </a:spcBef>
              <a:buClr>
                <a:schemeClr val="dk1"/>
              </a:buClr>
              <a:buSzPct val="80000"/>
              <a:buFont typeface="Courier New"/>
              <a:buChar char="o"/>
            </a:pPr>
            <a:r>
              <a:rPr lang="en" dirty="0"/>
              <a:t>to override onHandleIntent(Intent)</a:t>
            </a:r>
          </a:p>
          <a:p>
            <a:pPr marL="0" indent="0">
              <a:buNone/>
            </a:pPr>
            <a:endParaRPr lang="en" dirty="0"/>
          </a:p>
          <a:p>
            <a:pPr lvl="0">
              <a:lnSpc>
                <a:spcPct val="115000"/>
              </a:lnSpc>
              <a:spcBef>
                <a:spcPts val="0"/>
              </a:spcBef>
              <a:buNone/>
            </a:pPr>
            <a:r>
              <a:rPr lang="en" dirty="0">
                <a:solidFill>
                  <a:srgbClr val="000000"/>
                </a:solidFill>
              </a:rPr>
              <a:t>If you decide to override onCreate() or onStartCommand() or onDestroy() anyway, then you should call super.on_()</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IntentService</a:t>
            </a:r>
          </a:p>
        </p:txBody>
      </p:sp>
      <p:sp>
        <p:nvSpPr>
          <p:cNvPr id="428" name="Shape 42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lvl="0" indent="0" rtl="0">
              <a:lnSpc>
                <a:spcPct val="115000"/>
              </a:lnSpc>
              <a:spcBef>
                <a:spcPts val="0"/>
              </a:spcBef>
              <a:buNone/>
            </a:pPr>
            <a:r>
              <a:rPr lang="en" sz="1400"/>
              <a:t>public class MyService extends IntentService {</a:t>
            </a:r>
          </a:p>
          <a:p>
            <a:pPr marL="0" lvl="0" indent="0" rtl="0">
              <a:lnSpc>
                <a:spcPct val="115000"/>
              </a:lnSpc>
              <a:spcBef>
                <a:spcPts val="0"/>
              </a:spcBef>
              <a:buNone/>
            </a:pPr>
            <a:r>
              <a:rPr lang="en" sz="1400"/>
              <a:t>	private static final String TAG = "ServiceExample";</a:t>
            </a:r>
          </a:p>
          <a:p>
            <a:pPr marL="0" lvl="0" indent="0" rtl="0">
              <a:lnSpc>
                <a:spcPct val="115000"/>
              </a:lnSpc>
              <a:spcBef>
                <a:spcPts val="0"/>
              </a:spcBef>
              <a:buNone/>
            </a:pPr>
            <a:r>
              <a:rPr lang="en" sz="1400"/>
              <a:t>	</a:t>
            </a:r>
          </a:p>
          <a:p>
            <a:pPr marL="0" lvl="0" indent="0" rtl="0">
              <a:lnSpc>
                <a:spcPct val="115000"/>
              </a:lnSpc>
              <a:spcBef>
                <a:spcPts val="0"/>
              </a:spcBef>
              <a:buNone/>
            </a:pPr>
            <a:r>
              <a:rPr lang="en" sz="1400"/>
              <a:t>	public MyService() {</a:t>
            </a:r>
          </a:p>
          <a:p>
            <a:pPr marL="0" lvl="0" indent="0" rtl="0">
              <a:lnSpc>
                <a:spcPct val="115000"/>
              </a:lnSpc>
              <a:spcBef>
                <a:spcPts val="0"/>
              </a:spcBef>
              <a:buNone/>
            </a:pPr>
            <a:r>
              <a:rPr lang="en" sz="1400"/>
              <a:t>		super("MyService");</a:t>
            </a:r>
          </a:p>
          <a:p>
            <a:pPr marL="0" lvl="0" indent="0" rtl="0">
              <a:lnSpc>
                <a:spcPct val="115000"/>
              </a:lnSpc>
              <a:spcBef>
                <a:spcPts val="0"/>
              </a:spcBef>
              <a:buNone/>
            </a:pPr>
            <a:r>
              <a:rPr lang="en" sz="1400"/>
              <a:t>	}</a:t>
            </a:r>
          </a:p>
          <a:p>
            <a:pPr marL="0" lvl="0" indent="0" rtl="0">
              <a:lnSpc>
                <a:spcPct val="115000"/>
              </a:lnSpc>
              <a:spcBef>
                <a:spcPts val="0"/>
              </a:spcBef>
              <a:buNone/>
            </a:pPr>
            <a:r>
              <a:rPr lang="en" sz="1400"/>
              <a:t>	</a:t>
            </a:r>
          </a:p>
          <a:p>
            <a:pPr marL="0" lvl="0" indent="0" rtl="0">
              <a:lnSpc>
                <a:spcPct val="115000"/>
              </a:lnSpc>
              <a:spcBef>
                <a:spcPts val="0"/>
              </a:spcBef>
              <a:buNone/>
            </a:pPr>
            <a:r>
              <a:rPr lang="en" sz="1400"/>
              <a:t>	@Override</a:t>
            </a:r>
          </a:p>
          <a:p>
            <a:pPr marL="0" lvl="0" indent="0" rtl="0">
              <a:lnSpc>
                <a:spcPct val="115000"/>
              </a:lnSpc>
              <a:spcBef>
                <a:spcPts val="0"/>
              </a:spcBef>
              <a:buNone/>
            </a:pPr>
            <a:r>
              <a:rPr lang="en" sz="1400"/>
              <a:t>	protected void onHandleIntent(Intent intent) {</a:t>
            </a:r>
          </a:p>
          <a:p>
            <a:pPr marL="0" lvl="0" indent="0" rtl="0">
              <a:lnSpc>
                <a:spcPct val="115000"/>
              </a:lnSpc>
              <a:spcBef>
                <a:spcPts val="0"/>
              </a:spcBef>
              <a:buNone/>
            </a:pPr>
            <a:r>
              <a:rPr lang="en" sz="1400"/>
              <a:t>		</a:t>
            </a:r>
          </a:p>
          <a:p>
            <a:pPr marL="0" lvl="0" indent="0" rtl="0">
              <a:lnSpc>
                <a:spcPct val="115000"/>
              </a:lnSpc>
              <a:spcBef>
                <a:spcPts val="0"/>
              </a:spcBef>
              <a:buNone/>
            </a:pPr>
            <a:r>
              <a:rPr lang="en" sz="1400"/>
              <a:t>		final int LIMIT = 200000000;</a:t>
            </a:r>
          </a:p>
          <a:p>
            <a:pPr marL="0" lvl="0" indent="0" rtl="0">
              <a:lnSpc>
                <a:spcPct val="115000"/>
              </a:lnSpc>
              <a:spcBef>
                <a:spcPts val="0"/>
              </a:spcBef>
              <a:buNone/>
            </a:pPr>
            <a:r>
              <a:rPr lang="en" sz="1400"/>
              <a:t>		int i;</a:t>
            </a:r>
          </a:p>
          <a:p>
            <a:pPr marL="0" lvl="0" indent="0" rtl="0">
              <a:lnSpc>
                <a:spcPct val="115000"/>
              </a:lnSpc>
              <a:spcBef>
                <a:spcPts val="0"/>
              </a:spcBef>
              <a:buNone/>
            </a:pPr>
            <a:r>
              <a:rPr lang="en" sz="1400"/>
              <a:t>	</a:t>
            </a:r>
          </a:p>
          <a:p>
            <a:pPr marL="0" lvl="0" indent="0" rtl="0">
              <a:lnSpc>
                <a:spcPct val="115000"/>
              </a:lnSpc>
              <a:spcBef>
                <a:spcPts val="0"/>
              </a:spcBef>
              <a:buNone/>
            </a:pPr>
            <a:r>
              <a:rPr lang="en" sz="1400"/>
              <a:t>		for(i = 0; i &lt; LIMIT; i++) ;</a:t>
            </a:r>
          </a:p>
          <a:p>
            <a:pPr marL="0" lvl="0" indent="0" rtl="0">
              <a:lnSpc>
                <a:spcPct val="115000"/>
              </a:lnSpc>
              <a:spcBef>
                <a:spcPts val="0"/>
              </a:spcBef>
              <a:buNone/>
            </a:pPr>
            <a:r>
              <a:rPr lang="en" sz="1400"/>
              <a:t>	}</a:t>
            </a:r>
          </a:p>
          <a:p>
            <a:pPr marL="0" lvl="0" indent="0" rtl="0">
              <a:lnSpc>
                <a:spcPct val="115000"/>
              </a:lnSpc>
              <a:spcBef>
                <a:spcPts val="0"/>
              </a:spcBef>
              <a:buNone/>
            </a:pPr>
            <a:r>
              <a:rPr lang="en" sz="1400"/>
              <a:t>}</a:t>
            </a:r>
          </a:p>
          <a:p>
            <a:endParaRPr lang="en" sz="1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32" name="Shape 13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2300">
                <a:solidFill>
                  <a:srgbClr val="0BD0D9"/>
                </a:solidFill>
              </a:rPr>
              <a:t>
</a:t>
            </a:r>
          </a:p>
          <a:p>
            <a:pPr marL="457200" lvl="0" indent="-419100" rtl="0">
              <a:lnSpc>
                <a:spcPct val="115000"/>
              </a:lnSpc>
              <a:spcBef>
                <a:spcPts val="0"/>
              </a:spcBef>
              <a:buClr>
                <a:schemeClr val="dk1"/>
              </a:buClr>
              <a:buSzPct val="208333"/>
              <a:buFont typeface="Arial"/>
              <a:buChar char="•"/>
            </a:pPr>
            <a:r>
              <a:rPr lang="en" sz="2400">
                <a:solidFill>
                  <a:srgbClr val="000000"/>
                </a:solidFill>
              </a:rPr>
              <a:t>Notifications give you the ability to let the user know directly about what work has been completed</a:t>
            </a:r>
          </a:p>
          <a:p>
            <a:endParaRPr lang="en" sz="2400">
              <a:solidFill>
                <a:srgbClr val="000000"/>
              </a:solidFill>
            </a:endParaRPr>
          </a:p>
          <a:p>
            <a:pPr marL="457200" lvl="0" indent="-419100" rtl="0">
              <a:lnSpc>
                <a:spcPct val="115000"/>
              </a:lnSpc>
              <a:spcBef>
                <a:spcPts val="0"/>
              </a:spcBef>
              <a:buClr>
                <a:schemeClr val="dk1"/>
              </a:buClr>
              <a:buSzPct val="263157"/>
              <a:buFont typeface="Arial"/>
              <a:buChar char="•"/>
            </a:pPr>
            <a:r>
              <a:rPr lang="en" sz="1900">
                <a:solidFill>
                  <a:srgbClr val="0F6FC6"/>
                </a:solidFill>
              </a:rPr>
              <a:t></a:t>
            </a:r>
            <a:r>
              <a:rPr lang="en" sz="2200">
                <a:solidFill>
                  <a:srgbClr val="000000"/>
                </a:solidFill>
              </a:rPr>
              <a:t>Send a notification that the file has started downloading</a:t>
            </a:r>
          </a:p>
          <a:p>
            <a:endParaRPr lang="en" sz="2200">
              <a:solidFill>
                <a:srgbClr val="000000"/>
              </a:solidFill>
            </a:endParaRPr>
          </a:p>
          <a:p>
            <a:pPr marL="457200" lvl="0" indent="-419100">
              <a:buClr>
                <a:schemeClr val="dk1"/>
              </a:buClr>
              <a:buSzPct val="227272"/>
              <a:buFont typeface="Arial"/>
              <a:buChar char="•"/>
            </a:pPr>
            <a:r>
              <a:rPr lang="en" sz="2200">
                <a:solidFill>
                  <a:srgbClr val="000000"/>
                </a:solidFill>
              </a:rPr>
              <a:t>After the file completes the service can send out a notification saying that the file has been downloaded successfully.</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Communicating with a Service</a:t>
            </a:r>
          </a:p>
        </p:txBody>
      </p:sp>
      <p:sp>
        <p:nvSpPr>
          <p:cNvPr id="434" name="Shape 43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2400" dirty="0">
                <a:solidFill>
                  <a:srgbClr val="000000"/>
                </a:solidFill>
              </a:rPr>
              <a:t>
</a:t>
            </a:r>
          </a:p>
          <a:p>
            <a:pPr marL="457200" lvl="0" indent="-381000" rtl="0">
              <a:lnSpc>
                <a:spcPct val="115000"/>
              </a:lnSpc>
              <a:spcBef>
                <a:spcPts val="0"/>
              </a:spcBef>
              <a:buClr>
                <a:schemeClr val="dk1"/>
              </a:buClr>
              <a:buSzPct val="166666"/>
              <a:buFont typeface="Arial"/>
              <a:buChar char="•"/>
            </a:pPr>
            <a:r>
              <a:rPr lang="en" sz="2400" dirty="0">
                <a:solidFill>
                  <a:srgbClr val="000000"/>
                </a:solidFill>
              </a:rPr>
              <a:t>Typically you would like to tell the </a:t>
            </a:r>
            <a:r>
              <a:rPr lang="en" sz="2400" dirty="0" smtClean="0">
                <a:solidFill>
                  <a:srgbClr val="000000"/>
                </a:solidFill>
              </a:rPr>
              <a:t>application </a:t>
            </a:r>
            <a:r>
              <a:rPr lang="en" sz="2400" dirty="0">
                <a:solidFill>
                  <a:srgbClr val="000000"/>
                </a:solidFill>
              </a:rPr>
              <a:t>about events that </a:t>
            </a:r>
            <a:r>
              <a:rPr lang="en" sz="2400" dirty="0" smtClean="0">
                <a:solidFill>
                  <a:srgbClr val="000000"/>
                </a:solidFill>
              </a:rPr>
              <a:t>occurs </a:t>
            </a:r>
            <a:r>
              <a:rPr lang="en" sz="2400" dirty="0">
                <a:solidFill>
                  <a:srgbClr val="000000"/>
                </a:solidFill>
              </a:rPr>
              <a:t>inside a service.</a:t>
            </a:r>
          </a:p>
          <a:p>
            <a:endParaRPr lang="en" sz="2400" dirty="0">
              <a:solidFill>
                <a:srgbClr val="000000"/>
              </a:solidFill>
            </a:endParaRPr>
          </a:p>
          <a:p>
            <a:endParaRPr lang="en" sz="2400" dirty="0">
              <a:solidFill>
                <a:srgbClr val="000000"/>
              </a:solidFill>
            </a:endParaRPr>
          </a:p>
          <a:p>
            <a:pPr marL="457200" lvl="0" indent="-381000" rtl="0">
              <a:lnSpc>
                <a:spcPct val="115000"/>
              </a:lnSpc>
              <a:spcBef>
                <a:spcPts val="0"/>
              </a:spcBef>
              <a:buClr>
                <a:schemeClr val="dk1"/>
              </a:buClr>
              <a:buSzPct val="166666"/>
              <a:buFont typeface="Arial"/>
              <a:buChar char="•"/>
            </a:pPr>
            <a:r>
              <a:rPr lang="en" sz="2400" dirty="0">
                <a:solidFill>
                  <a:srgbClr val="000000"/>
                </a:solidFill>
              </a:rPr>
              <a:t>The service client (e.g. Activity) can provide some sort of “callback” or “listener” object to the service, which the service could then call when needed.</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Communicating with a Service</a:t>
            </a:r>
          </a:p>
        </p:txBody>
      </p:sp>
      <p:sp>
        <p:nvSpPr>
          <p:cNvPr id="440" name="Shape 4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2400">
                <a:solidFill>
                  <a:srgbClr val="000000"/>
                </a:solidFill>
              </a:rPr>
              <a:t>Here are several ways that you can have your client communicate with your Service</a:t>
            </a:r>
          </a:p>
          <a:p>
            <a:endParaRPr lang="en" sz="2400">
              <a:solidFill>
                <a:srgbClr val="000000"/>
              </a:solidFill>
            </a:endParaRPr>
          </a:p>
          <a:p>
            <a:pPr marL="457200" lvl="0" indent="-419100" rtl="0">
              <a:lnSpc>
                <a:spcPct val="115000"/>
              </a:lnSpc>
              <a:spcBef>
                <a:spcPts val="0"/>
              </a:spcBef>
              <a:buClr>
                <a:schemeClr val="dk1"/>
              </a:buClr>
              <a:buSzPct val="125000"/>
              <a:buFont typeface="Arial"/>
              <a:buAutoNum type="arabicPeriod"/>
            </a:pPr>
            <a:r>
              <a:rPr lang="en" sz="2400">
                <a:solidFill>
                  <a:srgbClr val="000000"/>
                </a:solidFill>
              </a:rPr>
              <a:t>Broadcast Intent</a:t>
            </a:r>
          </a:p>
          <a:p>
            <a:pPr marL="457200" lvl="0" indent="-419100" rtl="0">
              <a:lnSpc>
                <a:spcPct val="115000"/>
              </a:lnSpc>
              <a:spcBef>
                <a:spcPts val="0"/>
              </a:spcBef>
              <a:buClr>
                <a:schemeClr val="dk1"/>
              </a:buClr>
              <a:buSzPct val="125000"/>
              <a:buFont typeface="Arial"/>
              <a:buAutoNum type="arabicPeriod"/>
            </a:pPr>
            <a:r>
              <a:rPr lang="en" sz="2400">
                <a:solidFill>
                  <a:srgbClr val="000000"/>
                </a:solidFill>
              </a:rPr>
              <a:t>Pending Result</a:t>
            </a:r>
          </a:p>
          <a:p>
            <a:pPr marL="457200" lvl="0" indent="-419100">
              <a:lnSpc>
                <a:spcPct val="115000"/>
              </a:lnSpc>
              <a:spcBef>
                <a:spcPts val="0"/>
              </a:spcBef>
              <a:buClr>
                <a:schemeClr val="dk1"/>
              </a:buClr>
              <a:buSzPct val="125000"/>
              <a:buFont typeface="Arial"/>
              <a:buAutoNum type="arabicPeriod"/>
            </a:pPr>
            <a:r>
              <a:rPr lang="en" sz="2400">
                <a:solidFill>
                  <a:srgbClr val="000000"/>
                </a:solidFill>
              </a:rPr>
              <a:t>Messenger</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1. Broadcast Intent</a:t>
            </a:r>
          </a:p>
        </p:txBody>
      </p:sp>
      <p:sp>
        <p:nvSpPr>
          <p:cNvPr id="446" name="Shape 4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2400">
                <a:solidFill>
                  <a:srgbClr val="000000"/>
                </a:solidFill>
              </a:rPr>
              <a:t>1. BroadcastIntent Example</a:t>
            </a:r>
          </a:p>
          <a:p>
            <a:endParaRPr lang="en" sz="2400">
              <a:solidFill>
                <a:srgbClr val="000000"/>
              </a:solidFill>
            </a:endParaRPr>
          </a:p>
          <a:p>
            <a:pPr lvl="0" rtl="0">
              <a:lnSpc>
                <a:spcPct val="115000"/>
              </a:lnSpc>
              <a:spcBef>
                <a:spcPts val="0"/>
              </a:spcBef>
              <a:buNone/>
            </a:pPr>
            <a:r>
              <a:rPr lang="en" sz="2400">
                <a:solidFill>
                  <a:srgbClr val="000000"/>
                </a:solidFill>
              </a:rPr>
              <a:t>This code example involves these components</a:t>
            </a:r>
          </a:p>
          <a:p>
            <a:endParaRPr lang="en" sz="2400">
              <a:solidFill>
                <a:srgbClr val="000000"/>
              </a:solidFill>
            </a:endParaRPr>
          </a:p>
          <a:p>
            <a:pPr marL="457200" lvl="0" indent="-419100" rtl="0">
              <a:lnSpc>
                <a:spcPct val="115000"/>
              </a:lnSpc>
              <a:spcBef>
                <a:spcPts val="0"/>
              </a:spcBef>
              <a:buClr>
                <a:schemeClr val="dk1"/>
              </a:buClr>
              <a:buSzPct val="208333"/>
              <a:buFont typeface="Arial"/>
              <a:buChar char="•"/>
            </a:pPr>
            <a:r>
              <a:rPr lang="en" sz="2400">
                <a:solidFill>
                  <a:srgbClr val="000000"/>
                </a:solidFill>
              </a:rPr>
              <a:t>Activity</a:t>
            </a:r>
          </a:p>
          <a:p>
            <a:pPr marL="457200" lvl="0" indent="-419100" rtl="0">
              <a:lnSpc>
                <a:spcPct val="115000"/>
              </a:lnSpc>
              <a:spcBef>
                <a:spcPts val="0"/>
              </a:spcBef>
              <a:buClr>
                <a:schemeClr val="dk1"/>
              </a:buClr>
              <a:buSzPct val="208333"/>
              <a:buFont typeface="Arial"/>
              <a:buChar char="•"/>
            </a:pPr>
            <a:r>
              <a:rPr lang="en" sz="2400">
                <a:solidFill>
                  <a:srgbClr val="000000"/>
                </a:solidFill>
              </a:rPr>
              <a:t>Service</a:t>
            </a:r>
          </a:p>
          <a:p>
            <a:pPr marL="457200" lvl="0" indent="-419100">
              <a:lnSpc>
                <a:spcPct val="115000"/>
              </a:lnSpc>
              <a:spcBef>
                <a:spcPts val="0"/>
              </a:spcBef>
              <a:buClr>
                <a:schemeClr val="dk1"/>
              </a:buClr>
              <a:buSzPct val="208333"/>
              <a:buFont typeface="Arial"/>
              <a:buChar char="•"/>
            </a:pPr>
            <a:r>
              <a:rPr lang="en" sz="2400">
                <a:solidFill>
                  <a:srgbClr val="000000"/>
                </a:solidFill>
              </a:rPr>
              <a:t>BroadcastReceiver</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1. Broadcast Intent</a:t>
            </a:r>
          </a:p>
        </p:txBody>
      </p:sp>
      <p:sp>
        <p:nvSpPr>
          <p:cNvPr id="452" name="Shape 45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b="1">
                <a:solidFill>
                  <a:srgbClr val="000000"/>
                </a:solidFill>
              </a:rPr>
              <a:t>public class MyActivity extends Activity </a:t>
            </a:r>
            <a:r>
              <a:rPr lang="en" sz="1400">
                <a:solidFill>
                  <a:srgbClr val="000000"/>
                </a:solidFill>
              </a:rPr>
              <a:t>{</a:t>
            </a:r>
          </a:p>
          <a:p>
            <a:endParaRPr lang="en" sz="1400">
              <a:solidFill>
                <a:srgbClr val="000000"/>
              </a:solidFill>
            </a:endParaRPr>
          </a:p>
          <a:p>
            <a:pPr lvl="0" indent="457200" rtl="0">
              <a:lnSpc>
                <a:spcPct val="115000"/>
              </a:lnSpc>
              <a:spcBef>
                <a:spcPts val="0"/>
              </a:spcBef>
              <a:buNone/>
            </a:pPr>
            <a:r>
              <a:rPr lang="en" sz="1400">
                <a:solidFill>
                  <a:srgbClr val="000000"/>
                </a:solidFill>
              </a:rPr>
              <a:t>@Override</a:t>
            </a:r>
          </a:p>
          <a:p>
            <a:pPr lvl="0" indent="457200" rtl="0">
              <a:lnSpc>
                <a:spcPct val="115000"/>
              </a:lnSpc>
              <a:spcBef>
                <a:spcPts val="0"/>
              </a:spcBef>
              <a:buNone/>
            </a:pPr>
            <a:r>
              <a:rPr lang="en" sz="1400">
                <a:solidFill>
                  <a:srgbClr val="000000"/>
                </a:solidFill>
              </a:rPr>
              <a:t>public void onCreate(Bundle savedInstanceState) {</a:t>
            </a:r>
          </a:p>
          <a:p>
            <a:pPr marL="457200" lvl="0" indent="457200" rtl="0">
              <a:lnSpc>
                <a:spcPct val="115000"/>
              </a:lnSpc>
              <a:spcBef>
                <a:spcPts val="0"/>
              </a:spcBef>
              <a:buNone/>
            </a:pPr>
            <a:r>
              <a:rPr lang="en" sz="1400">
                <a:solidFill>
                  <a:srgbClr val="000000"/>
                </a:solidFill>
              </a:rPr>
              <a:t>super.onCreate(savedInstanceState);</a:t>
            </a:r>
          </a:p>
          <a:p>
            <a:pPr marL="457200" lvl="0" indent="457200" rtl="0">
              <a:lnSpc>
                <a:spcPct val="115000"/>
              </a:lnSpc>
              <a:spcBef>
                <a:spcPts val="0"/>
              </a:spcBef>
              <a:buNone/>
            </a:pPr>
            <a:r>
              <a:rPr lang="en" sz="1400">
                <a:solidFill>
                  <a:srgbClr val="000000"/>
                </a:solidFill>
              </a:rPr>
              <a:t>setContentView(R.layout.main);</a:t>
            </a:r>
          </a:p>
          <a:p>
            <a:pPr lvl="0" rtl="0">
              <a:lnSpc>
                <a:spcPct val="115000"/>
              </a:lnSpc>
              <a:spcBef>
                <a:spcPts val="0"/>
              </a:spcBef>
              <a:buNone/>
            </a:pPr>
            <a:r>
              <a:rPr lang="en" sz="1400">
                <a:solidFill>
                  <a:srgbClr val="000000"/>
                </a:solidFill>
              </a:rPr>
              <a:t>        </a:t>
            </a:r>
          </a:p>
          <a:p>
            <a:pPr marL="457200" lvl="0" indent="457200" rtl="0">
              <a:lnSpc>
                <a:spcPct val="115000"/>
              </a:lnSpc>
              <a:spcBef>
                <a:spcPts val="0"/>
              </a:spcBef>
              <a:buNone/>
            </a:pPr>
            <a:r>
              <a:rPr lang="en" sz="1400">
                <a:solidFill>
                  <a:srgbClr val="000000"/>
                </a:solidFill>
              </a:rPr>
              <a:t>Button button = (Button) findViewById(R.id.button1);</a:t>
            </a:r>
          </a:p>
          <a:p>
            <a:pPr marL="457200" lvl="0" indent="457200" rtl="0">
              <a:lnSpc>
                <a:spcPct val="115000"/>
              </a:lnSpc>
              <a:spcBef>
                <a:spcPts val="0"/>
              </a:spcBef>
              <a:buNone/>
            </a:pPr>
            <a:r>
              <a:rPr lang="en" sz="1400">
                <a:solidFill>
                  <a:srgbClr val="000000"/>
                </a:solidFill>
              </a:rPr>
              <a:t>button.setOnClickListener(new OnClickListener() {</a:t>
            </a:r>
          </a:p>
          <a:p>
            <a:pPr lvl="0" rtl="0">
              <a:lnSpc>
                <a:spcPct val="115000"/>
              </a:lnSpc>
              <a:spcBef>
                <a:spcPts val="0"/>
              </a:spcBef>
              <a:buNone/>
            </a:pPr>
            <a:r>
              <a:rPr lang="en" sz="1400">
                <a:solidFill>
                  <a:srgbClr val="000000"/>
                </a:solidFill>
              </a:rPr>
              <a:t>			</a:t>
            </a:r>
          </a:p>
          <a:p>
            <a:pPr marL="914400" lvl="0" indent="457200" rtl="0">
              <a:lnSpc>
                <a:spcPct val="115000"/>
              </a:lnSpc>
              <a:spcBef>
                <a:spcPts val="0"/>
              </a:spcBef>
              <a:buNone/>
            </a:pPr>
            <a:r>
              <a:rPr lang="en" sz="1400">
                <a:solidFill>
                  <a:srgbClr val="000000"/>
                </a:solidFill>
              </a:rPr>
              <a:t>@Override</a:t>
            </a:r>
          </a:p>
          <a:p>
            <a:pPr marL="914400" lvl="0" indent="457200" rtl="0">
              <a:lnSpc>
                <a:spcPct val="115000"/>
              </a:lnSpc>
              <a:spcBef>
                <a:spcPts val="0"/>
              </a:spcBef>
              <a:buNone/>
            </a:pPr>
            <a:r>
              <a:rPr lang="en" sz="1400">
                <a:solidFill>
                  <a:srgbClr val="000000"/>
                </a:solidFill>
              </a:rPr>
              <a:t>public void onClick(View v) {</a:t>
            </a:r>
          </a:p>
          <a:p>
            <a:endParaRPr lang="en" sz="1400">
              <a:solidFill>
                <a:srgbClr val="000000"/>
              </a:solidFill>
            </a:endParaRPr>
          </a:p>
          <a:p>
            <a:pPr marL="1371600" lvl="0" indent="457200" rtl="0">
              <a:lnSpc>
                <a:spcPct val="115000"/>
              </a:lnSpc>
              <a:spcBef>
                <a:spcPts val="0"/>
              </a:spcBef>
              <a:buNone/>
            </a:pPr>
            <a:r>
              <a:rPr lang="en" sz="1400">
                <a:solidFill>
                  <a:srgbClr val="000000"/>
                </a:solidFill>
              </a:rPr>
              <a:t>Intent sIntent = new Intent(getApplicationContext(), MyService.class);</a:t>
            </a:r>
          </a:p>
          <a:p>
            <a:pPr marL="1371600" lvl="0" indent="457200" rtl="0">
              <a:lnSpc>
                <a:spcPct val="115000"/>
              </a:lnSpc>
              <a:spcBef>
                <a:spcPts val="0"/>
              </a:spcBef>
              <a:buNone/>
            </a:pPr>
            <a:r>
              <a:rPr lang="en" sz="1400">
                <a:solidFill>
                  <a:srgbClr val="000000"/>
                </a:solidFill>
              </a:rPr>
              <a:t>sIntent.putExtra("myaction", "loop");</a:t>
            </a:r>
          </a:p>
          <a:p>
            <a:pPr marL="1371600" lvl="0" indent="457200" rtl="0">
              <a:lnSpc>
                <a:spcPct val="115000"/>
              </a:lnSpc>
              <a:spcBef>
                <a:spcPts val="0"/>
              </a:spcBef>
              <a:buNone/>
            </a:pPr>
            <a:r>
              <a:rPr lang="en" sz="1400">
                <a:solidFill>
                  <a:srgbClr val="000000"/>
                </a:solidFill>
              </a:rPr>
              <a:t>startService(sIntent);</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a:t>
            </a:r>
          </a:p>
          <a:p>
            <a:endParaRPr lang="en" sz="1400">
              <a:solidFill>
                <a:srgbClr val="000000"/>
              </a:solidFill>
            </a:endParaRPr>
          </a:p>
        </p:txBody>
      </p:sp>
      <p:sp>
        <p:nvSpPr>
          <p:cNvPr id="453" name="Shape 453"/>
          <p:cNvSpPr/>
          <p:nvPr/>
        </p:nvSpPr>
        <p:spPr>
          <a:xfrm>
            <a:off x="6522587" y="1295175"/>
            <a:ext cx="1966199" cy="875999"/>
          </a:xfrm>
          <a:prstGeom prst="wedgeRoundRectCallout">
            <a:avLst>
              <a:gd name="adj1" fmla="val -60302"/>
              <a:gd name="adj2" fmla="val 2619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Here we start with an Activity</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459" name="Shape 45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marL="457200" lvl="0" indent="457200" rtl="0">
              <a:lnSpc>
                <a:spcPct val="115000"/>
              </a:lnSpc>
              <a:spcBef>
                <a:spcPts val="0"/>
              </a:spcBef>
              <a:buClr>
                <a:srgbClr val="000000"/>
              </a:buClr>
              <a:buSzPct val="78571"/>
              <a:buFont typeface="Arial"/>
              <a:buNone/>
            </a:pPr>
            <a:r>
              <a:rPr lang="en" sz="1400">
                <a:solidFill>
                  <a:srgbClr val="000000"/>
                </a:solidFill>
              </a:rPr>
              <a:t>super.onCreate(savedInstanceState);</a:t>
            </a:r>
          </a:p>
          <a:p>
            <a:pPr marL="457200" lvl="0" indent="457200" rtl="0">
              <a:lnSpc>
                <a:spcPct val="115000"/>
              </a:lnSpc>
              <a:spcBef>
                <a:spcPts val="0"/>
              </a:spcBef>
              <a:buClr>
                <a:srgbClr val="000000"/>
              </a:buClr>
              <a:buSzPct val="78571"/>
              <a:buFont typeface="Arial"/>
              <a:buNone/>
            </a:pPr>
            <a:r>
              <a:rPr lang="en" sz="1400">
                <a:solidFill>
                  <a:srgbClr val="000000"/>
                </a:solidFill>
              </a:rPr>
              <a:t>setContentView(R.layout.main);</a:t>
            </a:r>
          </a:p>
          <a:p>
            <a:pPr lvl="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Button button = (Button) findViewById(R.id.button1);</a:t>
            </a:r>
          </a:p>
          <a:p>
            <a:pPr marL="457200" lvl="0" indent="457200" rtl="0">
              <a:lnSpc>
                <a:spcPct val="115000"/>
              </a:lnSpc>
              <a:spcBef>
                <a:spcPts val="0"/>
              </a:spcBef>
              <a:buClr>
                <a:srgbClr val="000000"/>
              </a:buClr>
              <a:buSzPct val="78571"/>
              <a:buFont typeface="Arial"/>
              <a:buNone/>
            </a:pPr>
            <a:r>
              <a:rPr lang="en" sz="1400">
                <a:solidFill>
                  <a:srgbClr val="000000"/>
                </a:solidFill>
              </a:rPr>
              <a:t>button.setOnClickListener(new OnClickListener() {</a:t>
            </a:r>
          </a:p>
          <a:p>
            <a:pPr lvl="0" rtl="0">
              <a:lnSpc>
                <a:spcPct val="115000"/>
              </a:lnSpc>
              <a:spcBef>
                <a:spcPts val="0"/>
              </a:spcBef>
              <a:buClr>
                <a:srgbClr val="000000"/>
              </a:buClr>
              <a:buSzPct val="78571"/>
              <a:buFont typeface="Arial"/>
              <a:buNone/>
            </a:pPr>
            <a:r>
              <a:rPr lang="en" sz="1400">
                <a:solidFill>
                  <a:srgbClr val="000000"/>
                </a:solidFill>
              </a:rPr>
              <a:t>			</a:t>
            </a:r>
          </a:p>
          <a:p>
            <a:pPr marL="914400" lvl="0" indent="457200" rtl="0">
              <a:lnSpc>
                <a:spcPct val="115000"/>
              </a:lnSpc>
              <a:spcBef>
                <a:spcPts val="0"/>
              </a:spcBef>
              <a:buClr>
                <a:srgbClr val="000000"/>
              </a:buClr>
              <a:buSzPct val="78571"/>
              <a:buFont typeface="Arial"/>
              <a:buNone/>
            </a:pPr>
            <a:r>
              <a:rPr lang="en" sz="1400">
                <a:solidFill>
                  <a:srgbClr val="000000"/>
                </a:solidFill>
              </a:rPr>
              <a:t>@Override</a:t>
            </a:r>
          </a:p>
          <a:p>
            <a:pPr marL="914400" lvl="0" indent="457200" rtl="0">
              <a:lnSpc>
                <a:spcPct val="115000"/>
              </a:lnSpc>
              <a:spcBef>
                <a:spcPts val="0"/>
              </a:spcBef>
              <a:buClr>
                <a:srgbClr val="000000"/>
              </a:buClr>
              <a:buSzPct val="78571"/>
              <a:buFont typeface="Arial"/>
              <a:buNone/>
            </a:pPr>
            <a:r>
              <a:rPr lang="en" sz="1400">
                <a:solidFill>
                  <a:srgbClr val="000000"/>
                </a:solidFill>
              </a:rPr>
              <a:t>public void onClick(View v) {</a:t>
            </a:r>
          </a:p>
          <a:p>
            <a:endParaRPr lang="en" sz="1400">
              <a:solidFill>
                <a:srgbClr val="000000"/>
              </a:solidFill>
            </a:endParaRPr>
          </a:p>
          <a:p>
            <a:pPr marL="1371600" lvl="0" indent="457200" rtl="0">
              <a:lnSpc>
                <a:spcPct val="115000"/>
              </a:lnSpc>
              <a:spcBef>
                <a:spcPts val="0"/>
              </a:spcBef>
              <a:buClr>
                <a:srgbClr val="000000"/>
              </a:buClr>
              <a:buSzPct val="78571"/>
              <a:buFont typeface="Arial"/>
              <a:buNone/>
            </a:pPr>
            <a:r>
              <a:rPr lang="en" sz="1400" b="1">
                <a:solidFill>
                  <a:srgbClr val="000000"/>
                </a:solidFill>
              </a:rPr>
              <a:t>Intent sIntent = new Intent(getApplicationContext(), MyService.class);</a:t>
            </a:r>
          </a:p>
          <a:p>
            <a:pPr marL="1371600" lvl="0" indent="457200" rtl="0">
              <a:lnSpc>
                <a:spcPct val="115000"/>
              </a:lnSpc>
              <a:spcBef>
                <a:spcPts val="0"/>
              </a:spcBef>
              <a:buClr>
                <a:srgbClr val="000000"/>
              </a:buClr>
              <a:buSzPct val="78571"/>
              <a:buFont typeface="Arial"/>
              <a:buNone/>
            </a:pPr>
            <a:r>
              <a:rPr lang="en" sz="1400" b="1">
                <a:solidFill>
                  <a:srgbClr val="000000"/>
                </a:solidFill>
              </a:rPr>
              <a:t>sIntent.putExtra("myaction", "loop");</a:t>
            </a:r>
          </a:p>
          <a:p>
            <a:pPr marL="1371600" lvl="0" indent="457200" rtl="0">
              <a:lnSpc>
                <a:spcPct val="115000"/>
              </a:lnSpc>
              <a:spcBef>
                <a:spcPts val="0"/>
              </a:spcBef>
              <a:buClr>
                <a:srgbClr val="000000"/>
              </a:buClr>
              <a:buSzPct val="78571"/>
              <a:buFont typeface="Arial"/>
              <a:buNone/>
            </a:pPr>
            <a:r>
              <a:rPr lang="en" sz="1400" b="1">
                <a:solidFill>
                  <a:srgbClr val="000000"/>
                </a:solidFill>
              </a:rPr>
              <a:t>startService(sIntent);</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p:txBody>
      </p:sp>
      <p:sp>
        <p:nvSpPr>
          <p:cNvPr id="460" name="Shape 460"/>
          <p:cNvSpPr/>
          <p:nvPr/>
        </p:nvSpPr>
        <p:spPr>
          <a:xfrm>
            <a:off x="6224412" y="5423000"/>
            <a:ext cx="2404200" cy="875999"/>
          </a:xfrm>
          <a:prstGeom prst="wedgeRoundRectCallout">
            <a:avLst>
              <a:gd name="adj1" fmla="val -51425"/>
              <a:gd name="adj2" fmla="val -56381"/>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Add some extra information to the Intent so that the Service can know which job to perform</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1. Broadcast Intent</a:t>
            </a:r>
          </a:p>
        </p:txBody>
      </p:sp>
      <p:sp>
        <p:nvSpPr>
          <p:cNvPr id="466" name="Shape 46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b="1">
                <a:solidFill>
                  <a:srgbClr val="000000"/>
                </a:solidFill>
              </a:rPr>
              <a:t>public class MyService extends IntentService</a:t>
            </a:r>
            <a:r>
              <a:rPr lang="en" sz="1400">
                <a:solidFill>
                  <a:srgbClr val="000000"/>
                </a:solidFill>
              </a:rPr>
              <a:t> {</a:t>
            </a:r>
          </a:p>
          <a:p>
            <a:pPr lvl="0" rtl="0">
              <a:lnSpc>
                <a:spcPct val="115000"/>
              </a:lnSpc>
              <a:spcBef>
                <a:spcPts val="0"/>
              </a:spcBef>
              <a:buNone/>
            </a:pPr>
            <a:r>
              <a:rPr lang="en" sz="1400">
                <a:solidFill>
                  <a:srgbClr val="000000"/>
                </a:solidFill>
              </a:rPr>
              <a:t>	public MyService() {</a:t>
            </a:r>
          </a:p>
          <a:p>
            <a:pPr lvl="0" rtl="0">
              <a:lnSpc>
                <a:spcPct val="115000"/>
              </a:lnSpc>
              <a:spcBef>
                <a:spcPts val="0"/>
              </a:spcBef>
              <a:buNone/>
            </a:pPr>
            <a:r>
              <a:rPr lang="en" sz="1400">
                <a:solidFill>
                  <a:srgbClr val="000000"/>
                </a:solidFill>
              </a:rPr>
              <a:t>		super("MyService");</a:t>
            </a:r>
          </a:p>
          <a:p>
            <a:pPr lvl="0" rtl="0">
              <a:lnSpc>
                <a:spcPct val="115000"/>
              </a:lnSpc>
              <a:spcBef>
                <a:spcPts val="0"/>
              </a:spcBef>
              <a:buNone/>
            </a:pPr>
            <a:r>
              <a:rPr lang="en" sz="1400">
                <a:solidFill>
                  <a:srgbClr val="000000"/>
                </a:solidFill>
              </a:rPr>
              <a:t>	}</a:t>
            </a:r>
          </a:p>
          <a:p>
            <a:endParaRPr lang="en" sz="1400">
              <a:solidFill>
                <a:srgbClr val="000000"/>
              </a:solidFill>
            </a:endParaRPr>
          </a:p>
          <a:p>
            <a:pPr lvl="0" rtl="0">
              <a:lnSpc>
                <a:spcPct val="115000"/>
              </a:lnSpc>
              <a:spcBef>
                <a:spcPts val="0"/>
              </a:spcBef>
              <a:buNone/>
            </a:pPr>
            <a:r>
              <a:rPr lang="en" sz="1400">
                <a:solidFill>
                  <a:srgbClr val="000000"/>
                </a:solidFill>
              </a:rPr>
              <a:t>	@Override	protected void onHandleIntent(Intent intent) {</a:t>
            </a:r>
          </a:p>
          <a:p>
            <a:endParaRPr lang="en" sz="1400">
              <a:solidFill>
                <a:srgbClr val="000000"/>
              </a:solidFill>
            </a:endParaRPr>
          </a:p>
          <a:p>
            <a:pPr lvl="0" rtl="0">
              <a:lnSpc>
                <a:spcPct val="115000"/>
              </a:lnSpc>
              <a:spcBef>
                <a:spcPts val="0"/>
              </a:spcBef>
              <a:buNone/>
            </a:pPr>
            <a:r>
              <a:rPr lang="en" sz="1400">
                <a:solidFill>
                  <a:srgbClr val="000000"/>
                </a:solidFill>
              </a:rPr>
              <a:t>		int i;</a:t>
            </a:r>
          </a:p>
          <a:p>
            <a:pPr lvl="0" rtl="0">
              <a:lnSpc>
                <a:spcPct val="115000"/>
              </a:lnSpc>
              <a:spcBef>
                <a:spcPts val="0"/>
              </a:spcBef>
              <a:buNone/>
            </a:pPr>
            <a:r>
              <a:rPr lang="en" sz="1400">
                <a:solidFill>
                  <a:srgbClr val="000000"/>
                </a:solidFill>
              </a:rPr>
              <a:t>		int LIMIT = 1000000000;</a:t>
            </a:r>
          </a:p>
          <a:p>
            <a:pPr lvl="0" rtl="0">
              <a:lnSpc>
                <a:spcPct val="115000"/>
              </a:lnSpc>
              <a:spcBef>
                <a:spcPts val="0"/>
              </a:spcBef>
              <a:buNone/>
            </a:pPr>
            <a:r>
              <a:rPr lang="en" sz="1400">
                <a:solidFill>
                  <a:srgbClr val="000000"/>
                </a:solidFill>
              </a:rPr>
              <a:t>		Bundle extras = intent.getExtras();</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if(extras != null)</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if(extras.getString("myaction").equals("loop"))</a:t>
            </a:r>
          </a:p>
          <a:p>
            <a:pPr lvl="0" rtl="0">
              <a:lnSpc>
                <a:spcPct val="115000"/>
              </a:lnSpc>
              <a:spcBef>
                <a:spcPts val="0"/>
              </a:spcBef>
              <a:buNone/>
            </a:pPr>
            <a:r>
              <a:rPr lang="en" sz="1400">
                <a:solidFill>
                  <a:srgbClr val="000000"/>
                </a:solidFill>
              </a:rPr>
              <a:t>				for(i = 0; i &lt; LIMIT; i++);</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Intent myIntent = new Intent(this, MyReceiver.class);</a:t>
            </a:r>
          </a:p>
          <a:p>
            <a:pPr lvl="0" rtl="0">
              <a:lnSpc>
                <a:spcPct val="115000"/>
              </a:lnSpc>
              <a:spcBef>
                <a:spcPts val="0"/>
              </a:spcBef>
              <a:buNone/>
            </a:pPr>
            <a:r>
              <a:rPr lang="en" sz="1400">
                <a:solidFill>
                  <a:srgbClr val="000000"/>
                </a:solidFill>
              </a:rPr>
              <a:t>		sendBroadcast(myIntent);</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a:t>
            </a:r>
          </a:p>
        </p:txBody>
      </p:sp>
      <p:sp>
        <p:nvSpPr>
          <p:cNvPr id="467" name="Shape 467"/>
          <p:cNvSpPr/>
          <p:nvPr/>
        </p:nvSpPr>
        <p:spPr>
          <a:xfrm>
            <a:off x="5767837" y="1600200"/>
            <a:ext cx="2404200" cy="875999"/>
          </a:xfrm>
          <a:prstGeom prst="wedgeRoundRectCallout">
            <a:avLst>
              <a:gd name="adj1" fmla="val -56590"/>
              <a:gd name="adj2" fmla="val -14892"/>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Here we extend IntentService instead of Service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473" name="Shape 47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rtl="0">
              <a:lnSpc>
                <a:spcPct val="115000"/>
              </a:lnSpc>
              <a:spcBef>
                <a:spcPts val="0"/>
              </a:spcBef>
              <a:buClr>
                <a:srgbClr val="000000"/>
              </a:buClr>
              <a:buSzPct val="78571"/>
              <a:buFont typeface="Arial"/>
              <a:buNone/>
            </a:pPr>
            <a:r>
              <a:rPr lang="en" sz="1400">
                <a:solidFill>
                  <a:srgbClr val="000000"/>
                </a:solidFill>
              </a:rPr>
              <a:t>	</a:t>
            </a:r>
            <a:r>
              <a:rPr lang="en" sz="1400" b="1">
                <a:solidFill>
                  <a:srgbClr val="000000"/>
                </a:solidFill>
              </a:rPr>
              <a:t>public MyService() {</a:t>
            </a:r>
          </a:p>
          <a:p>
            <a:pPr lvl="0" rtl="0">
              <a:lnSpc>
                <a:spcPct val="115000"/>
              </a:lnSpc>
              <a:spcBef>
                <a:spcPts val="0"/>
              </a:spcBef>
              <a:buClr>
                <a:srgbClr val="000000"/>
              </a:buClr>
              <a:buSzPct val="78571"/>
              <a:buFont typeface="Arial"/>
              <a:buNone/>
            </a:pPr>
            <a:r>
              <a:rPr lang="en" sz="1400" b="1">
                <a:solidFill>
                  <a:srgbClr val="000000"/>
                </a:solidFill>
              </a:rPr>
              <a:t>		super("MyService");</a:t>
            </a:r>
          </a:p>
          <a:p>
            <a:pPr lvl="0" rtl="0">
              <a:lnSpc>
                <a:spcPct val="115000"/>
              </a:lnSpc>
              <a:spcBef>
                <a:spcPts val="0"/>
              </a:spcBef>
              <a:buClr>
                <a:srgbClr val="000000"/>
              </a:buClr>
              <a:buSzPct val="78571"/>
              <a:buFont typeface="Arial"/>
              <a:buNone/>
            </a:pPr>
            <a:r>
              <a:rPr lang="en" sz="1400" b="1">
                <a:solidFill>
                  <a:srgbClr val="000000"/>
                </a:solidFill>
              </a:rPr>
              <a:t>	}</a:t>
            </a:r>
          </a:p>
          <a:p>
            <a:endParaRPr lang="en" sz="1400" b="1">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@Override	protected void onHandleIntent(Intent intent)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int i;</a:t>
            </a:r>
          </a:p>
          <a:p>
            <a:pPr lvl="0" rtl="0">
              <a:lnSpc>
                <a:spcPct val="115000"/>
              </a:lnSpc>
              <a:spcBef>
                <a:spcPts val="0"/>
              </a:spcBef>
              <a:buClr>
                <a:srgbClr val="000000"/>
              </a:buClr>
              <a:buSzPct val="78571"/>
              <a:buFont typeface="Arial"/>
              <a:buNone/>
            </a:pPr>
            <a:r>
              <a:rPr lang="en" sz="1400">
                <a:solidFill>
                  <a:srgbClr val="000000"/>
                </a:solidFill>
              </a:rPr>
              <a:t>		int LIMIT = 1000000000;</a:t>
            </a:r>
          </a:p>
          <a:p>
            <a:pPr lvl="0" rtl="0">
              <a:lnSpc>
                <a:spcPct val="115000"/>
              </a:lnSpc>
              <a:spcBef>
                <a:spcPts val="0"/>
              </a:spcBef>
              <a:buClr>
                <a:srgbClr val="000000"/>
              </a:buClr>
              <a:buSzPct val="78571"/>
              <a:buFont typeface="Arial"/>
              <a:buNone/>
            </a:pPr>
            <a:r>
              <a:rPr lang="en" sz="1400">
                <a:solidFill>
                  <a:srgbClr val="000000"/>
                </a:solidFill>
              </a:rPr>
              <a:t>		Bundle extras = intent.getExtras();</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 != null)</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if(extras.getString("myaction").equals("loop"))</a:t>
            </a:r>
          </a:p>
          <a:p>
            <a:pPr lvl="0" rtl="0">
              <a:lnSpc>
                <a:spcPct val="115000"/>
              </a:lnSpc>
              <a:spcBef>
                <a:spcPts val="0"/>
              </a:spcBef>
              <a:buClr>
                <a:srgbClr val="000000"/>
              </a:buClr>
              <a:buSzPct val="78571"/>
              <a:buFont typeface="Arial"/>
              <a:buNone/>
            </a:pPr>
            <a:r>
              <a:rPr lang="en" sz="1400">
                <a:solidFill>
                  <a:srgbClr val="000000"/>
                </a:solidFill>
              </a:rPr>
              <a:t>				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Intent myIntent = new Intent(this, MyReceiver.class);</a:t>
            </a:r>
          </a:p>
          <a:p>
            <a:pPr lvl="0" rtl="0">
              <a:lnSpc>
                <a:spcPct val="115000"/>
              </a:lnSpc>
              <a:spcBef>
                <a:spcPts val="0"/>
              </a:spcBef>
              <a:buClr>
                <a:srgbClr val="000000"/>
              </a:buClr>
              <a:buSzPct val="78571"/>
              <a:buFont typeface="Arial"/>
              <a:buNone/>
            </a:pPr>
            <a:r>
              <a:rPr lang="en" sz="1400">
                <a:solidFill>
                  <a:srgbClr val="000000"/>
                </a:solidFill>
              </a:rPr>
              <a:t>		sendBroadcast(myIntent);</a:t>
            </a:r>
          </a:p>
          <a:p>
            <a:pPr lvl="0" rtl="0">
              <a:lnSpc>
                <a:spcPct val="115000"/>
              </a:lnSpc>
              <a:spcBef>
                <a:spcPts val="0"/>
              </a:spcBef>
              <a:buClr>
                <a:srgbClr val="000000"/>
              </a:buClr>
              <a:buSzPct val="78571"/>
              <a:buFont typeface="Arial"/>
              <a:buNone/>
            </a:pPr>
            <a:r>
              <a:rPr lang="en" sz="1400">
                <a:solidFill>
                  <a:srgbClr val="000000"/>
                </a:solidFill>
              </a:rPr>
              <a:t>	}</a:t>
            </a:r>
          </a:p>
          <a:p>
            <a:pPr lvl="0">
              <a:lnSpc>
                <a:spcPct val="115000"/>
              </a:lnSpc>
              <a:spcBef>
                <a:spcPts val="0"/>
              </a:spcBef>
              <a:buClr>
                <a:srgbClr val="000000"/>
              </a:buClr>
              <a:buSzPct val="78571"/>
              <a:buFont typeface="Arial"/>
              <a:buNone/>
            </a:pPr>
            <a:r>
              <a:rPr lang="en" sz="1400">
                <a:solidFill>
                  <a:srgbClr val="000000"/>
                </a:solidFill>
              </a:rPr>
              <a:t>}</a:t>
            </a:r>
          </a:p>
        </p:txBody>
      </p:sp>
      <p:sp>
        <p:nvSpPr>
          <p:cNvPr id="474" name="Shape 474"/>
          <p:cNvSpPr/>
          <p:nvPr/>
        </p:nvSpPr>
        <p:spPr>
          <a:xfrm>
            <a:off x="5767837" y="1752600"/>
            <a:ext cx="2404200" cy="875999"/>
          </a:xfrm>
          <a:prstGeom prst="wedgeRoundRectCallout">
            <a:avLst>
              <a:gd name="adj1" fmla="val -56590"/>
              <a:gd name="adj2" fmla="val -14892"/>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In doing so, you must have a constructor</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480" name="Shape 48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rtl="0">
              <a:lnSpc>
                <a:spcPct val="115000"/>
              </a:lnSpc>
              <a:spcBef>
                <a:spcPts val="0"/>
              </a:spcBef>
              <a:buClr>
                <a:srgbClr val="000000"/>
              </a:buClr>
              <a:buSzPct val="78571"/>
              <a:buFont typeface="Arial"/>
              <a:buNone/>
            </a:pPr>
            <a:r>
              <a:rPr lang="en" sz="1400">
                <a:solidFill>
                  <a:srgbClr val="000000"/>
                </a:solidFill>
              </a:rPr>
              <a:t>	public MyService() {</a:t>
            </a:r>
          </a:p>
          <a:p>
            <a:pPr lvl="0" rtl="0">
              <a:lnSpc>
                <a:spcPct val="115000"/>
              </a:lnSpc>
              <a:spcBef>
                <a:spcPts val="0"/>
              </a:spcBef>
              <a:buClr>
                <a:srgbClr val="000000"/>
              </a:buClr>
              <a:buSzPct val="78571"/>
              <a:buFont typeface="Arial"/>
              <a:buNone/>
            </a:pPr>
            <a:r>
              <a:rPr lang="en" sz="1400">
                <a:solidFill>
                  <a:srgbClr val="000000"/>
                </a:solidFill>
              </a:rPr>
              <a:t>		super("MyService");</a:t>
            </a:r>
          </a:p>
          <a:p>
            <a:pPr lvl="0" rtl="0">
              <a:lnSpc>
                <a:spcPct val="115000"/>
              </a:lnSpc>
              <a:spcBef>
                <a:spcPts val="0"/>
              </a:spcBef>
              <a:buClr>
                <a:srgbClr val="000000"/>
              </a:buClr>
              <a:buSzPct val="78571"/>
              <a:buFont typeface="Arial"/>
              <a:buNone/>
            </a:pPr>
            <a:r>
              <a:rPr lang="en" sz="1400">
                <a:solidFill>
                  <a:srgbClr val="000000"/>
                </a:solidFill>
              </a:rPr>
              <a: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b="1">
                <a:solidFill>
                  <a:srgbClr val="000000"/>
                </a:solidFill>
              </a:rPr>
              <a:t>	@Override protected void onHandleIntent(Intent intent)</a:t>
            </a:r>
            <a:r>
              <a:rPr lang="en" sz="1400">
                <a:solidFill>
                  <a:srgbClr val="000000"/>
                </a:solidFill>
              </a:rPr>
              <a: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int i;</a:t>
            </a:r>
          </a:p>
          <a:p>
            <a:pPr lvl="0" rtl="0">
              <a:lnSpc>
                <a:spcPct val="115000"/>
              </a:lnSpc>
              <a:spcBef>
                <a:spcPts val="0"/>
              </a:spcBef>
              <a:buClr>
                <a:srgbClr val="000000"/>
              </a:buClr>
              <a:buSzPct val="78571"/>
              <a:buFont typeface="Arial"/>
              <a:buNone/>
            </a:pPr>
            <a:r>
              <a:rPr lang="en" sz="1400">
                <a:solidFill>
                  <a:srgbClr val="000000"/>
                </a:solidFill>
              </a:rPr>
              <a:t>		int LIMIT = 1000000000;</a:t>
            </a:r>
          </a:p>
          <a:p>
            <a:pPr lvl="0" rtl="0">
              <a:lnSpc>
                <a:spcPct val="115000"/>
              </a:lnSpc>
              <a:spcBef>
                <a:spcPts val="0"/>
              </a:spcBef>
              <a:buClr>
                <a:srgbClr val="000000"/>
              </a:buClr>
              <a:buSzPct val="78571"/>
              <a:buFont typeface="Arial"/>
              <a:buNone/>
            </a:pPr>
            <a:r>
              <a:rPr lang="en" sz="1400">
                <a:solidFill>
                  <a:srgbClr val="000000"/>
                </a:solidFill>
              </a:rPr>
              <a:t>		Bundle extras = intent.getExtras();</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 != null)</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if(extras.getString("myaction").equals("loop"))</a:t>
            </a:r>
          </a:p>
          <a:p>
            <a:pPr lvl="0" rtl="0">
              <a:lnSpc>
                <a:spcPct val="115000"/>
              </a:lnSpc>
              <a:spcBef>
                <a:spcPts val="0"/>
              </a:spcBef>
              <a:buClr>
                <a:srgbClr val="000000"/>
              </a:buClr>
              <a:buSzPct val="78571"/>
              <a:buFont typeface="Arial"/>
              <a:buNone/>
            </a:pPr>
            <a:r>
              <a:rPr lang="en" sz="1400">
                <a:solidFill>
                  <a:srgbClr val="000000"/>
                </a:solidFill>
              </a:rPr>
              <a:t>				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Intent myIntent = new Intent(this, MyReceiver.class);</a:t>
            </a:r>
          </a:p>
          <a:p>
            <a:pPr lvl="0" rtl="0">
              <a:lnSpc>
                <a:spcPct val="115000"/>
              </a:lnSpc>
              <a:spcBef>
                <a:spcPts val="0"/>
              </a:spcBef>
              <a:buClr>
                <a:srgbClr val="000000"/>
              </a:buClr>
              <a:buSzPct val="78571"/>
              <a:buFont typeface="Arial"/>
              <a:buNone/>
            </a:pPr>
            <a:r>
              <a:rPr lang="en" sz="1400">
                <a:solidFill>
                  <a:srgbClr val="000000"/>
                </a:solidFill>
              </a:rPr>
              <a:t>		sendBroadcast(myIntent);</a:t>
            </a:r>
          </a:p>
          <a:p>
            <a:pPr lvl="0" rtl="0">
              <a:lnSpc>
                <a:spcPct val="115000"/>
              </a:lnSpc>
              <a:spcBef>
                <a:spcPts val="0"/>
              </a:spcBef>
              <a:buClr>
                <a:srgbClr val="000000"/>
              </a:buClr>
              <a:buSzPct val="78571"/>
              <a:buFont typeface="Arial"/>
              <a:buNone/>
            </a:pPr>
            <a:r>
              <a:rPr lang="en" sz="1400">
                <a:solidFill>
                  <a:srgbClr val="000000"/>
                </a:solidFill>
              </a:rPr>
              <a:t>	}</a:t>
            </a:r>
          </a:p>
          <a:p>
            <a:pPr lvl="0">
              <a:lnSpc>
                <a:spcPct val="115000"/>
              </a:lnSpc>
              <a:spcBef>
                <a:spcPts val="0"/>
              </a:spcBef>
              <a:buClr>
                <a:srgbClr val="000000"/>
              </a:buClr>
              <a:buSzPct val="78571"/>
              <a:buFont typeface="Arial"/>
              <a:buNone/>
            </a:pPr>
            <a:r>
              <a:rPr lang="en" sz="1400">
                <a:solidFill>
                  <a:srgbClr val="000000"/>
                </a:solidFill>
              </a:rPr>
              <a:t>}</a:t>
            </a:r>
          </a:p>
        </p:txBody>
      </p:sp>
      <p:sp>
        <p:nvSpPr>
          <p:cNvPr id="481" name="Shape 481"/>
          <p:cNvSpPr/>
          <p:nvPr/>
        </p:nvSpPr>
        <p:spPr>
          <a:xfrm>
            <a:off x="6168512" y="3318025"/>
            <a:ext cx="2404200" cy="875999"/>
          </a:xfrm>
          <a:prstGeom prst="wedgeRoundRectCallout">
            <a:avLst>
              <a:gd name="adj1" fmla="val -56590"/>
              <a:gd name="adj2" fmla="val -5541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and we override onHandleIntent() instead of onStartCommand()</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487" name="Shape 48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rtl="0">
              <a:lnSpc>
                <a:spcPct val="115000"/>
              </a:lnSpc>
              <a:spcBef>
                <a:spcPts val="0"/>
              </a:spcBef>
              <a:buClr>
                <a:srgbClr val="000000"/>
              </a:buClr>
              <a:buSzPct val="78571"/>
              <a:buFont typeface="Arial"/>
              <a:buNone/>
            </a:pPr>
            <a:r>
              <a:rPr lang="en" sz="1400">
                <a:solidFill>
                  <a:srgbClr val="000000"/>
                </a:solidFill>
              </a:rPr>
              <a:t>	public MyService() {</a:t>
            </a:r>
          </a:p>
          <a:p>
            <a:pPr lvl="0" rtl="0">
              <a:lnSpc>
                <a:spcPct val="115000"/>
              </a:lnSpc>
              <a:spcBef>
                <a:spcPts val="0"/>
              </a:spcBef>
              <a:buClr>
                <a:srgbClr val="000000"/>
              </a:buClr>
              <a:buSzPct val="78571"/>
              <a:buFont typeface="Arial"/>
              <a:buNone/>
            </a:pPr>
            <a:r>
              <a:rPr lang="en" sz="1400">
                <a:solidFill>
                  <a:srgbClr val="000000"/>
                </a:solidFill>
              </a:rPr>
              <a:t>		super("MyService");</a:t>
            </a:r>
          </a:p>
          <a:p>
            <a:pPr lvl="0" rtl="0">
              <a:lnSpc>
                <a:spcPct val="115000"/>
              </a:lnSpc>
              <a:spcBef>
                <a:spcPts val="0"/>
              </a:spcBef>
              <a:buClr>
                <a:srgbClr val="000000"/>
              </a:buClr>
              <a:buSzPct val="78571"/>
              <a:buFont typeface="Arial"/>
              <a:buNone/>
            </a:pPr>
            <a:r>
              <a:rPr lang="en" sz="1400">
                <a:solidFill>
                  <a:srgbClr val="000000"/>
                </a:solidFill>
              </a:rPr>
              <a: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@Override protected void onHandleIntent(Intent intent)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int i;</a:t>
            </a:r>
          </a:p>
          <a:p>
            <a:pPr lvl="0" rtl="0">
              <a:lnSpc>
                <a:spcPct val="115000"/>
              </a:lnSpc>
              <a:spcBef>
                <a:spcPts val="0"/>
              </a:spcBef>
              <a:buClr>
                <a:srgbClr val="000000"/>
              </a:buClr>
              <a:buSzPct val="78571"/>
              <a:buFont typeface="Arial"/>
              <a:buNone/>
            </a:pPr>
            <a:r>
              <a:rPr lang="en" sz="1400">
                <a:solidFill>
                  <a:srgbClr val="000000"/>
                </a:solidFill>
              </a:rPr>
              <a:t>		int LIMIT = 1000000000;</a:t>
            </a:r>
          </a:p>
          <a:p>
            <a:pPr lvl="0" rtl="0">
              <a:lnSpc>
                <a:spcPct val="115000"/>
              </a:lnSpc>
              <a:spcBef>
                <a:spcPts val="0"/>
              </a:spcBef>
              <a:buClr>
                <a:srgbClr val="000000"/>
              </a:buClr>
              <a:buSzPct val="78571"/>
              <a:buFont typeface="Arial"/>
              <a:buNone/>
            </a:pPr>
            <a:r>
              <a:rPr lang="en" sz="1400">
                <a:solidFill>
                  <a:srgbClr val="000000"/>
                </a:solidFill>
              </a:rPr>
              <a:t>		</a:t>
            </a:r>
            <a:r>
              <a:rPr lang="en" sz="1400" b="1">
                <a:solidFill>
                  <a:srgbClr val="000000"/>
                </a:solidFill>
              </a:rPr>
              <a:t>Bundle extras = intent.getExtras();</a:t>
            </a:r>
          </a:p>
          <a:p>
            <a:pPr lvl="0" rtl="0">
              <a:lnSpc>
                <a:spcPct val="115000"/>
              </a:lnSpc>
              <a:spcBef>
                <a:spcPts val="0"/>
              </a:spcBef>
              <a:buClr>
                <a:srgbClr val="000000"/>
              </a:buClr>
              <a:buSzPct val="78571"/>
              <a:buFont typeface="Arial"/>
              <a:buNone/>
            </a:pPr>
            <a:r>
              <a:rPr lang="en" sz="1400" b="1">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if(extras != null)</a:t>
            </a:r>
          </a:p>
          <a:p>
            <a:pPr lvl="0" rtl="0">
              <a:lnSpc>
                <a:spcPct val="115000"/>
              </a:lnSpc>
              <a:spcBef>
                <a:spcPts val="0"/>
              </a:spcBef>
              <a:buClr>
                <a:srgbClr val="000000"/>
              </a:buClr>
              <a:buSzPct val="78571"/>
              <a:buFont typeface="Arial"/>
              <a:buNone/>
            </a:pPr>
            <a:r>
              <a:rPr lang="en" sz="1400" b="1">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if(extras.getString("myaction").equals("loop"))</a:t>
            </a:r>
          </a:p>
          <a:p>
            <a:pPr lvl="0" rtl="0">
              <a:lnSpc>
                <a:spcPct val="115000"/>
              </a:lnSpc>
              <a:spcBef>
                <a:spcPts val="0"/>
              </a:spcBef>
              <a:buClr>
                <a:srgbClr val="000000"/>
              </a:buClr>
              <a:buSzPct val="78571"/>
              <a:buFont typeface="Arial"/>
              <a:buNone/>
            </a:pPr>
            <a:r>
              <a:rPr lang="en" sz="1400">
                <a:solidFill>
                  <a:srgbClr val="000000"/>
                </a:solidFill>
              </a:rPr>
              <a:t>				for(i = 0; i &lt; LIMIT; i++);</a:t>
            </a:r>
          </a:p>
          <a:p>
            <a:pPr lvl="0" rtl="0">
              <a:lnSpc>
                <a:spcPct val="115000"/>
              </a:lnSpc>
              <a:spcBef>
                <a:spcPts val="0"/>
              </a:spcBef>
              <a:buClr>
                <a:srgbClr val="000000"/>
              </a:buClr>
              <a:buSzPct val="78571"/>
              <a:buFont typeface="Arial"/>
              <a:buNone/>
            </a:pPr>
            <a:r>
              <a:rPr lang="en" sz="1400" b="1">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Intent myIntent = new Intent(this, MyReceiver.class);</a:t>
            </a:r>
          </a:p>
          <a:p>
            <a:pPr lvl="0" rtl="0">
              <a:lnSpc>
                <a:spcPct val="115000"/>
              </a:lnSpc>
              <a:spcBef>
                <a:spcPts val="0"/>
              </a:spcBef>
              <a:buClr>
                <a:srgbClr val="000000"/>
              </a:buClr>
              <a:buSzPct val="78571"/>
              <a:buFont typeface="Arial"/>
              <a:buNone/>
            </a:pPr>
            <a:r>
              <a:rPr lang="en" sz="1400">
                <a:solidFill>
                  <a:srgbClr val="000000"/>
                </a:solidFill>
              </a:rPr>
              <a:t>		sendBroadcast(myIntent);</a:t>
            </a:r>
          </a:p>
          <a:p>
            <a:pPr lvl="0" rtl="0">
              <a:lnSpc>
                <a:spcPct val="115000"/>
              </a:lnSpc>
              <a:spcBef>
                <a:spcPts val="0"/>
              </a:spcBef>
              <a:buClr>
                <a:srgbClr val="000000"/>
              </a:buClr>
              <a:buSzPct val="78571"/>
              <a:buFont typeface="Arial"/>
              <a:buNone/>
            </a:pPr>
            <a:r>
              <a:rPr lang="en" sz="1400">
                <a:solidFill>
                  <a:srgbClr val="000000"/>
                </a:solidFill>
              </a:rPr>
              <a:t>	}</a:t>
            </a:r>
          </a:p>
          <a:p>
            <a:pPr lvl="0">
              <a:lnSpc>
                <a:spcPct val="115000"/>
              </a:lnSpc>
              <a:spcBef>
                <a:spcPts val="0"/>
              </a:spcBef>
              <a:buClr>
                <a:srgbClr val="000000"/>
              </a:buClr>
              <a:buSzPct val="78571"/>
              <a:buFont typeface="Arial"/>
              <a:buNone/>
            </a:pPr>
            <a:r>
              <a:rPr lang="en" sz="1400">
                <a:solidFill>
                  <a:srgbClr val="000000"/>
                </a:solidFill>
              </a:rPr>
              <a:t>}</a:t>
            </a:r>
          </a:p>
        </p:txBody>
      </p:sp>
      <p:sp>
        <p:nvSpPr>
          <p:cNvPr id="488" name="Shape 488"/>
          <p:cNvSpPr/>
          <p:nvPr/>
        </p:nvSpPr>
        <p:spPr>
          <a:xfrm>
            <a:off x="6149862" y="4333675"/>
            <a:ext cx="2404200" cy="875999"/>
          </a:xfrm>
          <a:prstGeom prst="wedgeRoundRectCallout">
            <a:avLst>
              <a:gd name="adj1" fmla="val -58527"/>
              <a:gd name="adj2" fmla="val -1180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Get the extras out of the intent, and let's see if we're tasked to loop</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494" name="Shape 49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rtl="0">
              <a:lnSpc>
                <a:spcPct val="115000"/>
              </a:lnSpc>
              <a:spcBef>
                <a:spcPts val="0"/>
              </a:spcBef>
              <a:buClr>
                <a:srgbClr val="000000"/>
              </a:buClr>
              <a:buSzPct val="78571"/>
              <a:buFont typeface="Arial"/>
              <a:buNone/>
            </a:pPr>
            <a:r>
              <a:rPr lang="en" sz="1400">
                <a:solidFill>
                  <a:srgbClr val="000000"/>
                </a:solidFill>
              </a:rPr>
              <a:t>	public MyService() {</a:t>
            </a:r>
          </a:p>
          <a:p>
            <a:pPr lvl="0" rtl="0">
              <a:lnSpc>
                <a:spcPct val="115000"/>
              </a:lnSpc>
              <a:spcBef>
                <a:spcPts val="0"/>
              </a:spcBef>
              <a:buClr>
                <a:srgbClr val="000000"/>
              </a:buClr>
              <a:buSzPct val="78571"/>
              <a:buFont typeface="Arial"/>
              <a:buNone/>
            </a:pPr>
            <a:r>
              <a:rPr lang="en" sz="1400">
                <a:solidFill>
                  <a:srgbClr val="000000"/>
                </a:solidFill>
              </a:rPr>
              <a:t>		super("MyService");</a:t>
            </a:r>
          </a:p>
          <a:p>
            <a:pPr lvl="0" rtl="0">
              <a:lnSpc>
                <a:spcPct val="115000"/>
              </a:lnSpc>
              <a:spcBef>
                <a:spcPts val="0"/>
              </a:spcBef>
              <a:buClr>
                <a:srgbClr val="000000"/>
              </a:buClr>
              <a:buSzPct val="78571"/>
              <a:buFont typeface="Arial"/>
              <a:buNone/>
            </a:pPr>
            <a:r>
              <a:rPr lang="en" sz="1400">
                <a:solidFill>
                  <a:srgbClr val="000000"/>
                </a:solidFill>
              </a:rPr>
              <a: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@Override protected void onHandleIntent(Intent intent)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int i;</a:t>
            </a:r>
          </a:p>
          <a:p>
            <a:pPr lvl="0" rtl="0">
              <a:lnSpc>
                <a:spcPct val="115000"/>
              </a:lnSpc>
              <a:spcBef>
                <a:spcPts val="0"/>
              </a:spcBef>
              <a:buClr>
                <a:srgbClr val="000000"/>
              </a:buClr>
              <a:buSzPct val="78571"/>
              <a:buFont typeface="Arial"/>
              <a:buNone/>
            </a:pPr>
            <a:r>
              <a:rPr lang="en" sz="1400">
                <a:solidFill>
                  <a:srgbClr val="000000"/>
                </a:solidFill>
              </a:rPr>
              <a:t>		int LIMIT = 1000000000;</a:t>
            </a:r>
          </a:p>
          <a:p>
            <a:pPr lvl="0" rtl="0">
              <a:lnSpc>
                <a:spcPct val="115000"/>
              </a:lnSpc>
              <a:spcBef>
                <a:spcPts val="0"/>
              </a:spcBef>
              <a:buClr>
                <a:srgbClr val="000000"/>
              </a:buClr>
              <a:buSzPct val="78571"/>
              <a:buFont typeface="Arial"/>
              <a:buNone/>
            </a:pPr>
            <a:r>
              <a:rPr lang="en" sz="1400">
                <a:solidFill>
                  <a:srgbClr val="000000"/>
                </a:solidFill>
              </a:rPr>
              <a:t>		Bundle extras = intent.getExtras();</a:t>
            </a:r>
          </a:p>
          <a:p>
            <a:pPr lvl="0" rtl="0">
              <a:lnSpc>
                <a:spcPct val="115000"/>
              </a:lnSpc>
              <a:spcBef>
                <a:spcPts val="0"/>
              </a:spcBef>
              <a:buClr>
                <a:srgbClr val="000000"/>
              </a:buClr>
              <a:buSzPct val="78571"/>
              <a:buFont typeface="Arial"/>
              <a:buNone/>
            </a:pPr>
            <a:r>
              <a:rPr lang="en" sz="1400" b="1">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a:t>
            </a:r>
            <a:r>
              <a:rPr lang="en" sz="1400">
                <a:solidFill>
                  <a:srgbClr val="000000"/>
                </a:solidFill>
              </a:rPr>
              <a:t>if(extras != null)</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if(extras.getString("myaction").equals("loop"))</a:t>
            </a:r>
          </a:p>
          <a:p>
            <a:pPr lvl="0" rtl="0">
              <a:lnSpc>
                <a:spcPct val="115000"/>
              </a:lnSpc>
              <a:spcBef>
                <a:spcPts val="0"/>
              </a:spcBef>
              <a:buClr>
                <a:srgbClr val="000000"/>
              </a:buClr>
              <a:buSzPct val="78571"/>
              <a:buFont typeface="Arial"/>
              <a:buNone/>
            </a:pPr>
            <a:r>
              <a:rPr lang="en" sz="1400" b="1">
                <a:solidFill>
                  <a:srgbClr val="000000"/>
                </a:solidFill>
              </a:rPr>
              <a:t>				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Intent myIntent = new Intent(this, MyReceiver.class);</a:t>
            </a:r>
          </a:p>
          <a:p>
            <a:pPr lvl="0" rtl="0">
              <a:lnSpc>
                <a:spcPct val="115000"/>
              </a:lnSpc>
              <a:spcBef>
                <a:spcPts val="0"/>
              </a:spcBef>
              <a:buClr>
                <a:srgbClr val="000000"/>
              </a:buClr>
              <a:buSzPct val="78571"/>
              <a:buFont typeface="Arial"/>
              <a:buNone/>
            </a:pPr>
            <a:r>
              <a:rPr lang="en" sz="1400">
                <a:solidFill>
                  <a:srgbClr val="000000"/>
                </a:solidFill>
              </a:rPr>
              <a:t>		sendBroadcast(myIntent);</a:t>
            </a:r>
          </a:p>
          <a:p>
            <a:pPr lvl="0" rtl="0">
              <a:lnSpc>
                <a:spcPct val="115000"/>
              </a:lnSpc>
              <a:spcBef>
                <a:spcPts val="0"/>
              </a:spcBef>
              <a:buClr>
                <a:srgbClr val="000000"/>
              </a:buClr>
              <a:buSzPct val="78571"/>
              <a:buFont typeface="Arial"/>
              <a:buNone/>
            </a:pPr>
            <a:r>
              <a:rPr lang="en" sz="1400">
                <a:solidFill>
                  <a:srgbClr val="000000"/>
                </a:solidFill>
              </a:rPr>
              <a:t>	}</a:t>
            </a:r>
          </a:p>
          <a:p>
            <a:pPr lvl="0">
              <a:lnSpc>
                <a:spcPct val="115000"/>
              </a:lnSpc>
              <a:spcBef>
                <a:spcPts val="0"/>
              </a:spcBef>
              <a:buClr>
                <a:srgbClr val="000000"/>
              </a:buClr>
              <a:buSzPct val="78571"/>
              <a:buFont typeface="Arial"/>
              <a:buNone/>
            </a:pPr>
            <a:r>
              <a:rPr lang="en" sz="1400">
                <a:solidFill>
                  <a:srgbClr val="000000"/>
                </a:solidFill>
              </a:rPr>
              <a:t>}</a:t>
            </a:r>
          </a:p>
        </p:txBody>
      </p:sp>
      <p:sp>
        <p:nvSpPr>
          <p:cNvPr id="495" name="Shape 495"/>
          <p:cNvSpPr/>
          <p:nvPr/>
        </p:nvSpPr>
        <p:spPr>
          <a:xfrm>
            <a:off x="6149862" y="4714675"/>
            <a:ext cx="2404200" cy="875999"/>
          </a:xfrm>
          <a:prstGeom prst="wedgeRoundRectCallout">
            <a:avLst>
              <a:gd name="adj1" fmla="val -58527"/>
              <a:gd name="adj2" fmla="val -1180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If so, then let's do some work!</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38" name="Shape 13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200"/>
              <a:t>public class NotificationExample extends Activity {</a:t>
            </a:r>
          </a:p>
          <a:p>
            <a:pPr lvl="0" indent="457200" rtl="0">
              <a:buNone/>
            </a:pPr>
            <a:r>
              <a:rPr lang="en" sz="1200"/>
              <a:t>@Override public void onCreate(Bundle savedInstanceState) {</a:t>
            </a:r>
          </a:p>
          <a:p>
            <a:pPr lvl="0" indent="457200" rtl="0">
              <a:buNone/>
            </a:pPr>
            <a:r>
              <a:rPr lang="en" sz="1200"/>
              <a:t>super.onCreate(savedInstanceState);</a:t>
            </a:r>
          </a:p>
          <a:p>
            <a:pPr lvl="0" indent="457200" rtl="0">
              <a:buNone/>
            </a:pPr>
            <a:r>
              <a:rPr lang="en" sz="1200"/>
              <a:t>setContentView(R.layout.main);</a:t>
            </a:r>
          </a:p>
          <a:p>
            <a:endParaRPr lang="en" sz="1200"/>
          </a:p>
          <a:p>
            <a:pPr lvl="0" indent="457200" rtl="0">
              <a:buNone/>
            </a:pPr>
            <a:r>
              <a:rPr lang="en" sz="1200"/>
              <a:t>final int NOTIFICATION_ID = 1;</a:t>
            </a:r>
          </a:p>
          <a:p>
            <a:pPr lvl="0" indent="457200" rtl="0">
              <a:buNone/>
            </a:pPr>
            <a:r>
              <a:rPr lang="en" sz="1200"/>
              <a:t>NotificationManager mNotificationManager = </a:t>
            </a:r>
          </a:p>
          <a:p>
            <a:pPr marL="914400" lvl="0" indent="457200" rtl="0">
              <a:buNone/>
            </a:pPr>
            <a:r>
              <a:rPr lang="en" sz="1200"/>
              <a:t>(NotificationManager) getSystemService(Context.NOTIFICATION_SERVICE);</a:t>
            </a:r>
          </a:p>
          <a:p>
            <a:endParaRPr lang="en" sz="1200"/>
          </a:p>
          <a:p>
            <a:pPr lvl="0" rtl="0">
              <a:buNone/>
            </a:pPr>
            <a:r>
              <a:rPr lang="en" sz="1200"/>
              <a:t>    	Notification notification = new Notification(R.drawable.ic_launcher, </a:t>
            </a:r>
          </a:p>
          <a:p>
            <a:pPr marL="4114800" lvl="0" indent="457200" rtl="0">
              <a:buNone/>
            </a:pPr>
            <a:r>
              <a:rPr lang="en" sz="1200"/>
              <a:t>"Hi There", System.currentTimeMillis());</a:t>
            </a:r>
          </a:p>
          <a:p>
            <a:endParaRPr lang="en" sz="1200"/>
          </a:p>
          <a:p>
            <a:pPr lvl="0" indent="457200" rtl="0">
              <a:buNone/>
            </a:pPr>
            <a:r>
              <a:rPr lang="en" sz="1200"/>
              <a:t>Intent notificationIntent = new Intent(this, SecondActivity.class);</a:t>
            </a:r>
          </a:p>
          <a:p>
            <a:pPr lvl="0" indent="457200" rtl="0">
              <a:buNone/>
            </a:pPr>
            <a:r>
              <a:rPr lang="en" sz="1200"/>
              <a:t>PendingIntent contentIntent = PendingIntent.getActivity(this, 0, notificationIntent, 0);</a:t>
            </a:r>
          </a:p>
          <a:p>
            <a:endParaRPr lang="en" sz="1200"/>
          </a:p>
          <a:p>
            <a:pPr lvl="0" indent="457200" rtl="0">
              <a:buNone/>
            </a:pPr>
            <a:r>
              <a:rPr lang="en" sz="1200"/>
              <a:t>notification.setLatestEventInfo(this, "You have been notified", </a:t>
            </a:r>
          </a:p>
          <a:p>
            <a:pPr marL="3657600" lvl="0" indent="0" rtl="0">
              <a:buNone/>
            </a:pPr>
            <a:r>
              <a:rPr lang="en" sz="1200"/>
              <a:t>"Click to launch second Activity", contentIntent);</a:t>
            </a:r>
          </a:p>
          <a:p>
            <a:endParaRPr lang="en" sz="1200"/>
          </a:p>
          <a:p>
            <a:pPr marL="0" lvl="0" indent="457200" rtl="0">
              <a:buNone/>
            </a:pPr>
            <a:r>
              <a:rPr lang="en" sz="1200"/>
              <a:t>notification.flags = Notification.FLAG_AUTO_CANCEL | Notification.FLAG_NO_CLEAR;</a:t>
            </a:r>
          </a:p>
          <a:p>
            <a:pPr lvl="0" rtl="0">
              <a:buNone/>
            </a:pPr>
            <a:r>
              <a:rPr lang="en" sz="1200"/>
              <a:t>    	mNotificationManager.notify(NOTIFICATION_ID, notification);</a:t>
            </a:r>
          </a:p>
          <a:p>
            <a:pPr lvl="0" rtl="0">
              <a:buNone/>
            </a:pPr>
            <a:r>
              <a:rPr lang="en" sz="1200"/>
              <a:t>}</a:t>
            </a:r>
          </a:p>
          <a:p>
            <a:endParaRPr lang="en" sz="1200"/>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501" name="Shape 50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rtl="0">
              <a:lnSpc>
                <a:spcPct val="115000"/>
              </a:lnSpc>
              <a:spcBef>
                <a:spcPts val="0"/>
              </a:spcBef>
              <a:buClr>
                <a:srgbClr val="000000"/>
              </a:buClr>
              <a:buSzPct val="78571"/>
              <a:buFont typeface="Arial"/>
              <a:buNone/>
            </a:pPr>
            <a:r>
              <a:rPr lang="en" sz="1400">
                <a:solidFill>
                  <a:srgbClr val="000000"/>
                </a:solidFill>
              </a:rPr>
              <a:t>	public MyService() {</a:t>
            </a:r>
          </a:p>
          <a:p>
            <a:pPr lvl="0" rtl="0">
              <a:lnSpc>
                <a:spcPct val="115000"/>
              </a:lnSpc>
              <a:spcBef>
                <a:spcPts val="0"/>
              </a:spcBef>
              <a:buClr>
                <a:srgbClr val="000000"/>
              </a:buClr>
              <a:buSzPct val="78571"/>
              <a:buFont typeface="Arial"/>
              <a:buNone/>
            </a:pPr>
            <a:r>
              <a:rPr lang="en" sz="1400">
                <a:solidFill>
                  <a:srgbClr val="000000"/>
                </a:solidFill>
              </a:rPr>
              <a:t>		super("MyService");</a:t>
            </a:r>
          </a:p>
          <a:p>
            <a:pPr lvl="0" rtl="0">
              <a:lnSpc>
                <a:spcPct val="115000"/>
              </a:lnSpc>
              <a:spcBef>
                <a:spcPts val="0"/>
              </a:spcBef>
              <a:buClr>
                <a:srgbClr val="000000"/>
              </a:buClr>
              <a:buSzPct val="78571"/>
              <a:buFont typeface="Arial"/>
              <a:buNone/>
            </a:pPr>
            <a:r>
              <a:rPr lang="en" sz="1400">
                <a:solidFill>
                  <a:srgbClr val="000000"/>
                </a:solidFill>
              </a:rPr>
              <a: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@Override protected void onHandleIntent(Intent intent)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int i;</a:t>
            </a:r>
          </a:p>
          <a:p>
            <a:pPr lvl="0" rtl="0">
              <a:lnSpc>
                <a:spcPct val="115000"/>
              </a:lnSpc>
              <a:spcBef>
                <a:spcPts val="0"/>
              </a:spcBef>
              <a:buClr>
                <a:srgbClr val="000000"/>
              </a:buClr>
              <a:buSzPct val="78571"/>
              <a:buFont typeface="Arial"/>
              <a:buNone/>
            </a:pPr>
            <a:r>
              <a:rPr lang="en" sz="1400">
                <a:solidFill>
                  <a:srgbClr val="000000"/>
                </a:solidFill>
              </a:rPr>
              <a:t>		int LIMIT = 1000000000;</a:t>
            </a:r>
          </a:p>
          <a:p>
            <a:pPr lvl="0" rtl="0">
              <a:lnSpc>
                <a:spcPct val="115000"/>
              </a:lnSpc>
              <a:spcBef>
                <a:spcPts val="0"/>
              </a:spcBef>
              <a:buClr>
                <a:srgbClr val="000000"/>
              </a:buClr>
              <a:buSzPct val="78571"/>
              <a:buFont typeface="Arial"/>
              <a:buNone/>
            </a:pPr>
            <a:r>
              <a:rPr lang="en" sz="1400">
                <a:solidFill>
                  <a:srgbClr val="000000"/>
                </a:solidFill>
              </a:rPr>
              <a:t>		Bundle extras = intent.getExtras();</a:t>
            </a:r>
          </a:p>
          <a:p>
            <a:pPr lvl="0" rtl="0">
              <a:lnSpc>
                <a:spcPct val="115000"/>
              </a:lnSpc>
              <a:spcBef>
                <a:spcPts val="0"/>
              </a:spcBef>
              <a:buClr>
                <a:srgbClr val="000000"/>
              </a:buClr>
              <a:buSzPct val="78571"/>
              <a:buFont typeface="Arial"/>
              <a:buNone/>
            </a:pPr>
            <a:r>
              <a:rPr lang="en" sz="1400" b="1">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a:t>
            </a:r>
            <a:r>
              <a:rPr lang="en" sz="1400">
                <a:solidFill>
                  <a:srgbClr val="000000"/>
                </a:solidFill>
              </a:rPr>
              <a:t>if(extras != null)</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if(extras.getString("myaction").equals("loop"))</a:t>
            </a:r>
          </a:p>
          <a:p>
            <a:pPr lvl="0" rtl="0">
              <a:lnSpc>
                <a:spcPct val="115000"/>
              </a:lnSpc>
              <a:spcBef>
                <a:spcPts val="0"/>
              </a:spcBef>
              <a:buClr>
                <a:srgbClr val="000000"/>
              </a:buClr>
              <a:buSzPct val="78571"/>
              <a:buFont typeface="Arial"/>
              <a:buNone/>
            </a:pPr>
            <a:r>
              <a:rPr lang="en" sz="1400" b="1">
                <a:solidFill>
                  <a:srgbClr val="000000"/>
                </a:solidFill>
              </a:rPr>
              <a:t>				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Intent myIntent = new Intent(this, MyReceiver.class);</a:t>
            </a:r>
          </a:p>
          <a:p>
            <a:pPr lvl="0" rtl="0">
              <a:lnSpc>
                <a:spcPct val="115000"/>
              </a:lnSpc>
              <a:spcBef>
                <a:spcPts val="0"/>
              </a:spcBef>
              <a:buClr>
                <a:srgbClr val="000000"/>
              </a:buClr>
              <a:buSzPct val="78571"/>
              <a:buFont typeface="Arial"/>
              <a:buNone/>
            </a:pPr>
            <a:r>
              <a:rPr lang="en" sz="1400">
                <a:solidFill>
                  <a:srgbClr val="000000"/>
                </a:solidFill>
              </a:rPr>
              <a:t>		sendBroadcast(myIntent);</a:t>
            </a:r>
          </a:p>
          <a:p>
            <a:pPr lvl="0" rtl="0">
              <a:lnSpc>
                <a:spcPct val="115000"/>
              </a:lnSpc>
              <a:spcBef>
                <a:spcPts val="0"/>
              </a:spcBef>
              <a:buClr>
                <a:srgbClr val="000000"/>
              </a:buClr>
              <a:buSzPct val="78571"/>
              <a:buFont typeface="Arial"/>
              <a:buNone/>
            </a:pPr>
            <a:r>
              <a:rPr lang="en" sz="1400">
                <a:solidFill>
                  <a:srgbClr val="000000"/>
                </a:solidFill>
              </a:rPr>
              <a:t>	}</a:t>
            </a:r>
          </a:p>
          <a:p>
            <a:pPr lvl="0">
              <a:lnSpc>
                <a:spcPct val="115000"/>
              </a:lnSpc>
              <a:spcBef>
                <a:spcPts val="0"/>
              </a:spcBef>
              <a:buClr>
                <a:srgbClr val="000000"/>
              </a:buClr>
              <a:buSzPct val="78571"/>
              <a:buFont typeface="Arial"/>
              <a:buNone/>
            </a:pPr>
            <a:r>
              <a:rPr lang="en" sz="1400">
                <a:solidFill>
                  <a:srgbClr val="000000"/>
                </a:solidFill>
              </a:rPr>
              <a:t>}</a:t>
            </a:r>
          </a:p>
        </p:txBody>
      </p:sp>
      <p:sp>
        <p:nvSpPr>
          <p:cNvPr id="502" name="Shape 502"/>
          <p:cNvSpPr/>
          <p:nvPr/>
        </p:nvSpPr>
        <p:spPr>
          <a:xfrm>
            <a:off x="6149862" y="4714675"/>
            <a:ext cx="2646600" cy="1239300"/>
          </a:xfrm>
          <a:prstGeom prst="wedgeRoundRectCallout">
            <a:avLst>
              <a:gd name="adj1" fmla="val -58527"/>
              <a:gd name="adj2" fmla="val -1180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is just an example of how to send a task to a Service. You can do this with by extending Service as well as IntentService</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508" name="Shape 50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rtl="0">
              <a:lnSpc>
                <a:spcPct val="115000"/>
              </a:lnSpc>
              <a:spcBef>
                <a:spcPts val="0"/>
              </a:spcBef>
              <a:buClr>
                <a:srgbClr val="000000"/>
              </a:buClr>
              <a:buSzPct val="78571"/>
              <a:buFont typeface="Arial"/>
              <a:buNone/>
            </a:pPr>
            <a:r>
              <a:rPr lang="en" sz="1400">
                <a:solidFill>
                  <a:srgbClr val="000000"/>
                </a:solidFill>
              </a:rPr>
              <a:t>	public MyService() {</a:t>
            </a:r>
          </a:p>
          <a:p>
            <a:pPr lvl="0" rtl="0">
              <a:lnSpc>
                <a:spcPct val="115000"/>
              </a:lnSpc>
              <a:spcBef>
                <a:spcPts val="0"/>
              </a:spcBef>
              <a:buClr>
                <a:srgbClr val="000000"/>
              </a:buClr>
              <a:buSzPct val="78571"/>
              <a:buFont typeface="Arial"/>
              <a:buNone/>
            </a:pPr>
            <a:r>
              <a:rPr lang="en" sz="1400">
                <a:solidFill>
                  <a:srgbClr val="000000"/>
                </a:solidFill>
              </a:rPr>
              <a:t>		super("MyService");</a:t>
            </a:r>
          </a:p>
          <a:p>
            <a:pPr lvl="0" rtl="0">
              <a:lnSpc>
                <a:spcPct val="115000"/>
              </a:lnSpc>
              <a:spcBef>
                <a:spcPts val="0"/>
              </a:spcBef>
              <a:buClr>
                <a:srgbClr val="000000"/>
              </a:buClr>
              <a:buSzPct val="78571"/>
              <a:buFont typeface="Arial"/>
              <a:buNone/>
            </a:pPr>
            <a:r>
              <a:rPr lang="en" sz="1400">
                <a:solidFill>
                  <a:srgbClr val="000000"/>
                </a:solidFill>
              </a:rPr>
              <a: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@Override protected void onHandleIntent(Intent intent)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int i;</a:t>
            </a:r>
          </a:p>
          <a:p>
            <a:pPr lvl="0" rtl="0">
              <a:lnSpc>
                <a:spcPct val="115000"/>
              </a:lnSpc>
              <a:spcBef>
                <a:spcPts val="0"/>
              </a:spcBef>
              <a:buClr>
                <a:srgbClr val="000000"/>
              </a:buClr>
              <a:buSzPct val="78571"/>
              <a:buFont typeface="Arial"/>
              <a:buNone/>
            </a:pPr>
            <a:r>
              <a:rPr lang="en" sz="1400">
                <a:solidFill>
                  <a:srgbClr val="000000"/>
                </a:solidFill>
              </a:rPr>
              <a:t>		int LIMIT = 1000000000;</a:t>
            </a:r>
          </a:p>
          <a:p>
            <a:pPr lvl="0" rtl="0">
              <a:lnSpc>
                <a:spcPct val="115000"/>
              </a:lnSpc>
              <a:spcBef>
                <a:spcPts val="0"/>
              </a:spcBef>
              <a:buClr>
                <a:srgbClr val="000000"/>
              </a:buClr>
              <a:buSzPct val="78571"/>
              <a:buFont typeface="Arial"/>
              <a:buNone/>
            </a:pPr>
            <a:r>
              <a:rPr lang="en" sz="1400">
                <a:solidFill>
                  <a:srgbClr val="000000"/>
                </a:solidFill>
              </a:rPr>
              <a:t>		Bundle extras = intent.getExtras();</a:t>
            </a:r>
          </a:p>
          <a:p>
            <a:pPr lvl="0" rtl="0">
              <a:lnSpc>
                <a:spcPct val="115000"/>
              </a:lnSpc>
              <a:spcBef>
                <a:spcPts val="0"/>
              </a:spcBef>
              <a:buClr>
                <a:srgbClr val="000000"/>
              </a:buClr>
              <a:buSzPct val="78571"/>
              <a:buFont typeface="Arial"/>
              <a:buNone/>
            </a:pPr>
            <a:r>
              <a:rPr lang="en" sz="1400" b="1">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a:t>
            </a:r>
            <a:r>
              <a:rPr lang="en" sz="1400">
                <a:solidFill>
                  <a:srgbClr val="000000"/>
                </a:solidFill>
              </a:rPr>
              <a:t>if(extras != null)</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if(extras.getString("myaction").equals("loop"))</a:t>
            </a:r>
          </a:p>
          <a:p>
            <a:pPr lvl="0" rtl="0">
              <a:lnSpc>
                <a:spcPct val="115000"/>
              </a:lnSpc>
              <a:spcBef>
                <a:spcPts val="0"/>
              </a:spcBef>
              <a:buClr>
                <a:srgbClr val="000000"/>
              </a:buClr>
              <a:buSzPct val="78571"/>
              <a:buFont typeface="Arial"/>
              <a:buNone/>
            </a:pPr>
            <a:r>
              <a:rPr lang="en" sz="1400">
                <a:solidFill>
                  <a:srgbClr val="000000"/>
                </a:solidFill>
              </a:rPr>
              <a:t>				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Intent myIntent = new Intent(this, MyReceiver.class);</a:t>
            </a:r>
          </a:p>
          <a:p>
            <a:pPr lvl="0" rtl="0">
              <a:lnSpc>
                <a:spcPct val="115000"/>
              </a:lnSpc>
              <a:spcBef>
                <a:spcPts val="0"/>
              </a:spcBef>
              <a:buClr>
                <a:srgbClr val="000000"/>
              </a:buClr>
              <a:buSzPct val="78571"/>
              <a:buFont typeface="Arial"/>
              <a:buNone/>
            </a:pPr>
            <a:r>
              <a:rPr lang="en" sz="1400">
                <a:solidFill>
                  <a:srgbClr val="000000"/>
                </a:solidFill>
              </a:rPr>
              <a:t>		sendBroadcast(myIntent);</a:t>
            </a:r>
          </a:p>
          <a:p>
            <a:pPr lvl="0" rtl="0">
              <a:lnSpc>
                <a:spcPct val="115000"/>
              </a:lnSpc>
              <a:spcBef>
                <a:spcPts val="0"/>
              </a:spcBef>
              <a:buClr>
                <a:srgbClr val="000000"/>
              </a:buClr>
              <a:buSzPct val="78571"/>
              <a:buFont typeface="Arial"/>
              <a:buNone/>
            </a:pPr>
            <a:r>
              <a:rPr lang="en" sz="1400">
                <a:solidFill>
                  <a:srgbClr val="000000"/>
                </a:solidFill>
              </a:rPr>
              <a:t>	}</a:t>
            </a:r>
          </a:p>
          <a:p>
            <a:pPr lvl="0">
              <a:lnSpc>
                <a:spcPct val="115000"/>
              </a:lnSpc>
              <a:spcBef>
                <a:spcPts val="0"/>
              </a:spcBef>
              <a:buClr>
                <a:srgbClr val="000000"/>
              </a:buClr>
              <a:buSzPct val="78571"/>
              <a:buFont typeface="Arial"/>
              <a:buNone/>
            </a:pPr>
            <a:r>
              <a:rPr lang="en" sz="1400">
                <a:solidFill>
                  <a:srgbClr val="000000"/>
                </a:solidFill>
              </a:rPr>
              <a:t>}</a:t>
            </a:r>
          </a:p>
        </p:txBody>
      </p:sp>
      <p:sp>
        <p:nvSpPr>
          <p:cNvPr id="509" name="Shape 509"/>
          <p:cNvSpPr/>
          <p:nvPr/>
        </p:nvSpPr>
        <p:spPr>
          <a:xfrm>
            <a:off x="5898287" y="4239450"/>
            <a:ext cx="2646600" cy="1239300"/>
          </a:xfrm>
          <a:prstGeom prst="wedgeRoundRectCallout">
            <a:avLst>
              <a:gd name="adj1" fmla="val -53522"/>
              <a:gd name="adj2" fmla="val 5753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intend on making an explicit broadcast</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515" name="Shape 51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rtl="0">
              <a:lnSpc>
                <a:spcPct val="115000"/>
              </a:lnSpc>
              <a:spcBef>
                <a:spcPts val="0"/>
              </a:spcBef>
              <a:buClr>
                <a:srgbClr val="000000"/>
              </a:buClr>
              <a:buSzPct val="78571"/>
              <a:buFont typeface="Arial"/>
              <a:buNone/>
            </a:pPr>
            <a:r>
              <a:rPr lang="en" sz="1400">
                <a:solidFill>
                  <a:srgbClr val="000000"/>
                </a:solidFill>
              </a:rPr>
              <a:t>	public MyService() {</a:t>
            </a:r>
          </a:p>
          <a:p>
            <a:pPr lvl="0" rtl="0">
              <a:lnSpc>
                <a:spcPct val="115000"/>
              </a:lnSpc>
              <a:spcBef>
                <a:spcPts val="0"/>
              </a:spcBef>
              <a:buClr>
                <a:srgbClr val="000000"/>
              </a:buClr>
              <a:buSzPct val="78571"/>
              <a:buFont typeface="Arial"/>
              <a:buNone/>
            </a:pPr>
            <a:r>
              <a:rPr lang="en" sz="1400">
                <a:solidFill>
                  <a:srgbClr val="000000"/>
                </a:solidFill>
              </a:rPr>
              <a:t>		super("MyService");</a:t>
            </a:r>
          </a:p>
          <a:p>
            <a:pPr lvl="0" rtl="0">
              <a:lnSpc>
                <a:spcPct val="115000"/>
              </a:lnSpc>
              <a:spcBef>
                <a:spcPts val="0"/>
              </a:spcBef>
              <a:buClr>
                <a:srgbClr val="000000"/>
              </a:buClr>
              <a:buSzPct val="78571"/>
              <a:buFont typeface="Arial"/>
              <a:buNone/>
            </a:pPr>
            <a:r>
              <a:rPr lang="en" sz="1400">
                <a:solidFill>
                  <a:srgbClr val="000000"/>
                </a:solidFill>
              </a:rPr>
              <a: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@Override protected void onHandleIntent(Intent intent) {</a:t>
            </a:r>
          </a:p>
          <a:p>
            <a:endParaRPr lang="en" sz="1400">
              <a:solidFill>
                <a:srgbClr val="000000"/>
              </a:solidFill>
            </a:endParaRPr>
          </a:p>
          <a:p>
            <a:pPr lvl="0" rtl="0">
              <a:lnSpc>
                <a:spcPct val="115000"/>
              </a:lnSpc>
              <a:spcBef>
                <a:spcPts val="0"/>
              </a:spcBef>
              <a:buClr>
                <a:srgbClr val="000000"/>
              </a:buClr>
              <a:buSzPct val="78571"/>
              <a:buFont typeface="Arial"/>
              <a:buNone/>
            </a:pPr>
            <a:r>
              <a:rPr lang="en" sz="1400">
                <a:solidFill>
                  <a:srgbClr val="000000"/>
                </a:solidFill>
              </a:rPr>
              <a:t>		int i;</a:t>
            </a:r>
          </a:p>
          <a:p>
            <a:pPr lvl="0" rtl="0">
              <a:lnSpc>
                <a:spcPct val="115000"/>
              </a:lnSpc>
              <a:spcBef>
                <a:spcPts val="0"/>
              </a:spcBef>
              <a:buClr>
                <a:srgbClr val="000000"/>
              </a:buClr>
              <a:buSzPct val="78571"/>
              <a:buFont typeface="Arial"/>
              <a:buNone/>
            </a:pPr>
            <a:r>
              <a:rPr lang="en" sz="1400">
                <a:solidFill>
                  <a:srgbClr val="000000"/>
                </a:solidFill>
              </a:rPr>
              <a:t>		int LIMIT = 1000000000;</a:t>
            </a:r>
          </a:p>
          <a:p>
            <a:pPr lvl="0" rtl="0">
              <a:lnSpc>
                <a:spcPct val="115000"/>
              </a:lnSpc>
              <a:spcBef>
                <a:spcPts val="0"/>
              </a:spcBef>
              <a:buClr>
                <a:srgbClr val="000000"/>
              </a:buClr>
              <a:buSzPct val="78571"/>
              <a:buFont typeface="Arial"/>
              <a:buNone/>
            </a:pPr>
            <a:r>
              <a:rPr lang="en" sz="1400">
                <a:solidFill>
                  <a:srgbClr val="000000"/>
                </a:solidFill>
              </a:rPr>
              <a:t>		Bundle extras = intent.getExtras();</a:t>
            </a:r>
          </a:p>
          <a:p>
            <a:pPr lvl="0" rtl="0">
              <a:lnSpc>
                <a:spcPct val="115000"/>
              </a:lnSpc>
              <a:spcBef>
                <a:spcPts val="0"/>
              </a:spcBef>
              <a:buClr>
                <a:srgbClr val="000000"/>
              </a:buClr>
              <a:buSzPct val="78571"/>
              <a:buFont typeface="Arial"/>
              <a:buNone/>
            </a:pPr>
            <a:r>
              <a:rPr lang="en" sz="1400" b="1">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a:t>
            </a:r>
            <a:r>
              <a:rPr lang="en" sz="1400">
                <a:solidFill>
                  <a:srgbClr val="000000"/>
                </a:solidFill>
              </a:rPr>
              <a:t>if(extras != null)</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if(extras.getString("myaction").equals("loop"))</a:t>
            </a:r>
          </a:p>
          <a:p>
            <a:pPr lvl="0" rtl="0">
              <a:lnSpc>
                <a:spcPct val="115000"/>
              </a:lnSpc>
              <a:spcBef>
                <a:spcPts val="0"/>
              </a:spcBef>
              <a:buClr>
                <a:srgbClr val="000000"/>
              </a:buClr>
              <a:buSzPct val="78571"/>
              <a:buFont typeface="Arial"/>
              <a:buNone/>
            </a:pPr>
            <a:r>
              <a:rPr lang="en" sz="1400">
                <a:solidFill>
                  <a:srgbClr val="000000"/>
                </a:solidFill>
              </a:rPr>
              <a:t>				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Intent myIntent = new Intent(this, MyReceiver.class);</a:t>
            </a:r>
          </a:p>
          <a:p>
            <a:pPr lvl="0" rtl="0">
              <a:lnSpc>
                <a:spcPct val="115000"/>
              </a:lnSpc>
              <a:spcBef>
                <a:spcPts val="0"/>
              </a:spcBef>
              <a:buClr>
                <a:srgbClr val="000000"/>
              </a:buClr>
              <a:buSzPct val="78571"/>
              <a:buFont typeface="Arial"/>
              <a:buNone/>
            </a:pPr>
            <a:r>
              <a:rPr lang="en" sz="1400" b="1">
                <a:solidFill>
                  <a:srgbClr val="000000"/>
                </a:solidFill>
              </a:rPr>
              <a:t>		sendBroadcast(myIntent);</a:t>
            </a:r>
          </a:p>
          <a:p>
            <a:pPr lvl="0" rtl="0">
              <a:lnSpc>
                <a:spcPct val="115000"/>
              </a:lnSpc>
              <a:spcBef>
                <a:spcPts val="0"/>
              </a:spcBef>
              <a:buClr>
                <a:srgbClr val="000000"/>
              </a:buClr>
              <a:buSzPct val="78571"/>
              <a:buFont typeface="Arial"/>
              <a:buNone/>
            </a:pPr>
            <a:r>
              <a:rPr lang="en" sz="1400">
                <a:solidFill>
                  <a:srgbClr val="000000"/>
                </a:solidFill>
              </a:rPr>
              <a:t>	}</a:t>
            </a:r>
          </a:p>
          <a:p>
            <a:pPr lvl="0">
              <a:lnSpc>
                <a:spcPct val="115000"/>
              </a:lnSpc>
              <a:spcBef>
                <a:spcPts val="0"/>
              </a:spcBef>
              <a:buClr>
                <a:srgbClr val="000000"/>
              </a:buClr>
              <a:buSzPct val="78571"/>
              <a:buFont typeface="Arial"/>
              <a:buNone/>
            </a:pPr>
            <a:r>
              <a:rPr lang="en" sz="1400">
                <a:solidFill>
                  <a:srgbClr val="000000"/>
                </a:solidFill>
              </a:rPr>
              <a:t>}</a:t>
            </a:r>
          </a:p>
        </p:txBody>
      </p:sp>
      <p:sp>
        <p:nvSpPr>
          <p:cNvPr id="516" name="Shape 516"/>
          <p:cNvSpPr/>
          <p:nvPr/>
        </p:nvSpPr>
        <p:spPr>
          <a:xfrm>
            <a:off x="6317584" y="5366919"/>
            <a:ext cx="2162100" cy="745500"/>
          </a:xfrm>
          <a:prstGeom prst="wedgeRoundRectCallout">
            <a:avLst>
              <a:gd name="adj1" fmla="val -53522"/>
              <a:gd name="adj2" fmla="val 5753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Send the broadcast and ...</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1. Broadcast Intent</a:t>
            </a:r>
          </a:p>
        </p:txBody>
      </p:sp>
      <p:sp>
        <p:nvSpPr>
          <p:cNvPr id="522" name="Shape 52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800">
                <a:solidFill>
                  <a:srgbClr val="000000"/>
                </a:solidFill>
              </a:rPr>
              <a:t>
</a:t>
            </a:r>
          </a:p>
          <a:p>
            <a:pPr lvl="0" rtl="0">
              <a:lnSpc>
                <a:spcPct val="115000"/>
              </a:lnSpc>
              <a:spcBef>
                <a:spcPts val="0"/>
              </a:spcBef>
              <a:buNone/>
            </a:pPr>
            <a:r>
              <a:rPr lang="en" sz="1800" b="1">
                <a:solidFill>
                  <a:srgbClr val="000000"/>
                </a:solidFill>
              </a:rPr>
              <a:t>public class MyReceiver extends BroadcastReceiver {</a:t>
            </a:r>
          </a:p>
          <a:p>
            <a:endParaRPr lang="en" sz="1800" b="1">
              <a:solidFill>
                <a:srgbClr val="000000"/>
              </a:solidFill>
            </a:endParaRPr>
          </a:p>
          <a:p>
            <a:pPr lvl="0" indent="457200" rtl="0">
              <a:lnSpc>
                <a:spcPct val="115000"/>
              </a:lnSpc>
              <a:spcBef>
                <a:spcPts val="0"/>
              </a:spcBef>
              <a:buNone/>
            </a:pPr>
            <a:r>
              <a:rPr lang="en" sz="1800">
                <a:solidFill>
                  <a:srgbClr val="000000"/>
                </a:solidFill>
              </a:rPr>
              <a:t>@Override</a:t>
            </a:r>
          </a:p>
          <a:p>
            <a:pPr lvl="0" indent="457200" rtl="0">
              <a:lnSpc>
                <a:spcPct val="115000"/>
              </a:lnSpc>
              <a:spcBef>
                <a:spcPts val="0"/>
              </a:spcBef>
              <a:buNone/>
            </a:pPr>
            <a:r>
              <a:rPr lang="en" sz="1800">
                <a:solidFill>
                  <a:srgbClr val="000000"/>
                </a:solidFill>
              </a:rPr>
              <a:t>public void onReceive(Context context, Intent intent) {</a:t>
            </a:r>
          </a:p>
          <a:p>
            <a:pPr lvl="0" rtl="0">
              <a:lnSpc>
                <a:spcPct val="115000"/>
              </a:lnSpc>
              <a:spcBef>
                <a:spcPts val="0"/>
              </a:spcBef>
              <a:buNone/>
            </a:pPr>
            <a:r>
              <a:rPr lang="en" sz="1800">
                <a:solidFill>
                  <a:srgbClr val="000000"/>
                </a:solidFill>
              </a:rPr>
              <a:t>	    </a:t>
            </a:r>
          </a:p>
          <a:p>
            <a:pPr marL="457200" lvl="0" indent="457200" rtl="0">
              <a:lnSpc>
                <a:spcPct val="115000"/>
              </a:lnSpc>
              <a:spcBef>
                <a:spcPts val="0"/>
              </a:spcBef>
              <a:buNone/>
            </a:pPr>
            <a:r>
              <a:rPr lang="en" sz="1800">
                <a:solidFill>
                  <a:srgbClr val="000000"/>
                </a:solidFill>
              </a:rPr>
              <a:t>Toast.makeText(context,</a:t>
            </a:r>
          </a:p>
          <a:p>
            <a:pPr marL="1828800" lvl="0" indent="457200" rtl="0">
              <a:lnSpc>
                <a:spcPct val="115000"/>
              </a:lnSpc>
              <a:spcBef>
                <a:spcPts val="0"/>
              </a:spcBef>
              <a:buNone/>
            </a:pPr>
            <a:r>
              <a:rPr lang="en" sz="1800">
                <a:solidFill>
                  <a:srgbClr val="000000"/>
                </a:solidFill>
              </a:rPr>
              <a:t>"Broadcast Received, Work Completed",</a:t>
            </a:r>
          </a:p>
          <a:p>
            <a:pPr marL="2286000" lvl="0" indent="457200" rtl="0">
              <a:lnSpc>
                <a:spcPct val="115000"/>
              </a:lnSpc>
              <a:spcBef>
                <a:spcPts val="0"/>
              </a:spcBef>
              <a:buNone/>
            </a:pPr>
            <a:r>
              <a:rPr lang="en" sz="1800">
                <a:solidFill>
                  <a:srgbClr val="000000"/>
                </a:solidFill>
              </a:rPr>
              <a:t>Toast.LENGTH_LONG)</a:t>
            </a:r>
          </a:p>
          <a:p>
            <a:pPr marL="2743200" lvl="0" indent="457200" rtl="0">
              <a:lnSpc>
                <a:spcPct val="115000"/>
              </a:lnSpc>
              <a:spcBef>
                <a:spcPts val="0"/>
              </a:spcBef>
              <a:buNone/>
            </a:pPr>
            <a:r>
              <a:rPr lang="en" sz="1800">
                <a:solidFill>
                  <a:srgbClr val="000000"/>
                </a:solidFill>
              </a:rPr>
              <a:t>.show();</a:t>
            </a:r>
          </a:p>
          <a:p>
            <a:pPr lvl="0" rtl="0">
              <a:lnSpc>
                <a:spcPct val="115000"/>
              </a:lnSpc>
              <a:spcBef>
                <a:spcPts val="0"/>
              </a:spcBef>
              <a:buNone/>
            </a:pPr>
            <a:r>
              <a:rPr lang="en" sz="1800">
                <a:solidFill>
                  <a:srgbClr val="000000"/>
                </a:solidFill>
              </a:rPr>
              <a:t>	}</a:t>
            </a:r>
          </a:p>
          <a:p>
            <a:pPr lvl="0" rtl="0">
              <a:lnSpc>
                <a:spcPct val="115000"/>
              </a:lnSpc>
              <a:spcBef>
                <a:spcPts val="0"/>
              </a:spcBef>
              <a:buNone/>
            </a:pPr>
            <a:r>
              <a:rPr lang="en" sz="1800">
                <a:solidFill>
                  <a:srgbClr val="000000"/>
                </a:solidFill>
              </a:rPr>
              <a:t>}</a:t>
            </a:r>
          </a:p>
          <a:p>
            <a:endParaRPr lang="en" sz="1800">
              <a:solidFill>
                <a:srgbClr val="000000"/>
              </a:solidFill>
            </a:endParaRPr>
          </a:p>
        </p:txBody>
      </p:sp>
      <p:sp>
        <p:nvSpPr>
          <p:cNvPr id="523" name="Shape 523"/>
          <p:cNvSpPr/>
          <p:nvPr/>
        </p:nvSpPr>
        <p:spPr>
          <a:xfrm>
            <a:off x="6524700" y="1600200"/>
            <a:ext cx="2162100" cy="1043700"/>
          </a:xfrm>
          <a:prstGeom prst="wedgeRoundRectCallout">
            <a:avLst>
              <a:gd name="adj1" fmla="val -57857"/>
              <a:gd name="adj2" fmla="val 2344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Voila! We had a BroadcastReceiver set up already of course</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529" name="Shape 52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public class MyReceiver extends BroadcastReceiver {</a:t>
            </a:r>
          </a:p>
          <a:p>
            <a:endParaRPr lang="en" sz="1800">
              <a:solidFill>
                <a:srgbClr val="000000"/>
              </a:solidFill>
            </a:endParaRPr>
          </a:p>
          <a:p>
            <a:pPr lvl="0" indent="457200" rtl="0">
              <a:lnSpc>
                <a:spcPct val="115000"/>
              </a:lnSpc>
              <a:spcBef>
                <a:spcPts val="0"/>
              </a:spcBef>
              <a:buClr>
                <a:srgbClr val="000000"/>
              </a:buClr>
              <a:buSzPct val="61111"/>
              <a:buFont typeface="Arial"/>
              <a:buNone/>
            </a:pPr>
            <a:r>
              <a:rPr lang="en" sz="1800">
                <a:solidFill>
                  <a:srgbClr val="000000"/>
                </a:solidFill>
              </a:rPr>
              <a:t>@Override</a:t>
            </a:r>
          </a:p>
          <a:p>
            <a:pPr lvl="0" indent="457200" rtl="0">
              <a:lnSpc>
                <a:spcPct val="115000"/>
              </a:lnSpc>
              <a:spcBef>
                <a:spcPts val="0"/>
              </a:spcBef>
              <a:buClr>
                <a:srgbClr val="000000"/>
              </a:buClr>
              <a:buSzPct val="61111"/>
              <a:buFont typeface="Arial"/>
              <a:buNone/>
            </a:pPr>
            <a:r>
              <a:rPr lang="en" sz="1800">
                <a:solidFill>
                  <a:srgbClr val="000000"/>
                </a:solidFill>
              </a:rPr>
              <a:t>public void onReceive(Context context, Intent intent) {</a:t>
            </a:r>
          </a:p>
          <a:p>
            <a:pPr lvl="0" rtl="0">
              <a:lnSpc>
                <a:spcPct val="115000"/>
              </a:lnSpc>
              <a:spcBef>
                <a:spcPts val="0"/>
              </a:spcBef>
              <a:buClr>
                <a:srgbClr val="000000"/>
              </a:buClr>
              <a:buSzPct val="61111"/>
              <a:buFont typeface="Arial"/>
              <a:buNone/>
            </a:pPr>
            <a:r>
              <a:rPr lang="en" sz="1800">
                <a:solidFill>
                  <a:srgbClr val="000000"/>
                </a:solidFill>
              </a:rPr>
              <a:t>	    </a:t>
            </a:r>
          </a:p>
          <a:p>
            <a:pPr marL="457200" lvl="0" indent="457200" rtl="0">
              <a:lnSpc>
                <a:spcPct val="115000"/>
              </a:lnSpc>
              <a:spcBef>
                <a:spcPts val="0"/>
              </a:spcBef>
              <a:buClr>
                <a:srgbClr val="000000"/>
              </a:buClr>
              <a:buSzPct val="61111"/>
              <a:buFont typeface="Arial"/>
              <a:buNone/>
            </a:pPr>
            <a:r>
              <a:rPr lang="en" sz="1800" b="1">
                <a:solidFill>
                  <a:srgbClr val="000000"/>
                </a:solidFill>
              </a:rPr>
              <a:t>Toast.makeText(context,</a:t>
            </a:r>
          </a:p>
          <a:p>
            <a:pPr marL="1828800" lvl="0" indent="457200" rtl="0">
              <a:lnSpc>
                <a:spcPct val="115000"/>
              </a:lnSpc>
              <a:spcBef>
                <a:spcPts val="0"/>
              </a:spcBef>
              <a:buClr>
                <a:srgbClr val="000000"/>
              </a:buClr>
              <a:buSzPct val="61111"/>
              <a:buFont typeface="Arial"/>
              <a:buNone/>
            </a:pPr>
            <a:r>
              <a:rPr lang="en" sz="1800" b="1">
                <a:solidFill>
                  <a:srgbClr val="000000"/>
                </a:solidFill>
              </a:rPr>
              <a:t>"Broadcast Received, Work Completed",</a:t>
            </a:r>
          </a:p>
          <a:p>
            <a:pPr marL="2286000" lvl="0" indent="457200" rtl="0">
              <a:lnSpc>
                <a:spcPct val="115000"/>
              </a:lnSpc>
              <a:spcBef>
                <a:spcPts val="0"/>
              </a:spcBef>
              <a:buClr>
                <a:srgbClr val="000000"/>
              </a:buClr>
              <a:buSzPct val="61111"/>
              <a:buFont typeface="Arial"/>
              <a:buNone/>
            </a:pPr>
            <a:r>
              <a:rPr lang="en" sz="1800" b="1">
                <a:solidFill>
                  <a:srgbClr val="000000"/>
                </a:solidFill>
              </a:rPr>
              <a:t>Toast.LENGTH_LONG)</a:t>
            </a:r>
          </a:p>
          <a:p>
            <a:pPr marL="2743200" lvl="0" indent="457200" rtl="0">
              <a:lnSpc>
                <a:spcPct val="115000"/>
              </a:lnSpc>
              <a:spcBef>
                <a:spcPts val="0"/>
              </a:spcBef>
              <a:buClr>
                <a:srgbClr val="000000"/>
              </a:buClr>
              <a:buSzPct val="61111"/>
              <a:buFont typeface="Arial"/>
              <a:buNone/>
            </a:pPr>
            <a:r>
              <a:rPr lang="en" sz="1800" b="1">
                <a:solidFill>
                  <a:srgbClr val="000000"/>
                </a:solidFill>
              </a:rPr>
              <a:t>.show();</a:t>
            </a:r>
          </a:p>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a:t>
            </a:r>
          </a:p>
          <a:p>
            <a:endParaRPr lang="en" sz="1800">
              <a:solidFill>
                <a:srgbClr val="000000"/>
              </a:solidFill>
            </a:endParaRPr>
          </a:p>
        </p:txBody>
      </p:sp>
      <p:sp>
        <p:nvSpPr>
          <p:cNvPr id="530" name="Shape 530"/>
          <p:cNvSpPr/>
          <p:nvPr/>
        </p:nvSpPr>
        <p:spPr>
          <a:xfrm>
            <a:off x="6394250" y="4898750"/>
            <a:ext cx="2162100" cy="1043700"/>
          </a:xfrm>
          <a:prstGeom prst="wedgeRoundRectCallout">
            <a:avLst>
              <a:gd name="adj1" fmla="val -57426"/>
              <a:gd name="adj2" fmla="val -2208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In here we can take whatever action we want to. </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536" name="Shape 53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public class MyReceiver extends BroadcastReceiver {</a:t>
            </a:r>
          </a:p>
          <a:p>
            <a:endParaRPr lang="en" sz="1800">
              <a:solidFill>
                <a:srgbClr val="000000"/>
              </a:solidFill>
            </a:endParaRPr>
          </a:p>
          <a:p>
            <a:pPr lvl="0" indent="457200" rtl="0">
              <a:lnSpc>
                <a:spcPct val="115000"/>
              </a:lnSpc>
              <a:spcBef>
                <a:spcPts val="0"/>
              </a:spcBef>
              <a:buClr>
                <a:srgbClr val="000000"/>
              </a:buClr>
              <a:buSzPct val="61111"/>
              <a:buFont typeface="Arial"/>
              <a:buNone/>
            </a:pPr>
            <a:r>
              <a:rPr lang="en" sz="1800">
                <a:solidFill>
                  <a:srgbClr val="000000"/>
                </a:solidFill>
              </a:rPr>
              <a:t>@Override</a:t>
            </a:r>
          </a:p>
          <a:p>
            <a:pPr lvl="0" indent="457200" rtl="0">
              <a:lnSpc>
                <a:spcPct val="115000"/>
              </a:lnSpc>
              <a:spcBef>
                <a:spcPts val="0"/>
              </a:spcBef>
              <a:buClr>
                <a:srgbClr val="000000"/>
              </a:buClr>
              <a:buSzPct val="61111"/>
              <a:buFont typeface="Arial"/>
              <a:buNone/>
            </a:pPr>
            <a:r>
              <a:rPr lang="en" sz="1800">
                <a:solidFill>
                  <a:srgbClr val="000000"/>
                </a:solidFill>
              </a:rPr>
              <a:t>public void onReceive(Context context, Intent intent) {</a:t>
            </a:r>
          </a:p>
          <a:p>
            <a:pPr lvl="0" rtl="0">
              <a:lnSpc>
                <a:spcPct val="115000"/>
              </a:lnSpc>
              <a:spcBef>
                <a:spcPts val="0"/>
              </a:spcBef>
              <a:buClr>
                <a:srgbClr val="000000"/>
              </a:buClr>
              <a:buSzPct val="61111"/>
              <a:buFont typeface="Arial"/>
              <a:buNone/>
            </a:pPr>
            <a:r>
              <a:rPr lang="en" sz="1800">
                <a:solidFill>
                  <a:srgbClr val="000000"/>
                </a:solidFill>
              </a:rPr>
              <a:t>	    </a:t>
            </a:r>
          </a:p>
          <a:p>
            <a:pPr marL="457200" lvl="0" indent="457200" rtl="0">
              <a:lnSpc>
                <a:spcPct val="115000"/>
              </a:lnSpc>
              <a:spcBef>
                <a:spcPts val="0"/>
              </a:spcBef>
              <a:buClr>
                <a:srgbClr val="000000"/>
              </a:buClr>
              <a:buSzPct val="61111"/>
              <a:buFont typeface="Arial"/>
              <a:buNone/>
            </a:pPr>
            <a:r>
              <a:rPr lang="en" sz="1800" b="1">
                <a:solidFill>
                  <a:srgbClr val="000000"/>
                </a:solidFill>
              </a:rPr>
              <a:t>Toast.makeText(context,</a:t>
            </a:r>
          </a:p>
          <a:p>
            <a:pPr marL="1828800" lvl="0" indent="457200" rtl="0">
              <a:lnSpc>
                <a:spcPct val="115000"/>
              </a:lnSpc>
              <a:spcBef>
                <a:spcPts val="0"/>
              </a:spcBef>
              <a:buClr>
                <a:srgbClr val="000000"/>
              </a:buClr>
              <a:buSzPct val="61111"/>
              <a:buFont typeface="Arial"/>
              <a:buNone/>
            </a:pPr>
            <a:r>
              <a:rPr lang="en" sz="1800" b="1">
                <a:solidFill>
                  <a:srgbClr val="000000"/>
                </a:solidFill>
              </a:rPr>
              <a:t>"Broadcast Received, Work Completed",</a:t>
            </a:r>
          </a:p>
          <a:p>
            <a:pPr marL="2286000" lvl="0" indent="457200" rtl="0">
              <a:lnSpc>
                <a:spcPct val="115000"/>
              </a:lnSpc>
              <a:spcBef>
                <a:spcPts val="0"/>
              </a:spcBef>
              <a:buClr>
                <a:srgbClr val="000000"/>
              </a:buClr>
              <a:buSzPct val="61111"/>
              <a:buFont typeface="Arial"/>
              <a:buNone/>
            </a:pPr>
            <a:r>
              <a:rPr lang="en" sz="1800" b="1">
                <a:solidFill>
                  <a:srgbClr val="000000"/>
                </a:solidFill>
              </a:rPr>
              <a:t>Toast.LENGTH_LONG)</a:t>
            </a:r>
          </a:p>
          <a:p>
            <a:pPr marL="2743200" lvl="0" indent="457200" rtl="0">
              <a:lnSpc>
                <a:spcPct val="115000"/>
              </a:lnSpc>
              <a:spcBef>
                <a:spcPts val="0"/>
              </a:spcBef>
              <a:buClr>
                <a:srgbClr val="000000"/>
              </a:buClr>
              <a:buSzPct val="61111"/>
              <a:buFont typeface="Arial"/>
              <a:buNone/>
            </a:pPr>
            <a:r>
              <a:rPr lang="en" sz="1800" b="1">
                <a:solidFill>
                  <a:srgbClr val="000000"/>
                </a:solidFill>
              </a:rPr>
              <a:t>.show();</a:t>
            </a:r>
          </a:p>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a:t>
            </a:r>
          </a:p>
          <a:p>
            <a:endParaRPr lang="en" sz="1800">
              <a:solidFill>
                <a:srgbClr val="000000"/>
              </a:solidFill>
            </a:endParaRPr>
          </a:p>
        </p:txBody>
      </p:sp>
      <p:sp>
        <p:nvSpPr>
          <p:cNvPr id="537" name="Shape 537"/>
          <p:cNvSpPr/>
          <p:nvPr/>
        </p:nvSpPr>
        <p:spPr>
          <a:xfrm>
            <a:off x="6394250" y="4898750"/>
            <a:ext cx="2162100" cy="1043700"/>
          </a:xfrm>
          <a:prstGeom prst="wedgeRoundRectCallout">
            <a:avLst>
              <a:gd name="adj1" fmla="val -57426"/>
              <a:gd name="adj2" fmla="val -2208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The Service could have added extras to the Intent to give us more information</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543" name="Shape 54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public class MyReceiver extends BroadcastReceiver {</a:t>
            </a:r>
          </a:p>
          <a:p>
            <a:endParaRPr lang="en" sz="1800">
              <a:solidFill>
                <a:srgbClr val="000000"/>
              </a:solidFill>
            </a:endParaRPr>
          </a:p>
          <a:p>
            <a:pPr lvl="0" indent="457200" rtl="0">
              <a:lnSpc>
                <a:spcPct val="115000"/>
              </a:lnSpc>
              <a:spcBef>
                <a:spcPts val="0"/>
              </a:spcBef>
              <a:buClr>
                <a:srgbClr val="000000"/>
              </a:buClr>
              <a:buSzPct val="61111"/>
              <a:buFont typeface="Arial"/>
              <a:buNone/>
            </a:pPr>
            <a:r>
              <a:rPr lang="en" sz="1800">
                <a:solidFill>
                  <a:srgbClr val="000000"/>
                </a:solidFill>
              </a:rPr>
              <a:t>@Override</a:t>
            </a:r>
          </a:p>
          <a:p>
            <a:pPr lvl="0" indent="457200" rtl="0">
              <a:lnSpc>
                <a:spcPct val="115000"/>
              </a:lnSpc>
              <a:spcBef>
                <a:spcPts val="0"/>
              </a:spcBef>
              <a:buClr>
                <a:srgbClr val="000000"/>
              </a:buClr>
              <a:buSzPct val="61111"/>
              <a:buFont typeface="Arial"/>
              <a:buNone/>
            </a:pPr>
            <a:r>
              <a:rPr lang="en" sz="1800">
                <a:solidFill>
                  <a:srgbClr val="000000"/>
                </a:solidFill>
              </a:rPr>
              <a:t>public void onReceive(Context context, Intent intent) {</a:t>
            </a:r>
          </a:p>
          <a:p>
            <a:pPr lvl="0" rtl="0">
              <a:lnSpc>
                <a:spcPct val="115000"/>
              </a:lnSpc>
              <a:spcBef>
                <a:spcPts val="0"/>
              </a:spcBef>
              <a:buClr>
                <a:srgbClr val="000000"/>
              </a:buClr>
              <a:buSzPct val="61111"/>
              <a:buFont typeface="Arial"/>
              <a:buNone/>
            </a:pPr>
            <a:r>
              <a:rPr lang="en" sz="1800">
                <a:solidFill>
                  <a:srgbClr val="000000"/>
                </a:solidFill>
              </a:rPr>
              <a:t>	    </a:t>
            </a:r>
          </a:p>
          <a:p>
            <a:pPr marL="457200" lvl="0" indent="457200" rtl="0">
              <a:lnSpc>
                <a:spcPct val="115000"/>
              </a:lnSpc>
              <a:spcBef>
                <a:spcPts val="0"/>
              </a:spcBef>
              <a:buClr>
                <a:srgbClr val="000000"/>
              </a:buClr>
              <a:buSzPct val="61111"/>
              <a:buFont typeface="Arial"/>
              <a:buNone/>
            </a:pPr>
            <a:r>
              <a:rPr lang="en" sz="1800" b="1">
                <a:solidFill>
                  <a:srgbClr val="000000"/>
                </a:solidFill>
              </a:rPr>
              <a:t>Toast.makeText(context,</a:t>
            </a:r>
          </a:p>
          <a:p>
            <a:pPr marL="1828800" lvl="0" indent="457200" rtl="0">
              <a:lnSpc>
                <a:spcPct val="115000"/>
              </a:lnSpc>
              <a:spcBef>
                <a:spcPts val="0"/>
              </a:spcBef>
              <a:buClr>
                <a:srgbClr val="000000"/>
              </a:buClr>
              <a:buSzPct val="61111"/>
              <a:buFont typeface="Arial"/>
              <a:buNone/>
            </a:pPr>
            <a:r>
              <a:rPr lang="en" sz="1800" b="1">
                <a:solidFill>
                  <a:srgbClr val="000000"/>
                </a:solidFill>
              </a:rPr>
              <a:t>"Broadcast Received, Work Completed",</a:t>
            </a:r>
          </a:p>
          <a:p>
            <a:pPr marL="2286000" lvl="0" indent="457200" rtl="0">
              <a:lnSpc>
                <a:spcPct val="115000"/>
              </a:lnSpc>
              <a:spcBef>
                <a:spcPts val="0"/>
              </a:spcBef>
              <a:buClr>
                <a:srgbClr val="000000"/>
              </a:buClr>
              <a:buSzPct val="61111"/>
              <a:buFont typeface="Arial"/>
              <a:buNone/>
            </a:pPr>
            <a:r>
              <a:rPr lang="en" sz="1800" b="1">
                <a:solidFill>
                  <a:srgbClr val="000000"/>
                </a:solidFill>
              </a:rPr>
              <a:t>Toast.LENGTH_LONG)</a:t>
            </a:r>
          </a:p>
          <a:p>
            <a:pPr marL="2743200" lvl="0" indent="457200" rtl="0">
              <a:lnSpc>
                <a:spcPct val="115000"/>
              </a:lnSpc>
              <a:spcBef>
                <a:spcPts val="0"/>
              </a:spcBef>
              <a:buClr>
                <a:srgbClr val="000000"/>
              </a:buClr>
              <a:buSzPct val="61111"/>
              <a:buFont typeface="Arial"/>
              <a:buNone/>
            </a:pPr>
            <a:r>
              <a:rPr lang="en" sz="1800" b="1">
                <a:solidFill>
                  <a:srgbClr val="000000"/>
                </a:solidFill>
              </a:rPr>
              <a:t>.show();</a:t>
            </a:r>
          </a:p>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a:t>
            </a:r>
          </a:p>
          <a:p>
            <a:endParaRPr lang="en" sz="1800">
              <a:solidFill>
                <a:srgbClr val="000000"/>
              </a:solidFill>
            </a:endParaRPr>
          </a:p>
        </p:txBody>
      </p:sp>
      <p:sp>
        <p:nvSpPr>
          <p:cNvPr id="544" name="Shape 544"/>
          <p:cNvSpPr/>
          <p:nvPr/>
        </p:nvSpPr>
        <p:spPr>
          <a:xfrm>
            <a:off x="6394250" y="4898750"/>
            <a:ext cx="2162100" cy="1043700"/>
          </a:xfrm>
          <a:prstGeom prst="wedgeRoundRectCallout">
            <a:avLst>
              <a:gd name="adj1" fmla="val -57426"/>
              <a:gd name="adj2" fmla="val -2208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Depending on that, we may want to take some action such as give a Notification</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1. Broadcast Intent</a:t>
            </a:r>
          </a:p>
        </p:txBody>
      </p:sp>
      <p:sp>
        <p:nvSpPr>
          <p:cNvPr id="550" name="Shape 55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public class MyReceiver extends BroadcastReceiver {</a:t>
            </a:r>
          </a:p>
          <a:p>
            <a:endParaRPr lang="en" sz="1800">
              <a:solidFill>
                <a:srgbClr val="000000"/>
              </a:solidFill>
            </a:endParaRPr>
          </a:p>
          <a:p>
            <a:pPr lvl="0" indent="457200" rtl="0">
              <a:lnSpc>
                <a:spcPct val="115000"/>
              </a:lnSpc>
              <a:spcBef>
                <a:spcPts val="0"/>
              </a:spcBef>
              <a:buClr>
                <a:srgbClr val="000000"/>
              </a:buClr>
              <a:buSzPct val="61111"/>
              <a:buFont typeface="Arial"/>
              <a:buNone/>
            </a:pPr>
            <a:r>
              <a:rPr lang="en" sz="1800">
                <a:solidFill>
                  <a:srgbClr val="000000"/>
                </a:solidFill>
              </a:rPr>
              <a:t>@Override</a:t>
            </a:r>
          </a:p>
          <a:p>
            <a:pPr lvl="0" indent="457200" rtl="0">
              <a:lnSpc>
                <a:spcPct val="115000"/>
              </a:lnSpc>
              <a:spcBef>
                <a:spcPts val="0"/>
              </a:spcBef>
              <a:buClr>
                <a:srgbClr val="000000"/>
              </a:buClr>
              <a:buSzPct val="61111"/>
              <a:buFont typeface="Arial"/>
              <a:buNone/>
            </a:pPr>
            <a:r>
              <a:rPr lang="en" sz="1800">
                <a:solidFill>
                  <a:srgbClr val="000000"/>
                </a:solidFill>
              </a:rPr>
              <a:t>public void onReceive(Context context, Intent intent) {</a:t>
            </a:r>
          </a:p>
          <a:p>
            <a:pPr lvl="0" rtl="0">
              <a:lnSpc>
                <a:spcPct val="115000"/>
              </a:lnSpc>
              <a:spcBef>
                <a:spcPts val="0"/>
              </a:spcBef>
              <a:buClr>
                <a:srgbClr val="000000"/>
              </a:buClr>
              <a:buSzPct val="61111"/>
              <a:buFont typeface="Arial"/>
              <a:buNone/>
            </a:pPr>
            <a:r>
              <a:rPr lang="en" sz="1800">
                <a:solidFill>
                  <a:srgbClr val="000000"/>
                </a:solidFill>
              </a:rPr>
              <a:t>	    </a:t>
            </a:r>
          </a:p>
          <a:p>
            <a:pPr marL="457200" lvl="0" indent="457200" rtl="0">
              <a:lnSpc>
                <a:spcPct val="115000"/>
              </a:lnSpc>
              <a:spcBef>
                <a:spcPts val="0"/>
              </a:spcBef>
              <a:buClr>
                <a:srgbClr val="000000"/>
              </a:buClr>
              <a:buSzPct val="61111"/>
              <a:buFont typeface="Arial"/>
              <a:buNone/>
            </a:pPr>
            <a:r>
              <a:rPr lang="en" sz="1800" b="1">
                <a:solidFill>
                  <a:srgbClr val="000000"/>
                </a:solidFill>
              </a:rPr>
              <a:t>Toast.makeText(context,</a:t>
            </a:r>
          </a:p>
          <a:p>
            <a:pPr marL="1828800" lvl="0" indent="457200" rtl="0">
              <a:lnSpc>
                <a:spcPct val="115000"/>
              </a:lnSpc>
              <a:spcBef>
                <a:spcPts val="0"/>
              </a:spcBef>
              <a:buClr>
                <a:srgbClr val="000000"/>
              </a:buClr>
              <a:buSzPct val="61111"/>
              <a:buFont typeface="Arial"/>
              <a:buNone/>
            </a:pPr>
            <a:r>
              <a:rPr lang="en" sz="1800" b="1">
                <a:solidFill>
                  <a:srgbClr val="000000"/>
                </a:solidFill>
              </a:rPr>
              <a:t>"Broadcast Received, Work Completed",</a:t>
            </a:r>
          </a:p>
          <a:p>
            <a:pPr marL="2286000" lvl="0" indent="457200" rtl="0">
              <a:lnSpc>
                <a:spcPct val="115000"/>
              </a:lnSpc>
              <a:spcBef>
                <a:spcPts val="0"/>
              </a:spcBef>
              <a:buClr>
                <a:srgbClr val="000000"/>
              </a:buClr>
              <a:buSzPct val="61111"/>
              <a:buFont typeface="Arial"/>
              <a:buNone/>
            </a:pPr>
            <a:r>
              <a:rPr lang="en" sz="1800" b="1">
                <a:solidFill>
                  <a:srgbClr val="000000"/>
                </a:solidFill>
              </a:rPr>
              <a:t>Toast.LENGTH_LONG)</a:t>
            </a:r>
          </a:p>
          <a:p>
            <a:pPr marL="2743200" lvl="0" indent="457200" rtl="0">
              <a:lnSpc>
                <a:spcPct val="115000"/>
              </a:lnSpc>
              <a:spcBef>
                <a:spcPts val="0"/>
              </a:spcBef>
              <a:buClr>
                <a:srgbClr val="000000"/>
              </a:buClr>
              <a:buSzPct val="61111"/>
              <a:buFont typeface="Arial"/>
              <a:buNone/>
            </a:pPr>
            <a:r>
              <a:rPr lang="en" sz="1800" b="1">
                <a:solidFill>
                  <a:srgbClr val="000000"/>
                </a:solidFill>
              </a:rPr>
              <a:t>.show();</a:t>
            </a:r>
          </a:p>
          <a:p>
            <a:pPr lvl="0" rtl="0">
              <a:lnSpc>
                <a:spcPct val="115000"/>
              </a:lnSpc>
              <a:spcBef>
                <a:spcPts val="0"/>
              </a:spcBef>
              <a:buClr>
                <a:srgbClr val="000000"/>
              </a:buClr>
              <a:buSzPct val="61111"/>
              <a:buFont typeface="Arial"/>
              <a:buNone/>
            </a:pPr>
            <a:r>
              <a:rPr lang="en" sz="1800">
                <a:solidFill>
                  <a:srgbClr val="000000"/>
                </a:solidFill>
              </a:rPr>
              <a:t>	}</a:t>
            </a:r>
          </a:p>
          <a:p>
            <a:pPr lvl="0" rtl="0">
              <a:lnSpc>
                <a:spcPct val="115000"/>
              </a:lnSpc>
              <a:spcBef>
                <a:spcPts val="0"/>
              </a:spcBef>
              <a:buClr>
                <a:srgbClr val="000000"/>
              </a:buClr>
              <a:buSzPct val="61111"/>
              <a:buFont typeface="Arial"/>
              <a:buNone/>
            </a:pPr>
            <a:r>
              <a:rPr lang="en" sz="1800">
                <a:solidFill>
                  <a:srgbClr val="000000"/>
                </a:solidFill>
              </a:rPr>
              <a:t>}</a:t>
            </a:r>
          </a:p>
          <a:p>
            <a:endParaRPr lang="en" sz="1800">
              <a:solidFill>
                <a:srgbClr val="000000"/>
              </a:solidFill>
            </a:endParaRPr>
          </a:p>
        </p:txBody>
      </p:sp>
      <p:sp>
        <p:nvSpPr>
          <p:cNvPr id="551" name="Shape 551"/>
          <p:cNvSpPr/>
          <p:nvPr/>
        </p:nvSpPr>
        <p:spPr>
          <a:xfrm>
            <a:off x="6394250" y="4898750"/>
            <a:ext cx="2162100" cy="1043700"/>
          </a:xfrm>
          <a:prstGeom prst="wedgeRoundRectCallout">
            <a:avLst>
              <a:gd name="adj1" fmla="val -57426"/>
              <a:gd name="adj2" fmla="val -22085"/>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Or do nothing at all</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1. Broadcast Intent</a:t>
            </a:r>
          </a:p>
        </p:txBody>
      </p:sp>
      <p:sp>
        <p:nvSpPr>
          <p:cNvPr id="557" name="Shape 55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800">
                <a:solidFill>
                  <a:srgbClr val="000000"/>
                </a:solidFill>
              </a:rPr>
              <a:t>
</a:t>
            </a:r>
          </a:p>
          <a:p>
            <a:endParaRPr lang="en" sz="1800">
              <a:solidFill>
                <a:srgbClr val="000000"/>
              </a:solidFill>
            </a:endParaRPr>
          </a:p>
          <a:p>
            <a:endParaRPr lang="en" sz="1800">
              <a:solidFill>
                <a:srgbClr val="000000"/>
              </a:solidFill>
            </a:endParaRPr>
          </a:p>
          <a:p>
            <a:endParaRPr lang="en" sz="1800">
              <a:solidFill>
                <a:srgbClr val="000000"/>
              </a:solidFill>
            </a:endParaRPr>
          </a:p>
          <a:p>
            <a:pPr lvl="0">
              <a:lnSpc>
                <a:spcPct val="115000"/>
              </a:lnSpc>
              <a:spcBef>
                <a:spcPts val="0"/>
              </a:spcBef>
              <a:buClr>
                <a:srgbClr val="000000"/>
              </a:buClr>
              <a:buSzPct val="36666"/>
              <a:buFont typeface="Arial"/>
              <a:buNone/>
            </a:pPr>
            <a:r>
              <a:rPr lang="en">
                <a:solidFill>
                  <a:srgbClr val="000000"/>
                </a:solidFill>
              </a:rPr>
              <a:t>See ServiceBroadcastIntent.tar</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2. Pending Result</a:t>
            </a:r>
          </a:p>
        </p:txBody>
      </p:sp>
      <p:sp>
        <p:nvSpPr>
          <p:cNvPr id="563" name="Shape 56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a:solidFill>
                  <a:srgbClr val="000000"/>
                </a:solidFill>
              </a:rPr>
              <a:t>2. PendingResult Example</a:t>
            </a:r>
          </a:p>
          <a:p>
            <a:endParaRPr lang="en">
              <a:solidFill>
                <a:srgbClr val="000000"/>
              </a:solidFill>
            </a:endParaRPr>
          </a:p>
          <a:p>
            <a:pPr lvl="0" rtl="0">
              <a:lnSpc>
                <a:spcPct val="115000"/>
              </a:lnSpc>
              <a:spcBef>
                <a:spcPts val="0"/>
              </a:spcBef>
              <a:buNone/>
            </a:pPr>
            <a:r>
              <a:rPr lang="en">
                <a:solidFill>
                  <a:srgbClr val="000000"/>
                </a:solidFill>
              </a:rPr>
              <a:t>This code example involves the following components</a:t>
            </a:r>
          </a:p>
          <a:p>
            <a:endParaRPr lang="en">
              <a:solidFill>
                <a:srgbClr val="000000"/>
              </a:solidFill>
            </a:endParaRPr>
          </a:p>
          <a:p>
            <a:pPr marL="457200" lvl="0" indent="-419100" rtl="0">
              <a:lnSpc>
                <a:spcPct val="115000"/>
              </a:lnSpc>
              <a:spcBef>
                <a:spcPts val="0"/>
              </a:spcBef>
              <a:buClr>
                <a:schemeClr val="dk1"/>
              </a:buClr>
              <a:buSzPct val="166666"/>
              <a:buFont typeface="Arial"/>
              <a:buChar char="•"/>
            </a:pPr>
            <a:r>
              <a:rPr lang="en">
                <a:solidFill>
                  <a:srgbClr val="000000"/>
                </a:solidFill>
              </a:rPr>
              <a:t>Activity</a:t>
            </a:r>
          </a:p>
          <a:p>
            <a:pPr marL="457200" lvl="0" indent="-419100" rtl="0">
              <a:lnSpc>
                <a:spcPct val="115000"/>
              </a:lnSpc>
              <a:spcBef>
                <a:spcPts val="0"/>
              </a:spcBef>
              <a:buClr>
                <a:schemeClr val="dk1"/>
              </a:buClr>
              <a:buSzPct val="166666"/>
              <a:buFont typeface="Arial"/>
              <a:buChar char="•"/>
            </a:pPr>
            <a:r>
              <a:rPr lang="en">
                <a:solidFill>
                  <a:srgbClr val="000000"/>
                </a:solidFill>
              </a:rPr>
              <a:t>Service</a:t>
            </a:r>
          </a:p>
          <a:p>
            <a:endParaRPr lang="en">
              <a:solidFill>
                <a:srgbClr val="000000"/>
              </a:solidFill>
            </a:endParaRPr>
          </a:p>
          <a:p>
            <a:endParaRPr lang="en">
              <a:solidFill>
                <a:srgbClr val="000000"/>
              </a:solidFill>
            </a:endParaRPr>
          </a:p>
          <a:p>
            <a:endParaRPr lang="en">
              <a:solidFill>
                <a:srgbClr val="000000"/>
              </a:solidFill>
            </a:endParaRPr>
          </a:p>
          <a:p>
            <a:endParaRPr lang="en">
              <a:solidFill>
                <a:srgbClr val="000000"/>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44" name="Shape 144"/>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t>
            </a:r>
            <a:r>
              <a:rPr lang="en" sz="1200" b="1"/>
              <a:t>Activity </a:t>
            </a:r>
            <a:r>
              <a:rPr lang="en" sz="1200"/>
              <a:t>{</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None/>
            </a:pPr>
            <a:r>
              <a:rPr lang="en" sz="1200"/>
              <a:t>NotificationManager mNotificationManager = </a:t>
            </a:r>
          </a:p>
          <a:p>
            <a:pPr marL="914400" lvl="0" indent="457200" rtl="0">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45" name="Shape 145"/>
          <p:cNvSpPr/>
          <p:nvPr/>
        </p:nvSpPr>
        <p:spPr>
          <a:xfrm>
            <a:off x="3000375" y="226333"/>
            <a:ext cx="2963099" cy="10250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Although Notifications are usually sent from Services, we send it from an Activity since that's what you know at this point</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2. Pending Result</a:t>
            </a:r>
          </a:p>
        </p:txBody>
      </p:sp>
      <p:sp>
        <p:nvSpPr>
          <p:cNvPr id="569" name="Shape 56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a:solidFill>
                  <a:srgbClr val="000000"/>
                </a:solidFill>
              </a:rPr>
              <a:t>
</a:t>
            </a:r>
          </a:p>
          <a:p>
            <a:endParaRPr lang="en">
              <a:solidFill>
                <a:srgbClr val="000000"/>
              </a:solidFill>
            </a:endParaRPr>
          </a:p>
          <a:p>
            <a:pPr lvl="0" rtl="0">
              <a:lnSpc>
                <a:spcPct val="115000"/>
              </a:lnSpc>
              <a:spcBef>
                <a:spcPts val="0"/>
              </a:spcBef>
              <a:buNone/>
            </a:pPr>
            <a:r>
              <a:rPr lang="en">
                <a:solidFill>
                  <a:srgbClr val="000000"/>
                </a:solidFill>
              </a:rPr>
              <a:t>Remember, the reason for a PendingIntent is to allow a different app to fulfill an Intent on our behalf</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2. Pending Result</a:t>
            </a:r>
          </a:p>
        </p:txBody>
      </p:sp>
      <p:sp>
        <p:nvSpPr>
          <p:cNvPr id="575" name="Shape 57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b="1">
                <a:solidFill>
                  <a:srgbClr val="000000"/>
                </a:solidFill>
              </a:rPr>
              <a:t>public class MyActivity extends Activity {</a:t>
            </a:r>
          </a:p>
          <a:p>
            <a:pPr lvl="0" indent="457200" rtl="0">
              <a:lnSpc>
                <a:spcPct val="115000"/>
              </a:lnSpc>
              <a:spcBef>
                <a:spcPts val="0"/>
              </a:spcBef>
              <a:buNone/>
            </a:pPr>
            <a:r>
              <a:rPr lang="en" sz="1400">
                <a:solidFill>
                  <a:srgbClr val="000000"/>
                </a:solidFill>
              </a:rPr>
              <a:t>@Override public void onCreate(Bundle savedInstanceState) {</a:t>
            </a:r>
          </a:p>
          <a:p>
            <a:pPr marL="457200" lvl="0" indent="457200" rtl="0">
              <a:lnSpc>
                <a:spcPct val="115000"/>
              </a:lnSpc>
              <a:spcBef>
                <a:spcPts val="0"/>
              </a:spcBef>
              <a:buNone/>
            </a:pPr>
            <a:r>
              <a:rPr lang="en" sz="1400">
                <a:solidFill>
                  <a:srgbClr val="000000"/>
                </a:solidFill>
              </a:rPr>
              <a:t>super.onCreate(savedInstanceState);</a:t>
            </a:r>
          </a:p>
          <a:p>
            <a:pPr marL="457200" lvl="0" indent="457200" rtl="0">
              <a:lnSpc>
                <a:spcPct val="115000"/>
              </a:lnSpc>
              <a:spcBef>
                <a:spcPts val="0"/>
              </a:spcBef>
              <a:buNone/>
            </a:pPr>
            <a:r>
              <a:rPr lang="en" sz="1400">
                <a:solidFill>
                  <a:srgbClr val="000000"/>
                </a:solidFill>
              </a:rPr>
              <a:t>setContentView(R.layout.main);</a:t>
            </a:r>
          </a:p>
          <a:p>
            <a:pPr lvl="0" rtl="0">
              <a:lnSpc>
                <a:spcPct val="115000"/>
              </a:lnSpc>
              <a:spcBef>
                <a:spcPts val="0"/>
              </a:spcBef>
              <a:buNone/>
            </a:pPr>
            <a:r>
              <a:rPr lang="en" sz="1400">
                <a:solidFill>
                  <a:srgbClr val="000000"/>
                </a:solidFill>
              </a:rPr>
              <a:t>        </a:t>
            </a:r>
          </a:p>
          <a:p>
            <a:pPr marL="457200" lvl="0" indent="457200" rtl="0">
              <a:lnSpc>
                <a:spcPct val="115000"/>
              </a:lnSpc>
              <a:spcBef>
                <a:spcPts val="0"/>
              </a:spcBef>
              <a:buNone/>
            </a:pPr>
            <a:r>
              <a:rPr lang="en" sz="1400">
                <a:solidFill>
                  <a:srgbClr val="000000"/>
                </a:solidFill>
              </a:rPr>
              <a:t>PendingIntent contentIntent = createPendingResult(15, new Intent(), 0);         </a:t>
            </a:r>
          </a:p>
          <a:p>
            <a:pPr marL="457200" lvl="0" indent="457200" rtl="0">
              <a:lnSpc>
                <a:spcPct val="115000"/>
              </a:lnSpc>
              <a:spcBef>
                <a:spcPts val="0"/>
              </a:spcBef>
              <a:buNone/>
            </a:pPr>
            <a:r>
              <a:rPr lang="en" sz="1400">
                <a:solidFill>
                  <a:srgbClr val="000000"/>
                </a:solidFill>
              </a:rPr>
              <a:t>final Intent sIntent = new Intent(this, MyService.class);</a:t>
            </a:r>
          </a:p>
          <a:p>
            <a:pPr marL="457200" lvl="0" indent="457200" rtl="0">
              <a:lnSpc>
                <a:spcPct val="115000"/>
              </a:lnSpc>
              <a:spcBef>
                <a:spcPts val="0"/>
              </a:spcBef>
              <a:buNone/>
            </a:pPr>
            <a:r>
              <a:rPr lang="en" sz="1400">
                <a:solidFill>
                  <a:srgbClr val="000000"/>
                </a:solidFill>
              </a:rPr>
              <a:t>sIntent.putExtra("pending",contentIntent);</a:t>
            </a:r>
          </a:p>
          <a:p>
            <a:endParaRPr lang="en" sz="1400">
              <a:solidFill>
                <a:srgbClr val="000000"/>
              </a:solidFill>
            </a:endParaRPr>
          </a:p>
          <a:p>
            <a:pPr marL="457200" lvl="0" indent="457200" rtl="0">
              <a:lnSpc>
                <a:spcPct val="115000"/>
              </a:lnSpc>
              <a:spcBef>
                <a:spcPts val="0"/>
              </a:spcBef>
              <a:buNone/>
            </a:pPr>
            <a:r>
              <a:rPr lang="en" sz="1400">
                <a:solidFill>
                  <a:srgbClr val="000000"/>
                </a:solidFill>
              </a:rPr>
              <a:t>Button button = (Button) findViewById(R.id.button1);</a:t>
            </a:r>
          </a:p>
          <a:p>
            <a:pPr marL="457200" lvl="0" indent="457200" rtl="0">
              <a:lnSpc>
                <a:spcPct val="115000"/>
              </a:lnSpc>
              <a:spcBef>
                <a:spcPts val="0"/>
              </a:spcBef>
              <a:buNone/>
            </a:pPr>
            <a:r>
              <a:rPr lang="en" sz="1400">
                <a:solidFill>
                  <a:srgbClr val="000000"/>
                </a:solidFill>
              </a:rPr>
              <a:t>button.setOnClickListener(new OnClickListener() {</a:t>
            </a:r>
          </a:p>
          <a:p>
            <a:pPr marL="914400" lvl="0" indent="457200" rtl="0">
              <a:lnSpc>
                <a:spcPct val="115000"/>
              </a:lnSpc>
              <a:spcBef>
                <a:spcPts val="0"/>
              </a:spcBef>
              <a:buNone/>
            </a:pPr>
            <a:r>
              <a:rPr lang="en" sz="1400">
                <a:solidFill>
                  <a:srgbClr val="000000"/>
                </a:solidFill>
              </a:rPr>
              <a:t>@Override public void onClick(View v) {		</a:t>
            </a:r>
          </a:p>
          <a:p>
            <a:pPr lvl="0" rtl="0">
              <a:lnSpc>
                <a:spcPct val="115000"/>
              </a:lnSpc>
              <a:spcBef>
                <a:spcPts val="0"/>
              </a:spcBef>
              <a:buNone/>
            </a:pPr>
            <a:r>
              <a:rPr lang="en" sz="1400">
                <a:solidFill>
                  <a:srgbClr val="000000"/>
                </a:solidFill>
              </a:rPr>
              <a:t>				startService(sIntent);</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a:t>
            </a:r>
          </a:p>
          <a:p>
            <a:pPr lvl="0" indent="457200" rtl="0">
              <a:lnSpc>
                <a:spcPct val="115000"/>
              </a:lnSpc>
              <a:spcBef>
                <a:spcPts val="0"/>
              </a:spcBef>
              <a:buNone/>
            </a:pPr>
            <a:r>
              <a:rPr lang="en" sz="1400">
                <a:solidFill>
                  <a:srgbClr val="000000"/>
                </a:solidFill>
              </a:rPr>
              <a:t>}</a:t>
            </a:r>
          </a:p>
          <a:p>
            <a:endParaRPr lang="en" sz="1400">
              <a:solidFill>
                <a:srgbClr val="000000"/>
              </a:solidFill>
            </a:endParaRPr>
          </a:p>
          <a:p>
            <a:pPr lvl="0" indent="457200" rtl="0">
              <a:lnSpc>
                <a:spcPct val="115000"/>
              </a:lnSpc>
              <a:spcBef>
                <a:spcPts val="0"/>
              </a:spcBef>
              <a:buNone/>
            </a:pPr>
            <a:r>
              <a:rPr lang="en" sz="1400">
                <a:solidFill>
                  <a:srgbClr val="000000"/>
                </a:solidFill>
              </a:rPr>
              <a:t>@Override protected void onActivityResult(int requestCode, int resultCode, Intent data) {</a:t>
            </a:r>
          </a:p>
          <a:p>
            <a:pPr marL="457200" lvl="0" indent="457200" rtl="0">
              <a:lnSpc>
                <a:spcPct val="115000"/>
              </a:lnSpc>
              <a:spcBef>
                <a:spcPts val="0"/>
              </a:spcBef>
              <a:buNone/>
            </a:pPr>
            <a:r>
              <a:rPr lang="en" sz="1400">
                <a:solidFill>
                  <a:srgbClr val="000000"/>
                </a:solidFill>
              </a:rPr>
              <a:t>... </a:t>
            </a:r>
          </a:p>
          <a:p>
            <a:pPr marL="457200" lvl="0" indent="0" rtl="0">
              <a:lnSpc>
                <a:spcPct val="115000"/>
              </a:lnSpc>
              <a:spcBef>
                <a:spcPts val="0"/>
              </a:spcBef>
              <a:buNone/>
            </a:pPr>
            <a:r>
              <a:rPr lang="en" sz="1400">
                <a:solidFill>
                  <a:srgbClr val="000000"/>
                </a:solidFill>
              </a:rPr>
              <a:t>}</a:t>
            </a:r>
          </a:p>
          <a:p>
            <a:pPr lvl="0" rtl="0">
              <a:lnSpc>
                <a:spcPct val="115000"/>
              </a:lnSpc>
              <a:spcBef>
                <a:spcPts val="0"/>
              </a:spcBef>
              <a:buNone/>
            </a:pPr>
            <a:r>
              <a:rPr lang="en" sz="1400">
                <a:solidFill>
                  <a:srgbClr val="000000"/>
                </a:solidFill>
              </a:rPr>
              <a:t>}</a:t>
            </a:r>
          </a:p>
          <a:p>
            <a:endParaRPr lang="en" sz="1400">
              <a:solidFill>
                <a:srgbClr val="000000"/>
              </a:solidFill>
            </a:endParaRPr>
          </a:p>
          <a:p>
            <a:endParaRPr lang="en" sz="1400">
              <a:solidFill>
                <a:srgbClr val="000000"/>
              </a:solidFill>
            </a:endParaRPr>
          </a:p>
        </p:txBody>
      </p:sp>
      <p:sp>
        <p:nvSpPr>
          <p:cNvPr id="576" name="Shape 576"/>
          <p:cNvSpPr/>
          <p:nvPr/>
        </p:nvSpPr>
        <p:spPr>
          <a:xfrm>
            <a:off x="6345534" y="1292700"/>
            <a:ext cx="2162100" cy="745500"/>
          </a:xfrm>
          <a:prstGeom prst="wedgeRoundRectCallout">
            <a:avLst>
              <a:gd name="adj1" fmla="val -56897"/>
              <a:gd name="adj2" fmla="val 26576"/>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Starting with our Activity</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582" name="Shape 58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pPr lvl="0" indent="457200" rtl="0">
              <a:lnSpc>
                <a:spcPct val="115000"/>
              </a:lnSpc>
              <a:spcBef>
                <a:spcPts val="0"/>
              </a:spcBef>
              <a:buClr>
                <a:srgbClr val="000000"/>
              </a:buClr>
              <a:buSzPct val="78571"/>
              <a:buFont typeface="Arial"/>
              <a:buNone/>
            </a:pPr>
            <a:r>
              <a:rPr lang="en" sz="1400">
                <a:solidFill>
                  <a:srgbClr val="000000"/>
                </a:solidFill>
              </a:rPr>
              <a:t>@Override public void onCreate(Bundle savedInstanceState) {</a:t>
            </a:r>
          </a:p>
          <a:p>
            <a:pPr marL="457200" lvl="0" indent="457200" rtl="0">
              <a:lnSpc>
                <a:spcPct val="115000"/>
              </a:lnSpc>
              <a:spcBef>
                <a:spcPts val="0"/>
              </a:spcBef>
              <a:buClr>
                <a:srgbClr val="000000"/>
              </a:buClr>
              <a:buSzPct val="78571"/>
              <a:buFont typeface="Arial"/>
              <a:buNone/>
            </a:pPr>
            <a:r>
              <a:rPr lang="en" sz="1400">
                <a:solidFill>
                  <a:srgbClr val="000000"/>
                </a:solidFill>
              </a:rPr>
              <a:t>super.onCreate(savedInstanceState);</a:t>
            </a:r>
          </a:p>
          <a:p>
            <a:pPr marL="457200" lvl="0" indent="457200" rtl="0">
              <a:lnSpc>
                <a:spcPct val="115000"/>
              </a:lnSpc>
              <a:spcBef>
                <a:spcPts val="0"/>
              </a:spcBef>
              <a:buClr>
                <a:srgbClr val="000000"/>
              </a:buClr>
              <a:buSzPct val="78571"/>
              <a:buFont typeface="Arial"/>
              <a:buNone/>
            </a:pPr>
            <a:r>
              <a:rPr lang="en" sz="1400">
                <a:solidFill>
                  <a:srgbClr val="000000"/>
                </a:solidFill>
              </a:rPr>
              <a:t>setContentView(R.layout.main);</a:t>
            </a:r>
          </a:p>
          <a:p>
            <a:pPr lvl="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b="1">
                <a:solidFill>
                  <a:srgbClr val="000000"/>
                </a:solidFill>
              </a:rPr>
              <a:t>PendingIntent contentIntent = createPendingResult(15, new Intent(), 0);         </a:t>
            </a:r>
          </a:p>
          <a:p>
            <a:pPr marL="457200" lvl="0" indent="457200" rtl="0">
              <a:lnSpc>
                <a:spcPct val="115000"/>
              </a:lnSpc>
              <a:spcBef>
                <a:spcPts val="0"/>
              </a:spcBef>
              <a:buClr>
                <a:srgbClr val="000000"/>
              </a:buClr>
              <a:buSzPct val="78571"/>
              <a:buFont typeface="Arial"/>
              <a:buNone/>
            </a:pPr>
            <a:r>
              <a:rPr lang="en" sz="1400">
                <a:solidFill>
                  <a:srgbClr val="000000"/>
                </a:solidFill>
              </a:rPr>
              <a:t>final Intent sIntent = new Intent(this, MyService.class);</a:t>
            </a:r>
          </a:p>
          <a:p>
            <a:pPr marL="457200" lvl="0" indent="457200" rtl="0">
              <a:lnSpc>
                <a:spcPct val="115000"/>
              </a:lnSpc>
              <a:spcBef>
                <a:spcPts val="0"/>
              </a:spcBef>
              <a:buClr>
                <a:srgbClr val="000000"/>
              </a:buClr>
              <a:buSzPct val="78571"/>
              <a:buFont typeface="Arial"/>
              <a:buNone/>
            </a:pPr>
            <a:r>
              <a:rPr lang="en" sz="1400">
                <a:solidFill>
                  <a:srgbClr val="000000"/>
                </a:solidFill>
              </a:rPr>
              <a:t>sIntent.putExtra("pending",contentIntent);</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Button button = (Button) findViewById(R.id.button1);</a:t>
            </a:r>
          </a:p>
          <a:p>
            <a:pPr marL="457200" lvl="0" indent="457200" rtl="0">
              <a:lnSpc>
                <a:spcPct val="115000"/>
              </a:lnSpc>
              <a:spcBef>
                <a:spcPts val="0"/>
              </a:spcBef>
              <a:buClr>
                <a:srgbClr val="000000"/>
              </a:buClr>
              <a:buSzPct val="78571"/>
              <a:buFont typeface="Arial"/>
              <a:buNone/>
            </a:pPr>
            <a:r>
              <a:rPr lang="en" sz="1400">
                <a:solidFill>
                  <a:srgbClr val="000000"/>
                </a:solidFill>
              </a:rPr>
              <a:t>button.setOnClickListener(new OnClickListener() {</a:t>
            </a:r>
          </a:p>
          <a:p>
            <a:pPr marL="914400" lvl="0" indent="457200" rtl="0">
              <a:lnSpc>
                <a:spcPct val="115000"/>
              </a:lnSpc>
              <a:spcBef>
                <a:spcPts val="0"/>
              </a:spcBef>
              <a:buClr>
                <a:srgbClr val="000000"/>
              </a:buClr>
              <a:buSzPct val="78571"/>
              <a:buFont typeface="Arial"/>
              <a:buNone/>
            </a:pPr>
            <a:r>
              <a:rPr lang="en" sz="1400">
                <a:solidFill>
                  <a:srgbClr val="000000"/>
                </a:solidFill>
              </a:rPr>
              <a:t>@Override public void onClick(View v) {		</a:t>
            </a:r>
          </a:p>
          <a:p>
            <a:pPr lvl="0" rtl="0">
              <a:lnSpc>
                <a:spcPct val="115000"/>
              </a:lnSpc>
              <a:spcBef>
                <a:spcPts val="0"/>
              </a:spcBef>
              <a:buClr>
                <a:srgbClr val="000000"/>
              </a:buClr>
              <a:buSzPct val="78571"/>
              <a:buFont typeface="Arial"/>
              <a:buNone/>
            </a:pPr>
            <a:r>
              <a:rPr lang="en" sz="1400">
                <a:solidFill>
                  <a:srgbClr val="000000"/>
                </a:solidFill>
              </a:rPr>
              <a:t>				startService(sIntent);</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onActivityResult(int requestCode, int resultCode, Intent data) {</a:t>
            </a:r>
          </a:p>
          <a:p>
            <a:pPr marL="457200" lvl="0" indent="457200" rtl="0">
              <a:lnSpc>
                <a:spcPct val="115000"/>
              </a:lnSpc>
              <a:spcBef>
                <a:spcPts val="0"/>
              </a:spcBef>
              <a:buClr>
                <a:srgbClr val="000000"/>
              </a:buClr>
              <a:buSzPct val="78571"/>
              <a:buFont typeface="Arial"/>
              <a:buNone/>
            </a:pP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endParaRPr lang="en" sz="1400">
              <a:solidFill>
                <a:srgbClr val="000000"/>
              </a:solidFill>
            </a:endParaRPr>
          </a:p>
        </p:txBody>
      </p:sp>
      <p:sp>
        <p:nvSpPr>
          <p:cNvPr id="583" name="Shape 583"/>
          <p:cNvSpPr/>
          <p:nvPr/>
        </p:nvSpPr>
        <p:spPr>
          <a:xfrm>
            <a:off x="6625072" y="3445125"/>
            <a:ext cx="2180699" cy="922500"/>
          </a:xfrm>
          <a:prstGeom prst="wedgeRoundRectCallout">
            <a:avLst>
              <a:gd name="adj1" fmla="val -56465"/>
              <a:gd name="adj2" fmla="val -4216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call Activity.createPendingResult, which returns a PendingIntent</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589" name="Shape 58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pPr lvl="0" indent="457200" rtl="0">
              <a:lnSpc>
                <a:spcPct val="115000"/>
              </a:lnSpc>
              <a:spcBef>
                <a:spcPts val="0"/>
              </a:spcBef>
              <a:buClr>
                <a:srgbClr val="000000"/>
              </a:buClr>
              <a:buSzPct val="78571"/>
              <a:buFont typeface="Arial"/>
              <a:buNone/>
            </a:pPr>
            <a:r>
              <a:rPr lang="en" sz="1400">
                <a:solidFill>
                  <a:srgbClr val="000000"/>
                </a:solidFill>
              </a:rPr>
              <a:t>@Override public void onCreate(Bundle savedInstanceState) {</a:t>
            </a:r>
          </a:p>
          <a:p>
            <a:pPr marL="457200" lvl="0" indent="457200" rtl="0">
              <a:lnSpc>
                <a:spcPct val="115000"/>
              </a:lnSpc>
              <a:spcBef>
                <a:spcPts val="0"/>
              </a:spcBef>
              <a:buClr>
                <a:srgbClr val="000000"/>
              </a:buClr>
              <a:buSzPct val="78571"/>
              <a:buFont typeface="Arial"/>
              <a:buNone/>
            </a:pPr>
            <a:r>
              <a:rPr lang="en" sz="1400">
                <a:solidFill>
                  <a:srgbClr val="000000"/>
                </a:solidFill>
              </a:rPr>
              <a:t>super.onCreate(savedInstanceState);</a:t>
            </a:r>
          </a:p>
          <a:p>
            <a:pPr marL="457200" lvl="0" indent="457200" rtl="0">
              <a:lnSpc>
                <a:spcPct val="115000"/>
              </a:lnSpc>
              <a:spcBef>
                <a:spcPts val="0"/>
              </a:spcBef>
              <a:buClr>
                <a:srgbClr val="000000"/>
              </a:buClr>
              <a:buSzPct val="78571"/>
              <a:buFont typeface="Arial"/>
              <a:buNone/>
            </a:pPr>
            <a:r>
              <a:rPr lang="en" sz="1400">
                <a:solidFill>
                  <a:srgbClr val="000000"/>
                </a:solidFill>
              </a:rPr>
              <a:t>setContentView(R.layout.main);</a:t>
            </a:r>
          </a:p>
          <a:p>
            <a:pPr lvl="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PendingIntent contentIntent = createPendingResult(</a:t>
            </a:r>
            <a:r>
              <a:rPr lang="en" sz="1400" b="1">
                <a:solidFill>
                  <a:srgbClr val="000000"/>
                </a:solidFill>
              </a:rPr>
              <a:t>15</a:t>
            </a:r>
            <a:r>
              <a:rPr lang="en" sz="1400">
                <a:solidFill>
                  <a:srgbClr val="000000"/>
                </a:solidFill>
              </a:rPr>
              <a:t>, new Intent(), 0);         </a:t>
            </a:r>
          </a:p>
          <a:p>
            <a:pPr marL="457200" lvl="0" indent="457200" rtl="0">
              <a:lnSpc>
                <a:spcPct val="115000"/>
              </a:lnSpc>
              <a:spcBef>
                <a:spcPts val="0"/>
              </a:spcBef>
              <a:buClr>
                <a:srgbClr val="000000"/>
              </a:buClr>
              <a:buSzPct val="78571"/>
              <a:buFont typeface="Arial"/>
              <a:buNone/>
            </a:pPr>
            <a:r>
              <a:rPr lang="en" sz="1400">
                <a:solidFill>
                  <a:srgbClr val="000000"/>
                </a:solidFill>
              </a:rPr>
              <a:t>final Intent sIntent = new Intent(this, MyService.class);</a:t>
            </a:r>
          </a:p>
          <a:p>
            <a:pPr marL="457200" lvl="0" indent="457200" rtl="0">
              <a:lnSpc>
                <a:spcPct val="115000"/>
              </a:lnSpc>
              <a:spcBef>
                <a:spcPts val="0"/>
              </a:spcBef>
              <a:buClr>
                <a:srgbClr val="000000"/>
              </a:buClr>
              <a:buSzPct val="78571"/>
              <a:buFont typeface="Arial"/>
              <a:buNone/>
            </a:pPr>
            <a:r>
              <a:rPr lang="en" sz="1400">
                <a:solidFill>
                  <a:srgbClr val="000000"/>
                </a:solidFill>
              </a:rPr>
              <a:t>sIntent.putExtra("pending",contentIntent);</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Button button = (Button) findViewById(R.id.button1);</a:t>
            </a:r>
          </a:p>
          <a:p>
            <a:pPr marL="457200" lvl="0" indent="457200" rtl="0">
              <a:lnSpc>
                <a:spcPct val="115000"/>
              </a:lnSpc>
              <a:spcBef>
                <a:spcPts val="0"/>
              </a:spcBef>
              <a:buClr>
                <a:srgbClr val="000000"/>
              </a:buClr>
              <a:buSzPct val="78571"/>
              <a:buFont typeface="Arial"/>
              <a:buNone/>
            </a:pPr>
            <a:r>
              <a:rPr lang="en" sz="1400">
                <a:solidFill>
                  <a:srgbClr val="000000"/>
                </a:solidFill>
              </a:rPr>
              <a:t>button.setOnClickListener(new OnClickListener() {</a:t>
            </a:r>
          </a:p>
          <a:p>
            <a:pPr marL="914400" lvl="0" indent="457200" rtl="0">
              <a:lnSpc>
                <a:spcPct val="115000"/>
              </a:lnSpc>
              <a:spcBef>
                <a:spcPts val="0"/>
              </a:spcBef>
              <a:buClr>
                <a:srgbClr val="000000"/>
              </a:buClr>
              <a:buSzPct val="78571"/>
              <a:buFont typeface="Arial"/>
              <a:buNone/>
            </a:pPr>
            <a:r>
              <a:rPr lang="en" sz="1400">
                <a:solidFill>
                  <a:srgbClr val="000000"/>
                </a:solidFill>
              </a:rPr>
              <a:t>@Override public void onClick(View v) {		</a:t>
            </a:r>
          </a:p>
          <a:p>
            <a:pPr lvl="0" rtl="0">
              <a:lnSpc>
                <a:spcPct val="115000"/>
              </a:lnSpc>
              <a:spcBef>
                <a:spcPts val="0"/>
              </a:spcBef>
              <a:buClr>
                <a:srgbClr val="000000"/>
              </a:buClr>
              <a:buSzPct val="78571"/>
              <a:buFont typeface="Arial"/>
              <a:buNone/>
            </a:pPr>
            <a:r>
              <a:rPr lang="en" sz="1400">
                <a:solidFill>
                  <a:srgbClr val="000000"/>
                </a:solidFill>
              </a:rPr>
              <a:t>				startService(sIntent);</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onActivityResult(int requestCode, int resultCode, Intent data) {</a:t>
            </a:r>
          </a:p>
          <a:p>
            <a:pPr marL="457200" lvl="0" indent="457200" rtl="0">
              <a:lnSpc>
                <a:spcPct val="115000"/>
              </a:lnSpc>
              <a:spcBef>
                <a:spcPts val="0"/>
              </a:spcBef>
              <a:buClr>
                <a:srgbClr val="000000"/>
              </a:buClr>
              <a:buSzPct val="78571"/>
              <a:buFont typeface="Arial"/>
              <a:buNone/>
            </a:pP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endParaRPr lang="en" sz="1400">
              <a:solidFill>
                <a:srgbClr val="000000"/>
              </a:solidFill>
            </a:endParaRPr>
          </a:p>
        </p:txBody>
      </p:sp>
      <p:sp>
        <p:nvSpPr>
          <p:cNvPr id="590" name="Shape 590"/>
          <p:cNvSpPr/>
          <p:nvPr/>
        </p:nvSpPr>
        <p:spPr>
          <a:xfrm>
            <a:off x="6112572" y="3417150"/>
            <a:ext cx="2907600" cy="1239300"/>
          </a:xfrm>
          <a:prstGeom prst="wedgeRoundRectCallout">
            <a:avLst>
              <a:gd name="adj1" fmla="val -56465"/>
              <a:gd name="adj2" fmla="val -4216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When the result is returned out our Activity, we want to identify our task using the number 15 (any number you to distinguish between results)</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596" name="Shape 5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pPr lvl="0" indent="457200" rtl="0">
              <a:lnSpc>
                <a:spcPct val="115000"/>
              </a:lnSpc>
              <a:spcBef>
                <a:spcPts val="0"/>
              </a:spcBef>
              <a:buClr>
                <a:srgbClr val="000000"/>
              </a:buClr>
              <a:buSzPct val="78571"/>
              <a:buFont typeface="Arial"/>
              <a:buNone/>
            </a:pPr>
            <a:r>
              <a:rPr lang="en" sz="1400">
                <a:solidFill>
                  <a:srgbClr val="000000"/>
                </a:solidFill>
              </a:rPr>
              <a:t>@Override public void onCreate(Bundle savedInstanceState) {</a:t>
            </a:r>
          </a:p>
          <a:p>
            <a:pPr marL="457200" lvl="0" indent="457200" rtl="0">
              <a:lnSpc>
                <a:spcPct val="115000"/>
              </a:lnSpc>
              <a:spcBef>
                <a:spcPts val="0"/>
              </a:spcBef>
              <a:buClr>
                <a:srgbClr val="000000"/>
              </a:buClr>
              <a:buSzPct val="78571"/>
              <a:buFont typeface="Arial"/>
              <a:buNone/>
            </a:pPr>
            <a:r>
              <a:rPr lang="en" sz="1400">
                <a:solidFill>
                  <a:srgbClr val="000000"/>
                </a:solidFill>
              </a:rPr>
              <a:t>super.onCreate(savedInstanceState);</a:t>
            </a:r>
          </a:p>
          <a:p>
            <a:pPr marL="457200" lvl="0" indent="457200" rtl="0">
              <a:lnSpc>
                <a:spcPct val="115000"/>
              </a:lnSpc>
              <a:spcBef>
                <a:spcPts val="0"/>
              </a:spcBef>
              <a:buClr>
                <a:srgbClr val="000000"/>
              </a:buClr>
              <a:buSzPct val="78571"/>
              <a:buFont typeface="Arial"/>
              <a:buNone/>
            </a:pPr>
            <a:r>
              <a:rPr lang="en" sz="1400">
                <a:solidFill>
                  <a:srgbClr val="000000"/>
                </a:solidFill>
              </a:rPr>
              <a:t>setContentView(R.layout.main);</a:t>
            </a:r>
          </a:p>
          <a:p>
            <a:pPr lvl="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PendingIntent contentIntent = createPendingResult(15, new Intent(), 0);         </a:t>
            </a:r>
          </a:p>
          <a:p>
            <a:pPr marL="457200" lvl="0" indent="457200" rtl="0">
              <a:lnSpc>
                <a:spcPct val="115000"/>
              </a:lnSpc>
              <a:spcBef>
                <a:spcPts val="0"/>
              </a:spcBef>
              <a:buClr>
                <a:srgbClr val="000000"/>
              </a:buClr>
              <a:buSzPct val="78571"/>
              <a:buFont typeface="Arial"/>
              <a:buNone/>
            </a:pPr>
            <a:r>
              <a:rPr lang="en" sz="1400" b="1">
                <a:solidFill>
                  <a:srgbClr val="000000"/>
                </a:solidFill>
              </a:rPr>
              <a:t>final Intent sIntent = new Intent(this, MyService.class);</a:t>
            </a:r>
          </a:p>
          <a:p>
            <a:pPr marL="457200" lvl="0" indent="457200" rtl="0">
              <a:lnSpc>
                <a:spcPct val="115000"/>
              </a:lnSpc>
              <a:spcBef>
                <a:spcPts val="0"/>
              </a:spcBef>
              <a:buClr>
                <a:srgbClr val="000000"/>
              </a:buClr>
              <a:buSzPct val="78571"/>
              <a:buFont typeface="Arial"/>
              <a:buNone/>
            </a:pPr>
            <a:r>
              <a:rPr lang="en" sz="1400">
                <a:solidFill>
                  <a:srgbClr val="000000"/>
                </a:solidFill>
              </a:rPr>
              <a:t>sIntent.putExtra("pending",contentIntent);</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Button button = (Button) findViewById(R.id.button1);</a:t>
            </a:r>
          </a:p>
          <a:p>
            <a:pPr marL="457200" lvl="0" indent="457200" rtl="0">
              <a:lnSpc>
                <a:spcPct val="115000"/>
              </a:lnSpc>
              <a:spcBef>
                <a:spcPts val="0"/>
              </a:spcBef>
              <a:buClr>
                <a:srgbClr val="000000"/>
              </a:buClr>
              <a:buSzPct val="78571"/>
              <a:buFont typeface="Arial"/>
              <a:buNone/>
            </a:pPr>
            <a:r>
              <a:rPr lang="en" sz="1400">
                <a:solidFill>
                  <a:srgbClr val="000000"/>
                </a:solidFill>
              </a:rPr>
              <a:t>button.setOnClickListener(new OnClickListener() {</a:t>
            </a:r>
          </a:p>
          <a:p>
            <a:pPr marL="914400" lvl="0" indent="457200" rtl="0">
              <a:lnSpc>
                <a:spcPct val="115000"/>
              </a:lnSpc>
              <a:spcBef>
                <a:spcPts val="0"/>
              </a:spcBef>
              <a:buClr>
                <a:srgbClr val="000000"/>
              </a:buClr>
              <a:buSzPct val="78571"/>
              <a:buFont typeface="Arial"/>
              <a:buNone/>
            </a:pPr>
            <a:r>
              <a:rPr lang="en" sz="1400">
                <a:solidFill>
                  <a:srgbClr val="000000"/>
                </a:solidFill>
              </a:rPr>
              <a:t>@Override public void onClick(View v) {		</a:t>
            </a:r>
          </a:p>
          <a:p>
            <a:pPr lvl="0" rtl="0">
              <a:lnSpc>
                <a:spcPct val="115000"/>
              </a:lnSpc>
              <a:spcBef>
                <a:spcPts val="0"/>
              </a:spcBef>
              <a:buClr>
                <a:srgbClr val="000000"/>
              </a:buClr>
              <a:buSzPct val="78571"/>
              <a:buFont typeface="Arial"/>
              <a:buNone/>
            </a:pPr>
            <a:r>
              <a:rPr lang="en" sz="1400">
                <a:solidFill>
                  <a:srgbClr val="000000"/>
                </a:solidFill>
              </a:rPr>
              <a:t>				startService(sIntent);</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onActivityResult(int requestCode, int resultCode, Intent data) {</a:t>
            </a:r>
          </a:p>
          <a:p>
            <a:pPr marL="457200" lvl="0" indent="457200" rtl="0">
              <a:lnSpc>
                <a:spcPct val="115000"/>
              </a:lnSpc>
              <a:spcBef>
                <a:spcPts val="0"/>
              </a:spcBef>
              <a:buClr>
                <a:srgbClr val="000000"/>
              </a:buClr>
              <a:buSzPct val="78571"/>
              <a:buFont typeface="Arial"/>
              <a:buNone/>
            </a:pP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endParaRPr lang="en" sz="1400">
              <a:solidFill>
                <a:srgbClr val="000000"/>
              </a:solidFill>
            </a:endParaRPr>
          </a:p>
        </p:txBody>
      </p:sp>
      <p:sp>
        <p:nvSpPr>
          <p:cNvPr id="597" name="Shape 597"/>
          <p:cNvSpPr/>
          <p:nvPr/>
        </p:nvSpPr>
        <p:spPr>
          <a:xfrm>
            <a:off x="6112572" y="3417150"/>
            <a:ext cx="2274000" cy="736199"/>
          </a:xfrm>
          <a:prstGeom prst="wedgeRoundRectCallout">
            <a:avLst>
              <a:gd name="adj1" fmla="val -56465"/>
              <a:gd name="adj2" fmla="val -4216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create an Intent that can start a Service</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03" name="Shape 60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pPr lvl="0" indent="457200" rtl="0">
              <a:lnSpc>
                <a:spcPct val="115000"/>
              </a:lnSpc>
              <a:spcBef>
                <a:spcPts val="0"/>
              </a:spcBef>
              <a:buClr>
                <a:srgbClr val="000000"/>
              </a:buClr>
              <a:buSzPct val="78571"/>
              <a:buFont typeface="Arial"/>
              <a:buNone/>
            </a:pPr>
            <a:r>
              <a:rPr lang="en" sz="1400">
                <a:solidFill>
                  <a:srgbClr val="000000"/>
                </a:solidFill>
              </a:rPr>
              <a:t>@Override public void onCreate(Bundle savedInstanceState) {</a:t>
            </a:r>
          </a:p>
          <a:p>
            <a:pPr marL="457200" lvl="0" indent="457200" rtl="0">
              <a:lnSpc>
                <a:spcPct val="115000"/>
              </a:lnSpc>
              <a:spcBef>
                <a:spcPts val="0"/>
              </a:spcBef>
              <a:buClr>
                <a:srgbClr val="000000"/>
              </a:buClr>
              <a:buSzPct val="78571"/>
              <a:buFont typeface="Arial"/>
              <a:buNone/>
            </a:pPr>
            <a:r>
              <a:rPr lang="en" sz="1400">
                <a:solidFill>
                  <a:srgbClr val="000000"/>
                </a:solidFill>
              </a:rPr>
              <a:t>super.onCreate(savedInstanceState);</a:t>
            </a:r>
          </a:p>
          <a:p>
            <a:pPr marL="457200" lvl="0" indent="457200" rtl="0">
              <a:lnSpc>
                <a:spcPct val="115000"/>
              </a:lnSpc>
              <a:spcBef>
                <a:spcPts val="0"/>
              </a:spcBef>
              <a:buClr>
                <a:srgbClr val="000000"/>
              </a:buClr>
              <a:buSzPct val="78571"/>
              <a:buFont typeface="Arial"/>
              <a:buNone/>
            </a:pPr>
            <a:r>
              <a:rPr lang="en" sz="1400">
                <a:solidFill>
                  <a:srgbClr val="000000"/>
                </a:solidFill>
              </a:rPr>
              <a:t>setContentView(R.layout.main);</a:t>
            </a:r>
          </a:p>
          <a:p>
            <a:pPr lvl="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PendingIntent contentIntent = createPendingResult(15, new Intent(), 0);         </a:t>
            </a:r>
          </a:p>
          <a:p>
            <a:pPr marL="457200" lvl="0" indent="457200" rtl="0">
              <a:lnSpc>
                <a:spcPct val="115000"/>
              </a:lnSpc>
              <a:spcBef>
                <a:spcPts val="0"/>
              </a:spcBef>
              <a:buClr>
                <a:srgbClr val="000000"/>
              </a:buClr>
              <a:buSzPct val="78571"/>
              <a:buFont typeface="Arial"/>
              <a:buNone/>
            </a:pPr>
            <a:r>
              <a:rPr lang="en" sz="1400">
                <a:solidFill>
                  <a:srgbClr val="000000"/>
                </a:solidFill>
              </a:rPr>
              <a:t>final Intent sIntent = new Intent(this, MyService.class);</a:t>
            </a:r>
          </a:p>
          <a:p>
            <a:pPr marL="457200" lvl="0" indent="457200" rtl="0">
              <a:lnSpc>
                <a:spcPct val="115000"/>
              </a:lnSpc>
              <a:spcBef>
                <a:spcPts val="0"/>
              </a:spcBef>
              <a:buClr>
                <a:srgbClr val="000000"/>
              </a:buClr>
              <a:buSzPct val="78571"/>
              <a:buFont typeface="Arial"/>
              <a:buNone/>
            </a:pPr>
            <a:r>
              <a:rPr lang="en" sz="1400" b="1">
                <a:solidFill>
                  <a:srgbClr val="000000"/>
                </a:solidFill>
              </a:rPr>
              <a:t>sIntent.putExtra("pending",contentIntent);</a:t>
            </a:r>
          </a:p>
          <a:p>
            <a:endParaRPr lang="en" sz="1400" b="1">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Button button = (Button) findViewById(R.id.button1);</a:t>
            </a:r>
          </a:p>
          <a:p>
            <a:pPr marL="457200" lvl="0" indent="457200" rtl="0">
              <a:lnSpc>
                <a:spcPct val="115000"/>
              </a:lnSpc>
              <a:spcBef>
                <a:spcPts val="0"/>
              </a:spcBef>
              <a:buClr>
                <a:srgbClr val="000000"/>
              </a:buClr>
              <a:buSzPct val="78571"/>
              <a:buFont typeface="Arial"/>
              <a:buNone/>
            </a:pPr>
            <a:r>
              <a:rPr lang="en" sz="1400">
                <a:solidFill>
                  <a:srgbClr val="000000"/>
                </a:solidFill>
              </a:rPr>
              <a:t>button.setOnClickListener(new OnClickListener() {</a:t>
            </a:r>
          </a:p>
          <a:p>
            <a:pPr marL="914400" lvl="0" indent="457200" rtl="0">
              <a:lnSpc>
                <a:spcPct val="115000"/>
              </a:lnSpc>
              <a:spcBef>
                <a:spcPts val="0"/>
              </a:spcBef>
              <a:buClr>
                <a:srgbClr val="000000"/>
              </a:buClr>
              <a:buSzPct val="78571"/>
              <a:buFont typeface="Arial"/>
              <a:buNone/>
            </a:pPr>
            <a:r>
              <a:rPr lang="en" sz="1400">
                <a:solidFill>
                  <a:srgbClr val="000000"/>
                </a:solidFill>
              </a:rPr>
              <a:t>@Override public void onClick(View v) {		</a:t>
            </a:r>
          </a:p>
          <a:p>
            <a:pPr lvl="0" rtl="0">
              <a:lnSpc>
                <a:spcPct val="115000"/>
              </a:lnSpc>
              <a:spcBef>
                <a:spcPts val="0"/>
              </a:spcBef>
              <a:buClr>
                <a:srgbClr val="000000"/>
              </a:buClr>
              <a:buSzPct val="78571"/>
              <a:buFont typeface="Arial"/>
              <a:buNone/>
            </a:pPr>
            <a:r>
              <a:rPr lang="en" sz="1400">
                <a:solidFill>
                  <a:srgbClr val="000000"/>
                </a:solidFill>
              </a:rPr>
              <a:t>				startService(sIntent);</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onActivityResult(int requestCode, int resultCode, Intent data) {</a:t>
            </a:r>
          </a:p>
          <a:p>
            <a:pPr marL="457200" lvl="0" indent="457200" rtl="0">
              <a:lnSpc>
                <a:spcPct val="115000"/>
              </a:lnSpc>
              <a:spcBef>
                <a:spcPts val="0"/>
              </a:spcBef>
              <a:buClr>
                <a:srgbClr val="000000"/>
              </a:buClr>
              <a:buSzPct val="78571"/>
              <a:buFont typeface="Arial"/>
              <a:buNone/>
            </a:pP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endParaRPr lang="en" sz="1400">
              <a:solidFill>
                <a:srgbClr val="000000"/>
              </a:solidFill>
            </a:endParaRPr>
          </a:p>
        </p:txBody>
      </p:sp>
      <p:sp>
        <p:nvSpPr>
          <p:cNvPr id="604" name="Shape 604"/>
          <p:cNvSpPr/>
          <p:nvPr/>
        </p:nvSpPr>
        <p:spPr>
          <a:xfrm>
            <a:off x="6112572" y="3417150"/>
            <a:ext cx="2525699" cy="1146299"/>
          </a:xfrm>
          <a:prstGeom prst="wedgeRoundRectCallout">
            <a:avLst>
              <a:gd name="adj1" fmla="val -56465"/>
              <a:gd name="adj2" fmla="val -4216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package our PendingIntent inside of our Service Intent, so that the Service can use it on our behalf</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10" name="Shape 61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pPr lvl="0" indent="457200" rtl="0">
              <a:lnSpc>
                <a:spcPct val="115000"/>
              </a:lnSpc>
              <a:spcBef>
                <a:spcPts val="0"/>
              </a:spcBef>
              <a:buClr>
                <a:srgbClr val="000000"/>
              </a:buClr>
              <a:buSzPct val="78571"/>
              <a:buFont typeface="Arial"/>
              <a:buNone/>
            </a:pPr>
            <a:r>
              <a:rPr lang="en" sz="1400">
                <a:solidFill>
                  <a:srgbClr val="000000"/>
                </a:solidFill>
              </a:rPr>
              <a:t>@Override public void onCreate(Bundle savedInstanceState) {</a:t>
            </a:r>
          </a:p>
          <a:p>
            <a:pPr marL="457200" lvl="0" indent="457200" rtl="0">
              <a:lnSpc>
                <a:spcPct val="115000"/>
              </a:lnSpc>
              <a:spcBef>
                <a:spcPts val="0"/>
              </a:spcBef>
              <a:buClr>
                <a:srgbClr val="000000"/>
              </a:buClr>
              <a:buSzPct val="78571"/>
              <a:buFont typeface="Arial"/>
              <a:buNone/>
            </a:pPr>
            <a:r>
              <a:rPr lang="en" sz="1400">
                <a:solidFill>
                  <a:srgbClr val="000000"/>
                </a:solidFill>
              </a:rPr>
              <a:t>super.onCreate(savedInstanceState);</a:t>
            </a:r>
          </a:p>
          <a:p>
            <a:pPr marL="457200" lvl="0" indent="457200" rtl="0">
              <a:lnSpc>
                <a:spcPct val="115000"/>
              </a:lnSpc>
              <a:spcBef>
                <a:spcPts val="0"/>
              </a:spcBef>
              <a:buClr>
                <a:srgbClr val="000000"/>
              </a:buClr>
              <a:buSzPct val="78571"/>
              <a:buFont typeface="Arial"/>
              <a:buNone/>
            </a:pPr>
            <a:r>
              <a:rPr lang="en" sz="1400">
                <a:solidFill>
                  <a:srgbClr val="000000"/>
                </a:solidFill>
              </a:rPr>
              <a:t>setContentView(R.layout.main);</a:t>
            </a:r>
          </a:p>
          <a:p>
            <a:pPr lvl="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PendingIntent contentIntent = createPendingResult(15, new Intent(), 0);         </a:t>
            </a:r>
          </a:p>
          <a:p>
            <a:pPr marL="457200" lvl="0" indent="457200" rtl="0">
              <a:lnSpc>
                <a:spcPct val="115000"/>
              </a:lnSpc>
              <a:spcBef>
                <a:spcPts val="0"/>
              </a:spcBef>
              <a:buClr>
                <a:srgbClr val="000000"/>
              </a:buClr>
              <a:buSzPct val="78571"/>
              <a:buFont typeface="Arial"/>
              <a:buNone/>
            </a:pPr>
            <a:r>
              <a:rPr lang="en" sz="1400">
                <a:solidFill>
                  <a:srgbClr val="000000"/>
                </a:solidFill>
              </a:rPr>
              <a:t>final Intent sIntent = new Intent(this, MyService.class);</a:t>
            </a:r>
          </a:p>
          <a:p>
            <a:pPr marL="457200" lvl="0" indent="457200" rtl="0">
              <a:lnSpc>
                <a:spcPct val="115000"/>
              </a:lnSpc>
              <a:spcBef>
                <a:spcPts val="0"/>
              </a:spcBef>
              <a:buClr>
                <a:srgbClr val="000000"/>
              </a:buClr>
              <a:buSzPct val="78571"/>
              <a:buFont typeface="Arial"/>
              <a:buNone/>
            </a:pPr>
            <a:r>
              <a:rPr lang="en" sz="1400">
                <a:solidFill>
                  <a:srgbClr val="000000"/>
                </a:solidFill>
              </a:rPr>
              <a:t>sIntent.putExtra("pending",contentIntent);</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Button button = (Button) findViewById(R.id.button1);</a:t>
            </a:r>
          </a:p>
          <a:p>
            <a:pPr marL="457200" lvl="0" indent="457200" rtl="0">
              <a:lnSpc>
                <a:spcPct val="115000"/>
              </a:lnSpc>
              <a:spcBef>
                <a:spcPts val="0"/>
              </a:spcBef>
              <a:buClr>
                <a:srgbClr val="000000"/>
              </a:buClr>
              <a:buSzPct val="78571"/>
              <a:buFont typeface="Arial"/>
              <a:buNone/>
            </a:pPr>
            <a:r>
              <a:rPr lang="en" sz="1400">
                <a:solidFill>
                  <a:srgbClr val="000000"/>
                </a:solidFill>
              </a:rPr>
              <a:t>button.setOnClickListener(new OnClickListener() {</a:t>
            </a:r>
          </a:p>
          <a:p>
            <a:pPr marL="914400" lvl="0" indent="457200" rtl="0">
              <a:lnSpc>
                <a:spcPct val="115000"/>
              </a:lnSpc>
              <a:spcBef>
                <a:spcPts val="0"/>
              </a:spcBef>
              <a:buClr>
                <a:srgbClr val="000000"/>
              </a:buClr>
              <a:buSzPct val="78571"/>
              <a:buFont typeface="Arial"/>
              <a:buNone/>
            </a:pPr>
            <a:r>
              <a:rPr lang="en" sz="1400">
                <a:solidFill>
                  <a:srgbClr val="000000"/>
                </a:solidFill>
              </a:rPr>
              <a:t>@Override public void onClick(View v) {		</a:t>
            </a:r>
          </a:p>
          <a:p>
            <a:pPr lvl="0" rtl="0">
              <a:lnSpc>
                <a:spcPct val="115000"/>
              </a:lnSpc>
              <a:spcBef>
                <a:spcPts val="0"/>
              </a:spcBef>
              <a:buClr>
                <a:srgbClr val="000000"/>
              </a:buClr>
              <a:buSzPct val="78571"/>
              <a:buFont typeface="Arial"/>
              <a:buNone/>
            </a:pPr>
            <a:r>
              <a:rPr lang="en" sz="1400" b="1">
                <a:solidFill>
                  <a:srgbClr val="000000"/>
                </a:solidFill>
              </a:rPr>
              <a:t>				startService(sIntent);</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onActivityResult(int requestCode, int resultCode, Intent data) {</a:t>
            </a:r>
          </a:p>
          <a:p>
            <a:pPr marL="457200" lvl="0" indent="457200" rtl="0">
              <a:lnSpc>
                <a:spcPct val="115000"/>
              </a:lnSpc>
              <a:spcBef>
                <a:spcPts val="0"/>
              </a:spcBef>
              <a:buClr>
                <a:srgbClr val="000000"/>
              </a:buClr>
              <a:buSzPct val="78571"/>
              <a:buFont typeface="Arial"/>
              <a:buNone/>
            </a:pP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endParaRPr lang="en" sz="1400">
              <a:solidFill>
                <a:srgbClr val="000000"/>
              </a:solidFill>
            </a:endParaRPr>
          </a:p>
        </p:txBody>
      </p:sp>
      <p:sp>
        <p:nvSpPr>
          <p:cNvPr id="611" name="Shape 611"/>
          <p:cNvSpPr/>
          <p:nvPr/>
        </p:nvSpPr>
        <p:spPr>
          <a:xfrm>
            <a:off x="6112572" y="4179150"/>
            <a:ext cx="2525699" cy="1146299"/>
          </a:xfrm>
          <a:prstGeom prst="wedgeRoundRectCallout">
            <a:avLst>
              <a:gd name="adj1" fmla="val -58486"/>
              <a:gd name="adj2" fmla="val -113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go ahead and start the Service whenever a Button is clicked</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17" name="Shape 61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pPr lvl="0" indent="457200" rtl="0">
              <a:lnSpc>
                <a:spcPct val="115000"/>
              </a:lnSpc>
              <a:spcBef>
                <a:spcPts val="0"/>
              </a:spcBef>
              <a:buClr>
                <a:srgbClr val="000000"/>
              </a:buClr>
              <a:buSzPct val="78571"/>
              <a:buFont typeface="Arial"/>
              <a:buNone/>
            </a:pPr>
            <a:r>
              <a:rPr lang="en" sz="1400">
                <a:solidFill>
                  <a:srgbClr val="000000"/>
                </a:solidFill>
              </a:rPr>
              <a:t>@Override public void onCreate(Bundle savedInstanceState) {</a:t>
            </a:r>
          </a:p>
          <a:p>
            <a:pPr marL="457200" lvl="0" indent="457200" rtl="0">
              <a:lnSpc>
                <a:spcPct val="115000"/>
              </a:lnSpc>
              <a:spcBef>
                <a:spcPts val="0"/>
              </a:spcBef>
              <a:buClr>
                <a:srgbClr val="000000"/>
              </a:buClr>
              <a:buSzPct val="78571"/>
              <a:buFont typeface="Arial"/>
              <a:buNone/>
            </a:pPr>
            <a:r>
              <a:rPr lang="en" sz="1400">
                <a:solidFill>
                  <a:srgbClr val="000000"/>
                </a:solidFill>
              </a:rPr>
              <a:t>super.onCreate(savedInstanceState);</a:t>
            </a:r>
          </a:p>
          <a:p>
            <a:pPr marL="457200" lvl="0" indent="457200" rtl="0">
              <a:lnSpc>
                <a:spcPct val="115000"/>
              </a:lnSpc>
              <a:spcBef>
                <a:spcPts val="0"/>
              </a:spcBef>
              <a:buClr>
                <a:srgbClr val="000000"/>
              </a:buClr>
              <a:buSzPct val="78571"/>
              <a:buFont typeface="Arial"/>
              <a:buNone/>
            </a:pPr>
            <a:r>
              <a:rPr lang="en" sz="1400">
                <a:solidFill>
                  <a:srgbClr val="000000"/>
                </a:solidFill>
              </a:rPr>
              <a:t>setContentView(R.layout.main);</a:t>
            </a:r>
          </a:p>
          <a:p>
            <a:pPr lvl="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PendingIntent contentIntent = createPendingResult(15, new Intent(), 0);         </a:t>
            </a:r>
          </a:p>
          <a:p>
            <a:pPr marL="457200" lvl="0" indent="457200" rtl="0">
              <a:lnSpc>
                <a:spcPct val="115000"/>
              </a:lnSpc>
              <a:spcBef>
                <a:spcPts val="0"/>
              </a:spcBef>
              <a:buClr>
                <a:srgbClr val="000000"/>
              </a:buClr>
              <a:buSzPct val="78571"/>
              <a:buFont typeface="Arial"/>
              <a:buNone/>
            </a:pPr>
            <a:r>
              <a:rPr lang="en" sz="1400">
                <a:solidFill>
                  <a:srgbClr val="000000"/>
                </a:solidFill>
              </a:rPr>
              <a:t>final Intent sIntent = new Intent(this, MyService.class);</a:t>
            </a:r>
          </a:p>
          <a:p>
            <a:pPr marL="457200" lvl="0" indent="457200" rtl="0">
              <a:lnSpc>
                <a:spcPct val="115000"/>
              </a:lnSpc>
              <a:spcBef>
                <a:spcPts val="0"/>
              </a:spcBef>
              <a:buClr>
                <a:srgbClr val="000000"/>
              </a:buClr>
              <a:buSzPct val="78571"/>
              <a:buFont typeface="Arial"/>
              <a:buNone/>
            </a:pPr>
            <a:r>
              <a:rPr lang="en" sz="1400">
                <a:solidFill>
                  <a:srgbClr val="000000"/>
                </a:solidFill>
              </a:rPr>
              <a:t>sIntent.putExtra("pending",contentIntent);</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Button button = (Button) findViewById(R.id.button1);</a:t>
            </a:r>
          </a:p>
          <a:p>
            <a:pPr marL="457200" lvl="0" indent="457200" rtl="0">
              <a:lnSpc>
                <a:spcPct val="115000"/>
              </a:lnSpc>
              <a:spcBef>
                <a:spcPts val="0"/>
              </a:spcBef>
              <a:buClr>
                <a:srgbClr val="000000"/>
              </a:buClr>
              <a:buSzPct val="78571"/>
              <a:buFont typeface="Arial"/>
              <a:buNone/>
            </a:pPr>
            <a:r>
              <a:rPr lang="en" sz="1400">
                <a:solidFill>
                  <a:srgbClr val="000000"/>
                </a:solidFill>
              </a:rPr>
              <a:t>button.setOnClickListener(new OnClickListener() {</a:t>
            </a:r>
          </a:p>
          <a:p>
            <a:pPr marL="914400" lvl="0" indent="457200" rtl="0">
              <a:lnSpc>
                <a:spcPct val="115000"/>
              </a:lnSpc>
              <a:spcBef>
                <a:spcPts val="0"/>
              </a:spcBef>
              <a:buClr>
                <a:srgbClr val="000000"/>
              </a:buClr>
              <a:buSzPct val="78571"/>
              <a:buFont typeface="Arial"/>
              <a:buNone/>
            </a:pPr>
            <a:r>
              <a:rPr lang="en" sz="1400">
                <a:solidFill>
                  <a:srgbClr val="000000"/>
                </a:solidFill>
              </a:rPr>
              <a:t>@Override public void onClick(View v) {		</a:t>
            </a:r>
          </a:p>
          <a:p>
            <a:pPr lvl="0" rtl="0">
              <a:lnSpc>
                <a:spcPct val="115000"/>
              </a:lnSpc>
              <a:spcBef>
                <a:spcPts val="0"/>
              </a:spcBef>
              <a:buClr>
                <a:srgbClr val="000000"/>
              </a:buClr>
              <a:buSzPct val="78571"/>
              <a:buFont typeface="Arial"/>
              <a:buNone/>
            </a:pPr>
            <a:r>
              <a:rPr lang="en" sz="1400">
                <a:solidFill>
                  <a:srgbClr val="000000"/>
                </a:solidFill>
              </a:rPr>
              <a:t>				startService(sIntent);</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None/>
            </a:pPr>
            <a:r>
              <a:rPr lang="en" sz="1400" b="1">
                <a:solidFill>
                  <a:srgbClr val="000000"/>
                </a:solidFill>
              </a:rPr>
              <a:t>@Override protected void onActivityResult(int requestCode, int resultCode, Intent </a:t>
            </a:r>
          </a:p>
          <a:p>
            <a:pPr marL="2286000" lvl="0" indent="457200" rtl="0">
              <a:lnSpc>
                <a:spcPct val="115000"/>
              </a:lnSpc>
              <a:spcBef>
                <a:spcPts val="0"/>
              </a:spcBef>
              <a:buClr>
                <a:srgbClr val="000000"/>
              </a:buClr>
              <a:buSzPct val="78571"/>
              <a:buFont typeface="Arial"/>
              <a:buNone/>
            </a:pPr>
            <a:r>
              <a:rPr lang="en" sz="1400" b="1">
                <a:solidFill>
                  <a:srgbClr val="000000"/>
                </a:solidFill>
              </a:rPr>
              <a:t>data) {</a:t>
            </a:r>
          </a:p>
          <a:p>
            <a:pPr marL="457200" lvl="0" indent="457200" rtl="0">
              <a:lnSpc>
                <a:spcPct val="115000"/>
              </a:lnSpc>
              <a:spcBef>
                <a:spcPts val="0"/>
              </a:spcBef>
              <a:buClr>
                <a:srgbClr val="000000"/>
              </a:buClr>
              <a:buSzPct val="78571"/>
              <a:buFont typeface="Arial"/>
              <a:buNone/>
            </a:pPr>
            <a:r>
              <a:rPr lang="en" sz="1400" b="1">
                <a:solidFill>
                  <a:srgbClr val="000000"/>
                </a:solidFill>
              </a:rPr>
              <a:t>... </a:t>
            </a:r>
          </a:p>
          <a:p>
            <a:pPr marL="457200" lvl="0" indent="0" rtl="0">
              <a:lnSpc>
                <a:spcPct val="115000"/>
              </a:lnSpc>
              <a:spcBef>
                <a:spcPts val="0"/>
              </a:spcBef>
              <a:buClr>
                <a:srgbClr val="000000"/>
              </a:buClr>
              <a:buSzPct val="78571"/>
              <a:buFont typeface="Arial"/>
              <a:buNone/>
            </a:pPr>
            <a:r>
              <a:rPr lang="en" sz="1400" b="1">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endParaRPr lang="en" sz="1400">
              <a:solidFill>
                <a:srgbClr val="000000"/>
              </a:solidFill>
            </a:endParaRPr>
          </a:p>
        </p:txBody>
      </p:sp>
      <p:sp>
        <p:nvSpPr>
          <p:cNvPr id="618" name="Shape 618"/>
          <p:cNvSpPr/>
          <p:nvPr/>
        </p:nvSpPr>
        <p:spPr>
          <a:xfrm>
            <a:off x="6112572" y="4293664"/>
            <a:ext cx="2124899" cy="726900"/>
          </a:xfrm>
          <a:prstGeom prst="wedgeRoundRectCallout">
            <a:avLst>
              <a:gd name="adj1" fmla="val -20855"/>
              <a:gd name="adj2" fmla="val 6664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will get back to this method soon shortly</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2. Pending Result</a:t>
            </a:r>
          </a:p>
        </p:txBody>
      </p:sp>
      <p:sp>
        <p:nvSpPr>
          <p:cNvPr id="624" name="Shape 62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400" b="1">
                <a:solidFill>
                  <a:srgbClr val="000000"/>
                </a:solidFill>
              </a:rPr>
              <a:t>public class MyService extends IntentService {</a:t>
            </a:r>
          </a:p>
          <a:p>
            <a:pPr lvl="0" indent="457200" rtl="0">
              <a:lnSpc>
                <a:spcPct val="115000"/>
              </a:lnSpc>
              <a:spcBef>
                <a:spcPts val="0"/>
              </a:spcBef>
              <a:buNone/>
            </a:pPr>
            <a:r>
              <a:rPr lang="en" sz="1400">
                <a:solidFill>
                  <a:srgbClr val="000000"/>
                </a:solidFill>
              </a:rPr>
              <a:t>public MyService() {</a:t>
            </a:r>
          </a:p>
          <a:p>
            <a:pPr marL="457200" lvl="0" indent="457200" rtl="0">
              <a:lnSpc>
                <a:spcPct val="115000"/>
              </a:lnSpc>
              <a:spcBef>
                <a:spcPts val="0"/>
              </a:spcBef>
              <a:buNone/>
            </a:pPr>
            <a:r>
              <a:rPr lang="en" sz="1400">
                <a:solidFill>
                  <a:srgbClr val="000000"/>
                </a:solidFill>
              </a:rPr>
              <a:t>super("MyService");</a:t>
            </a:r>
          </a:p>
          <a:p>
            <a:pPr lvl="0" indent="457200" rtl="0">
              <a:lnSpc>
                <a:spcPct val="115000"/>
              </a:lnSpc>
              <a:spcBef>
                <a:spcPts val="0"/>
              </a:spcBef>
              <a:buNone/>
            </a:pPr>
            <a:r>
              <a:rPr lang="en" sz="1400">
                <a:solidFill>
                  <a:srgbClr val="000000"/>
                </a:solidFill>
              </a:rPr>
              <a:t>}</a:t>
            </a:r>
          </a:p>
          <a:p>
            <a:endParaRPr lang="en" sz="1400">
              <a:solidFill>
                <a:srgbClr val="000000"/>
              </a:solidFill>
            </a:endParaRPr>
          </a:p>
          <a:p>
            <a:pPr lvl="0" indent="457200" rtl="0">
              <a:lnSpc>
                <a:spcPct val="115000"/>
              </a:lnSpc>
              <a:spcBef>
                <a:spcPts val="0"/>
              </a:spcBef>
              <a:buNone/>
            </a:pPr>
            <a:r>
              <a:rPr lang="en" sz="1400">
                <a:solidFill>
                  <a:srgbClr val="000000"/>
                </a:solidFill>
              </a:rPr>
              <a:t>@Override	protected void onHandleIntent(Intent intent) {</a:t>
            </a:r>
          </a:p>
          <a:p>
            <a:endParaRPr lang="en" sz="1400">
              <a:solidFill>
                <a:srgbClr val="000000"/>
              </a:solidFill>
            </a:endParaRPr>
          </a:p>
          <a:p>
            <a:pPr marL="457200" lvl="0" indent="457200" rtl="0">
              <a:lnSpc>
                <a:spcPct val="115000"/>
              </a:lnSpc>
              <a:spcBef>
                <a:spcPts val="0"/>
              </a:spcBef>
              <a:buNone/>
            </a:pPr>
            <a:r>
              <a:rPr lang="en" sz="1400">
                <a:solidFill>
                  <a:srgbClr val="000000"/>
                </a:solidFill>
              </a:rPr>
              <a:t>int i;		</a:t>
            </a:r>
          </a:p>
          <a:p>
            <a:pPr marL="457200" lvl="0" indent="457200" rtl="0">
              <a:lnSpc>
                <a:spcPct val="115000"/>
              </a:lnSpc>
              <a:spcBef>
                <a:spcPts val="0"/>
              </a:spcBef>
              <a:buNone/>
            </a:pPr>
            <a:r>
              <a:rPr lang="en" sz="1400">
                <a:solidFill>
                  <a:srgbClr val="000000"/>
                </a:solidFill>
              </a:rPr>
              <a:t>int LIMIT = 500000000;</a:t>
            </a:r>
          </a:p>
          <a:p>
            <a:endParaRPr lang="en" sz="1400">
              <a:solidFill>
                <a:srgbClr val="000000"/>
              </a:solidFill>
            </a:endParaRPr>
          </a:p>
          <a:p>
            <a:pPr marL="457200" lvl="0" indent="457200" rtl="0">
              <a:lnSpc>
                <a:spcPct val="115000"/>
              </a:lnSpc>
              <a:spcBef>
                <a:spcPts val="0"/>
              </a:spcBef>
              <a:buNone/>
            </a:pPr>
            <a:r>
              <a:rPr lang="en" sz="1400">
                <a:solidFill>
                  <a:srgbClr val="000000"/>
                </a:solidFill>
              </a:rPr>
              <a:t>for(i = 0; i &lt; LIMIT; i++);</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PendingIntent pIntent = (PendingIntent) intent.getParcelableExtra("pending");</a:t>
            </a:r>
          </a:p>
          <a:p>
            <a:endParaRPr lang="en" sz="1400">
              <a:solidFill>
                <a:srgbClr val="000000"/>
              </a:solidFill>
            </a:endParaRPr>
          </a:p>
          <a:p>
            <a:pPr marL="457200" lvl="0" indent="457200" rtl="0">
              <a:lnSpc>
                <a:spcPct val="115000"/>
              </a:lnSpc>
              <a:spcBef>
                <a:spcPts val="0"/>
              </a:spcBef>
              <a:buNone/>
            </a:pPr>
            <a:r>
              <a:rPr lang="en" sz="1400">
                <a:solidFill>
                  <a:srgbClr val="000000"/>
                </a:solidFill>
              </a:rPr>
              <a:t>try {</a:t>
            </a:r>
          </a:p>
          <a:p>
            <a:pPr marL="914400" lvl="0" indent="457200" rtl="0">
              <a:lnSpc>
                <a:spcPct val="115000"/>
              </a:lnSpc>
              <a:spcBef>
                <a:spcPts val="0"/>
              </a:spcBef>
              <a:buNone/>
            </a:pPr>
            <a:r>
              <a:rPr lang="en" sz="1400">
                <a:solidFill>
                  <a:srgbClr val="000000"/>
                </a:solidFill>
              </a:rPr>
              <a:t>pIntent.send(1);</a:t>
            </a:r>
          </a:p>
          <a:p>
            <a:pPr marL="457200" lvl="0" indent="457200" rtl="0">
              <a:lnSpc>
                <a:spcPct val="115000"/>
              </a:lnSpc>
              <a:spcBef>
                <a:spcPts val="0"/>
              </a:spcBef>
              <a:buNone/>
            </a:pPr>
            <a:r>
              <a:rPr lang="en" sz="1400">
                <a:solidFill>
                  <a:srgbClr val="000000"/>
                </a:solidFill>
              </a:rPr>
              <a:t>} catch (CanceledException e) {</a:t>
            </a:r>
          </a:p>
          <a:p>
            <a:pPr lvl="0" rtl="0">
              <a:lnSpc>
                <a:spcPct val="115000"/>
              </a:lnSpc>
              <a:spcBef>
                <a:spcPts val="0"/>
              </a:spcBef>
              <a:buNone/>
            </a:pPr>
            <a:r>
              <a:rPr lang="en" sz="1400">
                <a:solidFill>
                  <a:srgbClr val="000000"/>
                </a:solidFill>
              </a:rPr>
              <a:t>			e.printStackTrace();</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	}</a:t>
            </a:r>
          </a:p>
          <a:p>
            <a:pPr lvl="0" rtl="0">
              <a:lnSpc>
                <a:spcPct val="115000"/>
              </a:lnSpc>
              <a:spcBef>
                <a:spcPts val="0"/>
              </a:spcBef>
              <a:buNone/>
            </a:pPr>
            <a:r>
              <a:rPr lang="en" sz="1400">
                <a:solidFill>
                  <a:srgbClr val="000000"/>
                </a:solidFill>
              </a:rPr>
              <a:t>}</a:t>
            </a:r>
          </a:p>
          <a:p>
            <a:endParaRPr lang="en" sz="1400">
              <a:solidFill>
                <a:srgbClr val="000000"/>
              </a:solidFill>
            </a:endParaRPr>
          </a:p>
        </p:txBody>
      </p:sp>
      <p:sp>
        <p:nvSpPr>
          <p:cNvPr id="625" name="Shape 625"/>
          <p:cNvSpPr/>
          <p:nvPr/>
        </p:nvSpPr>
        <p:spPr>
          <a:xfrm>
            <a:off x="6159184" y="1667695"/>
            <a:ext cx="2162100" cy="745500"/>
          </a:xfrm>
          <a:prstGeom prst="wedgeRoundRectCallout">
            <a:avLst>
              <a:gd name="adj1" fmla="val -58621"/>
              <a:gd name="adj2" fmla="val 502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Here's our Service!</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31" name="Shape 63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indent="457200" rtl="0">
              <a:lnSpc>
                <a:spcPct val="115000"/>
              </a:lnSpc>
              <a:spcBef>
                <a:spcPts val="0"/>
              </a:spcBef>
              <a:buClr>
                <a:srgbClr val="000000"/>
              </a:buClr>
              <a:buSzPct val="78571"/>
              <a:buFont typeface="Arial"/>
              <a:buNone/>
            </a:pPr>
            <a:r>
              <a:rPr lang="en" sz="1400">
                <a:solidFill>
                  <a:srgbClr val="000000"/>
                </a:solidFill>
              </a:rPr>
              <a:t>public MyService() {</a:t>
            </a:r>
          </a:p>
          <a:p>
            <a:pPr marL="457200" lvl="0" indent="457200" rtl="0">
              <a:lnSpc>
                <a:spcPct val="115000"/>
              </a:lnSpc>
              <a:spcBef>
                <a:spcPts val="0"/>
              </a:spcBef>
              <a:buClr>
                <a:srgbClr val="000000"/>
              </a:buClr>
              <a:buSzPct val="78571"/>
              <a:buFont typeface="Arial"/>
              <a:buNone/>
            </a:pPr>
            <a:r>
              <a:rPr lang="en" sz="1400">
                <a:solidFill>
                  <a:srgbClr val="000000"/>
                </a:solidFill>
              </a:rPr>
              <a:t>super("MyService");</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b="1">
                <a:solidFill>
                  <a:srgbClr val="000000"/>
                </a:solidFill>
              </a:rPr>
              <a:t>@Override protected void onHandleIntent(Intent intent) {</a:t>
            </a:r>
          </a:p>
          <a:p>
            <a:endParaRPr lang="en" sz="1400" b="1">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int i;		</a:t>
            </a:r>
          </a:p>
          <a:p>
            <a:pPr marL="457200" lvl="0" indent="457200" rtl="0">
              <a:lnSpc>
                <a:spcPct val="115000"/>
              </a:lnSpc>
              <a:spcBef>
                <a:spcPts val="0"/>
              </a:spcBef>
              <a:buClr>
                <a:srgbClr val="000000"/>
              </a:buClr>
              <a:buSzPct val="78571"/>
              <a:buFont typeface="Arial"/>
              <a:buNone/>
            </a:pPr>
            <a:r>
              <a:rPr lang="en" sz="1400">
                <a:solidFill>
                  <a:srgbClr val="000000"/>
                </a:solidFill>
              </a:rPr>
              <a:t>int LIMIT = 500000000;</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PendingIntent pIntent = (PendingIntent) intent.getParcelableExtra("pending");</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try {</a:t>
            </a:r>
          </a:p>
          <a:p>
            <a:pPr marL="914400" lvl="0" indent="457200" rtl="0">
              <a:lnSpc>
                <a:spcPct val="115000"/>
              </a:lnSpc>
              <a:spcBef>
                <a:spcPts val="0"/>
              </a:spcBef>
              <a:buClr>
                <a:srgbClr val="000000"/>
              </a:buClr>
              <a:buSzPct val="78571"/>
              <a:buFont typeface="Arial"/>
              <a:buNone/>
            </a:pPr>
            <a:r>
              <a:rPr lang="en" sz="1400">
                <a:solidFill>
                  <a:srgbClr val="000000"/>
                </a:solidFill>
              </a:rPr>
              <a:t>pIntent.send(1);</a:t>
            </a:r>
          </a:p>
          <a:p>
            <a:pPr marL="457200" lvl="0" indent="457200" rtl="0">
              <a:lnSpc>
                <a:spcPct val="115000"/>
              </a:lnSpc>
              <a:spcBef>
                <a:spcPts val="0"/>
              </a:spcBef>
              <a:buClr>
                <a:srgbClr val="000000"/>
              </a:buClr>
              <a:buSzPct val="78571"/>
              <a:buFont typeface="Arial"/>
              <a:buNone/>
            </a:pPr>
            <a:r>
              <a:rPr lang="en" sz="1400">
                <a:solidFill>
                  <a:srgbClr val="000000"/>
                </a:solidFill>
              </a:rPr>
              <a:t>} catch (CanceledException e) {</a:t>
            </a:r>
          </a:p>
          <a:p>
            <a:pPr lvl="0" rtl="0">
              <a:lnSpc>
                <a:spcPct val="115000"/>
              </a:lnSpc>
              <a:spcBef>
                <a:spcPts val="0"/>
              </a:spcBef>
              <a:buClr>
                <a:srgbClr val="000000"/>
              </a:buClr>
              <a:buSzPct val="78571"/>
              <a:buFont typeface="Arial"/>
              <a:buNone/>
            </a:pPr>
            <a:r>
              <a:rPr lang="en" sz="1400">
                <a:solidFill>
                  <a:srgbClr val="000000"/>
                </a:solidFill>
              </a:rPr>
              <a:t>			e.printStackTrace();</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p:txBody>
      </p:sp>
      <p:sp>
        <p:nvSpPr>
          <p:cNvPr id="632" name="Shape 632"/>
          <p:cNvSpPr/>
          <p:nvPr/>
        </p:nvSpPr>
        <p:spPr>
          <a:xfrm>
            <a:off x="6680960" y="1863395"/>
            <a:ext cx="2162100" cy="1276500"/>
          </a:xfrm>
          <a:prstGeom prst="wedgeRoundRectCallout">
            <a:avLst>
              <a:gd name="adj1" fmla="val -59912"/>
              <a:gd name="adj2" fmla="val 4126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get's called because the Button in the Activity was clicked, which then called startService()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51" name="Shape 151"/>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b="1"/>
              <a:t>final int NOTIFICATION_ID = 1;</a:t>
            </a:r>
          </a:p>
          <a:p>
            <a:pPr lvl="0" indent="457200" rtl="0">
              <a:buClr>
                <a:srgbClr val="000000"/>
              </a:buClr>
              <a:buSzPct val="91666"/>
              <a:buFont typeface="Arial"/>
              <a:buNone/>
            </a:pPr>
            <a:r>
              <a:rPr lang="en" sz="1200"/>
              <a:t>NotificationManager mNotificationManager = </a:t>
            </a:r>
          </a:p>
          <a:p>
            <a:pPr marL="914400" lvl="0" indent="457200" rtl="0">
              <a:buClr>
                <a:srgbClr val="000000"/>
              </a:buClr>
              <a:buSzPct val="91666"/>
              <a:buFont typeface="Arial"/>
              <a:buNone/>
            </a:pPr>
            <a:r>
              <a:rPr lang="en" sz="1200"/>
              <a:t>(NotificationManager) getSystemService(Context.NOTIFICATION_SERVICE);</a:t>
            </a:r>
          </a:p>
          <a:p>
            <a:endParaRPr lang="en" sz="1200"/>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52" name="Shape 152"/>
          <p:cNvSpPr/>
          <p:nvPr/>
        </p:nvSpPr>
        <p:spPr>
          <a:xfrm>
            <a:off x="2432000" y="1408058"/>
            <a:ext cx="2963099" cy="10250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will be used as an identifier for this notification unique within this application.</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38" name="Shape 63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indent="457200" rtl="0">
              <a:lnSpc>
                <a:spcPct val="115000"/>
              </a:lnSpc>
              <a:spcBef>
                <a:spcPts val="0"/>
              </a:spcBef>
              <a:buClr>
                <a:srgbClr val="000000"/>
              </a:buClr>
              <a:buSzPct val="78571"/>
              <a:buFont typeface="Arial"/>
              <a:buNone/>
            </a:pPr>
            <a:r>
              <a:rPr lang="en" sz="1400">
                <a:solidFill>
                  <a:srgbClr val="000000"/>
                </a:solidFill>
              </a:rPr>
              <a:t>public MyService() {</a:t>
            </a:r>
          </a:p>
          <a:p>
            <a:pPr marL="457200" lvl="0" indent="457200" rtl="0">
              <a:lnSpc>
                <a:spcPct val="115000"/>
              </a:lnSpc>
              <a:spcBef>
                <a:spcPts val="0"/>
              </a:spcBef>
              <a:buClr>
                <a:srgbClr val="000000"/>
              </a:buClr>
              <a:buSzPct val="78571"/>
              <a:buFont typeface="Arial"/>
              <a:buNone/>
            </a:pPr>
            <a:r>
              <a:rPr lang="en" sz="1400">
                <a:solidFill>
                  <a:srgbClr val="000000"/>
                </a:solidFill>
              </a:rPr>
              <a:t>super("MyService");</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onHandleIntent(Intent intent)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int i;		</a:t>
            </a:r>
          </a:p>
          <a:p>
            <a:pPr marL="457200" lvl="0" indent="457200" rtl="0">
              <a:lnSpc>
                <a:spcPct val="115000"/>
              </a:lnSpc>
              <a:spcBef>
                <a:spcPts val="0"/>
              </a:spcBef>
              <a:buClr>
                <a:srgbClr val="000000"/>
              </a:buClr>
              <a:buSzPct val="78571"/>
              <a:buFont typeface="Arial"/>
              <a:buNone/>
            </a:pPr>
            <a:r>
              <a:rPr lang="en" sz="1400">
                <a:solidFill>
                  <a:srgbClr val="000000"/>
                </a:solidFill>
              </a:rPr>
              <a:t>int LIMIT = 500000000;</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b="1">
                <a:solidFill>
                  <a:srgbClr val="000000"/>
                </a:solidFill>
              </a:rPr>
              <a:t>		PendingIntent pIntent = (PendingIntent) intent.getParcelableExtra("pending");</a:t>
            </a:r>
          </a:p>
          <a:p>
            <a:endParaRPr lang="en" sz="1400" b="1">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try {</a:t>
            </a:r>
          </a:p>
          <a:p>
            <a:pPr marL="914400" lvl="0" indent="457200" rtl="0">
              <a:lnSpc>
                <a:spcPct val="115000"/>
              </a:lnSpc>
              <a:spcBef>
                <a:spcPts val="0"/>
              </a:spcBef>
              <a:buClr>
                <a:srgbClr val="000000"/>
              </a:buClr>
              <a:buSzPct val="78571"/>
              <a:buFont typeface="Arial"/>
              <a:buNone/>
            </a:pPr>
            <a:r>
              <a:rPr lang="en" sz="1400">
                <a:solidFill>
                  <a:srgbClr val="000000"/>
                </a:solidFill>
              </a:rPr>
              <a:t>pIntent.send(1);</a:t>
            </a:r>
          </a:p>
          <a:p>
            <a:pPr marL="457200" lvl="0" indent="457200" rtl="0">
              <a:lnSpc>
                <a:spcPct val="115000"/>
              </a:lnSpc>
              <a:spcBef>
                <a:spcPts val="0"/>
              </a:spcBef>
              <a:buClr>
                <a:srgbClr val="000000"/>
              </a:buClr>
              <a:buSzPct val="78571"/>
              <a:buFont typeface="Arial"/>
              <a:buNone/>
            </a:pPr>
            <a:r>
              <a:rPr lang="en" sz="1400">
                <a:solidFill>
                  <a:srgbClr val="000000"/>
                </a:solidFill>
              </a:rPr>
              <a:t>} catch (CanceledException e) {</a:t>
            </a:r>
          </a:p>
          <a:p>
            <a:pPr lvl="0" rtl="0">
              <a:lnSpc>
                <a:spcPct val="115000"/>
              </a:lnSpc>
              <a:spcBef>
                <a:spcPts val="0"/>
              </a:spcBef>
              <a:buClr>
                <a:srgbClr val="000000"/>
              </a:buClr>
              <a:buSzPct val="78571"/>
              <a:buFont typeface="Arial"/>
              <a:buNone/>
            </a:pPr>
            <a:r>
              <a:rPr lang="en" sz="1400">
                <a:solidFill>
                  <a:srgbClr val="000000"/>
                </a:solidFill>
              </a:rPr>
              <a:t>			e.printStackTrace();</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p:txBody>
      </p:sp>
      <p:sp>
        <p:nvSpPr>
          <p:cNvPr id="639" name="Shape 639"/>
          <p:cNvSpPr/>
          <p:nvPr/>
        </p:nvSpPr>
        <p:spPr>
          <a:xfrm>
            <a:off x="6159155" y="3028148"/>
            <a:ext cx="2460300" cy="857099"/>
          </a:xfrm>
          <a:prstGeom prst="wedgeRoundRectCallout">
            <a:avLst>
              <a:gd name="adj1" fmla="val -21126"/>
              <a:gd name="adj2" fmla="val 66808"/>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Remember the PendingIntent that was packaged? Let's get it!</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45" name="Shape 64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indent="457200" rtl="0">
              <a:lnSpc>
                <a:spcPct val="115000"/>
              </a:lnSpc>
              <a:spcBef>
                <a:spcPts val="0"/>
              </a:spcBef>
              <a:buClr>
                <a:srgbClr val="000000"/>
              </a:buClr>
              <a:buSzPct val="78571"/>
              <a:buFont typeface="Arial"/>
              <a:buNone/>
            </a:pPr>
            <a:r>
              <a:rPr lang="en" sz="1400">
                <a:solidFill>
                  <a:srgbClr val="000000"/>
                </a:solidFill>
              </a:rPr>
              <a:t>public MyService() {</a:t>
            </a:r>
          </a:p>
          <a:p>
            <a:pPr marL="457200" lvl="0" indent="457200" rtl="0">
              <a:lnSpc>
                <a:spcPct val="115000"/>
              </a:lnSpc>
              <a:spcBef>
                <a:spcPts val="0"/>
              </a:spcBef>
              <a:buClr>
                <a:srgbClr val="000000"/>
              </a:buClr>
              <a:buSzPct val="78571"/>
              <a:buFont typeface="Arial"/>
              <a:buNone/>
            </a:pPr>
            <a:r>
              <a:rPr lang="en" sz="1400">
                <a:solidFill>
                  <a:srgbClr val="000000"/>
                </a:solidFill>
              </a:rPr>
              <a:t>super("MyService");</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onHandleIntent(Intent intent)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int i;		</a:t>
            </a:r>
          </a:p>
          <a:p>
            <a:pPr marL="457200" lvl="0" indent="457200" rtl="0">
              <a:lnSpc>
                <a:spcPct val="115000"/>
              </a:lnSpc>
              <a:spcBef>
                <a:spcPts val="0"/>
              </a:spcBef>
              <a:buClr>
                <a:srgbClr val="000000"/>
              </a:buClr>
              <a:buSzPct val="78571"/>
              <a:buFont typeface="Arial"/>
              <a:buNone/>
            </a:pPr>
            <a:r>
              <a:rPr lang="en" sz="1400">
                <a:solidFill>
                  <a:srgbClr val="000000"/>
                </a:solidFill>
              </a:rPr>
              <a:t>int LIMIT = 500000000;</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PendingIntent pIntent = (PendingIntent) intent.getParcelableExtra("pending");</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b="1">
                <a:solidFill>
                  <a:srgbClr val="000000"/>
                </a:solidFill>
              </a:rPr>
              <a:t>try {</a:t>
            </a:r>
          </a:p>
          <a:p>
            <a:pPr marL="914400" lvl="0" indent="457200" rtl="0">
              <a:lnSpc>
                <a:spcPct val="115000"/>
              </a:lnSpc>
              <a:spcBef>
                <a:spcPts val="0"/>
              </a:spcBef>
              <a:buClr>
                <a:srgbClr val="000000"/>
              </a:buClr>
              <a:buSzPct val="78571"/>
              <a:buFont typeface="Arial"/>
              <a:buNone/>
            </a:pPr>
            <a:r>
              <a:rPr lang="en" sz="1400" b="1">
                <a:solidFill>
                  <a:srgbClr val="000000"/>
                </a:solidFill>
              </a:rPr>
              <a:t>pIntent.send(1);</a:t>
            </a:r>
          </a:p>
          <a:p>
            <a:pPr marL="457200" lvl="0" indent="457200" rtl="0">
              <a:lnSpc>
                <a:spcPct val="115000"/>
              </a:lnSpc>
              <a:spcBef>
                <a:spcPts val="0"/>
              </a:spcBef>
              <a:buClr>
                <a:srgbClr val="000000"/>
              </a:buClr>
              <a:buSzPct val="78571"/>
              <a:buFont typeface="Arial"/>
              <a:buNone/>
            </a:pPr>
            <a:r>
              <a:rPr lang="en" sz="1400" b="1">
                <a:solidFill>
                  <a:srgbClr val="000000"/>
                </a:solidFill>
              </a:rPr>
              <a:t>} </a:t>
            </a:r>
            <a:r>
              <a:rPr lang="en" sz="1400">
                <a:solidFill>
                  <a:srgbClr val="000000"/>
                </a:solidFill>
              </a:rPr>
              <a:t>catch (CanceledException e) {</a:t>
            </a:r>
          </a:p>
          <a:p>
            <a:pPr lvl="0" rtl="0">
              <a:lnSpc>
                <a:spcPct val="115000"/>
              </a:lnSpc>
              <a:spcBef>
                <a:spcPts val="0"/>
              </a:spcBef>
              <a:buClr>
                <a:srgbClr val="000000"/>
              </a:buClr>
              <a:buSzPct val="78571"/>
              <a:buFont typeface="Arial"/>
              <a:buNone/>
            </a:pPr>
            <a:r>
              <a:rPr lang="en" sz="1400">
                <a:solidFill>
                  <a:srgbClr val="000000"/>
                </a:solidFill>
              </a:rPr>
              <a:t>			e.printStackTrace();</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p:txBody>
      </p:sp>
      <p:sp>
        <p:nvSpPr>
          <p:cNvPr id="646" name="Shape 646"/>
          <p:cNvSpPr/>
          <p:nvPr/>
        </p:nvSpPr>
        <p:spPr>
          <a:xfrm>
            <a:off x="5665280" y="5236498"/>
            <a:ext cx="2460300" cy="857099"/>
          </a:xfrm>
          <a:prstGeom prst="wedgeRoundRectCallout">
            <a:avLst>
              <a:gd name="adj1" fmla="val -57953"/>
              <a:gd name="adj2" fmla="val 9812"/>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try sending a result (1 in this case) back to the Activity</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52" name="Shape 65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indent="457200" rtl="0">
              <a:lnSpc>
                <a:spcPct val="115000"/>
              </a:lnSpc>
              <a:spcBef>
                <a:spcPts val="0"/>
              </a:spcBef>
              <a:buClr>
                <a:srgbClr val="000000"/>
              </a:buClr>
              <a:buSzPct val="78571"/>
              <a:buFont typeface="Arial"/>
              <a:buNone/>
            </a:pPr>
            <a:r>
              <a:rPr lang="en" sz="1400">
                <a:solidFill>
                  <a:srgbClr val="000000"/>
                </a:solidFill>
              </a:rPr>
              <a:t>public MyService() {</a:t>
            </a:r>
          </a:p>
          <a:p>
            <a:pPr marL="457200" lvl="0" indent="457200" rtl="0">
              <a:lnSpc>
                <a:spcPct val="115000"/>
              </a:lnSpc>
              <a:spcBef>
                <a:spcPts val="0"/>
              </a:spcBef>
              <a:buClr>
                <a:srgbClr val="000000"/>
              </a:buClr>
              <a:buSzPct val="78571"/>
              <a:buFont typeface="Arial"/>
              <a:buNone/>
            </a:pPr>
            <a:r>
              <a:rPr lang="en" sz="1400">
                <a:solidFill>
                  <a:srgbClr val="000000"/>
                </a:solidFill>
              </a:rPr>
              <a:t>super("MyService");</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onHandleIntent(Intent intent)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int i;		</a:t>
            </a:r>
          </a:p>
          <a:p>
            <a:pPr marL="457200" lvl="0" indent="457200" rtl="0">
              <a:lnSpc>
                <a:spcPct val="115000"/>
              </a:lnSpc>
              <a:spcBef>
                <a:spcPts val="0"/>
              </a:spcBef>
              <a:buClr>
                <a:srgbClr val="000000"/>
              </a:buClr>
              <a:buSzPct val="78571"/>
              <a:buFont typeface="Arial"/>
              <a:buNone/>
            </a:pPr>
            <a:r>
              <a:rPr lang="en" sz="1400">
                <a:solidFill>
                  <a:srgbClr val="000000"/>
                </a:solidFill>
              </a:rPr>
              <a:t>int LIMIT = 500000000;</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PendingIntent pIntent = (PendingIntent) intent.getParcelableExtra("pending");</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b="1">
                <a:solidFill>
                  <a:srgbClr val="000000"/>
                </a:solidFill>
              </a:rPr>
              <a:t>try {</a:t>
            </a:r>
          </a:p>
          <a:p>
            <a:pPr marL="914400" lvl="0" indent="457200" rtl="0">
              <a:lnSpc>
                <a:spcPct val="115000"/>
              </a:lnSpc>
              <a:spcBef>
                <a:spcPts val="0"/>
              </a:spcBef>
              <a:buClr>
                <a:srgbClr val="000000"/>
              </a:buClr>
              <a:buSzPct val="78571"/>
              <a:buFont typeface="Arial"/>
              <a:buNone/>
            </a:pPr>
            <a:r>
              <a:rPr lang="en" sz="1400" b="1">
                <a:solidFill>
                  <a:srgbClr val="000000"/>
                </a:solidFill>
              </a:rPr>
              <a:t>pIntent.send(1);</a:t>
            </a:r>
          </a:p>
          <a:p>
            <a:pPr marL="457200" lvl="0" indent="457200" rtl="0">
              <a:lnSpc>
                <a:spcPct val="115000"/>
              </a:lnSpc>
              <a:spcBef>
                <a:spcPts val="0"/>
              </a:spcBef>
              <a:buClr>
                <a:srgbClr val="000000"/>
              </a:buClr>
              <a:buSzPct val="78571"/>
              <a:buFont typeface="Arial"/>
              <a:buNone/>
            </a:pPr>
            <a:r>
              <a:rPr lang="en" sz="1400" b="1">
                <a:solidFill>
                  <a:srgbClr val="000000"/>
                </a:solidFill>
              </a:rPr>
              <a:t>} </a:t>
            </a:r>
            <a:r>
              <a:rPr lang="en" sz="1400">
                <a:solidFill>
                  <a:srgbClr val="000000"/>
                </a:solidFill>
              </a:rPr>
              <a:t>catch (CanceledException e) {</a:t>
            </a:r>
          </a:p>
          <a:p>
            <a:pPr lvl="0" rtl="0">
              <a:lnSpc>
                <a:spcPct val="115000"/>
              </a:lnSpc>
              <a:spcBef>
                <a:spcPts val="0"/>
              </a:spcBef>
              <a:buClr>
                <a:srgbClr val="000000"/>
              </a:buClr>
              <a:buSzPct val="78571"/>
              <a:buFont typeface="Arial"/>
              <a:buNone/>
            </a:pPr>
            <a:r>
              <a:rPr lang="en" sz="1400">
                <a:solidFill>
                  <a:srgbClr val="000000"/>
                </a:solidFill>
              </a:rPr>
              <a:t>			e.printStackTrace();</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p:txBody>
      </p:sp>
      <p:sp>
        <p:nvSpPr>
          <p:cNvPr id="653" name="Shape 653"/>
          <p:cNvSpPr/>
          <p:nvPr/>
        </p:nvSpPr>
        <p:spPr>
          <a:xfrm>
            <a:off x="5665280" y="5236498"/>
            <a:ext cx="2460300" cy="969000"/>
          </a:xfrm>
          <a:prstGeom prst="wedgeRoundRectCallout">
            <a:avLst>
              <a:gd name="adj1" fmla="val -57953"/>
              <a:gd name="adj2" fmla="val 9812"/>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works because this PendingIntent was created in our Activity using createPendingResult()</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59" name="Shape 65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MyService extends IntentService {</a:t>
            </a:r>
          </a:p>
          <a:p>
            <a:pPr lvl="0" indent="457200" rtl="0">
              <a:lnSpc>
                <a:spcPct val="115000"/>
              </a:lnSpc>
              <a:spcBef>
                <a:spcPts val="0"/>
              </a:spcBef>
              <a:buClr>
                <a:srgbClr val="000000"/>
              </a:buClr>
              <a:buSzPct val="78571"/>
              <a:buFont typeface="Arial"/>
              <a:buNone/>
            </a:pPr>
            <a:r>
              <a:rPr lang="en" sz="1400">
                <a:solidFill>
                  <a:srgbClr val="000000"/>
                </a:solidFill>
              </a:rPr>
              <a:t>public MyService() {</a:t>
            </a:r>
          </a:p>
          <a:p>
            <a:pPr marL="457200" lvl="0" indent="457200" rtl="0">
              <a:lnSpc>
                <a:spcPct val="115000"/>
              </a:lnSpc>
              <a:spcBef>
                <a:spcPts val="0"/>
              </a:spcBef>
              <a:buClr>
                <a:srgbClr val="000000"/>
              </a:buClr>
              <a:buSzPct val="78571"/>
              <a:buFont typeface="Arial"/>
              <a:buNone/>
            </a:pPr>
            <a:r>
              <a:rPr lang="en" sz="1400">
                <a:solidFill>
                  <a:srgbClr val="000000"/>
                </a:solidFill>
              </a:rPr>
              <a:t>super("MyService");</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protected void onHandleIntent(Intent intent)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int i;		</a:t>
            </a:r>
          </a:p>
          <a:p>
            <a:pPr marL="457200" lvl="0" indent="457200" rtl="0">
              <a:lnSpc>
                <a:spcPct val="115000"/>
              </a:lnSpc>
              <a:spcBef>
                <a:spcPts val="0"/>
              </a:spcBef>
              <a:buClr>
                <a:srgbClr val="000000"/>
              </a:buClr>
              <a:buSzPct val="78571"/>
              <a:buFont typeface="Arial"/>
              <a:buNone/>
            </a:pPr>
            <a:r>
              <a:rPr lang="en" sz="1400">
                <a:solidFill>
                  <a:srgbClr val="000000"/>
                </a:solidFill>
              </a:rPr>
              <a:t>int LIMIT = 500000000;</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for(i = 0; i &lt; LIMIT; i++);</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PendingIntent pIntent = (PendingIntent) intent.getParcelableExtra("pending");</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b="1">
                <a:solidFill>
                  <a:srgbClr val="000000"/>
                </a:solidFill>
              </a:rPr>
              <a:t>try {</a:t>
            </a:r>
          </a:p>
          <a:p>
            <a:pPr marL="914400" lvl="0" indent="457200" rtl="0">
              <a:lnSpc>
                <a:spcPct val="115000"/>
              </a:lnSpc>
              <a:spcBef>
                <a:spcPts val="0"/>
              </a:spcBef>
              <a:buClr>
                <a:srgbClr val="000000"/>
              </a:buClr>
              <a:buSzPct val="78571"/>
              <a:buFont typeface="Arial"/>
              <a:buNone/>
            </a:pPr>
            <a:r>
              <a:rPr lang="en" sz="1400" b="1">
                <a:solidFill>
                  <a:srgbClr val="000000"/>
                </a:solidFill>
              </a:rPr>
              <a:t>pIntent.send(1);</a:t>
            </a:r>
          </a:p>
          <a:p>
            <a:pPr marL="457200" lvl="0" indent="457200" rtl="0">
              <a:lnSpc>
                <a:spcPct val="115000"/>
              </a:lnSpc>
              <a:spcBef>
                <a:spcPts val="0"/>
              </a:spcBef>
              <a:buClr>
                <a:srgbClr val="000000"/>
              </a:buClr>
              <a:buSzPct val="78571"/>
              <a:buFont typeface="Arial"/>
              <a:buNone/>
            </a:pPr>
            <a:r>
              <a:rPr lang="en" sz="1400" b="1">
                <a:solidFill>
                  <a:srgbClr val="000000"/>
                </a:solidFill>
              </a:rPr>
              <a:t>} </a:t>
            </a:r>
            <a:r>
              <a:rPr lang="en" sz="1400">
                <a:solidFill>
                  <a:srgbClr val="000000"/>
                </a:solidFill>
              </a:rPr>
              <a:t>catch (CanceledException e) {</a:t>
            </a:r>
          </a:p>
          <a:p>
            <a:pPr lvl="0" rtl="0">
              <a:lnSpc>
                <a:spcPct val="115000"/>
              </a:lnSpc>
              <a:spcBef>
                <a:spcPts val="0"/>
              </a:spcBef>
              <a:buClr>
                <a:srgbClr val="000000"/>
              </a:buClr>
              <a:buSzPct val="78571"/>
              <a:buFont typeface="Arial"/>
              <a:buNone/>
            </a:pPr>
            <a:r>
              <a:rPr lang="en" sz="1400">
                <a:solidFill>
                  <a:srgbClr val="000000"/>
                </a:solidFill>
              </a:rPr>
              <a:t>			e.printStackTrace();</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	}</a:t>
            </a:r>
          </a:p>
          <a:p>
            <a:pPr lvl="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p:txBody>
      </p:sp>
      <p:sp>
        <p:nvSpPr>
          <p:cNvPr id="660" name="Shape 660"/>
          <p:cNvSpPr/>
          <p:nvPr/>
        </p:nvSpPr>
        <p:spPr>
          <a:xfrm>
            <a:off x="5665280" y="5236498"/>
            <a:ext cx="2460300" cy="969000"/>
          </a:xfrm>
          <a:prstGeom prst="wedgeRoundRectCallout">
            <a:avLst>
              <a:gd name="adj1" fmla="val -57953"/>
              <a:gd name="adj2" fmla="val 9812"/>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So where does the code go from here (if there are no Exceptions of course)</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rtl="0">
              <a:buNone/>
            </a:pPr>
            <a:r>
              <a:rPr lang="en"/>
              <a:t>2. Pending Result</a:t>
            </a:r>
          </a:p>
        </p:txBody>
      </p:sp>
      <p:sp>
        <p:nvSpPr>
          <p:cNvPr id="666" name="Shape 66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b="1">
                <a:solidFill>
                  <a:srgbClr val="000000"/>
                </a:solidFill>
              </a:rPr>
              <a:t>public class MyActivity extends Activity {</a:t>
            </a:r>
          </a:p>
          <a:p>
            <a:endParaRPr lang="en" sz="1400" b="1">
              <a:solidFill>
                <a:srgbClr val="000000"/>
              </a:solidFill>
            </a:endParaRPr>
          </a:p>
          <a:p>
            <a:pPr lvl="0" indent="457200" rtl="0">
              <a:lnSpc>
                <a:spcPct val="115000"/>
              </a:lnSpc>
              <a:spcBef>
                <a:spcPts val="0"/>
              </a:spcBef>
              <a:buNone/>
            </a:pPr>
            <a:r>
              <a:rPr lang="en" sz="1400">
                <a:solidFill>
                  <a:srgbClr val="000000"/>
                </a:solidFill>
              </a:rPr>
              <a:t>@Override </a:t>
            </a:r>
          </a:p>
          <a:p>
            <a:pPr lvl="0" indent="457200" rtl="0">
              <a:lnSpc>
                <a:spcPct val="115000"/>
              </a:lnSpc>
              <a:spcBef>
                <a:spcPts val="0"/>
              </a:spcBef>
              <a:buNone/>
            </a:pPr>
            <a:r>
              <a:rPr lang="en" sz="1400">
                <a:solidFill>
                  <a:srgbClr val="000000"/>
                </a:solidFill>
              </a:rPr>
              <a:t>public void onCreate(Bundle savedInstanceState) {</a:t>
            </a:r>
          </a:p>
          <a:p>
            <a:pPr lvl="0" indent="457200" rtl="0">
              <a:lnSpc>
                <a:spcPct val="115000"/>
              </a:lnSpc>
              <a:spcBef>
                <a:spcPts val="0"/>
              </a:spcBef>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None/>
            </a:pPr>
            <a:r>
              <a:rPr lang="en" sz="1400" b="1">
                <a:solidFill>
                  <a:srgbClr val="000000"/>
                </a:solidFill>
              </a:rPr>
              <a:t>@Override </a:t>
            </a:r>
          </a:p>
          <a:p>
            <a:pPr marL="457200" lvl="0" indent="0" rtl="0">
              <a:lnSpc>
                <a:spcPct val="115000"/>
              </a:lnSpc>
              <a:spcBef>
                <a:spcPts val="0"/>
              </a:spcBef>
              <a:buNone/>
            </a:pPr>
            <a:r>
              <a:rPr lang="en" sz="1400" b="1">
                <a:solidFill>
                  <a:srgbClr val="000000"/>
                </a:solidFill>
              </a:rPr>
              <a:t>protected void onActivityResult(int requestCode, int resultCode, Intent data) </a:t>
            </a:r>
            <a:r>
              <a:rPr lang="en" sz="1400">
                <a:solidFill>
                  <a:srgbClr val="000000"/>
                </a:solidFill>
              </a:rPr>
              <a:t>{</a:t>
            </a:r>
          </a:p>
          <a:p>
            <a:pPr marL="457200" lvl="0" indent="0" rtl="0">
              <a:lnSpc>
                <a:spcPct val="115000"/>
              </a:lnSpc>
              <a:spcBef>
                <a:spcPts val="0"/>
              </a:spcBef>
              <a:buNone/>
            </a:pPr>
            <a:r>
              <a:rPr lang="en" sz="1400">
                <a:solidFill>
                  <a:srgbClr val="000000"/>
                </a:solidFill>
              </a:rPr>
              <a:t>    	</a:t>
            </a:r>
          </a:p>
          <a:p>
            <a:pPr marL="457200" lvl="0" indent="457200" rtl="0">
              <a:lnSpc>
                <a:spcPct val="115000"/>
              </a:lnSpc>
              <a:spcBef>
                <a:spcPts val="0"/>
              </a:spcBef>
              <a:buNone/>
            </a:pPr>
            <a:r>
              <a:rPr lang="en" sz="1400">
                <a:solidFill>
                  <a:srgbClr val="000000"/>
                </a:solidFill>
              </a:rPr>
              <a:t>if(requestCode == 15) {</a:t>
            </a:r>
          </a:p>
          <a:p>
            <a:endParaRPr lang="en" sz="1400">
              <a:solidFill>
                <a:srgbClr val="000000"/>
              </a:solidFill>
            </a:endParaRPr>
          </a:p>
          <a:p>
            <a:pPr marL="457200" lvl="0" indent="457200" rtl="0">
              <a:lnSpc>
                <a:spcPct val="115000"/>
              </a:lnSpc>
              <a:spcBef>
                <a:spcPts val="0"/>
              </a:spcBef>
              <a:buNone/>
            </a:pPr>
            <a:r>
              <a:rPr lang="en" sz="1400">
                <a:solidFill>
                  <a:srgbClr val="000000"/>
                </a:solidFill>
              </a:rPr>
              <a:t>	if(resultCode == 1)</a:t>
            </a:r>
          </a:p>
          <a:p>
            <a:pPr marL="457200" lvl="0" indent="457200" rtl="0">
              <a:lnSpc>
                <a:spcPct val="115000"/>
              </a:lnSpc>
              <a:spcBef>
                <a:spcPts val="0"/>
              </a:spcBef>
              <a:buNone/>
            </a:pPr>
            <a:r>
              <a:rPr lang="en" sz="1400">
                <a:solidFill>
                  <a:srgbClr val="000000"/>
                </a:solidFill>
              </a:rPr>
              <a:t>		Toast.makeText(this, "Result is GOOD", Toast.LENGTH_SHORT).show()</a:t>
            </a:r>
          </a:p>
          <a:p>
            <a:endParaRPr lang="en" sz="1400">
              <a:solidFill>
                <a:srgbClr val="000000"/>
              </a:solidFill>
            </a:endParaRPr>
          </a:p>
          <a:p>
            <a:pPr marL="457200" lvl="0" indent="457200" rtl="0">
              <a:lnSpc>
                <a:spcPct val="115000"/>
              </a:lnSpc>
              <a:spcBef>
                <a:spcPts val="0"/>
              </a:spcBef>
              <a:buNone/>
            </a:pPr>
            <a:r>
              <a:rPr lang="en" sz="1400">
                <a:solidFill>
                  <a:srgbClr val="000000"/>
                </a:solidFill>
              </a:rPr>
              <a:t>	else</a:t>
            </a:r>
          </a:p>
          <a:p>
            <a:pPr marL="457200" lvl="0" indent="457200" rtl="0">
              <a:lnSpc>
                <a:spcPct val="115000"/>
              </a:lnSpc>
              <a:spcBef>
                <a:spcPts val="0"/>
              </a:spcBef>
              <a:buNone/>
            </a:pPr>
            <a:r>
              <a:rPr lang="en" sz="1400">
                <a:solidFill>
                  <a:srgbClr val="000000"/>
                </a:solidFill>
              </a:rPr>
              <a:t>		Toast.makeText(this, "Result is BAD", Toast.LENGTH_SHORT).show()</a:t>
            </a:r>
          </a:p>
          <a:p>
            <a:endParaRPr lang="en" sz="1400">
              <a:solidFill>
                <a:srgbClr val="000000"/>
              </a:solidFill>
            </a:endParaRPr>
          </a:p>
          <a:p>
            <a:pPr marL="457200" lvl="0" indent="457200" rtl="0">
              <a:lnSpc>
                <a:spcPct val="115000"/>
              </a:lnSpc>
              <a:spcBef>
                <a:spcPts val="0"/>
              </a:spcBef>
              <a:buNone/>
            </a:pPr>
            <a:r>
              <a:rPr lang="en" sz="1400">
                <a:solidFill>
                  <a:srgbClr val="000000"/>
                </a:solidFill>
              </a:rPr>
              <a:t>}</a:t>
            </a:r>
          </a:p>
          <a:p>
            <a:pPr marL="457200" lvl="0" indent="0" rtl="0">
              <a:lnSpc>
                <a:spcPct val="115000"/>
              </a:lnSpc>
              <a:spcBef>
                <a:spcPts val="0"/>
              </a:spcBef>
              <a:buNone/>
            </a:pPr>
            <a:r>
              <a:rPr lang="en" sz="1400">
                <a:solidFill>
                  <a:srgbClr val="000000"/>
                </a:solidFill>
              </a:rPr>
              <a:t>}</a:t>
            </a:r>
          </a:p>
          <a:p>
            <a:pPr marL="0" lvl="0" indent="0" rtl="0">
              <a:lnSpc>
                <a:spcPct val="115000"/>
              </a:lnSpc>
              <a:spcBef>
                <a:spcPts val="0"/>
              </a:spcBef>
              <a:buNone/>
            </a:pPr>
            <a:r>
              <a:rPr lang="en" sz="1400">
                <a:solidFill>
                  <a:srgbClr val="000000"/>
                </a:solidFill>
              </a:rPr>
              <a:t>}</a:t>
            </a:r>
          </a:p>
          <a:p>
            <a:pPr marL="457200" lvl="0" indent="0" rtl="0">
              <a:lnSpc>
                <a:spcPct val="115000"/>
              </a:lnSpc>
              <a:spcBef>
                <a:spcPts val="0"/>
              </a:spcBef>
              <a:buNone/>
            </a:pPr>
            <a:r>
              <a:rPr lang="en" sz="1400">
                <a:solidFill>
                  <a:srgbClr val="000000"/>
                </a:solidFill>
              </a:rPr>
              <a:t>    		</a:t>
            </a:r>
          </a:p>
        </p:txBody>
      </p:sp>
      <p:sp>
        <p:nvSpPr>
          <p:cNvPr id="667" name="Shape 667"/>
          <p:cNvSpPr/>
          <p:nvPr/>
        </p:nvSpPr>
        <p:spPr>
          <a:xfrm>
            <a:off x="5690601" y="1873720"/>
            <a:ext cx="2898299" cy="1006500"/>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Voila, back to our Activity, Activity.onActivityResult() specifically</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73" name="Shape 67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lvl="0" indent="45720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Clr>
                <a:srgbClr val="000000"/>
              </a:buClr>
              <a:buSzPct val="78571"/>
              <a:buFont typeface="Arial"/>
              <a:buNone/>
            </a:pPr>
            <a:r>
              <a:rPr lang="en" sz="1400" b="1">
                <a:solidFill>
                  <a:srgbClr val="000000"/>
                </a:solidFill>
              </a:rPr>
              <a:t>@Override </a:t>
            </a:r>
          </a:p>
          <a:p>
            <a:pPr marL="457200" lvl="0" indent="0" rtl="0">
              <a:lnSpc>
                <a:spcPct val="115000"/>
              </a:lnSpc>
              <a:spcBef>
                <a:spcPts val="0"/>
              </a:spcBef>
              <a:buClr>
                <a:srgbClr val="000000"/>
              </a:buClr>
              <a:buSzPct val="78571"/>
              <a:buFont typeface="Arial"/>
              <a:buNone/>
            </a:pPr>
            <a:r>
              <a:rPr lang="en" sz="1400" b="1">
                <a:solidFill>
                  <a:srgbClr val="000000"/>
                </a:solidFill>
              </a:rPr>
              <a:t>protected void onActivityResult(int requestCode, int resultCode, Intent data) </a:t>
            </a: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if(requestCode == 15)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if(resultCode == 1)</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GOOD",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else</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BAD",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pPr marL="457200" lvl="0" indent="0">
              <a:lnSpc>
                <a:spcPct val="115000"/>
              </a:lnSpc>
              <a:spcBef>
                <a:spcPts val="0"/>
              </a:spcBef>
              <a:buClr>
                <a:srgbClr val="000000"/>
              </a:buClr>
              <a:buSzPct val="78571"/>
              <a:buFont typeface="Arial"/>
              <a:buNone/>
            </a:pPr>
            <a:r>
              <a:rPr lang="en" sz="1400">
                <a:solidFill>
                  <a:srgbClr val="000000"/>
                </a:solidFill>
              </a:rPr>
              <a:t>    		</a:t>
            </a:r>
          </a:p>
        </p:txBody>
      </p:sp>
      <p:sp>
        <p:nvSpPr>
          <p:cNvPr id="674" name="Shape 674"/>
          <p:cNvSpPr/>
          <p:nvPr/>
        </p:nvSpPr>
        <p:spPr>
          <a:xfrm>
            <a:off x="5690601" y="1873720"/>
            <a:ext cx="2898299" cy="1006500"/>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This is a callback method, which means that the system calls this method if you have it define</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80" name="Shape 68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lvl="0" indent="45720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Clr>
                <a:srgbClr val="000000"/>
              </a:buClr>
              <a:buSzPct val="78571"/>
              <a:buFont typeface="Arial"/>
              <a:buNone/>
            </a:pPr>
            <a:r>
              <a:rPr lang="en" sz="1400" b="1">
                <a:solidFill>
                  <a:srgbClr val="000000"/>
                </a:solidFill>
              </a:rPr>
              <a:t>@Override </a:t>
            </a:r>
          </a:p>
          <a:p>
            <a:pPr marL="457200" lvl="0" indent="0" rtl="0">
              <a:lnSpc>
                <a:spcPct val="115000"/>
              </a:lnSpc>
              <a:spcBef>
                <a:spcPts val="0"/>
              </a:spcBef>
              <a:buClr>
                <a:srgbClr val="000000"/>
              </a:buClr>
              <a:buSzPct val="78571"/>
              <a:buFont typeface="Arial"/>
              <a:buNone/>
            </a:pPr>
            <a:r>
              <a:rPr lang="en" sz="1400" b="1">
                <a:solidFill>
                  <a:srgbClr val="000000"/>
                </a:solidFill>
              </a:rPr>
              <a:t>protected void onActivityResult(int requestCode, int resultCode, Intent data) </a:t>
            </a: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if(requestCode == 15)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if(resultCode == 1)</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GOOD",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else</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BAD",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pPr marL="457200" lvl="0" indent="0">
              <a:lnSpc>
                <a:spcPct val="115000"/>
              </a:lnSpc>
              <a:spcBef>
                <a:spcPts val="0"/>
              </a:spcBef>
              <a:buClr>
                <a:srgbClr val="000000"/>
              </a:buClr>
              <a:buSzPct val="78571"/>
              <a:buFont typeface="Arial"/>
              <a:buNone/>
            </a:pPr>
            <a:r>
              <a:rPr lang="en" sz="1400">
                <a:solidFill>
                  <a:srgbClr val="000000"/>
                </a:solidFill>
              </a:rPr>
              <a:t>    		</a:t>
            </a:r>
          </a:p>
        </p:txBody>
      </p:sp>
      <p:sp>
        <p:nvSpPr>
          <p:cNvPr id="681" name="Shape 681"/>
          <p:cNvSpPr/>
          <p:nvPr/>
        </p:nvSpPr>
        <p:spPr>
          <a:xfrm>
            <a:off x="6249676" y="2209170"/>
            <a:ext cx="1556400" cy="801599"/>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See it </a:t>
            </a:r>
            <a:r>
              <a:rPr lang="en" u="sng">
                <a:solidFill>
                  <a:schemeClr val="hlink"/>
                </a:solidFill>
                <a:hlinkClick r:id="rId3"/>
              </a:rPr>
              <a:t>here</a:t>
            </a: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Shape 6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87" name="Shape 68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lvl="0" indent="45720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Clr>
                <a:srgbClr val="000000"/>
              </a:buClr>
              <a:buSzPct val="78571"/>
              <a:buFont typeface="Arial"/>
              <a:buNone/>
            </a:pPr>
            <a:r>
              <a:rPr lang="en" sz="1400">
                <a:solidFill>
                  <a:srgbClr val="000000"/>
                </a:solidFill>
              </a:rPr>
              <a:t>@Override </a:t>
            </a:r>
          </a:p>
          <a:p>
            <a:pPr marL="457200" lvl="0" indent="0" rtl="0">
              <a:lnSpc>
                <a:spcPct val="115000"/>
              </a:lnSpc>
              <a:spcBef>
                <a:spcPts val="0"/>
              </a:spcBef>
              <a:buClr>
                <a:srgbClr val="000000"/>
              </a:buClr>
              <a:buSzPct val="78571"/>
              <a:buFont typeface="Arial"/>
              <a:buNone/>
            </a:pPr>
            <a:r>
              <a:rPr lang="en" sz="1400">
                <a:solidFill>
                  <a:srgbClr val="000000"/>
                </a:solidFill>
              </a:rPr>
              <a:t>protected void onActivityResult(int </a:t>
            </a:r>
            <a:r>
              <a:rPr lang="en" sz="1400" b="1">
                <a:solidFill>
                  <a:srgbClr val="000000"/>
                </a:solidFill>
              </a:rPr>
              <a:t>requestCode</a:t>
            </a:r>
            <a:r>
              <a:rPr lang="en" sz="1400">
                <a:solidFill>
                  <a:srgbClr val="000000"/>
                </a:solidFill>
              </a:rPr>
              <a:t>, int resultCode, Intent data) {</a:t>
            </a:r>
          </a:p>
          <a:p>
            <a:pPr marL="457200" lvl="0" indent="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if(requestCode == 15)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if(resultCode == 1)</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GOOD",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else</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BAD",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pPr marL="457200" lvl="0" indent="0">
              <a:lnSpc>
                <a:spcPct val="115000"/>
              </a:lnSpc>
              <a:spcBef>
                <a:spcPts val="0"/>
              </a:spcBef>
              <a:buClr>
                <a:srgbClr val="000000"/>
              </a:buClr>
              <a:buSzPct val="78571"/>
              <a:buFont typeface="Arial"/>
              <a:buNone/>
            </a:pPr>
            <a:r>
              <a:rPr lang="en" sz="1400">
                <a:solidFill>
                  <a:srgbClr val="000000"/>
                </a:solidFill>
              </a:rPr>
              <a:t>    		</a:t>
            </a:r>
          </a:p>
        </p:txBody>
      </p:sp>
      <p:sp>
        <p:nvSpPr>
          <p:cNvPr id="688" name="Shape 688"/>
          <p:cNvSpPr/>
          <p:nvPr/>
        </p:nvSpPr>
        <p:spPr>
          <a:xfrm>
            <a:off x="5401740" y="1920326"/>
            <a:ext cx="3122099" cy="1099800"/>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requestCode should already be set to 15, because that's the number we passed as argument to createPendingResult()</a:t>
            </a: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694" name="Shape 69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lvl="0" indent="45720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Clr>
                <a:srgbClr val="000000"/>
              </a:buClr>
              <a:buSzPct val="78571"/>
              <a:buFont typeface="Arial"/>
              <a:buNone/>
            </a:pPr>
            <a:r>
              <a:rPr lang="en" sz="1400">
                <a:solidFill>
                  <a:srgbClr val="000000"/>
                </a:solidFill>
              </a:rPr>
              <a:t>@Override </a:t>
            </a:r>
          </a:p>
          <a:p>
            <a:pPr marL="457200" lvl="0" indent="0" rtl="0">
              <a:lnSpc>
                <a:spcPct val="115000"/>
              </a:lnSpc>
              <a:spcBef>
                <a:spcPts val="0"/>
              </a:spcBef>
              <a:buClr>
                <a:srgbClr val="000000"/>
              </a:buClr>
              <a:buSzPct val="78571"/>
              <a:buFont typeface="Arial"/>
              <a:buNone/>
            </a:pPr>
            <a:r>
              <a:rPr lang="en" sz="1400">
                <a:solidFill>
                  <a:srgbClr val="000000"/>
                </a:solidFill>
              </a:rPr>
              <a:t>protected void onActivityResult(int requestCode, int </a:t>
            </a:r>
            <a:r>
              <a:rPr lang="en" sz="1400" b="1">
                <a:solidFill>
                  <a:srgbClr val="000000"/>
                </a:solidFill>
              </a:rPr>
              <a:t>resultCode</a:t>
            </a:r>
            <a:r>
              <a:rPr lang="en" sz="1400">
                <a:solidFill>
                  <a:srgbClr val="000000"/>
                </a:solidFill>
              </a:rPr>
              <a:t>, Intent data) {</a:t>
            </a:r>
          </a:p>
          <a:p>
            <a:pPr marL="457200" lvl="0" indent="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if(requestCode == 15)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if(resultCode == 1)</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GOOD",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else</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BAD",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pPr marL="457200" lvl="0" indent="0">
              <a:lnSpc>
                <a:spcPct val="115000"/>
              </a:lnSpc>
              <a:spcBef>
                <a:spcPts val="0"/>
              </a:spcBef>
              <a:buClr>
                <a:srgbClr val="000000"/>
              </a:buClr>
              <a:buSzPct val="78571"/>
              <a:buFont typeface="Arial"/>
              <a:buNone/>
            </a:pPr>
            <a:r>
              <a:rPr lang="en" sz="1400">
                <a:solidFill>
                  <a:srgbClr val="000000"/>
                </a:solidFill>
              </a:rPr>
              <a:t>    		</a:t>
            </a:r>
          </a:p>
        </p:txBody>
      </p:sp>
      <p:sp>
        <p:nvSpPr>
          <p:cNvPr id="695" name="Shape 695"/>
          <p:cNvSpPr/>
          <p:nvPr/>
        </p:nvSpPr>
        <p:spPr>
          <a:xfrm>
            <a:off x="5401740" y="1920326"/>
            <a:ext cx="3122099" cy="1099800"/>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resultCode should already be set to 1, because the Service set this value using PendingIntent.send()</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701" name="Shape 70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lvl="0" indent="45720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Clr>
                <a:srgbClr val="000000"/>
              </a:buClr>
              <a:buSzPct val="78571"/>
              <a:buFont typeface="Arial"/>
              <a:buNone/>
            </a:pPr>
            <a:r>
              <a:rPr lang="en" sz="1400">
                <a:solidFill>
                  <a:srgbClr val="000000"/>
                </a:solidFill>
              </a:rPr>
              <a:t>@Override </a:t>
            </a:r>
          </a:p>
          <a:p>
            <a:pPr marL="457200" lvl="0" indent="0" rtl="0">
              <a:lnSpc>
                <a:spcPct val="115000"/>
              </a:lnSpc>
              <a:spcBef>
                <a:spcPts val="0"/>
              </a:spcBef>
              <a:buClr>
                <a:srgbClr val="000000"/>
              </a:buClr>
              <a:buSzPct val="78571"/>
              <a:buFont typeface="Arial"/>
              <a:buNone/>
            </a:pPr>
            <a:r>
              <a:rPr lang="en" sz="1400">
                <a:solidFill>
                  <a:srgbClr val="000000"/>
                </a:solidFill>
              </a:rPr>
              <a:t>protected void onActivityResult(int requestCode, int resultCode, Intent </a:t>
            </a:r>
            <a:r>
              <a:rPr lang="en" sz="1400" b="1">
                <a:solidFill>
                  <a:srgbClr val="000000"/>
                </a:solidFill>
              </a:rPr>
              <a:t>data</a:t>
            </a: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if(requestCode == 15)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if(resultCode == 1)</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GOOD",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else</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BAD",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pPr marL="457200" lvl="0" indent="0">
              <a:lnSpc>
                <a:spcPct val="115000"/>
              </a:lnSpc>
              <a:spcBef>
                <a:spcPts val="0"/>
              </a:spcBef>
              <a:buClr>
                <a:srgbClr val="000000"/>
              </a:buClr>
              <a:buSzPct val="78571"/>
              <a:buFont typeface="Arial"/>
              <a:buNone/>
            </a:pPr>
            <a:r>
              <a:rPr lang="en" sz="1400">
                <a:solidFill>
                  <a:srgbClr val="000000"/>
                </a:solidFill>
              </a:rPr>
              <a:t>    		</a:t>
            </a:r>
          </a:p>
        </p:txBody>
      </p:sp>
      <p:sp>
        <p:nvSpPr>
          <p:cNvPr id="702" name="Shape 702"/>
          <p:cNvSpPr/>
          <p:nvPr/>
        </p:nvSpPr>
        <p:spPr>
          <a:xfrm>
            <a:off x="5401740" y="1767926"/>
            <a:ext cx="3122099" cy="1286100"/>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The Service could have possible added extra information to the Intent that was provided in Service.onHandleIntent (although we didn't do so in this example)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a:t>Notifications</a:t>
            </a:r>
          </a:p>
        </p:txBody>
      </p:sp>
      <p:sp>
        <p:nvSpPr>
          <p:cNvPr id="158" name="Shape 158"/>
          <p:cNvSpPr txBox="1">
            <a:spLocks noGrp="1"/>
          </p:cNvSpPr>
          <p:nvPr>
            <p:ph type="body" idx="1"/>
          </p:nvPr>
        </p:nvSpPr>
        <p:spPr>
          <a:xfrm>
            <a:off x="457200" y="1600200"/>
            <a:ext cx="8229600" cy="5228700"/>
          </a:xfrm>
          <a:prstGeom prst="rect">
            <a:avLst/>
          </a:prstGeom>
        </p:spPr>
        <p:txBody>
          <a:bodyPr lIns="91425" tIns="91425" rIns="91425" bIns="91425" anchor="t" anchorCtr="0">
            <a:noAutofit/>
          </a:bodyPr>
          <a:lstStyle/>
          <a:p>
            <a:pPr lvl="0" rtl="0">
              <a:buClr>
                <a:srgbClr val="000000"/>
              </a:buClr>
              <a:buSzPct val="91666"/>
              <a:buFont typeface="Arial"/>
              <a:buNone/>
            </a:pPr>
            <a:r>
              <a:rPr lang="en" sz="1200"/>
              <a:t>public class NotificationExample extends Activity {</a:t>
            </a:r>
          </a:p>
          <a:p>
            <a:pPr lvl="0" indent="457200" rtl="0">
              <a:buClr>
                <a:srgbClr val="000000"/>
              </a:buClr>
              <a:buSzPct val="91666"/>
              <a:buFont typeface="Arial"/>
              <a:buNone/>
            </a:pPr>
            <a:r>
              <a:rPr lang="en" sz="1200"/>
              <a:t>@Override public void onCreate(Bundle savedInstanceState) {</a:t>
            </a:r>
          </a:p>
          <a:p>
            <a:pPr lvl="0" indent="457200" rtl="0">
              <a:buClr>
                <a:srgbClr val="000000"/>
              </a:buClr>
              <a:buSzPct val="91666"/>
              <a:buFont typeface="Arial"/>
              <a:buNone/>
            </a:pPr>
            <a:r>
              <a:rPr lang="en" sz="1200"/>
              <a:t>super.onCreate(savedInstanceState);</a:t>
            </a:r>
          </a:p>
          <a:p>
            <a:pPr lvl="0" indent="457200" rtl="0">
              <a:buClr>
                <a:srgbClr val="000000"/>
              </a:buClr>
              <a:buSzPct val="91666"/>
              <a:buFont typeface="Arial"/>
              <a:buNone/>
            </a:pPr>
            <a:r>
              <a:rPr lang="en" sz="1200"/>
              <a:t>setContentView(R.layout.main);</a:t>
            </a:r>
          </a:p>
          <a:p>
            <a:endParaRPr lang="en" sz="1200"/>
          </a:p>
          <a:p>
            <a:pPr lvl="0" indent="457200" rtl="0">
              <a:buClr>
                <a:srgbClr val="000000"/>
              </a:buClr>
              <a:buSzPct val="91666"/>
              <a:buFont typeface="Arial"/>
              <a:buNone/>
            </a:pPr>
            <a:r>
              <a:rPr lang="en" sz="1200"/>
              <a:t>final int NOTIFICATION_ID = 1;</a:t>
            </a:r>
          </a:p>
          <a:p>
            <a:pPr lvl="0" indent="457200" rtl="0">
              <a:buClr>
                <a:srgbClr val="000000"/>
              </a:buClr>
              <a:buSzPct val="91666"/>
              <a:buFont typeface="Arial"/>
              <a:buNone/>
            </a:pPr>
            <a:r>
              <a:rPr lang="en" sz="1200" b="1"/>
              <a:t>NotificationManager mNotificationManager = </a:t>
            </a:r>
          </a:p>
          <a:p>
            <a:pPr marL="914400" lvl="0" indent="457200" rtl="0">
              <a:buClr>
                <a:srgbClr val="000000"/>
              </a:buClr>
              <a:buSzPct val="91666"/>
              <a:buFont typeface="Arial"/>
              <a:buNone/>
            </a:pPr>
            <a:r>
              <a:rPr lang="en" sz="1200" b="1"/>
              <a:t>(NotificationManager) getSystemService(Context.NOTIFICATION_SERVICE);</a:t>
            </a:r>
          </a:p>
          <a:p>
            <a:endParaRPr lang="en" sz="1200" b="1"/>
          </a:p>
          <a:p>
            <a:pPr lvl="0" rtl="0">
              <a:buClr>
                <a:srgbClr val="000000"/>
              </a:buClr>
              <a:buSzPct val="91666"/>
              <a:buFont typeface="Arial"/>
              <a:buNone/>
            </a:pPr>
            <a:r>
              <a:rPr lang="en" sz="1200"/>
              <a:t>    	Notification notification = new Notification(R.drawable.ic_launcher, </a:t>
            </a:r>
          </a:p>
          <a:p>
            <a:pPr marL="4114800" lvl="0" indent="457200" rtl="0">
              <a:buClr>
                <a:srgbClr val="000000"/>
              </a:buClr>
              <a:buSzPct val="91666"/>
              <a:buFont typeface="Arial"/>
              <a:buNone/>
            </a:pPr>
            <a:r>
              <a:rPr lang="en" sz="1200"/>
              <a:t>"Hi There", System.currentTimeMillis());</a:t>
            </a:r>
          </a:p>
          <a:p>
            <a:endParaRPr lang="en" sz="1200"/>
          </a:p>
          <a:p>
            <a:pPr lvl="0" indent="457200" rtl="0">
              <a:buClr>
                <a:srgbClr val="000000"/>
              </a:buClr>
              <a:buSzPct val="91666"/>
              <a:buFont typeface="Arial"/>
              <a:buNone/>
            </a:pPr>
            <a:r>
              <a:rPr lang="en" sz="1200"/>
              <a:t>Intent notificationIntent = new Intent(this, SecondActivity.class);</a:t>
            </a:r>
          </a:p>
          <a:p>
            <a:pPr lvl="0" indent="457200" rtl="0">
              <a:buClr>
                <a:srgbClr val="000000"/>
              </a:buClr>
              <a:buSzPct val="91666"/>
              <a:buFont typeface="Arial"/>
              <a:buNone/>
            </a:pPr>
            <a:r>
              <a:rPr lang="en" sz="1200"/>
              <a:t>PendingIntent contentIntent = PendingIntent.getActivity(this, 0, notificationIntent, 0);</a:t>
            </a:r>
          </a:p>
          <a:p>
            <a:endParaRPr lang="en" sz="1200"/>
          </a:p>
          <a:p>
            <a:pPr lvl="0" indent="457200" rtl="0">
              <a:buClr>
                <a:srgbClr val="000000"/>
              </a:buClr>
              <a:buSzPct val="91666"/>
              <a:buFont typeface="Arial"/>
              <a:buNone/>
            </a:pPr>
            <a:r>
              <a:rPr lang="en" sz="1200"/>
              <a:t>notification.setLatestEventInfo(this, "You have been notified", </a:t>
            </a:r>
          </a:p>
          <a:p>
            <a:pPr marL="3657600" lvl="0" indent="0" rtl="0">
              <a:buClr>
                <a:srgbClr val="000000"/>
              </a:buClr>
              <a:buSzPct val="91666"/>
              <a:buFont typeface="Arial"/>
              <a:buNone/>
            </a:pPr>
            <a:r>
              <a:rPr lang="en" sz="1200"/>
              <a:t>"Click to launch second Activity", contentIntent);</a:t>
            </a:r>
          </a:p>
          <a:p>
            <a:endParaRPr lang="en" sz="1200"/>
          </a:p>
          <a:p>
            <a:pPr lvl="0" indent="457200" rtl="0">
              <a:buClr>
                <a:srgbClr val="000000"/>
              </a:buClr>
              <a:buSzPct val="91666"/>
              <a:buFont typeface="Arial"/>
              <a:buNone/>
            </a:pPr>
            <a:r>
              <a:rPr lang="en" sz="1200"/>
              <a:t>notification.flags = Notification.FLAG_AUTO_CANCEL | Notification.FLAG_NO_CLEAR;</a:t>
            </a:r>
          </a:p>
          <a:p>
            <a:pPr lvl="0" rtl="0">
              <a:buClr>
                <a:srgbClr val="000000"/>
              </a:buClr>
              <a:buSzPct val="91666"/>
              <a:buFont typeface="Arial"/>
              <a:buNone/>
            </a:pPr>
            <a:r>
              <a:rPr lang="en" sz="1200"/>
              <a:t>    	mNotificationManager.notify(NOTIFICATION_ID, notification);</a:t>
            </a:r>
          </a:p>
          <a:p>
            <a:pPr lvl="0" rtl="0">
              <a:buClr>
                <a:srgbClr val="000000"/>
              </a:buClr>
              <a:buSzPct val="91666"/>
              <a:buFont typeface="Arial"/>
              <a:buNone/>
            </a:pPr>
            <a:r>
              <a:rPr lang="en" sz="1200"/>
              <a:t>}</a:t>
            </a:r>
          </a:p>
          <a:p>
            <a:endParaRPr lang="en" sz="1200"/>
          </a:p>
        </p:txBody>
      </p:sp>
      <p:sp>
        <p:nvSpPr>
          <p:cNvPr id="159" name="Shape 159"/>
          <p:cNvSpPr/>
          <p:nvPr/>
        </p:nvSpPr>
        <p:spPr>
          <a:xfrm>
            <a:off x="4371375" y="1791758"/>
            <a:ext cx="2963099" cy="1025099"/>
          </a:xfrm>
          <a:prstGeom prst="wedgeRoundRectCallout">
            <a:avLst>
              <a:gd name="adj1" fmla="val -20833"/>
              <a:gd name="adj2" fmla="val 62500"/>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You must use the </a:t>
            </a:r>
            <a:r>
              <a:rPr lang="en" u="sng">
                <a:solidFill>
                  <a:schemeClr val="hlink"/>
                </a:solidFill>
                <a:hlinkClick r:id="rId3"/>
              </a:rPr>
              <a:t>NotificationManager </a:t>
            </a:r>
            <a:r>
              <a:rPr lang="en"/>
              <a:t>if you want to send a Notification</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708" name="Shape 70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lvl="0" indent="45720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Clr>
                <a:srgbClr val="000000"/>
              </a:buClr>
              <a:buSzPct val="78571"/>
              <a:buFont typeface="Arial"/>
              <a:buNone/>
            </a:pPr>
            <a:r>
              <a:rPr lang="en" sz="1400">
                <a:solidFill>
                  <a:srgbClr val="000000"/>
                </a:solidFill>
              </a:rPr>
              <a:t>@Override </a:t>
            </a:r>
          </a:p>
          <a:p>
            <a:pPr marL="457200" lvl="0" indent="0" rtl="0">
              <a:lnSpc>
                <a:spcPct val="115000"/>
              </a:lnSpc>
              <a:spcBef>
                <a:spcPts val="0"/>
              </a:spcBef>
              <a:buClr>
                <a:srgbClr val="000000"/>
              </a:buClr>
              <a:buSzPct val="78571"/>
              <a:buFont typeface="Arial"/>
              <a:buNone/>
            </a:pPr>
            <a:r>
              <a:rPr lang="en" sz="1400">
                <a:solidFill>
                  <a:srgbClr val="000000"/>
                </a:solidFill>
              </a:rPr>
              <a:t>protected void onActivityResult(int requestCode, int resultCode, Intent </a:t>
            </a:r>
            <a:r>
              <a:rPr lang="en" sz="1400" b="1">
                <a:solidFill>
                  <a:srgbClr val="000000"/>
                </a:solidFill>
              </a:rPr>
              <a:t>data</a:t>
            </a: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b="1">
                <a:solidFill>
                  <a:srgbClr val="000000"/>
                </a:solidFill>
              </a:rPr>
              <a:t>if(requestCode == 15) {</a:t>
            </a:r>
          </a:p>
          <a:p>
            <a:endParaRPr lang="en" sz="1400" b="1">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if(resultCode == 1)</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GOOD",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else</a:t>
            </a:r>
          </a:p>
          <a:p>
            <a:pPr marL="457200" lvl="0" indent="457200" rtl="0">
              <a:lnSpc>
                <a:spcPct val="115000"/>
              </a:lnSpc>
              <a:spcBef>
                <a:spcPts val="0"/>
              </a:spcBef>
              <a:buClr>
                <a:srgbClr val="000000"/>
              </a:buClr>
              <a:buSzPct val="78571"/>
              <a:buFont typeface="Arial"/>
              <a:buNone/>
            </a:pPr>
            <a:r>
              <a:rPr lang="en" sz="1400">
                <a:solidFill>
                  <a:srgbClr val="000000"/>
                </a:solidFill>
              </a:rPr>
              <a:t>		Toast.makeText(this, "Result is BAD", Toast.LENGTH_SHORT).show()</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pPr marL="457200" lvl="0" indent="0">
              <a:lnSpc>
                <a:spcPct val="115000"/>
              </a:lnSpc>
              <a:spcBef>
                <a:spcPts val="0"/>
              </a:spcBef>
              <a:buClr>
                <a:srgbClr val="000000"/>
              </a:buClr>
              <a:buSzPct val="78571"/>
              <a:buFont typeface="Arial"/>
              <a:buNone/>
            </a:pPr>
            <a:r>
              <a:rPr lang="en" sz="1400">
                <a:solidFill>
                  <a:srgbClr val="000000"/>
                </a:solidFill>
              </a:rPr>
              <a:t>    		</a:t>
            </a:r>
          </a:p>
        </p:txBody>
      </p:sp>
      <p:sp>
        <p:nvSpPr>
          <p:cNvPr id="709" name="Shape 709"/>
          <p:cNvSpPr/>
          <p:nvPr/>
        </p:nvSpPr>
        <p:spPr>
          <a:xfrm>
            <a:off x="5103565" y="2485401"/>
            <a:ext cx="3122099" cy="1286100"/>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make sure that this is our request and not some other request that we made (we made no other requests in this example)</a:t>
            </a: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2. Pending Result</a:t>
            </a:r>
          </a:p>
        </p:txBody>
      </p:sp>
      <p:sp>
        <p:nvSpPr>
          <p:cNvPr id="715" name="Shape 71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78571"/>
              <a:buFont typeface="Arial"/>
              <a:buNone/>
            </a:pPr>
            <a:r>
              <a:rPr lang="en" sz="1400">
                <a:solidFill>
                  <a:srgbClr val="000000"/>
                </a:solidFill>
              </a:rPr>
              <a:t>public class MyActivity extends Activity {</a:t>
            </a:r>
          </a:p>
          <a:p>
            <a:endParaRPr lang="en" sz="1400">
              <a:solidFill>
                <a:srgbClr val="000000"/>
              </a:solidFill>
            </a:endParaRPr>
          </a:p>
          <a:p>
            <a:pPr lvl="0" indent="457200" rtl="0">
              <a:lnSpc>
                <a:spcPct val="115000"/>
              </a:lnSpc>
              <a:spcBef>
                <a:spcPts val="0"/>
              </a:spcBef>
              <a:buClr>
                <a:srgbClr val="000000"/>
              </a:buClr>
              <a:buSzPct val="78571"/>
              <a:buFont typeface="Arial"/>
              <a:buNone/>
            </a:pPr>
            <a:r>
              <a:rPr lang="en" sz="1400">
                <a:solidFill>
                  <a:srgbClr val="000000"/>
                </a:solidFill>
              </a:rPr>
              <a:t>@Override </a:t>
            </a:r>
          </a:p>
          <a:p>
            <a:pPr lvl="0" indent="457200" rtl="0">
              <a:lnSpc>
                <a:spcPct val="115000"/>
              </a:lnSpc>
              <a:spcBef>
                <a:spcPts val="0"/>
              </a:spcBef>
              <a:buClr>
                <a:srgbClr val="000000"/>
              </a:buClr>
              <a:buSzPct val="78571"/>
              <a:buFont typeface="Arial"/>
              <a:buNone/>
            </a:pPr>
            <a:r>
              <a:rPr lang="en" sz="1400">
                <a:solidFill>
                  <a:srgbClr val="000000"/>
                </a:solidFill>
              </a:rPr>
              <a:t>public void onCreate(Bundle savedInstanceState) {</a:t>
            </a:r>
          </a:p>
          <a:p>
            <a:pPr lvl="0" indent="457200" rtl="0">
              <a:lnSpc>
                <a:spcPct val="115000"/>
              </a:lnSpc>
              <a:spcBef>
                <a:spcPts val="0"/>
              </a:spcBef>
              <a:buClr>
                <a:srgbClr val="000000"/>
              </a:buClr>
              <a:buSzPct val="78571"/>
              <a:buFont typeface="Arial"/>
              <a:buNone/>
            </a:pPr>
            <a:r>
              <a:rPr lang="en" sz="1400">
                <a:solidFill>
                  <a:srgbClr val="000000"/>
                </a:solidFill>
              </a:rPr>
              <a:t>	...</a:t>
            </a:r>
          </a:p>
          <a:p>
            <a:pPr lvl="0" indent="457200" rtl="0">
              <a:lnSpc>
                <a:spcPct val="115000"/>
              </a:lnSpc>
              <a:spcBef>
                <a:spcPts val="0"/>
              </a:spcBef>
              <a:buClr>
                <a:srgbClr val="000000"/>
              </a:buClr>
              <a:buSzPct val="78571"/>
              <a:buFont typeface="Arial"/>
              <a:buNone/>
            </a:pPr>
            <a:r>
              <a:rPr lang="en" sz="1400">
                <a:solidFill>
                  <a:srgbClr val="000000"/>
                </a:solidFill>
              </a:rPr>
              <a:t>}</a:t>
            </a:r>
          </a:p>
          <a:p>
            <a:endParaRPr lang="en" sz="1400">
              <a:solidFill>
                <a:srgbClr val="000000"/>
              </a:solidFill>
            </a:endParaRPr>
          </a:p>
          <a:p>
            <a:pPr marL="457200" lvl="0" indent="0" rtl="0">
              <a:lnSpc>
                <a:spcPct val="115000"/>
              </a:lnSpc>
              <a:spcBef>
                <a:spcPts val="0"/>
              </a:spcBef>
              <a:buClr>
                <a:srgbClr val="000000"/>
              </a:buClr>
              <a:buSzPct val="78571"/>
              <a:buFont typeface="Arial"/>
              <a:buNone/>
            </a:pPr>
            <a:r>
              <a:rPr lang="en" sz="1400">
                <a:solidFill>
                  <a:srgbClr val="000000"/>
                </a:solidFill>
              </a:rPr>
              <a:t>@Override </a:t>
            </a:r>
          </a:p>
          <a:p>
            <a:pPr marL="457200" lvl="0" indent="0" rtl="0">
              <a:lnSpc>
                <a:spcPct val="115000"/>
              </a:lnSpc>
              <a:spcBef>
                <a:spcPts val="0"/>
              </a:spcBef>
              <a:buClr>
                <a:srgbClr val="000000"/>
              </a:buClr>
              <a:buSzPct val="78571"/>
              <a:buFont typeface="Arial"/>
              <a:buNone/>
            </a:pPr>
            <a:r>
              <a:rPr lang="en" sz="1400">
                <a:solidFill>
                  <a:srgbClr val="000000"/>
                </a:solidFill>
              </a:rPr>
              <a:t>protected void onActivityResult(int requestCode, int resultCode, Intent </a:t>
            </a:r>
            <a:r>
              <a:rPr lang="en" sz="1400" b="1">
                <a:solidFill>
                  <a:srgbClr val="000000"/>
                </a:solidFill>
              </a:rPr>
              <a:t>data</a:t>
            </a:r>
            <a:r>
              <a:rPr lang="en" sz="1400">
                <a:solidFill>
                  <a:srgbClr val="000000"/>
                </a:solidFill>
              </a:rPr>
              <a:t>) {</a:t>
            </a:r>
          </a:p>
          <a:p>
            <a:pPr marL="457200" lvl="0" indent="0" rtl="0">
              <a:lnSpc>
                <a:spcPct val="115000"/>
              </a:lnSpc>
              <a:spcBef>
                <a:spcPts val="0"/>
              </a:spcBef>
              <a:buClr>
                <a:srgbClr val="000000"/>
              </a:buClr>
              <a:buSzPct val="78571"/>
              <a:buFont typeface="Arial"/>
              <a:buNone/>
            </a:pPr>
            <a:r>
              <a:rPr lang="en" sz="1400">
                <a:solidFill>
                  <a:srgbClr val="000000"/>
                </a:solidFill>
              </a:rPr>
              <a:t>    	</a:t>
            </a:r>
          </a:p>
          <a:p>
            <a:pPr marL="457200" lvl="0" indent="457200" rtl="0">
              <a:lnSpc>
                <a:spcPct val="115000"/>
              </a:lnSpc>
              <a:spcBef>
                <a:spcPts val="0"/>
              </a:spcBef>
              <a:buClr>
                <a:srgbClr val="000000"/>
              </a:buClr>
              <a:buSzPct val="78571"/>
              <a:buFont typeface="Arial"/>
              <a:buNone/>
            </a:pPr>
            <a:r>
              <a:rPr lang="en" sz="1400">
                <a:solidFill>
                  <a:srgbClr val="000000"/>
                </a:solidFill>
              </a:rPr>
              <a:t>if(requestCode == 15) {</a:t>
            </a:r>
          </a:p>
          <a:p>
            <a:endParaRPr lang="en" sz="1400">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	i</a:t>
            </a:r>
            <a:r>
              <a:rPr lang="en" sz="1400" b="1">
                <a:solidFill>
                  <a:srgbClr val="000000"/>
                </a:solidFill>
              </a:rPr>
              <a:t>f(resultCode == 1)</a:t>
            </a:r>
          </a:p>
          <a:p>
            <a:pPr marL="457200" lvl="0" indent="457200" rtl="0">
              <a:lnSpc>
                <a:spcPct val="115000"/>
              </a:lnSpc>
              <a:spcBef>
                <a:spcPts val="0"/>
              </a:spcBef>
              <a:buNone/>
            </a:pPr>
            <a:r>
              <a:rPr lang="en" sz="1400" b="1">
                <a:solidFill>
                  <a:srgbClr val="000000"/>
                </a:solidFill>
              </a:rPr>
              <a:t>		Toast.makeText(this, "Result is GOOD", </a:t>
            </a:r>
          </a:p>
          <a:p>
            <a:pPr marL="1828800" lvl="0" indent="457200" rtl="0">
              <a:lnSpc>
                <a:spcPct val="115000"/>
              </a:lnSpc>
              <a:spcBef>
                <a:spcPts val="0"/>
              </a:spcBef>
              <a:buClr>
                <a:srgbClr val="000000"/>
              </a:buClr>
              <a:buSzPct val="78571"/>
              <a:buFont typeface="Arial"/>
              <a:buNone/>
            </a:pPr>
            <a:r>
              <a:rPr lang="en" sz="1400" b="1">
                <a:solidFill>
                  <a:srgbClr val="000000"/>
                </a:solidFill>
              </a:rPr>
              <a:t>Toast.LENGTH_SHORT).show()</a:t>
            </a:r>
          </a:p>
          <a:p>
            <a:endParaRPr lang="en" sz="1400" b="1">
              <a:solidFill>
                <a:srgbClr val="000000"/>
              </a:solidFill>
            </a:endParaRPr>
          </a:p>
          <a:p>
            <a:pPr marL="457200" lvl="0" indent="457200" rtl="0">
              <a:lnSpc>
                <a:spcPct val="115000"/>
              </a:lnSpc>
              <a:spcBef>
                <a:spcPts val="0"/>
              </a:spcBef>
              <a:buClr>
                <a:srgbClr val="000000"/>
              </a:buClr>
              <a:buSzPct val="78571"/>
              <a:buFont typeface="Arial"/>
              <a:buNone/>
            </a:pPr>
            <a:r>
              <a:rPr lang="en" sz="1400" b="1">
                <a:solidFill>
                  <a:srgbClr val="000000"/>
                </a:solidFill>
              </a:rPr>
              <a:t>	else</a:t>
            </a:r>
          </a:p>
          <a:p>
            <a:pPr marL="457200" lvl="0" indent="457200" rtl="0">
              <a:lnSpc>
                <a:spcPct val="115000"/>
              </a:lnSpc>
              <a:spcBef>
                <a:spcPts val="0"/>
              </a:spcBef>
              <a:buClr>
                <a:srgbClr val="000000"/>
              </a:buClr>
              <a:buSzPct val="78571"/>
              <a:buFont typeface="Arial"/>
              <a:buNone/>
            </a:pPr>
            <a:r>
              <a:rPr lang="en" sz="1400" b="1">
                <a:solidFill>
                  <a:srgbClr val="000000"/>
                </a:solidFill>
              </a:rPr>
              <a:t>		Toast.makeText(this, "Result is BAD", Toast.LENGTH_SHORT).show()</a:t>
            </a:r>
          </a:p>
          <a:p>
            <a:endParaRPr lang="en" sz="1400" b="1">
              <a:solidFill>
                <a:srgbClr val="000000"/>
              </a:solidFill>
            </a:endParaRPr>
          </a:p>
          <a:p>
            <a:pPr marL="457200" lvl="0" indent="457200" rtl="0">
              <a:lnSpc>
                <a:spcPct val="115000"/>
              </a:lnSpc>
              <a:spcBef>
                <a:spcPts val="0"/>
              </a:spcBef>
              <a:buClr>
                <a:srgbClr val="000000"/>
              </a:buClr>
              <a:buSzPct val="78571"/>
              <a:buFont typeface="Arial"/>
              <a:buNone/>
            </a:pPr>
            <a:r>
              <a:rPr lang="en" sz="1400">
                <a:solidFill>
                  <a:srgbClr val="000000"/>
                </a:solidFill>
              </a:rPr>
              <a:t>}</a:t>
            </a:r>
          </a:p>
          <a:p>
            <a:pPr marL="457200" lvl="0" indent="0" rtl="0">
              <a:lnSpc>
                <a:spcPct val="115000"/>
              </a:lnSpc>
              <a:spcBef>
                <a:spcPts val="0"/>
              </a:spcBef>
              <a:buClr>
                <a:srgbClr val="000000"/>
              </a:buClr>
              <a:buSzPct val="78571"/>
              <a:buFont typeface="Arial"/>
              <a:buNone/>
            </a:pPr>
            <a:r>
              <a:rPr lang="en" sz="1400">
                <a:solidFill>
                  <a:srgbClr val="000000"/>
                </a:solidFill>
              </a:rPr>
              <a:t>}</a:t>
            </a:r>
          </a:p>
          <a:p>
            <a:pPr lvl="0" rtl="0">
              <a:lnSpc>
                <a:spcPct val="115000"/>
              </a:lnSpc>
              <a:spcBef>
                <a:spcPts val="0"/>
              </a:spcBef>
              <a:buClr>
                <a:srgbClr val="000000"/>
              </a:buClr>
              <a:buSzPct val="78571"/>
              <a:buFont typeface="Arial"/>
              <a:buNone/>
            </a:pPr>
            <a:r>
              <a:rPr lang="en" sz="1400">
                <a:solidFill>
                  <a:srgbClr val="000000"/>
                </a:solidFill>
              </a:rPr>
              <a:t>}</a:t>
            </a:r>
          </a:p>
          <a:p>
            <a:pPr marL="457200" lvl="0" indent="0">
              <a:lnSpc>
                <a:spcPct val="115000"/>
              </a:lnSpc>
              <a:spcBef>
                <a:spcPts val="0"/>
              </a:spcBef>
              <a:buClr>
                <a:srgbClr val="000000"/>
              </a:buClr>
              <a:buSzPct val="78571"/>
              <a:buFont typeface="Arial"/>
              <a:buNone/>
            </a:pPr>
            <a:r>
              <a:rPr lang="en" sz="1400">
                <a:solidFill>
                  <a:srgbClr val="000000"/>
                </a:solidFill>
              </a:rPr>
              <a:t>    		</a:t>
            </a:r>
          </a:p>
        </p:txBody>
      </p:sp>
      <p:sp>
        <p:nvSpPr>
          <p:cNvPr id="716" name="Shape 716"/>
          <p:cNvSpPr/>
          <p:nvPr/>
        </p:nvSpPr>
        <p:spPr>
          <a:xfrm>
            <a:off x="5224690" y="2969926"/>
            <a:ext cx="3122099" cy="1286100"/>
          </a:xfrm>
          <a:prstGeom prst="wedgeRoundRectCallout">
            <a:avLst>
              <a:gd name="adj1" fmla="val -24603"/>
              <a:gd name="adj2" fmla="val 63893"/>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If the Service called PendingIntent.send() with any value other than 1, then we choose to treat it as an error (you can treat it however you want to)</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2. Pending Result</a:t>
            </a:r>
          </a:p>
        </p:txBody>
      </p:sp>
      <p:sp>
        <p:nvSpPr>
          <p:cNvPr id="722" name="Shape 72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36666"/>
              <a:buFont typeface="Arial"/>
              <a:buNone/>
            </a:pPr>
            <a:r>
              <a:rPr lang="en">
                <a:solidFill>
                  <a:srgbClr val="000000"/>
                </a:solidFill>
              </a:rPr>
              <a:t>
</a:t>
            </a:r>
          </a:p>
          <a:p>
            <a:endParaRPr lang="en">
              <a:solidFill>
                <a:srgbClr val="000000"/>
              </a:solidFill>
            </a:endParaRPr>
          </a:p>
          <a:p>
            <a:endParaRPr lang="en">
              <a:solidFill>
                <a:srgbClr val="000000"/>
              </a:solidFill>
            </a:endParaRPr>
          </a:p>
          <a:p>
            <a:pPr lvl="0">
              <a:lnSpc>
                <a:spcPct val="115000"/>
              </a:lnSpc>
              <a:spcBef>
                <a:spcPts val="0"/>
              </a:spcBef>
              <a:buClr>
                <a:srgbClr val="000000"/>
              </a:buClr>
              <a:buSzPct val="36666"/>
              <a:buFont typeface="Arial"/>
              <a:buNone/>
            </a:pPr>
            <a:r>
              <a:rPr lang="en">
                <a:solidFill>
                  <a:srgbClr val="000000"/>
                </a:solidFill>
              </a:rPr>
              <a:t>See ServicePendingResult.tar</a:t>
            </a:r>
          </a:p>
        </p:txBody>
      </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3. Messenger</a:t>
            </a:r>
          </a:p>
        </p:txBody>
      </p:sp>
      <p:sp>
        <p:nvSpPr>
          <p:cNvPr id="728" name="Shape 72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36666"/>
              <a:buFont typeface="Arial"/>
              <a:buNone/>
            </a:pPr>
            <a:r>
              <a:rPr lang="en">
                <a:solidFill>
                  <a:srgbClr val="000000"/>
                </a:solidFill>
              </a:rPr>
              <a:t>3. Messenger</a:t>
            </a:r>
          </a:p>
          <a:p>
            <a:endParaRPr lang="en">
              <a:solidFill>
                <a:srgbClr val="000000"/>
              </a:solidFill>
            </a:endParaRPr>
          </a:p>
          <a:p>
            <a:endParaRPr lang="en">
              <a:solidFill>
                <a:srgbClr val="000000"/>
              </a:solidFill>
            </a:endParaRPr>
          </a:p>
          <a:p>
            <a:endParaRPr lang="en">
              <a:solidFill>
                <a:srgbClr val="000000"/>
              </a:solidFill>
            </a:endParaRPr>
          </a:p>
        </p:txBody>
      </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381000" rtl="0">
              <a:lnSpc>
                <a:spcPct val="150000"/>
              </a:lnSpc>
              <a:spcBef>
                <a:spcPts val="0"/>
              </a:spcBef>
              <a:buClr>
                <a:schemeClr val="dk1"/>
              </a:buClr>
              <a:buSzPct val="166666"/>
              <a:buFont typeface="Arial"/>
              <a:buChar char="•"/>
            </a:pPr>
            <a:r>
              <a:rPr lang="en" sz="2400">
                <a:solidFill>
                  <a:srgbClr val="000000"/>
                </a:solidFill>
              </a:rPr>
              <a:t>A Messenger sends messages to an activity’s Handler</a:t>
            </a:r>
          </a:p>
          <a:p>
            <a:pPr marL="457200" lvl="0" indent="-381000" rtl="0">
              <a:lnSpc>
                <a:spcPct val="150000"/>
              </a:lnSpc>
              <a:spcBef>
                <a:spcPts val="0"/>
              </a:spcBef>
              <a:buClr>
                <a:schemeClr val="dk1"/>
              </a:buClr>
              <a:buSzPct val="166666"/>
              <a:buFont typeface="Arial"/>
              <a:buChar char="•"/>
            </a:pPr>
            <a:r>
              <a:rPr lang="en" sz="2400">
                <a:solidFill>
                  <a:srgbClr val="000000"/>
                </a:solidFill>
              </a:rPr>
              <a:t>Use the Messenger as the bridge between an Activity and a Service</a:t>
            </a:r>
          </a:p>
          <a:p>
            <a:pPr marL="457200" lvl="0" indent="-381000" rtl="0">
              <a:lnSpc>
                <a:spcPct val="150000"/>
              </a:lnSpc>
              <a:spcBef>
                <a:spcPts val="0"/>
              </a:spcBef>
              <a:buClr>
                <a:schemeClr val="dk1"/>
              </a:buClr>
              <a:buSzPct val="166666"/>
              <a:buFont typeface="Arial"/>
              <a:buChar char="•"/>
            </a:pPr>
            <a:r>
              <a:rPr lang="en" sz="2400">
                <a:solidFill>
                  <a:srgbClr val="000000"/>
                </a:solidFill>
              </a:rPr>
              <a:t>A Messenger is Parcelable! </a:t>
            </a:r>
          </a:p>
          <a:p>
            <a:pPr marL="914400" lvl="1" indent="-381000" rtl="0">
              <a:lnSpc>
                <a:spcPct val="150000"/>
              </a:lnSpc>
              <a:spcBef>
                <a:spcPts val="0"/>
              </a:spcBef>
              <a:buClr>
                <a:schemeClr val="dk1"/>
              </a:buClr>
              <a:buSzPct val="100000"/>
              <a:buFont typeface="Courier New"/>
              <a:buChar char="o"/>
            </a:pPr>
            <a:r>
              <a:rPr lang="en" sz="2400">
                <a:solidFill>
                  <a:srgbClr val="000000"/>
                </a:solidFill>
              </a:rPr>
              <a:t>Which means it can be put into an Intent extra.</a:t>
            </a:r>
          </a:p>
          <a:p>
            <a:pPr marL="457200" lvl="0" indent="-381000" rtl="0">
              <a:lnSpc>
                <a:spcPct val="150000"/>
              </a:lnSpc>
              <a:spcBef>
                <a:spcPts val="0"/>
              </a:spcBef>
              <a:buClr>
                <a:schemeClr val="dk1"/>
              </a:buClr>
              <a:buSzPct val="166666"/>
              <a:buFont typeface="Arial"/>
              <a:buChar char="•"/>
            </a:pPr>
            <a:r>
              <a:rPr lang="en" sz="2400">
                <a:solidFill>
                  <a:srgbClr val="000000"/>
                </a:solidFill>
              </a:rPr>
              <a:t>The Activity calling startService() would attach a Messenger as an extra in the Intent</a:t>
            </a:r>
          </a:p>
          <a:p>
            <a:pPr marL="457200" lvl="0" indent="-381000" rtl="0">
              <a:lnSpc>
                <a:spcPct val="150000"/>
              </a:lnSpc>
              <a:spcBef>
                <a:spcPts val="0"/>
              </a:spcBef>
              <a:buClr>
                <a:schemeClr val="dk1"/>
              </a:buClr>
              <a:buSzPct val="166666"/>
              <a:buFont typeface="Arial"/>
              <a:buChar char="•"/>
            </a:pPr>
            <a:r>
              <a:rPr lang="en" sz="2400">
                <a:solidFill>
                  <a:srgbClr val="000000"/>
                </a:solidFill>
              </a:rPr>
              <a:t>The Service would obtain that Messenger from the Intent</a:t>
            </a:r>
          </a:p>
        </p:txBody>
      </p:sp>
      <p:sp>
        <p:nvSpPr>
          <p:cNvPr id="734" name="Shape 73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3. Messenger</a:t>
            </a:r>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marR="0" lvl="0" indent="0" algn="l" rtl="0">
              <a:lnSpc>
                <a:spcPct val="115000"/>
              </a:lnSpc>
              <a:spcBef>
                <a:spcPts val="0"/>
              </a:spcBef>
              <a:spcAft>
                <a:spcPts val="0"/>
              </a:spcAft>
              <a:buNone/>
            </a:pPr>
            <a:r>
              <a:rPr lang="en" sz="1800" dirty="0">
                <a:solidFill>
                  <a:srgbClr val="000000"/>
                </a:solidFill>
              </a:rPr>
              <a:t>When the service wants to tell the activity about some event that just occurred, it would:</a:t>
            </a:r>
          </a:p>
          <a:p>
            <a:pPr marL="914400" lvl="1" indent="-342900" rtl="0">
              <a:lnSpc>
                <a:spcPct val="115000"/>
              </a:lnSpc>
              <a:spcBef>
                <a:spcPts val="0"/>
              </a:spcBef>
              <a:buClr>
                <a:schemeClr val="dk1"/>
              </a:buClr>
              <a:buSzPct val="100000"/>
              <a:buFont typeface="Courier New"/>
              <a:buChar char="o"/>
            </a:pPr>
            <a:r>
              <a:rPr lang="en" sz="1800" dirty="0">
                <a:solidFill>
                  <a:srgbClr val="000000"/>
                </a:solidFill>
              </a:rPr>
              <a:t>Call Message.obtain() to get an empty Message object</a:t>
            </a:r>
          </a:p>
          <a:p>
            <a:pPr marL="1371600" lvl="2" indent="-342900" rtl="0">
              <a:lnSpc>
                <a:spcPct val="115000"/>
              </a:lnSpc>
              <a:spcBef>
                <a:spcPts val="0"/>
              </a:spcBef>
              <a:buClr>
                <a:schemeClr val="dk1"/>
              </a:buClr>
              <a:buSzPct val="100000"/>
              <a:buFont typeface="Wingdings"/>
              <a:buChar char="§"/>
            </a:pPr>
            <a:r>
              <a:rPr lang="en" sz="1800" dirty="0">
                <a:solidFill>
                  <a:srgbClr val="000000"/>
                </a:solidFill>
              </a:rPr>
              <a:t>Message msg = Message.obtain</a:t>
            </a:r>
            <a:r>
              <a:rPr lang="en" sz="1800" dirty="0" smtClean="0">
                <a:solidFill>
                  <a:srgbClr val="000000"/>
                </a:solidFill>
              </a:rPr>
              <a:t>();</a:t>
            </a:r>
          </a:p>
          <a:p>
            <a:pPr marL="914400" lvl="1" indent="-342900" rtl="0">
              <a:lnSpc>
                <a:spcPct val="115000"/>
              </a:lnSpc>
              <a:spcBef>
                <a:spcPts val="0"/>
              </a:spcBef>
              <a:buClr>
                <a:schemeClr val="dk1"/>
              </a:buClr>
              <a:buSzPct val="100000"/>
              <a:buFont typeface="Courier New"/>
              <a:buChar char="o"/>
            </a:pPr>
            <a:r>
              <a:rPr lang="en" sz="1800" dirty="0" smtClean="0">
                <a:solidFill>
                  <a:srgbClr val="000000"/>
                </a:solidFill>
              </a:rPr>
              <a:t>Populate </a:t>
            </a:r>
            <a:r>
              <a:rPr lang="en" sz="1800" dirty="0">
                <a:solidFill>
                  <a:srgbClr val="000000"/>
                </a:solidFill>
              </a:rPr>
              <a:t>that Message object with whatever data the service wishes to pass to the activity.</a:t>
            </a:r>
          </a:p>
          <a:p>
            <a:pPr marL="1371600" lvl="2" indent="-342900" rtl="0">
              <a:lnSpc>
                <a:spcPct val="115000"/>
              </a:lnSpc>
              <a:spcBef>
                <a:spcPts val="0"/>
              </a:spcBef>
              <a:buClr>
                <a:schemeClr val="dk1"/>
              </a:buClr>
              <a:buSzPct val="100000"/>
              <a:buFont typeface="Wingdings"/>
              <a:buChar char="§"/>
            </a:pPr>
            <a:r>
              <a:rPr lang="en" sz="1800" dirty="0" smtClean="0">
                <a:solidFill>
                  <a:srgbClr val="000000"/>
                </a:solidFill>
              </a:rPr>
              <a:t>int </a:t>
            </a:r>
            <a:r>
              <a:rPr lang="en" sz="1800" dirty="0">
                <a:solidFill>
                  <a:srgbClr val="000000"/>
                </a:solidFill>
              </a:rPr>
              <a:t>result = Activity.RESULT_CANCELED;</a:t>
            </a:r>
          </a:p>
          <a:p>
            <a:pPr marL="1371600" lvl="2" indent="-342900" rtl="0">
              <a:lnSpc>
                <a:spcPct val="115000"/>
              </a:lnSpc>
              <a:spcBef>
                <a:spcPts val="0"/>
              </a:spcBef>
              <a:buClr>
                <a:schemeClr val="dk1"/>
              </a:buClr>
              <a:buSzPct val="100000"/>
              <a:buFont typeface="Wingdings"/>
              <a:buChar char="§"/>
            </a:pPr>
            <a:r>
              <a:rPr lang="en" sz="1800" dirty="0">
                <a:solidFill>
                  <a:srgbClr val="000000"/>
                </a:solidFill>
              </a:rPr>
              <a:t>msg.arg1 = result</a:t>
            </a:r>
            <a:r>
              <a:rPr lang="en" sz="1800" dirty="0" smtClean="0">
                <a:solidFill>
                  <a:srgbClr val="000000"/>
                </a:solidFill>
              </a:rPr>
              <a:t>;</a:t>
            </a:r>
            <a:endParaRPr lang="en" sz="1800" dirty="0">
              <a:solidFill>
                <a:srgbClr val="000000"/>
              </a:solidFill>
            </a:endParaRPr>
          </a:p>
          <a:p>
            <a:pPr marL="914400" lvl="1" indent="-342900" rtl="0">
              <a:lnSpc>
                <a:spcPct val="115000"/>
              </a:lnSpc>
              <a:spcBef>
                <a:spcPts val="0"/>
              </a:spcBef>
              <a:buClr>
                <a:schemeClr val="dk1"/>
              </a:buClr>
              <a:buSzPct val="100000"/>
              <a:buFont typeface="Courier New"/>
              <a:buChar char="o"/>
            </a:pPr>
            <a:r>
              <a:rPr lang="en" sz="1800" dirty="0">
                <a:solidFill>
                  <a:srgbClr val="000000"/>
                </a:solidFill>
              </a:rPr>
              <a:t>Call send() on the Messenger, supplying the Message as a parameter</a:t>
            </a:r>
          </a:p>
          <a:p>
            <a:pPr marL="1371600" lvl="2" indent="-342900" rtl="0">
              <a:lnSpc>
                <a:spcPct val="115000"/>
              </a:lnSpc>
              <a:spcBef>
                <a:spcPts val="0"/>
              </a:spcBef>
              <a:buClr>
                <a:schemeClr val="dk1"/>
              </a:buClr>
              <a:buSzPct val="100000"/>
              <a:buFont typeface="Wingdings"/>
              <a:buChar char="§"/>
            </a:pPr>
            <a:r>
              <a:rPr lang="en" sz="1800" dirty="0">
                <a:solidFill>
                  <a:srgbClr val="000000"/>
                </a:solidFill>
              </a:rPr>
              <a:t>messenger.send(msg</a:t>
            </a:r>
            <a:r>
              <a:rPr lang="en" sz="1800" dirty="0" smtClean="0">
                <a:solidFill>
                  <a:srgbClr val="000000"/>
                </a:solidFill>
              </a:rPr>
              <a:t>);</a:t>
            </a:r>
            <a:endParaRPr lang="en" sz="1800" dirty="0">
              <a:solidFill>
                <a:srgbClr val="000000"/>
              </a:solidFill>
            </a:endParaRPr>
          </a:p>
          <a:p>
            <a:pPr marL="914400" lvl="1" indent="-342900" rtl="0">
              <a:lnSpc>
                <a:spcPct val="115000"/>
              </a:lnSpc>
              <a:spcBef>
                <a:spcPts val="0"/>
              </a:spcBef>
              <a:buClr>
                <a:schemeClr val="dk1"/>
              </a:buClr>
              <a:buSzPct val="100000"/>
              <a:buFont typeface="Courier New"/>
              <a:buChar char="o"/>
            </a:pPr>
            <a:r>
              <a:rPr lang="en" sz="1800" dirty="0">
                <a:solidFill>
                  <a:srgbClr val="000000"/>
                </a:solidFill>
              </a:rPr>
              <a:t>The activity’s Handler object will receive the message via handleMessage().</a:t>
            </a:r>
          </a:p>
          <a:p>
            <a:pPr marL="1371600" lvl="2" indent="-342900" rtl="0">
              <a:lnSpc>
                <a:spcPct val="115000"/>
              </a:lnSpc>
              <a:spcBef>
                <a:spcPts val="0"/>
              </a:spcBef>
              <a:buClr>
                <a:schemeClr val="dk1"/>
              </a:buClr>
              <a:buSzPct val="100000"/>
              <a:buFont typeface="Wingdings"/>
              <a:buChar char="§"/>
            </a:pPr>
            <a:r>
              <a:rPr lang="en" sz="1800" dirty="0">
                <a:solidFill>
                  <a:srgbClr val="000000"/>
                </a:solidFill>
              </a:rPr>
              <a:t>This will be on the main application thread so that updates to the UI or whatever you would like can happen.</a:t>
            </a:r>
          </a:p>
        </p:txBody>
      </p:sp>
      <p:sp>
        <p:nvSpPr>
          <p:cNvPr id="740" name="Shape 74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3. Messenger</a:t>
            </a:r>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Shape 7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rtl="0">
              <a:buNone/>
            </a:pPr>
            <a:r>
              <a:rPr lang="en"/>
              <a:t>3. Messenger</a:t>
            </a:r>
          </a:p>
        </p:txBody>
      </p:sp>
      <p:sp>
        <p:nvSpPr>
          <p:cNvPr id="746" name="Shape 7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36666"/>
              <a:buFont typeface="Arial"/>
              <a:buNone/>
            </a:pPr>
            <a:r>
              <a:rPr lang="en">
                <a:solidFill>
                  <a:srgbClr val="000000"/>
                </a:solidFill>
              </a:rPr>
              <a:t>3. Messenger Example</a:t>
            </a:r>
          </a:p>
          <a:p>
            <a:endParaRPr lang="en">
              <a:solidFill>
                <a:srgbClr val="000000"/>
              </a:solidFill>
            </a:endParaRPr>
          </a:p>
          <a:p>
            <a:pPr lvl="0" rtl="0">
              <a:lnSpc>
                <a:spcPct val="115000"/>
              </a:lnSpc>
              <a:spcBef>
                <a:spcPts val="0"/>
              </a:spcBef>
              <a:buClr>
                <a:srgbClr val="000000"/>
              </a:buClr>
              <a:buSzPct val="36666"/>
              <a:buFont typeface="Arial"/>
              <a:buNone/>
            </a:pPr>
            <a:r>
              <a:rPr lang="en">
                <a:solidFill>
                  <a:srgbClr val="000000"/>
                </a:solidFill>
              </a:rPr>
              <a:t>This code example involves the following components</a:t>
            </a:r>
          </a:p>
          <a:p>
            <a:endParaRPr lang="en">
              <a:solidFill>
                <a:srgbClr val="000000"/>
              </a:solidFill>
            </a:endParaRPr>
          </a:p>
          <a:p>
            <a:pPr marL="457200" lvl="0" indent="-419100" rtl="0">
              <a:lnSpc>
                <a:spcPct val="115000"/>
              </a:lnSpc>
              <a:spcBef>
                <a:spcPts val="0"/>
              </a:spcBef>
              <a:buClr>
                <a:schemeClr val="dk1"/>
              </a:buClr>
              <a:buSzPct val="166666"/>
              <a:buFont typeface="Arial"/>
              <a:buChar char="•"/>
            </a:pPr>
            <a:r>
              <a:rPr lang="en">
                <a:solidFill>
                  <a:srgbClr val="000000"/>
                </a:solidFill>
              </a:rPr>
              <a:t>Activity</a:t>
            </a:r>
          </a:p>
          <a:p>
            <a:pPr marL="457200" lvl="0" indent="-419100" rtl="0">
              <a:lnSpc>
                <a:spcPct val="115000"/>
              </a:lnSpc>
              <a:spcBef>
                <a:spcPts val="0"/>
              </a:spcBef>
              <a:buClr>
                <a:schemeClr val="dk1"/>
              </a:buClr>
              <a:buSzPct val="166666"/>
              <a:buFont typeface="Arial"/>
              <a:buChar char="•"/>
            </a:pPr>
            <a:r>
              <a:rPr lang="en">
                <a:solidFill>
                  <a:srgbClr val="000000"/>
                </a:solidFill>
              </a:rPr>
              <a:t>Service</a:t>
            </a:r>
          </a:p>
          <a:p>
            <a:endParaRPr lang="en">
              <a:solidFill>
                <a:srgbClr val="000000"/>
              </a:solidFill>
            </a:endParaRPr>
          </a:p>
          <a:p>
            <a:endParaRPr lang="en">
              <a:solidFill>
                <a:srgbClr val="000000"/>
              </a:solidFill>
            </a:endParaRPr>
          </a:p>
          <a:p>
            <a:endParaRPr lang="en">
              <a:solidFill>
                <a:srgbClr val="000000"/>
              </a:solidFill>
            </a:endParaRPr>
          </a:p>
          <a:p>
            <a:endParaRPr lang="en">
              <a:solidFill>
                <a:srgbClr val="000000"/>
              </a:solidFill>
            </a:endParaRP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Communicating with a Service - </a:t>
            </a:r>
          </a:p>
          <a:p>
            <a:pPr lvl="0">
              <a:buClr>
                <a:srgbClr val="000000"/>
              </a:buClr>
              <a:buSzPct val="30555"/>
              <a:buFont typeface="Arial"/>
              <a:buNone/>
            </a:pPr>
            <a:r>
              <a:rPr lang="en"/>
              <a:t>3. Messenger</a:t>
            </a:r>
          </a:p>
        </p:txBody>
      </p:sp>
      <p:sp>
        <p:nvSpPr>
          <p:cNvPr id="752" name="Shape 75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rgbClr val="000000"/>
                </a:solidFill>
              </a:rPr>
              <a:t>public class MyActivity extends Activity {</a:t>
            </a:r>
          </a:p>
          <a:p>
            <a:pPr lvl="0" indent="457200" rtl="0">
              <a:lnSpc>
                <a:spcPct val="115000"/>
              </a:lnSpc>
              <a:spcBef>
                <a:spcPts val="0"/>
              </a:spcBef>
              <a:buNone/>
            </a:pPr>
            <a:r>
              <a:rPr lang="en" sz="1200">
                <a:solidFill>
                  <a:srgbClr val="000000"/>
                </a:solidFill>
              </a:rPr>
              <a:t>private Handler handler = new Handler() {</a:t>
            </a:r>
          </a:p>
          <a:p>
            <a:pPr marL="457200" lvl="0" indent="457200" rtl="0">
              <a:lnSpc>
                <a:spcPct val="115000"/>
              </a:lnSpc>
              <a:spcBef>
                <a:spcPts val="0"/>
              </a:spcBef>
              <a:buNone/>
            </a:pPr>
            <a:r>
              <a:rPr lang="en" sz="1200">
                <a:solidFill>
                  <a:srgbClr val="000000"/>
                </a:solidFill>
              </a:rPr>
              <a:t>@Override public void handleMessage(Message msg) {</a:t>
            </a:r>
          </a:p>
          <a:p>
            <a:pPr marL="914400" lvl="0" indent="457200" rtl="0">
              <a:lnSpc>
                <a:spcPct val="115000"/>
              </a:lnSpc>
              <a:spcBef>
                <a:spcPts val="0"/>
              </a:spcBef>
              <a:buNone/>
            </a:pPr>
            <a:r>
              <a:rPr lang="en" sz="1200">
                <a:solidFill>
                  <a:srgbClr val="000000"/>
                </a:solidFill>
              </a:rPr>
              <a:t>Bundle results = msg.getData();</a:t>
            </a:r>
          </a:p>
          <a:p>
            <a:pPr marL="914400" lvl="0" indent="457200" rtl="0">
              <a:lnSpc>
                <a:spcPct val="115000"/>
              </a:lnSpc>
              <a:spcBef>
                <a:spcPts val="0"/>
              </a:spcBef>
              <a:buNone/>
            </a:pPr>
            <a:r>
              <a:rPr lang="en" sz="1200">
                <a:solidFill>
                  <a:srgbClr val="000000"/>
                </a:solidFill>
              </a:rPr>
              <a:t>if(results.getBoolean("success") == true)</a:t>
            </a:r>
          </a:p>
          <a:p>
            <a:pPr marL="1371600" lvl="0" indent="0" rtl="0">
              <a:lnSpc>
                <a:spcPct val="115000"/>
              </a:lnSpc>
              <a:spcBef>
                <a:spcPts val="0"/>
              </a:spcBef>
              <a:buNone/>
            </a:pPr>
            <a:r>
              <a:rPr lang="en" sz="1200">
                <a:solidFill>
                  <a:srgbClr val="000000"/>
                </a:solidFill>
              </a:rPr>
              <a:t>      Toast.makeText(MyActivity.this, "Complete!", Toast.LENGTH_LONG).show();</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a:t>
            </a:r>
          </a:p>
          <a:p>
            <a:pPr lvl="0" indent="457200" rtl="0">
              <a:lnSpc>
                <a:spcPct val="115000"/>
              </a:lnSpc>
              <a:spcBef>
                <a:spcPts val="0"/>
              </a:spcBef>
              <a:buNone/>
            </a:pPr>
            <a:r>
              <a:rPr lang="en" sz="1200">
                <a:solidFill>
                  <a:srgbClr val="000000"/>
                </a:solidFill>
              </a:rPr>
              <a:t>@Override</a:t>
            </a:r>
          </a:p>
          <a:p>
            <a:pPr lvl="0" indent="457200" rtl="0">
              <a:lnSpc>
                <a:spcPct val="115000"/>
              </a:lnSpc>
              <a:spcBef>
                <a:spcPts val="0"/>
              </a:spcBef>
              <a:buNone/>
            </a:pPr>
            <a:r>
              <a:rPr lang="en" sz="1200">
                <a:solidFill>
                  <a:srgbClr val="000000"/>
                </a:solidFill>
              </a:rPr>
              <a:t>public void onCreate(Bundle savedInstanceState) {</a:t>
            </a:r>
          </a:p>
          <a:p>
            <a:pPr marL="457200" lvl="0" indent="457200" rtl="0">
              <a:lnSpc>
                <a:spcPct val="115000"/>
              </a:lnSpc>
              <a:spcBef>
                <a:spcPts val="0"/>
              </a:spcBef>
              <a:buNone/>
            </a:pPr>
            <a:r>
              <a:rPr lang="en" sz="1200">
                <a:solidFill>
                  <a:srgbClr val="000000"/>
                </a:solidFill>
              </a:rPr>
              <a:t>super.onCreate(savedInstanceState);</a:t>
            </a:r>
          </a:p>
          <a:p>
            <a:pPr marL="457200" lvl="0" indent="457200" rtl="0">
              <a:lnSpc>
                <a:spcPct val="115000"/>
              </a:lnSpc>
              <a:spcBef>
                <a:spcPts val="0"/>
              </a:spcBef>
              <a:buNone/>
            </a:pPr>
            <a:r>
              <a:rPr lang="en" sz="1200">
                <a:solidFill>
                  <a:srgbClr val="000000"/>
                </a:solidFill>
              </a:rPr>
              <a:t>setContentView(R.layout.main);</a:t>
            </a:r>
          </a:p>
          <a:p>
            <a:pPr marL="457200" lvl="0" indent="457200" rtl="0">
              <a:lnSpc>
                <a:spcPct val="115000"/>
              </a:lnSpc>
              <a:spcBef>
                <a:spcPts val="0"/>
              </a:spcBef>
              <a:buNone/>
            </a:pPr>
            <a:r>
              <a:rPr lang="en" sz="1200">
                <a:solidFill>
                  <a:srgbClr val="000000"/>
                </a:solidFill>
              </a:rPr>
              <a:t>Button button = (Button) findViewById(R.id.button1);</a:t>
            </a:r>
          </a:p>
          <a:p>
            <a:pPr marL="457200" lvl="0" indent="457200" rtl="0">
              <a:lnSpc>
                <a:spcPct val="115000"/>
              </a:lnSpc>
              <a:spcBef>
                <a:spcPts val="0"/>
              </a:spcBef>
              <a:buNone/>
            </a:pPr>
            <a:r>
              <a:rPr lang="en" sz="1200">
                <a:solidFill>
                  <a:srgbClr val="000000"/>
                </a:solidFill>
              </a:rPr>
              <a:t>button.setOnClickListener(new OnClickListener() {</a:t>
            </a:r>
          </a:p>
          <a:p>
            <a:pPr lvl="0" rtl="0">
              <a:lnSpc>
                <a:spcPct val="115000"/>
              </a:lnSpc>
              <a:spcBef>
                <a:spcPts val="0"/>
              </a:spcBef>
              <a:buNone/>
            </a:pPr>
            <a:r>
              <a:rPr lang="en" sz="1200">
                <a:solidFill>
                  <a:srgbClr val="000000"/>
                </a:solidFill>
              </a:rPr>
              <a:t>			</a:t>
            </a:r>
          </a:p>
          <a:p>
            <a:pPr marL="457200" lvl="0" indent="457200" rtl="0">
              <a:lnSpc>
                <a:spcPct val="115000"/>
              </a:lnSpc>
              <a:spcBef>
                <a:spcPts val="0"/>
              </a:spcBef>
              <a:buNone/>
            </a:pPr>
            <a:r>
              <a:rPr lang="en" sz="1200">
                <a:solidFill>
                  <a:srgbClr val="000000"/>
                </a:solidFill>
              </a:rPr>
              <a:t>@Override</a:t>
            </a:r>
          </a:p>
          <a:p>
            <a:pPr marL="457200" lvl="0" indent="457200" rtl="0">
              <a:lnSpc>
                <a:spcPct val="115000"/>
              </a:lnSpc>
              <a:spcBef>
                <a:spcPts val="0"/>
              </a:spcBef>
              <a:buNone/>
            </a:pPr>
            <a:r>
              <a:rPr lang="en" sz="1200">
                <a:solidFill>
                  <a:srgbClr val="000000"/>
                </a:solidFill>
              </a:rPr>
              <a:t>public void onClick(View v) {		</a:t>
            </a:r>
          </a:p>
          <a:p>
            <a:pPr marL="914400" lvl="0" indent="457200" rtl="0">
              <a:lnSpc>
                <a:spcPct val="115000"/>
              </a:lnSpc>
              <a:spcBef>
                <a:spcPts val="0"/>
              </a:spcBef>
              <a:buNone/>
            </a:pPr>
            <a:r>
              <a:rPr lang="en" sz="1200">
                <a:solidFill>
                  <a:srgbClr val="000000"/>
                </a:solidFill>
              </a:rPr>
              <a:t>Intent myIntent = new Intent(MyActivity.this, MyService.class);</a:t>
            </a:r>
          </a:p>
          <a:p>
            <a:pPr marL="1371600" lvl="0" indent="0" rtl="0">
              <a:lnSpc>
                <a:spcPct val="115000"/>
              </a:lnSpc>
              <a:spcBef>
                <a:spcPts val="0"/>
              </a:spcBef>
              <a:buNone/>
            </a:pPr>
            <a:r>
              <a:rPr lang="en" sz="1200">
                <a:solidFill>
                  <a:srgbClr val="000000"/>
                </a:solidFill>
              </a:rPr>
              <a:t>myIntent.putExtra("messenger", new Messenger(handler));</a:t>
            </a:r>
          </a:p>
          <a:p>
            <a:pPr marL="1371600" lvl="0" indent="0" rtl="0">
              <a:lnSpc>
                <a:spcPct val="115000"/>
              </a:lnSpc>
              <a:spcBef>
                <a:spcPts val="0"/>
              </a:spcBef>
              <a:buNone/>
            </a:pPr>
            <a:r>
              <a:rPr lang="en" sz="1200">
                <a:solidFill>
                  <a:srgbClr val="000000"/>
                </a:solidFill>
              </a:rPr>
              <a:t>startService(myIntent);	</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a:t>
            </a:r>
          </a:p>
          <a:p>
            <a:pPr lvl="0" indent="457200" rtl="0">
              <a:lnSpc>
                <a:spcPct val="115000"/>
              </a:lnSpc>
              <a:spcBef>
                <a:spcPts val="0"/>
              </a:spcBef>
              <a:buNone/>
            </a:pPr>
            <a:r>
              <a:rPr lang="en" sz="1200">
                <a:solidFill>
                  <a:srgbClr val="000000"/>
                </a:solidFill>
              </a:rPr>
              <a:t>}</a:t>
            </a:r>
          </a:p>
          <a:p>
            <a:pPr marL="0" lvl="0" indent="0" rtl="0">
              <a:lnSpc>
                <a:spcPct val="115000"/>
              </a:lnSpc>
              <a:spcBef>
                <a:spcPts val="0"/>
              </a:spcBef>
              <a:buNone/>
            </a:pPr>
            <a:r>
              <a:rPr lang="en" sz="1200">
                <a:solidFill>
                  <a:srgbClr val="000000"/>
                </a:solidFill>
              </a:rPr>
              <a:t>}</a:t>
            </a:r>
          </a:p>
          <a:p>
            <a:endParaRPr lang="en" sz="1200">
              <a:solidFill>
                <a:srgbClr val="000000"/>
              </a:solidFill>
            </a:endParaRP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758" name="Shape 75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b="1">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759" name="Shape 759"/>
          <p:cNvSpPr/>
          <p:nvPr/>
        </p:nvSpPr>
        <p:spPr>
          <a:xfrm>
            <a:off x="5681290" y="1693376"/>
            <a:ext cx="2236799" cy="717599"/>
          </a:xfrm>
          <a:prstGeom prst="wedgeRoundRectCallout">
            <a:avLst>
              <a:gd name="adj1" fmla="val -55297"/>
              <a:gd name="adj2" fmla="val -2909"/>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Let's start with our Activity</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Shape 7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a:t>Communicating with a Service - </a:t>
            </a:r>
          </a:p>
          <a:p>
            <a:pPr lvl="0">
              <a:buClr>
                <a:srgbClr val="000000"/>
              </a:buClr>
              <a:buSzPct val="30555"/>
              <a:buFont typeface="Arial"/>
              <a:buNone/>
            </a:pPr>
            <a:r>
              <a:rPr lang="en"/>
              <a:t>3. Messenger</a:t>
            </a:r>
          </a:p>
        </p:txBody>
      </p:sp>
      <p:sp>
        <p:nvSpPr>
          <p:cNvPr id="765" name="Shape 76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lnSpc>
                <a:spcPct val="115000"/>
              </a:lnSpc>
              <a:spcBef>
                <a:spcPts val="0"/>
              </a:spcBef>
              <a:buClr>
                <a:srgbClr val="000000"/>
              </a:buClr>
              <a:buSzPct val="91666"/>
              <a:buFont typeface="Arial"/>
              <a:buNone/>
            </a:pPr>
            <a:r>
              <a:rPr lang="en" sz="1200">
                <a:solidFill>
                  <a:srgbClr val="000000"/>
                </a:solidFill>
              </a:rPr>
              <a:t>public class MyActivity extends Activity {</a:t>
            </a:r>
          </a:p>
          <a:p>
            <a:pPr lvl="0" indent="457200" rtl="0">
              <a:lnSpc>
                <a:spcPct val="115000"/>
              </a:lnSpc>
              <a:spcBef>
                <a:spcPts val="0"/>
              </a:spcBef>
              <a:buClr>
                <a:srgbClr val="000000"/>
              </a:buClr>
              <a:buSzPct val="91666"/>
              <a:buFont typeface="Arial"/>
              <a:buNone/>
            </a:pPr>
            <a:r>
              <a:rPr lang="en" sz="1200" b="1">
                <a:solidFill>
                  <a:srgbClr val="000000"/>
                </a:solidFill>
              </a:rPr>
              <a:t>private Handler handler = new Handler() {</a:t>
            </a:r>
          </a:p>
          <a:p>
            <a:pPr marL="457200" lvl="0" indent="457200" rtl="0">
              <a:lnSpc>
                <a:spcPct val="115000"/>
              </a:lnSpc>
              <a:spcBef>
                <a:spcPts val="0"/>
              </a:spcBef>
              <a:buClr>
                <a:srgbClr val="000000"/>
              </a:buClr>
              <a:buSzPct val="91666"/>
              <a:buFont typeface="Arial"/>
              <a:buNone/>
            </a:pPr>
            <a:r>
              <a:rPr lang="en" sz="1200" b="1">
                <a:solidFill>
                  <a:srgbClr val="000000"/>
                </a:solidFill>
              </a:rPr>
              <a:t>@Override public void handleMessage(Message msg) {</a:t>
            </a:r>
          </a:p>
          <a:p>
            <a:pPr marL="914400" lvl="0" indent="457200" rtl="0">
              <a:lnSpc>
                <a:spcPct val="115000"/>
              </a:lnSpc>
              <a:spcBef>
                <a:spcPts val="0"/>
              </a:spcBef>
              <a:buClr>
                <a:srgbClr val="000000"/>
              </a:buClr>
              <a:buSzPct val="91666"/>
              <a:buFont typeface="Arial"/>
              <a:buNone/>
            </a:pPr>
            <a:r>
              <a:rPr lang="en" sz="1200" b="1">
                <a:solidFill>
                  <a:srgbClr val="000000"/>
                </a:solidFill>
              </a:rPr>
              <a:t>Bundle results = msg.getData();</a:t>
            </a:r>
          </a:p>
          <a:p>
            <a:pPr marL="914400" lvl="0" indent="457200" rtl="0">
              <a:lnSpc>
                <a:spcPct val="115000"/>
              </a:lnSpc>
              <a:spcBef>
                <a:spcPts val="0"/>
              </a:spcBef>
              <a:buClr>
                <a:srgbClr val="000000"/>
              </a:buClr>
              <a:buSzPct val="91666"/>
              <a:buFont typeface="Arial"/>
              <a:buNone/>
            </a:pPr>
            <a:r>
              <a:rPr lang="en" sz="1200" b="1">
                <a:solidFill>
                  <a:srgbClr val="000000"/>
                </a:solidFill>
              </a:rPr>
              <a:t>if(results.getBoolean("success") == true)</a:t>
            </a:r>
          </a:p>
          <a:p>
            <a:pPr marL="1371600" lvl="0" indent="0" rtl="0">
              <a:lnSpc>
                <a:spcPct val="115000"/>
              </a:lnSpc>
              <a:spcBef>
                <a:spcPts val="0"/>
              </a:spcBef>
              <a:buClr>
                <a:srgbClr val="000000"/>
              </a:buClr>
              <a:buSzPct val="91666"/>
              <a:buFont typeface="Arial"/>
              <a:buNone/>
            </a:pPr>
            <a:r>
              <a:rPr lang="en" sz="1200" b="1">
                <a:solidFill>
                  <a:srgbClr val="000000"/>
                </a:solidFill>
              </a:rPr>
              <a:t>      Toast.makeText(MyActivity.this, "Complete!", Toast.LENGTH_LONG).show();</a:t>
            </a:r>
          </a:p>
          <a:p>
            <a:pPr lvl="0" rtl="0">
              <a:lnSpc>
                <a:spcPct val="115000"/>
              </a:lnSpc>
              <a:spcBef>
                <a:spcPts val="0"/>
              </a:spcBef>
              <a:buClr>
                <a:srgbClr val="000000"/>
              </a:buClr>
              <a:buSzPct val="91666"/>
              <a:buFont typeface="Arial"/>
              <a:buNone/>
            </a:pPr>
            <a:r>
              <a:rPr lang="en" sz="1200" b="1">
                <a:solidFill>
                  <a:srgbClr val="000000"/>
                </a:solidFill>
              </a:rPr>
              <a:t>		}</a:t>
            </a:r>
          </a:p>
          <a:p>
            <a:pPr lvl="0" rtl="0">
              <a:lnSpc>
                <a:spcPct val="115000"/>
              </a:lnSpc>
              <a:spcBef>
                <a:spcPts val="0"/>
              </a:spcBef>
              <a:buClr>
                <a:srgbClr val="000000"/>
              </a:buClr>
              <a:buSzPct val="91666"/>
              <a:buFont typeface="Arial"/>
              <a:buNone/>
            </a:pPr>
            <a:r>
              <a:rPr lang="en" sz="1200" b="1">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@Override</a:t>
            </a:r>
          </a:p>
          <a:p>
            <a:pPr lvl="0" indent="457200" rtl="0">
              <a:lnSpc>
                <a:spcPct val="115000"/>
              </a:lnSpc>
              <a:spcBef>
                <a:spcPts val="0"/>
              </a:spcBef>
              <a:buClr>
                <a:srgbClr val="000000"/>
              </a:buClr>
              <a:buSzPct val="91666"/>
              <a:buFont typeface="Arial"/>
              <a:buNone/>
            </a:pPr>
            <a:r>
              <a:rPr lang="en" sz="1200">
                <a:solidFill>
                  <a:srgbClr val="000000"/>
                </a:solidFill>
              </a:rPr>
              <a:t>public void onCreate(Bundle savedInstanceState) {</a:t>
            </a:r>
          </a:p>
          <a:p>
            <a:pPr marL="457200" lvl="0" indent="457200" rtl="0">
              <a:lnSpc>
                <a:spcPct val="115000"/>
              </a:lnSpc>
              <a:spcBef>
                <a:spcPts val="0"/>
              </a:spcBef>
              <a:buClr>
                <a:srgbClr val="000000"/>
              </a:buClr>
              <a:buSzPct val="91666"/>
              <a:buFont typeface="Arial"/>
              <a:buNone/>
            </a:pPr>
            <a:r>
              <a:rPr lang="en" sz="1200">
                <a:solidFill>
                  <a:srgbClr val="000000"/>
                </a:solidFill>
              </a:rPr>
              <a:t>super.onCreate(savedInstanceState);</a:t>
            </a:r>
          </a:p>
          <a:p>
            <a:pPr marL="457200" lvl="0" indent="457200" rtl="0">
              <a:lnSpc>
                <a:spcPct val="115000"/>
              </a:lnSpc>
              <a:spcBef>
                <a:spcPts val="0"/>
              </a:spcBef>
              <a:buClr>
                <a:srgbClr val="000000"/>
              </a:buClr>
              <a:buSzPct val="91666"/>
              <a:buFont typeface="Arial"/>
              <a:buNone/>
            </a:pPr>
            <a:r>
              <a:rPr lang="en" sz="1200">
                <a:solidFill>
                  <a:srgbClr val="000000"/>
                </a:solidFill>
              </a:rPr>
              <a:t>setContentView(R.layout.main);</a:t>
            </a:r>
          </a:p>
          <a:p>
            <a:pPr marL="457200" lvl="0" indent="457200" rtl="0">
              <a:lnSpc>
                <a:spcPct val="115000"/>
              </a:lnSpc>
              <a:spcBef>
                <a:spcPts val="0"/>
              </a:spcBef>
              <a:buClr>
                <a:srgbClr val="000000"/>
              </a:buClr>
              <a:buSzPct val="91666"/>
              <a:buFont typeface="Arial"/>
              <a:buNone/>
            </a:pPr>
            <a:r>
              <a:rPr lang="en" sz="1200">
                <a:solidFill>
                  <a:srgbClr val="000000"/>
                </a:solidFill>
              </a:rPr>
              <a:t>Button button = (Button) findViewById(R.id.button1);</a:t>
            </a:r>
          </a:p>
          <a:p>
            <a:pPr marL="457200" lvl="0" indent="457200" rtl="0">
              <a:lnSpc>
                <a:spcPct val="115000"/>
              </a:lnSpc>
              <a:spcBef>
                <a:spcPts val="0"/>
              </a:spcBef>
              <a:buClr>
                <a:srgbClr val="000000"/>
              </a:buClr>
              <a:buSzPct val="91666"/>
              <a:buFont typeface="Arial"/>
              <a:buNone/>
            </a:pPr>
            <a:r>
              <a:rPr lang="en" sz="1200">
                <a:solidFill>
                  <a:srgbClr val="000000"/>
                </a:solidFill>
              </a:rPr>
              <a:t>button.setOnClickListener(new OnClickListener() {</a:t>
            </a:r>
          </a:p>
          <a:p>
            <a:pPr lvl="0" rtl="0">
              <a:lnSpc>
                <a:spcPct val="115000"/>
              </a:lnSpc>
              <a:spcBef>
                <a:spcPts val="0"/>
              </a:spcBef>
              <a:buClr>
                <a:srgbClr val="000000"/>
              </a:buClr>
              <a:buSzPct val="91666"/>
              <a:buFont typeface="Arial"/>
              <a:buNone/>
            </a:pPr>
            <a:r>
              <a:rPr lang="en" sz="1200">
                <a:solidFill>
                  <a:srgbClr val="000000"/>
                </a:solidFill>
              </a:rPr>
              <a:t>			</a:t>
            </a:r>
          </a:p>
          <a:p>
            <a:pPr marL="457200" lvl="0" indent="457200" rtl="0">
              <a:lnSpc>
                <a:spcPct val="115000"/>
              </a:lnSpc>
              <a:spcBef>
                <a:spcPts val="0"/>
              </a:spcBef>
              <a:buClr>
                <a:srgbClr val="000000"/>
              </a:buClr>
              <a:buSzPct val="91666"/>
              <a:buFont typeface="Arial"/>
              <a:buNone/>
            </a:pPr>
            <a:r>
              <a:rPr lang="en" sz="1200">
                <a:solidFill>
                  <a:srgbClr val="000000"/>
                </a:solidFill>
              </a:rPr>
              <a:t>@Override</a:t>
            </a:r>
          </a:p>
          <a:p>
            <a:pPr marL="457200" lvl="0" indent="457200" rtl="0">
              <a:lnSpc>
                <a:spcPct val="115000"/>
              </a:lnSpc>
              <a:spcBef>
                <a:spcPts val="0"/>
              </a:spcBef>
              <a:buClr>
                <a:srgbClr val="000000"/>
              </a:buClr>
              <a:buSzPct val="91666"/>
              <a:buFont typeface="Arial"/>
              <a:buNone/>
            </a:pPr>
            <a:r>
              <a:rPr lang="en" sz="1200">
                <a:solidFill>
                  <a:srgbClr val="000000"/>
                </a:solidFill>
              </a:rPr>
              <a:t>public void onClick(View v) {		</a:t>
            </a:r>
          </a:p>
          <a:p>
            <a:pPr marL="914400" lvl="0" indent="457200" rtl="0">
              <a:lnSpc>
                <a:spcPct val="115000"/>
              </a:lnSpc>
              <a:spcBef>
                <a:spcPts val="0"/>
              </a:spcBef>
              <a:buClr>
                <a:srgbClr val="000000"/>
              </a:buClr>
              <a:buSzPct val="91666"/>
              <a:buFont typeface="Arial"/>
              <a:buNone/>
            </a:pPr>
            <a:r>
              <a:rPr lang="en" sz="1200">
                <a:solidFill>
                  <a:srgbClr val="000000"/>
                </a:solidFill>
              </a:rPr>
              <a:t>Intent myIntent = new Intent(MyActivity.this, MyService.class);</a:t>
            </a:r>
          </a:p>
          <a:p>
            <a:pPr marL="1371600" lvl="0" indent="0" rtl="0">
              <a:lnSpc>
                <a:spcPct val="115000"/>
              </a:lnSpc>
              <a:spcBef>
                <a:spcPts val="0"/>
              </a:spcBef>
              <a:buClr>
                <a:srgbClr val="000000"/>
              </a:buClr>
              <a:buSzPct val="91666"/>
              <a:buFont typeface="Arial"/>
              <a:buNone/>
            </a:pPr>
            <a:r>
              <a:rPr lang="en" sz="1200">
                <a:solidFill>
                  <a:srgbClr val="000000"/>
                </a:solidFill>
              </a:rPr>
              <a:t>myIntent.putExtra("messenger", new Messenger(handler));</a:t>
            </a:r>
          </a:p>
          <a:p>
            <a:pPr marL="1371600" lvl="0" indent="0" rtl="0">
              <a:lnSpc>
                <a:spcPct val="115000"/>
              </a:lnSpc>
              <a:spcBef>
                <a:spcPts val="0"/>
              </a:spcBef>
              <a:buClr>
                <a:srgbClr val="000000"/>
              </a:buClr>
              <a:buSzPct val="91666"/>
              <a:buFont typeface="Arial"/>
              <a:buNone/>
            </a:pPr>
            <a:r>
              <a:rPr lang="en" sz="1200">
                <a:solidFill>
                  <a:srgbClr val="000000"/>
                </a:solidFill>
              </a:rPr>
              <a:t>startService(myIntent);	</a:t>
            </a:r>
          </a:p>
          <a:p>
            <a:pPr lvl="0" rtl="0">
              <a:lnSpc>
                <a:spcPct val="115000"/>
              </a:lnSpc>
              <a:spcBef>
                <a:spcPts val="0"/>
              </a:spcBef>
              <a:buClr>
                <a:srgbClr val="000000"/>
              </a:buClr>
              <a:buSzPct val="91666"/>
              <a:buFont typeface="Arial"/>
              <a:buNone/>
            </a:pPr>
            <a:r>
              <a:rPr lang="en" sz="1200">
                <a:solidFill>
                  <a:srgbClr val="000000"/>
                </a:solidFill>
              </a:rPr>
              <a:t>			}</a:t>
            </a:r>
          </a:p>
          <a:p>
            <a:pPr lvl="0" rtl="0">
              <a:lnSpc>
                <a:spcPct val="115000"/>
              </a:lnSpc>
              <a:spcBef>
                <a:spcPts val="0"/>
              </a:spcBef>
              <a:buClr>
                <a:srgbClr val="000000"/>
              </a:buClr>
              <a:buSzPct val="91666"/>
              <a:buFont typeface="Arial"/>
              <a:buNone/>
            </a:pPr>
            <a:r>
              <a:rPr lang="en" sz="1200">
                <a:solidFill>
                  <a:srgbClr val="000000"/>
                </a:solidFill>
              </a:rPr>
              <a:t>		});</a:t>
            </a:r>
          </a:p>
          <a:p>
            <a:pPr lvl="0" indent="457200" rtl="0">
              <a:lnSpc>
                <a:spcPct val="115000"/>
              </a:lnSpc>
              <a:spcBef>
                <a:spcPts val="0"/>
              </a:spcBef>
              <a:buClr>
                <a:srgbClr val="000000"/>
              </a:buClr>
              <a:buSzPct val="91666"/>
              <a:buFont typeface="Arial"/>
              <a:buNone/>
            </a:pPr>
            <a:r>
              <a:rPr lang="en" sz="1200">
                <a:solidFill>
                  <a:srgbClr val="000000"/>
                </a:solidFill>
              </a:rPr>
              <a:t>}</a:t>
            </a:r>
          </a:p>
          <a:p>
            <a:pPr lvl="0" rtl="0">
              <a:lnSpc>
                <a:spcPct val="115000"/>
              </a:lnSpc>
              <a:spcBef>
                <a:spcPts val="0"/>
              </a:spcBef>
              <a:buClr>
                <a:srgbClr val="000000"/>
              </a:buClr>
              <a:buSzPct val="91666"/>
              <a:buFont typeface="Arial"/>
              <a:buNone/>
            </a:pPr>
            <a:r>
              <a:rPr lang="en" sz="1200">
                <a:solidFill>
                  <a:srgbClr val="000000"/>
                </a:solidFill>
              </a:rPr>
              <a:t>}</a:t>
            </a:r>
          </a:p>
          <a:p>
            <a:endParaRPr lang="en" sz="1200">
              <a:solidFill>
                <a:srgbClr val="000000"/>
              </a:solidFill>
            </a:endParaRPr>
          </a:p>
        </p:txBody>
      </p:sp>
      <p:sp>
        <p:nvSpPr>
          <p:cNvPr id="766" name="Shape 766"/>
          <p:cNvSpPr/>
          <p:nvPr/>
        </p:nvSpPr>
        <p:spPr>
          <a:xfrm>
            <a:off x="6268340" y="3240126"/>
            <a:ext cx="2236799" cy="987899"/>
          </a:xfrm>
          <a:prstGeom prst="wedgeRoundRectCallout">
            <a:avLst>
              <a:gd name="adj1" fmla="val -56548"/>
              <a:gd name="adj2" fmla="val -52574"/>
              <a:gd name="adj3" fmla="val 0"/>
            </a:avLst>
          </a:prstGeom>
          <a:solidFill>
            <a:srgbClr val="93C47D"/>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Clr>
                <a:srgbClr val="000000"/>
              </a:buClr>
              <a:buSzPct val="78571"/>
              <a:buFont typeface="Arial"/>
              <a:buNone/>
            </a:pPr>
            <a:r>
              <a:rPr lang="en"/>
              <a:t>We create another class inside of our Activity! We'll get back to this shortly</a:t>
            </a:r>
          </a:p>
        </p:txBody>
      </p:sp>
    </p:spTree>
  </p:cSld>
  <p:clrMapOvr>
    <a:masterClrMapping/>
  </p:clrMapOvr>
  <p:transition spd="slow">
    <p:cut/>
  </p:transition>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6235</Words>
  <Application>Microsoft Office PowerPoint</Application>
  <PresentationFormat>On-screen Show (4:3)</PresentationFormat>
  <Paragraphs>2670</Paragraphs>
  <Slides>142</Slides>
  <Notes>142</Notes>
  <HiddenSlides>0</HiddenSlides>
  <MMClips>0</MMClips>
  <ScaleCrop>false</ScaleCrop>
  <HeadingPairs>
    <vt:vector size="4" baseType="variant">
      <vt:variant>
        <vt:lpstr>Theme</vt:lpstr>
      </vt:variant>
      <vt:variant>
        <vt:i4>3</vt:i4>
      </vt:variant>
      <vt:variant>
        <vt:lpstr>Slide Titles</vt:lpstr>
      </vt:variant>
      <vt:variant>
        <vt:i4>142</vt:i4>
      </vt:variant>
    </vt:vector>
  </HeadingPairs>
  <TitlesOfParts>
    <vt:vector size="145" baseType="lpstr">
      <vt:lpstr/>
      <vt:lpstr/>
      <vt:lpstr/>
      <vt:lpstr>Mobile Programming Lecture 8</vt:lpstr>
      <vt:lpstr>Lecture 7 Review</vt:lpstr>
      <vt:lpstr>Lecture 7 Review</vt:lpstr>
      <vt:lpstr>Agenda</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Notifications</vt:lpstr>
      <vt:lpstr>Android Application Components</vt:lpstr>
      <vt:lpstr>Service - What is it?</vt:lpstr>
      <vt:lpstr>Service - What is it NOT?</vt:lpstr>
      <vt:lpstr>Service - Why use Services?</vt:lpstr>
      <vt:lpstr>Service - Process LifeCycle</vt:lpstr>
      <vt:lpstr>Service - Forms of a Service</vt:lpstr>
      <vt:lpstr>Service - LifeCycle</vt:lpstr>
      <vt:lpstr>Service - LifeCycle</vt:lpstr>
      <vt:lpstr>Adding a Service to your Project</vt:lpstr>
      <vt:lpstr>Creating a Started Service</vt:lpstr>
      <vt:lpstr>Creating a Started Service</vt:lpstr>
      <vt:lpstr>Creating a Started Service</vt:lpstr>
      <vt:lpstr>Creating a Started Service</vt:lpstr>
      <vt:lpstr>Creating a Started Service</vt:lpstr>
      <vt:lpstr>Creating a Started Service</vt:lpstr>
      <vt:lpstr>Creating a Started Service</vt:lpstr>
      <vt:lpstr>Creating a Started Service</vt:lpstr>
      <vt:lpstr>Creating a Started Service</vt:lpstr>
      <vt:lpstr>Creating a Started Service</vt:lpstr>
      <vt:lpstr>Creating a Started Service</vt:lpstr>
      <vt:lpstr>Creating a Started Service</vt:lpstr>
      <vt:lpstr>Creating a Started Service</vt:lpstr>
      <vt:lpstr>IntentService</vt:lpstr>
      <vt:lpstr>IntentService</vt:lpstr>
      <vt:lpstr>IntentService</vt:lpstr>
      <vt:lpstr>Communicating with a Service</vt:lpstr>
      <vt:lpstr>Communicating with a Service</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1. Broadcast Intent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2. Pending Result</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Communicating with a Service -  3. Messenger</vt:lpstr>
      <vt:lpstr>DownloadService</vt:lpstr>
      <vt:lpstr>DownloadManager</vt:lpstr>
      <vt:lpstr>MediaPlayer</vt:lpstr>
      <vt:lpstr>MediaPlayer</vt:lpstr>
      <vt:lpstr>MediaPlayer - Example</vt:lpstr>
      <vt:lpstr>MediaPlayer - Example</vt:lpstr>
      <vt:lpstr>MediaPlayer - Example</vt:lpstr>
      <vt:lpstr>MediaPlayer - Example</vt:lpstr>
      <vt:lpstr>MediaPlayer - Example</vt:lpstr>
      <vt:lpstr>MediaPlayer - Example</vt:lpstr>
      <vt:lpstr>MediaPlayer - Example</vt:lpstr>
      <vt:lpstr>MediaPlayer - Example</vt:lpstr>
      <vt:lpstr>MediaPlayer - Example</vt:lpstr>
      <vt:lpstr>MediaPlayer - Example</vt:lpstr>
      <vt:lpstr>MediaPlayer - Example</vt:lpstr>
      <vt:lpstr>State Diagram of MediaPlayer</vt:lpstr>
      <vt:lpstr>AsyncTask</vt:lpstr>
      <vt:lpstr>AsyncTask looks a bit awkward ...</vt:lpstr>
      <vt:lpstr>AsyncTask - 4 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Lecture 8</dc:title>
  <cp:lastModifiedBy>KIENLT</cp:lastModifiedBy>
  <cp:revision>15</cp:revision>
  <dcterms:modified xsi:type="dcterms:W3CDTF">2013-09-24T04:31:54Z</dcterms:modified>
</cp:coreProperties>
</file>