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74" r:id="rId2"/>
    <p:sldMasterId id="2147483675" r:id="rId3"/>
    <p:sldMasterId id="2147483676" r:id="rId4"/>
  </p:sldMasterIdLst>
  <p:notesMasterIdLst>
    <p:notesMasterId r:id="rId10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72" y="2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501332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Shape 6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Shape 7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Shape 7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Shape 7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Shape 7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65" name="Shape 6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hape 73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1" name="Shape 8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Shape 8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91" name="Shape 9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97" name="Shape 9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hape 9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location/obtaining-user-location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SensorEvent.html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os/Bind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content/ServiceConnection.html" TargetMode="External"/><Relationship Id="rId4" Type="http://schemas.openxmlformats.org/officeDocument/2006/relationships/hyperlink" Target="http://developer.android.com/reference/android/app/Service.html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speech/RecognizerIntent.html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os/Handle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os/Message.html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ware.com/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://en.wikipedia.org/wiki/Event-driven_program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Mobile Programming</a:t>
            </a:r>
          </a:p>
          <a:p>
            <a:pPr lvl="0" rtl="0">
              <a:buNone/>
            </a:pPr>
            <a:r>
              <a:rPr lang="en"/>
              <a:t>Lecture 9	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Bound Service, Location, Sensors, IntentFilter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Bound Service - 2 using Messenger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see BoundServiceMessengerExample.tar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Bound Service - 3 using the AIDL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rgbClr val="000000"/>
                </a:solidFill>
              </a:rPr>
              <a:t>Using </a:t>
            </a:r>
            <a:r>
              <a:rPr lang="en" dirty="0">
                <a:solidFill>
                  <a:srgbClr val="000000"/>
                </a:solidFill>
              </a:rPr>
              <a:t>AIDL is confusing</a:t>
            </a:r>
          </a:p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AIDL isn't used that often</a:t>
            </a:r>
          </a:p>
          <a:p>
            <a:pPr marL="457200" lvl="0" indent="-419100" rtl="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We won't cover this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Location Providers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To obtain user location, you can use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GPS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most accurate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but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consumes battery power fast</a:t>
            </a:r>
          </a:p>
          <a:p>
            <a:pPr marL="1371600" lvl="2" indent="-381000" rtl="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takes a while to determine location</a:t>
            </a:r>
          </a:p>
          <a:p>
            <a:endParaRPr lang="en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Network Location Provider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LocationManager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dirty="0"/>
              <a:t>Requesting Location Updates</a:t>
            </a:r>
          </a:p>
          <a:p>
            <a:endParaRPr lang="en" sz="2400" dirty="0"/>
          </a:p>
          <a:p>
            <a:pPr lvl="0" rtl="0">
              <a:buNone/>
            </a:pPr>
            <a:r>
              <a:rPr lang="en" sz="1800" dirty="0"/>
              <a:t>To get the user location, you need to use the LocationManager, which is a system service</a:t>
            </a:r>
          </a:p>
          <a:p>
            <a:pPr marL="457200" lvl="0" indent="-3429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/>
              <a:t>This returns a Location object, which can tell you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latitude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longitude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distance between two locations (comparing to another Location object)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accuracy of the Location in meters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direction of travel in degrees</a:t>
            </a:r>
          </a:p>
          <a:p>
            <a:pPr marL="914400" lvl="1" indent="-3429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speed of travel in meters per second</a:t>
            </a:r>
          </a:p>
          <a:p>
            <a:endParaRPr lang="en" sz="1800" dirty="0"/>
          </a:p>
          <a:p>
            <a:pPr lvl="0" rtl="0">
              <a:buNone/>
            </a:pPr>
            <a:r>
              <a:rPr lang="en" sz="1800" dirty="0"/>
              <a:t>The Location, however, does not give you any human readable address such as street name, state, or country</a:t>
            </a:r>
          </a:p>
          <a:p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Requesting Location Updates</a:t>
            </a:r>
          </a:p>
          <a:p>
            <a:endParaRPr lang="en" sz="2400"/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You can use the Location object to obtain a human-readable address by using a Geocoder</a:t>
            </a:r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/>
              <a:t>Geocoder can give you a list of addresses (since it may not always be sure because of accuracy issues)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returns a List of Address objects, i.e. List&lt;Address&gt;</a:t>
            </a:r>
          </a:p>
          <a:p>
            <a:pPr marL="1371600" lvl="2" indent="-381000" rtl="0"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" sz="1800"/>
              <a:t>street name</a:t>
            </a:r>
          </a:p>
          <a:p>
            <a:pPr marL="1371600" lvl="2" indent="-381000" rtl="0"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" sz="1800"/>
              <a:t>city</a:t>
            </a:r>
          </a:p>
          <a:p>
            <a:pPr marL="1371600" lvl="2" indent="-381000" rtl="0"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" sz="1800"/>
              <a:t>state</a:t>
            </a:r>
          </a:p>
          <a:p>
            <a:pPr marL="1371600" lvl="2" indent="-381000" rtl="0"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" sz="1800"/>
              <a:t>country</a:t>
            </a:r>
          </a:p>
          <a:p>
            <a:pPr marL="1371600" lvl="2" indent="-381000" rtl="0">
              <a:buClr>
                <a:schemeClr val="dk1"/>
              </a:buClr>
              <a:buSzPct val="133333"/>
              <a:buFont typeface="Wingdings"/>
              <a:buChar char="§"/>
            </a:pPr>
            <a:r>
              <a:rPr lang="en" sz="1800"/>
              <a:t>zip code</a:t>
            </a:r>
          </a:p>
          <a:p>
            <a:endParaRPr lang="en" sz="180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Geocoder and Address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Last Known Location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Requesting Location Updates</a:t>
            </a:r>
          </a:p>
          <a:p>
            <a:endParaRPr lang="en"/>
          </a:p>
          <a:p>
            <a:pPr lvl="0" rtl="0">
              <a:buNone/>
            </a:pPr>
            <a:r>
              <a:rPr lang="en"/>
              <a:t>Since GPS and Wifi location are not quite instantaeous, you can get the last known location until one of them becomes available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Last Known Location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/>
              <a:t>final LocationManager lm = (LocationManager) getSystemService(Context.LOCATION_SERVICE);</a:t>
            </a:r>
          </a:p>
          <a:p>
            <a:pPr lvl="0" rtl="0">
              <a:buNone/>
            </a:pPr>
            <a:r>
              <a:rPr lang="en" sz="1400"/>
              <a:t>getButton = (Button) findViewById(R.id.button1);</a:t>
            </a:r>
          </a:p>
          <a:p>
            <a:pPr lvl="0" rtl="0">
              <a:buNone/>
            </a:pPr>
            <a:r>
              <a:rPr lang="en" sz="1400"/>
              <a:t>tv = (TextView) findViewById(R.id.textView1);</a:t>
            </a:r>
          </a:p>
          <a:p>
            <a:pPr lvl="0" rtl="0">
              <a:buNone/>
            </a:pPr>
            <a:r>
              <a:rPr lang="en" sz="1400"/>
              <a:t>        </a:t>
            </a:r>
          </a:p>
          <a:p>
            <a:pPr lvl="0" rtl="0">
              <a:buNone/>
            </a:pPr>
            <a:r>
              <a:rPr lang="en" sz="1400"/>
              <a:t>getButton.setOnClickListener(new View.OnClickListener() {</a:t>
            </a:r>
          </a:p>
          <a:p>
            <a:pPr lvl="0" indent="457200" rtl="0">
              <a:buNone/>
            </a:pPr>
            <a:r>
              <a:rPr lang="en" sz="1400"/>
              <a:t>@Override</a:t>
            </a:r>
          </a:p>
          <a:p>
            <a:pPr lvl="0" rtl="0">
              <a:buNone/>
            </a:pPr>
            <a:r>
              <a:rPr lang="en" sz="1400"/>
              <a:t>	public void onClick(View v) {</a:t>
            </a:r>
          </a:p>
          <a:p>
            <a:pPr lvl="0" rtl="0">
              <a:buNone/>
            </a:pPr>
            <a:r>
              <a:rPr lang="en" sz="1400"/>
              <a:t>		Location lastLoc = lm.getLastKnownLocation(</a:t>
            </a:r>
          </a:p>
          <a:p>
            <a:pPr marL="3657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LocationManager.NETWORK_PROVIDER);</a:t>
            </a:r>
          </a:p>
          <a:p>
            <a:pPr marL="457200" lvl="0" indent="457200" rtl="0">
              <a:buNone/>
            </a:pPr>
            <a:r>
              <a:rPr lang="en" sz="1400"/>
              <a:t>Geocoder geo = new Geocoder(getApplicationContext());</a:t>
            </a:r>
          </a:p>
          <a:p>
            <a:pPr lvl="0" rtl="0">
              <a:buNone/>
            </a:pPr>
            <a:r>
              <a:rPr lang="en" sz="1400"/>
              <a:t>		List&lt;Address&gt; addresses;</a:t>
            </a:r>
          </a:p>
          <a:p>
            <a:pPr marL="457200" lvl="0" indent="457200" rtl="0">
              <a:buNone/>
            </a:pPr>
            <a:r>
              <a:rPr lang="en" sz="1400"/>
              <a:t>addresses = geo.getFromLocation(lastLoc.getLatitude(), </a:t>
            </a:r>
          </a:p>
          <a:p>
            <a:pPr marL="5029200" lvl="0" indent="457200" rtl="0">
              <a:buNone/>
            </a:pPr>
            <a:r>
              <a:rPr lang="en" sz="1400"/>
              <a:t>lastLoc.getLongitude(), 1);</a:t>
            </a:r>
          </a:p>
          <a:p>
            <a:pPr marL="457200" lvl="0" indent="457200" rtl="0">
              <a:buNone/>
            </a:pPr>
            <a:r>
              <a:rPr lang="en" sz="1400"/>
              <a:t>if(addresses != null) </a:t>
            </a:r>
          </a:p>
          <a:p>
            <a:pPr marL="914400" lvl="0" indent="457200" rtl="0">
              <a:buNone/>
            </a:pPr>
            <a:r>
              <a:rPr lang="en" sz="1400"/>
              <a:t>tv.setText(addresses.get(0).getAddressLine(0));</a:t>
            </a:r>
          </a:p>
          <a:p>
            <a:pPr lvl="0" indent="457200" rtl="0">
              <a:buNone/>
            </a:pPr>
            <a:r>
              <a:rPr lang="en" sz="1400"/>
              <a:t>}</a:t>
            </a:r>
          </a:p>
          <a:p>
            <a:pPr lvl="0" rtl="0">
              <a:buNone/>
            </a:pPr>
            <a:r>
              <a:rPr lang="en" sz="1400"/>
              <a:t>});</a:t>
            </a:r>
          </a:p>
          <a:p>
            <a:endParaRPr lang="en" sz="140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Last Known Location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 b="1"/>
              <a:t>final LocationManager lm = (LocationManager) </a:t>
            </a:r>
          </a:p>
          <a:p>
            <a:pPr marL="32004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getSystemService(Context.LOCATION_SERVICE);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getButton = (Button) findViewById(R.id.button1);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tv = (TextView) findViewById(R.id.textView1);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getButton.setOnClickListener(new View.OnClickListener()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public void onClick(View v)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	Location lastLoc = lm.getLastKnownLocation(</a:t>
            </a:r>
          </a:p>
          <a:p>
            <a:pPr marL="3657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LocationManager.NETWORK_PROVIDER);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Geocoder geo = new Geocoder(getApplicationContext());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	List&lt;Address&gt; addresses;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addresses = geo.getFromLocation(lastLoc.getLatitude(), </a:t>
            </a:r>
          </a:p>
          <a:p>
            <a:pPr marL="5029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lastLoc.getLongitude(), 1);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if(addresses != null) </a:t>
            </a:r>
          </a:p>
          <a:p>
            <a:pPr marL="9144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tv.setText(addresses.get(0).getAddressLine(0));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});</a:t>
            </a:r>
          </a:p>
          <a:p>
            <a:endParaRPr lang="en" sz="1400"/>
          </a:p>
        </p:txBody>
      </p:sp>
      <p:sp>
        <p:nvSpPr>
          <p:cNvPr id="205" name="Shape 205"/>
          <p:cNvSpPr/>
          <p:nvPr/>
        </p:nvSpPr>
        <p:spPr>
          <a:xfrm>
            <a:off x="6466650" y="2981700"/>
            <a:ext cx="2217599" cy="894600"/>
          </a:xfrm>
          <a:prstGeom prst="wedgeRoundRectCallout">
            <a:avLst>
              <a:gd name="adj1" fmla="val -21782"/>
              <a:gd name="adj2" fmla="val -6354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Similar to getting the system service for the DownloadManager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Last Known Location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final LocationManager lm = (LocationManager) getSystemService(Context.LOCATION_SERVICE);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getButton = (Button) findViewById(R.id.button1);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tv = (TextView) findViewById(R.id.textView1);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getButton.setOnClickListener(new View.OnClickListener()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public void onClick(View v)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	</a:t>
            </a:r>
            <a:r>
              <a:rPr lang="en" sz="1400" b="1"/>
              <a:t>Location lastLoc = lm.getLastKnownLocation(</a:t>
            </a:r>
          </a:p>
          <a:p>
            <a:pPr marL="3657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LocationManager.NETWORK_PROVIDER);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Geocoder geo = new Geocoder(getApplicationContext());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	List&lt;Address&gt; addresses;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addresses = geo.getFromLocation(lastLoc.getLatitude(), </a:t>
            </a:r>
          </a:p>
          <a:p>
            <a:pPr marL="5029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lastLoc.getLongitude(), 1);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if(addresses != null) </a:t>
            </a:r>
          </a:p>
          <a:p>
            <a:pPr marL="9144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tv.setText(addresses.get(0).getAddressLine(0));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});</a:t>
            </a:r>
          </a:p>
          <a:p>
            <a:endParaRPr lang="en" sz="1400"/>
          </a:p>
        </p:txBody>
      </p:sp>
      <p:sp>
        <p:nvSpPr>
          <p:cNvPr id="212" name="Shape 212"/>
          <p:cNvSpPr/>
          <p:nvPr/>
        </p:nvSpPr>
        <p:spPr>
          <a:xfrm>
            <a:off x="6466650" y="2295900"/>
            <a:ext cx="1882199" cy="894600"/>
          </a:xfrm>
          <a:prstGeom prst="wedgeRoundRectCallout">
            <a:avLst>
              <a:gd name="adj1" fmla="val -22277"/>
              <a:gd name="adj2" fmla="val 67287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What was the last known location?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Last Known Location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final LocationManager lm = (LocationManager) getSystemService(Context.LOCATION_SERVICE);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getButton = (Button) findViewById(R.id.button1);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tv = (TextView) findViewById(R.id.textView1);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getButton.setOnClickListener(new View.OnClickListener()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public void onClick(View v)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	Location lastLoc = lm.getLastKnownLocation(</a:t>
            </a:r>
          </a:p>
          <a:p>
            <a:pPr marL="3657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LocationManager.NETWORK_PROVIDER);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Geocoder geo = new Geocoder(getApplicationContext());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	List&lt;Address&gt; addresses;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addresses = geo.getFromLocation(lastLoc.getLatitude(), </a:t>
            </a:r>
          </a:p>
          <a:p>
            <a:pPr marL="5029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lastLoc.getLongitude(), 1);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if(addresses != null) </a:t>
            </a:r>
          </a:p>
          <a:p>
            <a:pPr marL="9144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tv.setText(addresses.get(0).getAddressLine(0));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});</a:t>
            </a:r>
          </a:p>
          <a:p>
            <a:endParaRPr lang="en" sz="1400"/>
          </a:p>
        </p:txBody>
      </p:sp>
      <p:sp>
        <p:nvSpPr>
          <p:cNvPr id="219" name="Shape 219"/>
          <p:cNvSpPr/>
          <p:nvPr/>
        </p:nvSpPr>
        <p:spPr>
          <a:xfrm>
            <a:off x="6084603" y="2295900"/>
            <a:ext cx="2264100" cy="894600"/>
          </a:xfrm>
          <a:prstGeom prst="wedgeRoundRectCallout">
            <a:avLst>
              <a:gd name="adj1" fmla="val -22277"/>
              <a:gd name="adj2" fmla="val 67287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need to use Geocoder to transform longitude and latitude to an address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Agenda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Bound </a:t>
            </a:r>
            <a:r>
              <a:rPr lang="en" dirty="0"/>
              <a:t>Services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Location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Sensor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Starting an Activity for a Result</a:t>
            </a:r>
          </a:p>
          <a:p>
            <a:pPr marL="457200" lvl="0" indent="-419100" rtl="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Understanding Implicit Intents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Last Known Location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final LocationManager lm = (LocationManager) getSystemService(Context.LOCATION_SERVICE);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getButton = (Button) findViewById(R.id.button1);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tv = (TextView) findViewById(R.id.textView1);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      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getButton.setOnClickListener(new View.OnClickListener()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	public void onClick(View v)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		Location lastLoc = lm.getLastKnownLocation(</a:t>
            </a:r>
          </a:p>
          <a:p>
            <a:pPr marL="3657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LocationManager.NETWORK_PROVIDER);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Geocoder geo = new Geocoder(getApplicationContext());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 dirty="0"/>
              <a:t>		List&lt;Address&gt; addresses;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addresses = geo.getFromLocation(lastLoc.getLatitude(), </a:t>
            </a:r>
          </a:p>
          <a:p>
            <a:pPr marL="5029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lastLoc.getLongitude(), 1);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if(addresses != null) </a:t>
            </a:r>
          </a:p>
          <a:p>
            <a:pPr marL="9144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tv.setText(addresses.get(0).getAddressLine(0));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dirty="0"/>
              <a:t>});</a:t>
            </a:r>
          </a:p>
          <a:p>
            <a:endParaRPr lang="en" sz="1400" dirty="0"/>
          </a:p>
        </p:txBody>
      </p:sp>
      <p:sp>
        <p:nvSpPr>
          <p:cNvPr id="226" name="Shape 226"/>
          <p:cNvSpPr/>
          <p:nvPr/>
        </p:nvSpPr>
        <p:spPr>
          <a:xfrm>
            <a:off x="6084603" y="2295900"/>
            <a:ext cx="2264100" cy="894600"/>
          </a:xfrm>
          <a:prstGeom prst="wedgeRoundRectCallout">
            <a:avLst>
              <a:gd name="adj1" fmla="val -22277"/>
              <a:gd name="adj2" fmla="val 67287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/>
              <a:t>We will </a:t>
            </a:r>
            <a:r>
              <a:rPr lang="en" dirty="0" smtClean="0"/>
              <a:t>store </a:t>
            </a:r>
            <a:r>
              <a:rPr lang="en" dirty="0"/>
              <a:t>address here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Last Known Location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final LocationManager lm = (LocationManager) getSystemService(Context.LOCATION_SERVICE);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getButton = (Button) findViewById(R.id.button1);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tv = (TextView) findViewById(R.id.textView1);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getButton.setOnClickListener(new View.OnClickListener()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public void onClick(View v)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	Location lastLoc = lm.getLastKnownLocation(</a:t>
            </a:r>
          </a:p>
          <a:p>
            <a:pPr marL="3657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LocationManager.NETWORK_PROVIDER);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Geocoder geo = new Geocoder(getApplicationContext());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	List&lt;Address&gt; addresses;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addresses = geo.getFromLocation(lastLoc.getLatitude(), </a:t>
            </a:r>
          </a:p>
          <a:p>
            <a:pPr marL="5029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lastLoc.getLongitude(), 1);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if(addresses != null) </a:t>
            </a:r>
          </a:p>
          <a:p>
            <a:pPr marL="9144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tv.setText(addresses.get(0).getAddressLine(0));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});</a:t>
            </a:r>
          </a:p>
          <a:p>
            <a:endParaRPr lang="en" sz="1400"/>
          </a:p>
        </p:txBody>
      </p:sp>
      <p:sp>
        <p:nvSpPr>
          <p:cNvPr id="233" name="Shape 233"/>
          <p:cNvSpPr/>
          <p:nvPr/>
        </p:nvSpPr>
        <p:spPr>
          <a:xfrm>
            <a:off x="6084603" y="2295900"/>
            <a:ext cx="2264100" cy="894600"/>
          </a:xfrm>
          <a:prstGeom prst="wedgeRoundRectCallout">
            <a:avLst>
              <a:gd name="adj1" fmla="val -22277"/>
              <a:gd name="adj2" fmla="val 67287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Let's get a List of Addresses (although there may be only 1 sometimes)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Last Known Location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final LocationManager lm = (LocationManager) getSystemService(Context.LOCATION_SERVICE);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getButton = (Button) findViewById(R.id.button1);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tv = (TextView) findViewById(R.id.textView1);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getButton.setOnClickListener(new View.OnClickListener()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public void onClick(View v)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	Location lastLoc = lm.getLastKnownLocation(</a:t>
            </a:r>
          </a:p>
          <a:p>
            <a:pPr marL="3657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LocationManager.NETWORK_PROVIDER);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Geocoder geo = new Geocoder(getApplicationContext());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	List&lt;Address&gt; addresses;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addresses = geo.getFromLocation(</a:t>
            </a:r>
            <a:r>
              <a:rPr lang="en" sz="1400" b="1"/>
              <a:t>lastLoc.getLatitude()</a:t>
            </a:r>
            <a:r>
              <a:rPr lang="en" sz="1400"/>
              <a:t>, </a:t>
            </a:r>
          </a:p>
          <a:p>
            <a:pPr marL="5029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lastLoc.getLongitude(), 1);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if(addresses != null) </a:t>
            </a:r>
          </a:p>
          <a:p>
            <a:pPr marL="9144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tv.setText(addresses.get(0).getAddressLine(0));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});</a:t>
            </a:r>
          </a:p>
          <a:p>
            <a:endParaRPr lang="en" sz="1400"/>
          </a:p>
        </p:txBody>
      </p:sp>
      <p:sp>
        <p:nvSpPr>
          <p:cNvPr id="240" name="Shape 240"/>
          <p:cNvSpPr/>
          <p:nvPr/>
        </p:nvSpPr>
        <p:spPr>
          <a:xfrm>
            <a:off x="6084603" y="2295900"/>
            <a:ext cx="2264100" cy="894600"/>
          </a:xfrm>
          <a:prstGeom prst="wedgeRoundRectCallout">
            <a:avLst>
              <a:gd name="adj1" fmla="val -22277"/>
              <a:gd name="adj2" fmla="val 67287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Pass the latitude ...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Last Known Location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final LocationManager lm = (LocationManager) getSystemService(Context.LOCATION_SERVICE);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getButton = (Button) findViewById(R.id.button1);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tv = (TextView) findViewById(R.id.textView1);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getButton.setOnClickListener(new View.OnClickListener()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public void onClick(View v)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	Location lastLoc = lm.getLastKnownLocation(</a:t>
            </a:r>
          </a:p>
          <a:p>
            <a:pPr marL="3657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LocationManager.NETWORK_PROVIDER);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Geocoder geo = new Geocoder(getApplicationContext());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	List&lt;Address&gt; addresses;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addresses = geo.getFromLocation(lastLoc.getLatitude(), </a:t>
            </a:r>
          </a:p>
          <a:p>
            <a:pPr marL="5029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lastLoc.getLongitude(),</a:t>
            </a:r>
            <a:r>
              <a:rPr lang="en" sz="1400"/>
              <a:t> 1);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if(addresses != null) </a:t>
            </a:r>
          </a:p>
          <a:p>
            <a:pPr marL="9144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tv.setText(addresses.get(0).getAddressLine(0));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});</a:t>
            </a:r>
          </a:p>
          <a:p>
            <a:endParaRPr lang="en" sz="1400"/>
          </a:p>
        </p:txBody>
      </p:sp>
      <p:sp>
        <p:nvSpPr>
          <p:cNvPr id="247" name="Shape 247"/>
          <p:cNvSpPr/>
          <p:nvPr/>
        </p:nvSpPr>
        <p:spPr>
          <a:xfrm>
            <a:off x="6084603" y="2295900"/>
            <a:ext cx="2264100" cy="894600"/>
          </a:xfrm>
          <a:prstGeom prst="wedgeRoundRectCallout">
            <a:avLst>
              <a:gd name="adj1" fmla="val -22277"/>
              <a:gd name="adj2" fmla="val 67287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longitude ...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Last Known Location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final LocationManager lm = (LocationManager) getSystemService(Context.LOCATION_SERVICE);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getButton = (Button) findViewById(R.id.button1);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tv = (TextView) findViewById(R.id.textView1);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getButton.setOnClickListener(new View.OnClickListener()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public void onClick(View v)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	Location lastLoc = lm.getLastKnownLocation(</a:t>
            </a:r>
          </a:p>
          <a:p>
            <a:pPr marL="3657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LocationManager.NETWORK_PROVIDER);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Geocoder geo = new Geocoder(getApplicationContext());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	List&lt;Address&gt; addresses;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addresses = geo.getFromLocation(lastLoc.getLatitude(), </a:t>
            </a:r>
          </a:p>
          <a:p>
            <a:pPr marL="5029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lastLoc.getLongitude()</a:t>
            </a:r>
            <a:r>
              <a:rPr lang="en" sz="1400" b="1"/>
              <a:t>,</a:t>
            </a:r>
            <a:r>
              <a:rPr lang="en" sz="1400"/>
              <a:t> </a:t>
            </a:r>
            <a:r>
              <a:rPr lang="en" sz="1400" b="1"/>
              <a:t>1</a:t>
            </a:r>
            <a:r>
              <a:rPr lang="en" sz="1400"/>
              <a:t>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if(addresses != null) </a:t>
            </a:r>
          </a:p>
          <a:p>
            <a:pPr marL="9144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tv.setText(addresses.get(0).getAddressLine(0));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});</a:t>
            </a:r>
          </a:p>
          <a:p>
            <a:endParaRPr lang="en" sz="1400"/>
          </a:p>
        </p:txBody>
      </p:sp>
      <p:sp>
        <p:nvSpPr>
          <p:cNvPr id="254" name="Shape 254"/>
          <p:cNvSpPr/>
          <p:nvPr/>
        </p:nvSpPr>
        <p:spPr>
          <a:xfrm>
            <a:off x="6084603" y="2295900"/>
            <a:ext cx="2264100" cy="894600"/>
          </a:xfrm>
          <a:prstGeom prst="wedgeRoundRectCallout">
            <a:avLst>
              <a:gd name="adj1" fmla="val -22277"/>
              <a:gd name="adj2" fmla="val 67287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and the max number of addresses that you want to be returned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Last Known Location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final LocationManager lm = (LocationManager) getSystemService(Context.LOCATION_SERVICE);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getButton = (Button) findViewById(R.id.button1);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tv = (TextView) findViewById(R.id.textView1);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getButton.setOnClickListener(new View.OnClickListener() {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public void onClick(View v)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	Location lastLoc = lm.getLastKnownLocation(</a:t>
            </a:r>
          </a:p>
          <a:p>
            <a:pPr marL="36576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LocationManager.NETWORK_PROVIDER);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Geocoder geo = new Geocoder(getApplicationContext());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		List&lt;Address&gt; addresses;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addresses = geo.getFromLocation(lastLoc.getLatitude(), </a:t>
            </a:r>
          </a:p>
          <a:p>
            <a:pPr marL="5029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lastLoc.getLongitude()</a:t>
            </a:r>
            <a:r>
              <a:rPr lang="en" sz="1400" b="1"/>
              <a:t>,</a:t>
            </a:r>
            <a:r>
              <a:rPr lang="en" sz="1400"/>
              <a:t> </a:t>
            </a:r>
            <a:r>
              <a:rPr lang="en" sz="1400" b="1"/>
              <a:t>1</a:t>
            </a:r>
            <a:r>
              <a:rPr lang="en" sz="1400"/>
              <a:t>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if(addresses != null) </a:t>
            </a:r>
          </a:p>
          <a:p>
            <a:pPr marL="9144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tv.setText(addresses.get(0).getAddressLine(0));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});</a:t>
            </a:r>
          </a:p>
          <a:p>
            <a:endParaRPr lang="en" sz="1400"/>
          </a:p>
        </p:txBody>
      </p:sp>
      <p:sp>
        <p:nvSpPr>
          <p:cNvPr id="261" name="Shape 261"/>
          <p:cNvSpPr/>
          <p:nvPr/>
        </p:nvSpPr>
        <p:spPr>
          <a:xfrm>
            <a:off x="6084603" y="2295900"/>
            <a:ext cx="2264100" cy="894600"/>
          </a:xfrm>
          <a:prstGeom prst="wedgeRoundRectCallout">
            <a:avLst>
              <a:gd name="adj1" fmla="val -22277"/>
              <a:gd name="adj2" fmla="val 67287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Get the first line of the first address in the list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Last Known Location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
</a:t>
            </a:r>
          </a:p>
          <a:p>
            <a:endParaRPr lang="en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See LastKnownLocationExample.tar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Location Updates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Requesting Location Updates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To get actual location updates periodically, you should use a LocationListener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At some point, you should stop requesting location updates, possibly when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Activity loses focus</a:t>
            </a:r>
          </a:p>
          <a:p>
            <a:pPr marL="914400" lvl="1" indent="-298450"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/>
              <a:t>You no longer need the location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Location Updates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buNone/>
            </a:pPr>
            <a:r>
              <a:rPr lang="en" sz="1600" dirty="0"/>
              <a:t>final LocationManager lm = </a:t>
            </a:r>
            <a:r>
              <a:rPr lang="en" sz="1400" dirty="0"/>
              <a:t>(</a:t>
            </a:r>
            <a:r>
              <a:rPr lang="en" sz="1400" dirty="0" smtClean="0"/>
              <a:t>LocationManager) </a:t>
            </a:r>
            <a:r>
              <a:rPr lang="en" sz="1600" dirty="0" smtClean="0"/>
              <a:t>getSystemService(LOCATION_SERVICE</a:t>
            </a:r>
            <a:r>
              <a:rPr lang="en" sz="1600" dirty="0"/>
              <a:t>);</a:t>
            </a:r>
          </a:p>
          <a:p>
            <a:pPr marL="0" lvl="0" indent="0" rtl="0">
              <a:spcBef>
                <a:spcPts val="480"/>
              </a:spcBef>
              <a:buNone/>
            </a:pPr>
            <a:r>
              <a:rPr lang="en" sz="1600" dirty="0"/>
              <a:t>final LocationListener ll = new LocationListener() {</a:t>
            </a:r>
          </a:p>
          <a:p>
            <a:pPr marL="0" lvl="0" indent="0" rtl="0">
              <a:spcBef>
                <a:spcPts val="480"/>
              </a:spcBef>
              <a:buNone/>
            </a:pPr>
            <a:r>
              <a:rPr lang="en" sz="1600" dirty="0"/>
              <a:t>			</a:t>
            </a:r>
          </a:p>
          <a:p>
            <a:pPr marL="0" lvl="0" indent="457200" rtl="0">
              <a:spcBef>
                <a:spcPts val="480"/>
              </a:spcBef>
              <a:buNone/>
            </a:pPr>
            <a:r>
              <a:rPr lang="en" sz="1600" dirty="0"/>
              <a:t>@Override public void onStatusChanged(String provider, int status, Bundle extras) {}</a:t>
            </a:r>
          </a:p>
          <a:p>
            <a:pPr marL="0" lvl="0" indent="0" rtl="0">
              <a:spcBef>
                <a:spcPts val="480"/>
              </a:spcBef>
              <a:buNone/>
            </a:pPr>
            <a:r>
              <a:rPr lang="en" sz="1600" dirty="0"/>
              <a:t>	@Override public void onProviderEnabled(String provider) {}</a:t>
            </a:r>
          </a:p>
          <a:p>
            <a:pPr marL="0" lvl="0" indent="457200" rtl="0">
              <a:spcBef>
                <a:spcPts val="480"/>
              </a:spcBef>
              <a:buNone/>
            </a:pPr>
            <a:r>
              <a:rPr lang="en" sz="1600" dirty="0"/>
              <a:t>@Override public void onProviderDisabled(String provider) {}</a:t>
            </a:r>
          </a:p>
          <a:p>
            <a:pPr marL="0" lvl="0" indent="0" rtl="0">
              <a:spcBef>
                <a:spcPts val="480"/>
              </a:spcBef>
              <a:buNone/>
            </a:pPr>
            <a:r>
              <a:rPr lang="en" sz="1600" dirty="0"/>
              <a:t>			</a:t>
            </a:r>
          </a:p>
          <a:p>
            <a:pPr marL="0" lvl="0" indent="457200" rtl="0">
              <a:spcBef>
                <a:spcPts val="480"/>
              </a:spcBef>
              <a:buNone/>
            </a:pPr>
            <a:r>
              <a:rPr lang="en" sz="1600" dirty="0"/>
              <a:t>@Override public void onLocationChanged(Location location) {</a:t>
            </a:r>
          </a:p>
          <a:p>
            <a:pPr marL="0" lvl="0" indent="0" rtl="0">
              <a:spcBef>
                <a:spcPts val="480"/>
              </a:spcBef>
              <a:buNone/>
            </a:pPr>
            <a:r>
              <a:rPr lang="en" sz="1600" dirty="0"/>
              <a:t>		Geocoder geo = new Geocoder(getApplicationContext());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600" dirty="0"/>
              <a:t>List&lt;Address&gt; addresses = null;</a:t>
            </a:r>
          </a:p>
          <a:p>
            <a:pPr marL="0" lvl="0" indent="0" rtl="0">
              <a:spcBef>
                <a:spcPts val="480"/>
              </a:spcBef>
              <a:buNone/>
            </a:pPr>
            <a:r>
              <a:rPr lang="en" sz="1600" dirty="0"/>
              <a:t>		addresses = geo.getFromLocation(location.getLatitude(), </a:t>
            </a:r>
          </a:p>
          <a:p>
            <a:pPr marL="5029200" lvl="0" indent="457200" rtl="0">
              <a:spcBef>
                <a:spcPts val="480"/>
              </a:spcBef>
              <a:buNone/>
            </a:pPr>
            <a:r>
              <a:rPr lang="en" sz="1600" dirty="0"/>
              <a:t>location.getLongitude(), 1);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600" dirty="0"/>
              <a:t>if(addresses != null)</a:t>
            </a:r>
          </a:p>
          <a:p>
            <a:pPr marL="914400" lvl="0" indent="457200" rtl="0">
              <a:spcBef>
                <a:spcPts val="480"/>
              </a:spcBef>
              <a:buNone/>
            </a:pPr>
            <a:r>
              <a:rPr lang="en" sz="1600" dirty="0"/>
              <a:t>tv.setText(addresses.get(0).getAddressLine(0));</a:t>
            </a:r>
          </a:p>
          <a:p>
            <a:endParaRPr lang="en" sz="1600" dirty="0"/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600" dirty="0"/>
              <a:t>lm.removeUpdates(this);			</a:t>
            </a:r>
          </a:p>
          <a:p>
            <a:pPr marL="0" lvl="0" indent="457200" rtl="0">
              <a:spcBef>
                <a:spcPts val="480"/>
              </a:spcBef>
              <a:buNone/>
            </a:pPr>
            <a:r>
              <a:rPr lang="en" sz="1600" dirty="0"/>
              <a:t>}</a:t>
            </a:r>
          </a:p>
          <a:p>
            <a:pPr marL="0" lvl="0" indent="0" rtl="0">
              <a:spcBef>
                <a:spcPts val="480"/>
              </a:spcBef>
              <a:buNone/>
            </a:pPr>
            <a:r>
              <a:rPr lang="en" sz="1600" dirty="0"/>
              <a:t>};</a:t>
            </a:r>
          </a:p>
          <a:p>
            <a:endParaRPr lang="en" sz="1600" dirty="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Location Updates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final LocationManager lm = (LocationManager) getSystemService(LOCATION_SERVICE);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final LocationListener ll = new LocationListener() 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 public void onStatusChanged(String provider, int status, Bundle extras) {}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 public void onProviderEnabled(String provider) {}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 public void onProviderDisabled(String provider) {}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 public void onLocationChanged(Location location) 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Geocoder geo = new Geocoder(getApplicationContext());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List&lt;Address&gt; addresses = null;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addresses = geo.getFromLocation(location.getLatitude(), </a:t>
            </a:r>
          </a:p>
          <a:p>
            <a:pPr marL="5029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location.getLongitude(), 1);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if(addresses != null)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tv.setText(addresses.get(0).getAddressLine(0));</a:t>
            </a:r>
          </a:p>
          <a:p>
            <a:endParaRPr lang="en" sz="1600"/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lm.removeUpdates(this);		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};</a:t>
            </a:r>
          </a:p>
          <a:p>
            <a:endParaRPr lang="en" sz="1600"/>
          </a:p>
        </p:txBody>
      </p:sp>
      <p:sp>
        <p:nvSpPr>
          <p:cNvPr id="286" name="Shape 286"/>
          <p:cNvSpPr/>
          <p:nvPr/>
        </p:nvSpPr>
        <p:spPr>
          <a:xfrm>
            <a:off x="6215075" y="2459950"/>
            <a:ext cx="2161800" cy="1006199"/>
          </a:xfrm>
          <a:prstGeom prst="wedgeRoundRectCallout">
            <a:avLst>
              <a:gd name="adj1" fmla="val -55604"/>
              <a:gd name="adj2" fmla="val -4629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We need to register a LocationListener if we want to get updates on the location periodically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Bound Service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/>
              <a:t>When you create a Bound Service, you must provide an </a:t>
            </a:r>
            <a:r>
              <a:rPr lang="en" sz="2400" b="1" dirty="0"/>
              <a:t>IBinder</a:t>
            </a:r>
            <a:r>
              <a:rPr lang="en" sz="2400" dirty="0"/>
              <a:t> that provides the programming interface that clients can use to interact with the Service</a:t>
            </a:r>
          </a:p>
          <a:p>
            <a:endParaRPr lang="en" sz="2400" dirty="0"/>
          </a:p>
          <a:p>
            <a:pPr lvl="0" rtl="0">
              <a:buNone/>
            </a:pPr>
            <a:r>
              <a:rPr lang="en" sz="2400" dirty="0"/>
              <a:t>There are 3 ways that you can provide this interface:</a:t>
            </a:r>
          </a:p>
          <a:p>
            <a:pPr marL="457200" lvl="0" indent="-419100" rtl="0">
              <a:buClr>
                <a:schemeClr val="dk1"/>
              </a:buClr>
              <a:buSzPct val="125000"/>
              <a:buFont typeface="Arial"/>
              <a:buAutoNum type="arabicPeriod"/>
            </a:pPr>
            <a:r>
              <a:rPr lang="en" sz="2400" dirty="0"/>
              <a:t>Extending the Binder class</a:t>
            </a:r>
          </a:p>
          <a:p>
            <a:pPr marL="457200" lvl="0" indent="-419100" rtl="0">
              <a:buClr>
                <a:schemeClr val="dk1"/>
              </a:buClr>
              <a:buSzPct val="125000"/>
              <a:buFont typeface="Arial"/>
              <a:buAutoNum type="arabicPeriod"/>
            </a:pPr>
            <a:r>
              <a:rPr lang="en" sz="2400" dirty="0"/>
              <a:t>Using a Messenger</a:t>
            </a:r>
          </a:p>
          <a:p>
            <a:pPr marL="457200" lvl="0" indent="-419100">
              <a:buClr>
                <a:schemeClr val="dk1"/>
              </a:buClr>
              <a:buSzPct val="125000"/>
              <a:buFont typeface="Arial"/>
              <a:buAutoNum type="arabicPeriod"/>
            </a:pPr>
            <a:r>
              <a:rPr lang="en" sz="2400" dirty="0"/>
              <a:t>Using AIDL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Location Updates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final LocationManager lm = (LocationManager) getSystemService(LOCATION_SERVICE);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final LocationListener ll = new LocationListener() 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@Override public void onStatusChanged(String provider, int status, Bundle extras) {}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	@Override public void onProviderEnabled(String provider) {}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@Override public void onProviderDisabled(String provider) {}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 public void onLocationChanged(Location location) 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Geocoder geo = new Geocoder(getApplicationContext());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List&lt;Address&gt; addresses = null;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addresses = geo.getFromLocation(location.getLatitude(), </a:t>
            </a:r>
          </a:p>
          <a:p>
            <a:pPr marL="5029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location.getLongitude(), 1);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if(addresses != null)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tv.setText(addresses.get(0).getAddressLine(0));</a:t>
            </a:r>
          </a:p>
          <a:p>
            <a:endParaRPr lang="en" sz="1600"/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lm.removeUpdates(this);		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};</a:t>
            </a:r>
          </a:p>
          <a:p>
            <a:endParaRPr lang="en" sz="1600"/>
          </a:p>
        </p:txBody>
      </p:sp>
      <p:sp>
        <p:nvSpPr>
          <p:cNvPr id="293" name="Shape 293"/>
          <p:cNvSpPr/>
          <p:nvPr/>
        </p:nvSpPr>
        <p:spPr>
          <a:xfrm>
            <a:off x="6485300" y="4062625"/>
            <a:ext cx="2161800" cy="1006199"/>
          </a:xfrm>
          <a:prstGeom prst="wedgeRoundRectCallout">
            <a:avLst>
              <a:gd name="adj1" fmla="val -34053"/>
              <a:gd name="adj2" fmla="val -6204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We're forced to override these methods, although we don't use them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Location Updates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final LocationManager lm = (LocationManager) getSystemService(LOCATION_SERVICE);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final LocationListener ll = new LocationListener() 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 public void onStatusChanged(String provider, int status, Bundle extras) {}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 public void onProviderEnabled(String provider) {}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 public void onProviderDisabled(String provider) {}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@Override public void onLocationChanged(Location location) 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Geocoder geo = new Geocoder(getApplicationContext());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List&lt;Address&gt; addresses = null;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addresses = geo.getFromLocation(location.getLatitude(), </a:t>
            </a:r>
          </a:p>
          <a:p>
            <a:pPr marL="5029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location.getLongitude(), 1);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if(addresses != null)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tv.setText(addresses.get(0).getAddressLine(0));</a:t>
            </a:r>
          </a:p>
          <a:p>
            <a:endParaRPr lang="en" sz="1600"/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lm.removeUpdates(this);		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};</a:t>
            </a:r>
          </a:p>
          <a:p>
            <a:endParaRPr lang="en" sz="1600"/>
          </a:p>
        </p:txBody>
      </p:sp>
      <p:sp>
        <p:nvSpPr>
          <p:cNvPr id="300" name="Shape 300"/>
          <p:cNvSpPr/>
          <p:nvPr/>
        </p:nvSpPr>
        <p:spPr>
          <a:xfrm>
            <a:off x="6587800" y="1938150"/>
            <a:ext cx="2161800" cy="1006199"/>
          </a:xfrm>
          <a:prstGeom prst="wedgeRoundRectCallout">
            <a:avLst>
              <a:gd name="adj1" fmla="val -34053"/>
              <a:gd name="adj2" fmla="val 6390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In this callback method is where you code your response to a location change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Location Updates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final LocationManager lm = (LocationManager) getSystemService(LOCATION_SERVICE);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final LocationListener ll = new LocationListener() 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 public void onStatusChanged(String provider, int status, Bundle extras) {}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@Override public void onProviderEnabled(String provider) {}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 public void onProviderDisabled(String provider) {}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		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@Override public void onLocationChanged(Location location) 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		Geocoder geo = new Geocoder(getApplicationContext());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List&lt;Address&gt; addresses = null;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		addresses = geo.getFromLocation(location.getLatitude(), </a:t>
            </a:r>
          </a:p>
          <a:p>
            <a:pPr marL="5029200" lvl="0" indent="457200" rtl="0">
              <a:spcBef>
                <a:spcPts val="480"/>
              </a:spcBef>
              <a:buNone/>
            </a:pPr>
            <a:r>
              <a:rPr lang="en" sz="1600" b="1"/>
              <a:t>location.getLongitude(), </a:t>
            </a:r>
          </a:p>
          <a:p>
            <a:pPr marL="5029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1);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if(addresses != null)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/>
              <a:t>tv.setText(addresses.get(0).getAddressLine(0));</a:t>
            </a:r>
          </a:p>
          <a:p>
            <a:endParaRPr lang="en" sz="1600" b="1"/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lm.removeUpdates(this);		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/>
              <a:t>};</a:t>
            </a:r>
          </a:p>
          <a:p>
            <a:endParaRPr lang="en" sz="1600"/>
          </a:p>
        </p:txBody>
      </p:sp>
      <p:sp>
        <p:nvSpPr>
          <p:cNvPr id="307" name="Shape 307"/>
          <p:cNvSpPr/>
          <p:nvPr/>
        </p:nvSpPr>
        <p:spPr>
          <a:xfrm>
            <a:off x="6587800" y="1938150"/>
            <a:ext cx="2161800" cy="1006199"/>
          </a:xfrm>
          <a:prstGeom prst="wedgeRoundRectCallout">
            <a:avLst>
              <a:gd name="adj1" fmla="val -34053"/>
              <a:gd name="adj2" fmla="val 6390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Nothing new here 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Location Updates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final LocationManager lm = (LocationManager) getSystemService(LOCATION_SERVICE);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final LocationListener ll = new LocationListener() 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		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@Override public void onStatusChanged(String provider, int status, Bundle extras) {}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	@Override public void onProviderEnabled(String provider) {}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@Override public void onProviderDisabled(String provider) </a:t>
            </a:r>
            <a:r>
              <a:rPr lang="en" sz="1600" dirty="0" smtClean="0"/>
              <a:t>{}</a:t>
            </a:r>
            <a:endParaRPr lang="en" sz="1600" dirty="0"/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@Override public void onLocationChanged(Location location) 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		Geocoder geo = new Geocoder(getApplicationContext());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List&lt;Address&gt; addresses = null;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		addresses = geo.getFromLocation(location.getLatitude(), </a:t>
            </a:r>
          </a:p>
          <a:p>
            <a:pPr marL="5029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location.getLongitude(), 1);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if(addresses != null)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tv.setText(addresses.get(0).getAddressLine(0</a:t>
            </a:r>
            <a:r>
              <a:rPr lang="en" sz="1600" dirty="0" smtClean="0"/>
              <a:t>));</a:t>
            </a:r>
            <a:endParaRPr lang="en" sz="1600" dirty="0"/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b="1" dirty="0"/>
              <a:t>lm.removeUpdates(this);</a:t>
            </a:r>
            <a:r>
              <a:rPr lang="en" sz="1600" dirty="0"/>
              <a:t>		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8750"/>
              <a:buFont typeface="Arial"/>
              <a:buNone/>
            </a:pPr>
            <a:r>
              <a:rPr lang="en" sz="1600" dirty="0"/>
              <a:t>};</a:t>
            </a:r>
          </a:p>
          <a:p>
            <a:endParaRPr lang="en" sz="1600" dirty="0"/>
          </a:p>
        </p:txBody>
      </p:sp>
      <p:sp>
        <p:nvSpPr>
          <p:cNvPr id="314" name="Shape 314"/>
          <p:cNvSpPr/>
          <p:nvPr/>
        </p:nvSpPr>
        <p:spPr>
          <a:xfrm>
            <a:off x="5686395" y="4975800"/>
            <a:ext cx="3000300" cy="1229700"/>
          </a:xfrm>
          <a:prstGeom prst="wedgeRoundRectCallout">
            <a:avLst>
              <a:gd name="adj1" fmla="val -53992"/>
              <a:gd name="adj2" fmla="val 4075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Let's save battery life and stop listening for updates, although you may choose to stop listening for updates at some other point if you want to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Location Updates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"/>
              <a:t>
</a:t>
            </a:r>
          </a:p>
          <a:p>
            <a:endParaRPr lang="en"/>
          </a:p>
          <a:p>
            <a:endParaRPr lang="en"/>
          </a:p>
          <a:p>
            <a:pPr lvl="0">
              <a:spcBef>
                <a:spcPts val="48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See LocationManagerExample.tar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Permissions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48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</a:rPr>
              <a:t>In order to receive location updates from NETWORK_PROVIDER or GPS_PROVIDER, you must request user permission by declaring one or both of the following permissions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rgbClr val="000000"/>
                </a:solidFill>
              </a:rPr>
              <a:t>ACCESS_COARSE_LOCATION</a:t>
            </a:r>
          </a:p>
          <a:p>
            <a:pPr marL="1371600" lvl="2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000000"/>
                </a:solidFill>
              </a:rPr>
              <a:t>(Wifi location)</a:t>
            </a:r>
          </a:p>
          <a:p>
            <a:endParaRPr lang="en"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>
                <a:solidFill>
                  <a:srgbClr val="000000"/>
                </a:solidFill>
              </a:rPr>
              <a:t>ACCESS_FINE_LOCATION</a:t>
            </a:r>
          </a:p>
          <a:p>
            <a:pPr marL="1371600" lvl="2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>
                <a:solidFill>
                  <a:srgbClr val="000000"/>
                </a:solidFill>
              </a:rPr>
              <a:t>(GPS location)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Location - Mock Location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You can test your location-based features by mocking location data in the Emulator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spcBef>
                <a:spcPts val="480"/>
              </a:spcBef>
              <a:buNone/>
            </a:pPr>
            <a:r>
              <a:rPr lang="en" sz="2400" u="sng">
                <a:solidFill>
                  <a:srgbClr val="000000"/>
                </a:solidFill>
                <a:hlinkClick r:id="rId3"/>
              </a:rPr>
              <a:t>http://developer.android.com/guide/topics/location/obtaining-user-location.html#MockData</a:t>
            </a:r>
          </a:p>
          <a:p>
            <a:endParaRPr lang="en" sz="2400" u="sng">
              <a:solidFill>
                <a:srgbClr val="000000"/>
              </a:solidFill>
              <a:hlinkClick r:id="rId3"/>
            </a:endParaRPr>
          </a:p>
          <a:p>
            <a:endParaRPr lang="en" sz="2400" u="sng">
              <a:solidFill>
                <a:srgbClr val="000000"/>
              </a:solidFill>
              <a:hlinkClick r:id="rId3"/>
            </a:endParaRPr>
          </a:p>
          <a:p>
            <a:pPr lvl="0" rtl="0">
              <a:spcBef>
                <a:spcPts val="48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The Emulator uses the GPS provider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spcBef>
                <a:spcPts val="48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Found under the Emulator Control View in DDMS, under the Telephony View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Accellerometer </a:t>
            </a:r>
            <a:r>
              <a:rPr lang="en" dirty="0" smtClean="0"/>
              <a:t>(Motion Sensor)</a:t>
            </a:r>
            <a:endParaRPr lang="en" dirty="0"/>
          </a:p>
          <a:p>
            <a:pPr lvl="0" rtl="0">
              <a:buNone/>
            </a:pPr>
            <a:r>
              <a:rPr lang="en" dirty="0" smtClean="0"/>
              <a:t>Gyroscope        (Motion Sensor)</a:t>
            </a:r>
          </a:p>
          <a:p>
            <a:pPr lvl="0" rtl="0">
              <a:buNone/>
            </a:pPr>
            <a:r>
              <a:rPr lang="en" dirty="0" smtClean="0"/>
              <a:t>Light          (Environment Sensor)</a:t>
            </a:r>
            <a:endParaRPr lang="en" dirty="0"/>
          </a:p>
          <a:p>
            <a:pPr lvl="0">
              <a:buNone/>
            </a:pPr>
            <a:r>
              <a:rPr lang="en" dirty="0" smtClean="0"/>
              <a:t>Proximity: </a:t>
            </a:r>
            <a:r>
              <a:rPr lang="en-US" sz="2400" dirty="0" smtClean="0"/>
              <a:t>how </a:t>
            </a:r>
            <a:r>
              <a:rPr lang="en-US" sz="2400" dirty="0"/>
              <a:t>close the face of a device is </a:t>
            </a:r>
            <a:r>
              <a:rPr lang="en-US" sz="2400" dirty="0" smtClean="0"/>
              <a:t>to an </a:t>
            </a:r>
            <a:r>
              <a:rPr lang="en-US" sz="2400" dirty="0"/>
              <a:t>object</a:t>
            </a:r>
            <a:endParaRPr lang="en" sz="2400" dirty="0"/>
          </a:p>
          <a:p>
            <a:pPr lvl="0" rtl="0">
              <a:buNone/>
            </a:pPr>
            <a:r>
              <a:rPr lang="en" dirty="0"/>
              <a:t>Pressure</a:t>
            </a:r>
          </a:p>
          <a:p>
            <a:pPr lvl="0" rtl="0">
              <a:buNone/>
            </a:pPr>
            <a:r>
              <a:rPr lang="en" dirty="0"/>
              <a:t>and more</a:t>
            </a:r>
          </a:p>
          <a:p>
            <a:endParaRPr lang="en" dirty="0"/>
          </a:p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See SensorListExample.tar</a:t>
            </a:r>
          </a:p>
        </p:txBody>
      </p:sp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Sensor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SensorManager lets you access the device's sensors. Get an instance of this class by calling </a:t>
            </a:r>
            <a:r>
              <a:rPr lang="en" sz="2400" dirty="0" smtClean="0">
                <a:solidFill>
                  <a:srgbClr val="000000"/>
                </a:solidFill>
              </a:rPr>
              <a:t>Context.getSystemService(SENSOR_SERVICE).</a:t>
            </a:r>
            <a:endParaRPr lang="en" sz="2400" dirty="0">
              <a:solidFill>
                <a:srgbClr val="000000"/>
              </a:solidFill>
            </a:endParaRP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Always make sure to disable sensors you don't need, especially when your activity is paused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rgbClr val="000000"/>
                </a:solidFill>
              </a:rPr>
              <a:t>f</a:t>
            </a:r>
            <a:r>
              <a:rPr lang="en" sz="2400" dirty="0">
                <a:solidFill>
                  <a:srgbClr val="000000"/>
                </a:solidFill>
              </a:rPr>
              <a:t>ailing to do so can drain the battery in just a few hours</a:t>
            </a:r>
          </a:p>
          <a:p>
            <a:pPr marL="914400" lvl="1" indent="-3810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>
                <a:solidFill>
                  <a:srgbClr val="000000"/>
                </a:solidFill>
              </a:rPr>
              <a:t>the system will </a:t>
            </a:r>
            <a:r>
              <a:rPr lang="en" sz="2400" i="1" dirty="0">
                <a:solidFill>
                  <a:srgbClr val="000000"/>
                </a:solidFill>
              </a:rPr>
              <a:t>not</a:t>
            </a:r>
            <a:r>
              <a:rPr lang="en" sz="2400" dirty="0">
                <a:solidFill>
                  <a:srgbClr val="000000"/>
                </a:solidFill>
              </a:rPr>
              <a:t> disable sensors automatically when the screen turns off.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SensorManager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The values for each sensor may change at some point</a:t>
            </a:r>
          </a:p>
          <a:p>
            <a:endParaRPr lang="en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Set up an Event Listener to take action when these change</a:t>
            </a:r>
          </a:p>
          <a:p>
            <a:endParaRPr lang="en">
              <a:solidFill>
                <a:srgbClr val="000000"/>
              </a:solidFill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>
                <a:solidFill>
                  <a:srgbClr val="000000"/>
                </a:solidFill>
              </a:rPr>
              <a:t>These values can be retrieved from a float values[] array, regardless of the type of Sensor</a:t>
            </a:r>
          </a:p>
          <a:p>
            <a:endParaRPr lang="en">
              <a:solidFill>
                <a:srgbClr val="000000"/>
              </a:solidFill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Bound Service</a:t>
            </a:r>
          </a:p>
        </p:txBody>
      </p:sp>
      <p:sp>
        <p:nvSpPr>
          <p:cNvPr id="126" name="Shape 126"/>
          <p:cNvSpPr/>
          <p:nvPr/>
        </p:nvSpPr>
        <p:spPr>
          <a:xfrm>
            <a:off x="2253969" y="1618095"/>
            <a:ext cx="4636060" cy="499066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>
                <a:solidFill>
                  <a:srgbClr val="000000"/>
                </a:solidFill>
              </a:rPr>
              <a:t>public class SensorExampleActivity extends Activity implements SensorEventListener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SensorManager mSensorManager;</a:t>
            </a:r>
          </a:p>
          <a:p>
            <a:pPr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Sensor mProximity;</a:t>
            </a:r>
          </a:p>
          <a:p>
            <a:pPr lvl="0" rtl="0">
              <a:buNone/>
            </a:pPr>
            <a:r>
              <a:rPr lang="en" sz="1400">
                <a:solidFill>
                  <a:srgbClr val="000000"/>
                </a:solidFill>
              </a:rPr>
              <a:t>    </a:t>
            </a:r>
          </a:p>
          <a:p>
            <a:pPr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savedInstanceState) {</a:t>
            </a:r>
          </a:p>
          <a:p>
            <a:pPr marL="457200"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setContentView(R.layout.main);</a:t>
            </a:r>
          </a:p>
          <a:p>
            <a:pPr lvl="0" rtl="0">
              <a:buNone/>
            </a:pPr>
            <a:r>
              <a:rPr lang="en" sz="1400">
                <a:solidFill>
                  <a:srgbClr val="000000"/>
                </a:solidFill>
              </a:rPr>
              <a:t>    	</a:t>
            </a:r>
          </a:p>
          <a:p>
            <a:pPr marL="457200"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mSensorManager = (SensorManager)getSystemService(SENSOR_SERVICE);</a:t>
            </a:r>
          </a:p>
          <a:p>
            <a:pPr marL="457200"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mProximity = mSensorManager.getDefaultSensor(Sensor.TYPE_PROXIMITY);</a:t>
            </a:r>
          </a:p>
          <a:p>
            <a:pPr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buNone/>
            </a:pPr>
            <a:r>
              <a:rPr lang="en" sz="1400">
                <a:solidFill>
                  <a:srgbClr val="000000"/>
                </a:solidFill>
              </a:rPr>
              <a:t>	...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SensorExampleActivity extends Activity </a:t>
            </a:r>
            <a:r>
              <a:rPr lang="en" sz="1400" b="1">
                <a:solidFill>
                  <a:srgbClr val="000000"/>
                </a:solidFill>
              </a:rPr>
              <a:t>implements SensorEventListener</a:t>
            </a:r>
            <a:r>
              <a:rPr lang="en" sz="1400">
                <a:solidFill>
                  <a:srgbClr val="000000"/>
                </a:solidFill>
              </a:rPr>
              <a:t>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SensorManager mSensorManager;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 mProximity;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setContentView(R.layout.main);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 = (SensorManager)getSystemService(SENSOR_SERVICE);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mProximity = mSensorManager.getDefaultSensor(Sensor.TYPE_PROXIMITY);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...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  <p:sp>
        <p:nvSpPr>
          <p:cNvPr id="402" name="Shape 402"/>
          <p:cNvSpPr/>
          <p:nvPr/>
        </p:nvSpPr>
        <p:spPr>
          <a:xfrm>
            <a:off x="6112575" y="2413350"/>
            <a:ext cx="2581200" cy="950399"/>
          </a:xfrm>
          <a:prstGeom prst="wedgeRoundRectCallout">
            <a:avLst>
              <a:gd name="adj1" fmla="val -20468"/>
              <a:gd name="adj2" fmla="val -6922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Because we want to know when there's a SensorEvent, when values of the Sensor change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SensorExampleActivity extends Activity implements SensorEventListener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SensorManager mSensorManager;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 mProximity;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setContentView(R.layout.main);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mSensorManager = (SensorManager)getSystemService(SENSOR_SERVICE);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mProximity = mSensorManager.getDefaultSensor(Sensor.TYPE_PROXIMITY);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...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08" name="Shape 4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  <p:sp>
        <p:nvSpPr>
          <p:cNvPr id="409" name="Shape 409"/>
          <p:cNvSpPr/>
          <p:nvPr/>
        </p:nvSpPr>
        <p:spPr>
          <a:xfrm>
            <a:off x="5814383" y="2935148"/>
            <a:ext cx="2273399" cy="8198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Similar to how we got the Location service 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SensorExampleActivity extends Activity implements SensorEventListener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SensorManager mSensorManager;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 mProximity;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setContentView(R.layout.main);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 = (SensorManager)getSystemService(SENSOR_SERVICE);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mProximity = mSensorManager.getDefaultSensor(Sensor.TYPE_PROXIMITY);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...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  <p:sp>
        <p:nvSpPr>
          <p:cNvPr id="416" name="Shape 416"/>
          <p:cNvSpPr/>
          <p:nvPr/>
        </p:nvSpPr>
        <p:spPr>
          <a:xfrm>
            <a:off x="5935533" y="5426348"/>
            <a:ext cx="2273399" cy="819899"/>
          </a:xfrm>
          <a:prstGeom prst="wedgeRoundRectCallout">
            <a:avLst>
              <a:gd name="adj1" fmla="val -24998"/>
              <a:gd name="adj2" fmla="val -6818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Let's get a Sensor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SensorExampleActivity extends Activity implements SensorEventListener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SensorManager mSensorManager;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 mProximity;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setContentView(R.layout.main);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 = (SensorManager)getSystemService(SENSOR_SERVICE);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mProximity = mSensorManager.getDefaultSensor(</a:t>
            </a:r>
            <a:r>
              <a:rPr lang="en" sz="1400" b="1">
                <a:solidFill>
                  <a:srgbClr val="000000"/>
                </a:solidFill>
              </a:rPr>
              <a:t>Sensor.TYPE_PROXIMITY</a:t>
            </a:r>
            <a:r>
              <a:rPr lang="en" sz="1400">
                <a:solidFill>
                  <a:srgbClr val="000000"/>
                </a:solidFill>
              </a:rPr>
              <a:t>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...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  <p:sp>
        <p:nvSpPr>
          <p:cNvPr id="423" name="Shape 423"/>
          <p:cNvSpPr/>
          <p:nvPr/>
        </p:nvSpPr>
        <p:spPr>
          <a:xfrm>
            <a:off x="5935533" y="5426348"/>
            <a:ext cx="2273399" cy="819899"/>
          </a:xfrm>
          <a:prstGeom prst="wedgeRoundRectCallout">
            <a:avLst>
              <a:gd name="adj1" fmla="val -24998"/>
              <a:gd name="adj2" fmla="val -6818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Proximity Sensor specifically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SensorExampleActivity extends Activity implements SensorEventListener {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SensorManager mSensorManager;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 mProximity;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setContentView(R.layout.main);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    	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 = (SensorManager)getSystemService(SENSOR_SERVICE);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mProximity = mSensorManager.getDefaultSensor(Sensor.TYPE_PROXIMITY);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r>
              <a:rPr lang="en" sz="1400" b="1">
                <a:solidFill>
                  <a:srgbClr val="000000"/>
                </a:solidFill>
              </a:rPr>
              <a:t>...</a:t>
            </a:r>
          </a:p>
          <a:p>
            <a:endParaRPr lang="en" sz="1400" b="1">
              <a:solidFill>
                <a:srgbClr val="000000"/>
              </a:solidFill>
            </a:endParaRP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  <p:sp>
        <p:nvSpPr>
          <p:cNvPr id="430" name="Shape 430"/>
          <p:cNvSpPr/>
          <p:nvPr/>
        </p:nvSpPr>
        <p:spPr>
          <a:xfrm>
            <a:off x="1919508" y="5333173"/>
            <a:ext cx="2273399" cy="819899"/>
          </a:xfrm>
          <a:prstGeom prst="wedgeRoundRectCallout">
            <a:avLst>
              <a:gd name="adj1" fmla="val -56149"/>
              <a:gd name="adj2" fmla="val -2312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 rest of the code for this class on the next slide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1400">
                <a:solidFill>
                  <a:srgbClr val="000000"/>
                </a:solidFill>
              </a:rPr>
              <a:t>public class SensorExampleActivity extends Activity implements SensorEventListener {</a:t>
            </a:r>
          </a:p>
          <a:p>
            <a:pPr lvl="0" rtl="0"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r>
              <a:rPr lang="en" sz="1400" b="1">
                <a:solidFill>
                  <a:srgbClr val="000000"/>
                </a:solidFill>
              </a:rPr>
              <a:t>...</a:t>
            </a:r>
          </a:p>
          <a:p>
            <a:endParaRPr lang="en" sz="1400" b="1">
              <a:solidFill>
                <a:srgbClr val="000000"/>
              </a:solidFill>
            </a:endParaRPr>
          </a:p>
          <a:p>
            <a:pPr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protected void onResume() {</a:t>
            </a:r>
          </a:p>
          <a:p>
            <a:pPr marL="457200"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super.onResume();</a:t>
            </a:r>
          </a:p>
          <a:p>
            <a:pPr marL="457200"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mSensorManager.registerListener(this, mProximity, </a:t>
            </a:r>
          </a:p>
          <a:p>
            <a:pPr marL="2743200"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SensorManager.SENSOR_DELAY_NORMAL);</a:t>
            </a:r>
          </a:p>
          <a:p>
            <a:pPr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protected void onPause() {</a:t>
            </a:r>
          </a:p>
          <a:p>
            <a:pPr marL="457200"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super.onPause();</a:t>
            </a:r>
          </a:p>
          <a:p>
            <a:pPr marL="457200"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mSensorManager.unregisterListener(this);</a:t>
            </a:r>
          </a:p>
          <a:p>
            <a:pPr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public void onSensorChanged(SensorEvent event) {</a:t>
            </a:r>
          </a:p>
          <a:p>
            <a:pPr marL="457200"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Toast.makeText(this, "Proximity = " + event.values[0], Toast.LENGTH_SHORT).show();</a:t>
            </a:r>
          </a:p>
          <a:p>
            <a:pPr lvl="0" indent="457200" rtl="0"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  <p:sp>
        <p:nvSpPr>
          <p:cNvPr id="437" name="Shape 437"/>
          <p:cNvSpPr/>
          <p:nvPr/>
        </p:nvSpPr>
        <p:spPr>
          <a:xfrm>
            <a:off x="4481925" y="2143150"/>
            <a:ext cx="1826399" cy="875999"/>
          </a:xfrm>
          <a:prstGeom prst="wedgeRoundRectCallout">
            <a:avLst>
              <a:gd name="adj1" fmla="val -61733"/>
              <a:gd name="adj2" fmla="val -2660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onCreate() is here somewhere, on the previous page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SensorExampleActivity extends Activity implements SensorEventListener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...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protected void onResume()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super.onResume();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mSensorManager.registerListener(this, mProximity, </a:t>
            </a:r>
          </a:p>
          <a:p>
            <a:pPr marL="2743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SensorManager.SENSOR_DELAY_NORMAL);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}</a:t>
            </a:r>
          </a:p>
          <a:p>
            <a:endParaRPr lang="en" sz="1400" b="1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onPause()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super.onPause();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mSensorManager.unregisterListener(this);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onSensorChanged(SensorEvent event)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Toast.makeText(this, "Proximity = " + event.values[0], Toast.LENGTH_SHORT).show();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  <p:sp>
        <p:nvSpPr>
          <p:cNvPr id="444" name="Shape 444"/>
          <p:cNvSpPr/>
          <p:nvPr/>
        </p:nvSpPr>
        <p:spPr>
          <a:xfrm>
            <a:off x="5963475" y="4360825"/>
            <a:ext cx="2767500" cy="875999"/>
          </a:xfrm>
          <a:prstGeom prst="wedgeRoundRectCallout">
            <a:avLst>
              <a:gd name="adj1" fmla="val -23980"/>
              <a:gd name="adj2" fmla="val -6276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Note that this is onResume()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SensorExampleActivity extends Activity implements SensorEventListener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...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onResume()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super.onResume();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mSensorManager.registerListener</a:t>
            </a:r>
            <a:r>
              <a:rPr lang="en" sz="1400">
                <a:solidFill>
                  <a:srgbClr val="000000"/>
                </a:solidFill>
              </a:rPr>
              <a:t>(this, mProximity, </a:t>
            </a:r>
          </a:p>
          <a:p>
            <a:pPr marL="2743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SensorManager.SENSOR_DELAY_NORMAL);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onPause()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super.onPause();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mSensorManager.unregisterListener(this);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onSensorChanged(SensorEvent event)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Toast.makeText(this, "Proximity = " + event.values[0], Toast.LENGTH_SHORT).show();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  <p:sp>
        <p:nvSpPr>
          <p:cNvPr id="451" name="Shape 451"/>
          <p:cNvSpPr/>
          <p:nvPr/>
        </p:nvSpPr>
        <p:spPr>
          <a:xfrm>
            <a:off x="5963475" y="4360825"/>
            <a:ext cx="2767500" cy="875999"/>
          </a:xfrm>
          <a:prstGeom prst="wedgeRoundRectCallout">
            <a:avLst>
              <a:gd name="adj1" fmla="val -23980"/>
              <a:gd name="adj2" fmla="val -6276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only want to listen when the Activity is visible in this case, so we do this in onResume()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SensorExampleActivity extends Activity implements SensorEventListener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...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onResume()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super.onResume();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mSensorManager.registerListener(</a:t>
            </a:r>
            <a:r>
              <a:rPr lang="en" sz="1400" b="1">
                <a:solidFill>
                  <a:srgbClr val="000000"/>
                </a:solidFill>
              </a:rPr>
              <a:t>this</a:t>
            </a:r>
            <a:r>
              <a:rPr lang="en" sz="1400">
                <a:solidFill>
                  <a:srgbClr val="000000"/>
                </a:solidFill>
              </a:rPr>
              <a:t>, mProximity, </a:t>
            </a:r>
          </a:p>
          <a:p>
            <a:pPr marL="2743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SensorManager.SENSOR_DELAY_NORMAL);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onPause()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super.onPause();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mSensorManager.unregisterListener(this);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onSensorChanged(SensorEvent event)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Toast.makeText(this, "Proximity = " + event.values[0], Toast.LENGTH_SHORT).show();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  <p:sp>
        <p:nvSpPr>
          <p:cNvPr id="458" name="Shape 458"/>
          <p:cNvSpPr/>
          <p:nvPr/>
        </p:nvSpPr>
        <p:spPr>
          <a:xfrm>
            <a:off x="5963475" y="4360825"/>
            <a:ext cx="2767500" cy="875999"/>
          </a:xfrm>
          <a:prstGeom prst="wedgeRoundRectCallout">
            <a:avLst>
              <a:gd name="adj1" fmla="val -23980"/>
              <a:gd name="adj2" fmla="val -6276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pass a Context ...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Bound Service - 1 extending Binder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>
                <a:solidFill>
                  <a:srgbClr val="000000"/>
                </a:solidFill>
              </a:rPr>
              <a:t>
</a:t>
            </a: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this is the preferred technique when your service is merely a background worker for </a:t>
            </a:r>
            <a:r>
              <a:rPr lang="en" sz="2400" b="1" dirty="0">
                <a:solidFill>
                  <a:srgbClr val="000000"/>
                </a:solidFill>
              </a:rPr>
              <a:t>your own application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endParaRPr lang="en" sz="2400" dirty="0">
              <a:solidFill>
                <a:srgbClr val="000000"/>
              </a:solidFill>
            </a:endParaRPr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rgbClr val="000000"/>
                </a:solidFill>
              </a:rPr>
              <a:t>the only reason you would not create your interface this way is because your service is used by </a:t>
            </a:r>
            <a:r>
              <a:rPr lang="en" sz="2400" b="1" dirty="0">
                <a:solidFill>
                  <a:srgbClr val="000000"/>
                </a:solidFill>
              </a:rPr>
              <a:t>other applications or across separate processes</a:t>
            </a:r>
          </a:p>
          <a:p>
            <a:endParaRPr lang="en" sz="2400" dirty="0">
              <a:solidFill>
                <a:srgbClr val="000000"/>
              </a:solidFill>
            </a:endParaRPr>
          </a:p>
          <a:p>
            <a:endParaRPr lang="e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SensorExampleActivity extends Activity implements SensorEventListener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...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onResume()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super.onResume();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mSensorManager.registerListener(this, </a:t>
            </a:r>
            <a:r>
              <a:rPr lang="en" sz="1400" b="1">
                <a:solidFill>
                  <a:srgbClr val="000000"/>
                </a:solidFill>
              </a:rPr>
              <a:t>mProximity</a:t>
            </a:r>
            <a:r>
              <a:rPr lang="en" sz="1400">
                <a:solidFill>
                  <a:srgbClr val="000000"/>
                </a:solidFill>
              </a:rPr>
              <a:t>, </a:t>
            </a:r>
          </a:p>
          <a:p>
            <a:pPr marL="2743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SensorManager.SENSOR_DELAY_NORMAL);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onPause()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super.onPause();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mSensorManager.unregisterListener(this);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onSensorChanged(SensorEvent event)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Toast.makeText(this, "Proximity = " + event.values[0], Toast.LENGTH_SHORT).show();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  <p:sp>
        <p:nvSpPr>
          <p:cNvPr id="465" name="Shape 465"/>
          <p:cNvSpPr/>
          <p:nvPr/>
        </p:nvSpPr>
        <p:spPr>
          <a:xfrm>
            <a:off x="5963475" y="4360825"/>
            <a:ext cx="2767500" cy="875999"/>
          </a:xfrm>
          <a:prstGeom prst="wedgeRoundRectCallout">
            <a:avLst>
              <a:gd name="adj1" fmla="val -23980"/>
              <a:gd name="adj2" fmla="val -6276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 Sensor ...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SensorExampleActivity extends Activity implements SensorEventListener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...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onResume()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super.onResume();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mSensorManager.registerListener(this, mProximity, </a:t>
            </a:r>
          </a:p>
          <a:p>
            <a:pPr marL="2743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SensorManager.SENSOR_DELAY_NORMAL</a:t>
            </a:r>
            <a:r>
              <a:rPr lang="en" sz="1400">
                <a:solidFill>
                  <a:srgbClr val="000000"/>
                </a:solidFill>
              </a:rPr>
              <a:t>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onPause()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super.onPause();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mSensorManager.unregisterListener(this);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onSensorChanged(SensorEvent event)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Toast.makeText(this, "Proximity = " + event.values[0], Toast.LENGTH_SHORT).show();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  <p:sp>
        <p:nvSpPr>
          <p:cNvPr id="472" name="Shape 472"/>
          <p:cNvSpPr/>
          <p:nvPr/>
        </p:nvSpPr>
        <p:spPr>
          <a:xfrm>
            <a:off x="5963475" y="4360825"/>
            <a:ext cx="2767500" cy="875999"/>
          </a:xfrm>
          <a:prstGeom prst="wedgeRoundRectCallout">
            <a:avLst>
              <a:gd name="adj1" fmla="val -23980"/>
              <a:gd name="adj2" fmla="val -6276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and the rate we want sensor events to be delivered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SensorExampleActivity extends Activity implements SensorEventListener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...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onResume()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super.onResume();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mSensorManager.registerListener(this, mProximity, </a:t>
            </a:r>
          </a:p>
          <a:p>
            <a:pPr marL="2743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SensorManager.SENSOR_DELAY_NORMAL);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onPause()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super.onPause();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mSensorManager.unregisterListener(this);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onSensorChanged(SensorEvent event)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Toast.makeText(this, "Proximity = " + event.values[0], Toast.LENGTH_SHORT).show();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  <p:sp>
        <p:nvSpPr>
          <p:cNvPr id="479" name="Shape 479"/>
          <p:cNvSpPr/>
          <p:nvPr/>
        </p:nvSpPr>
        <p:spPr>
          <a:xfrm>
            <a:off x="5963475" y="4360825"/>
            <a:ext cx="2767500" cy="875999"/>
          </a:xfrm>
          <a:prstGeom prst="wedgeRoundRectCallout">
            <a:avLst>
              <a:gd name="adj1" fmla="val -55387"/>
              <a:gd name="adj2" fmla="val 19135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in onPause(), we want to stop listening for updates, preserving battery life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SensorExampleActivity extends Activity implements SensorEventListener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...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onResume()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super.onResume();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mSensorManager.registerListener(this, mProximity, </a:t>
            </a:r>
          </a:p>
          <a:p>
            <a:pPr marL="2743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SensorManager.SENSOR_DELAY_NORMAL);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onPause()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super.onPause();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mSensorManager.unregisterListener(this);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0000"/>
                </a:solidFill>
              </a:rPr>
              <a:t>public void onSensorChanged(SensorEvent event)</a:t>
            </a:r>
            <a:r>
              <a:rPr lang="en" sz="1400">
                <a:solidFill>
                  <a:srgbClr val="000000"/>
                </a:solidFill>
              </a:rPr>
              <a:t>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Toast.makeText(this, "Proximity = " + event.values[0], Toast.LENGTH_SHORT).show();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  <p:sp>
        <p:nvSpPr>
          <p:cNvPr id="486" name="Shape 486"/>
          <p:cNvSpPr/>
          <p:nvPr/>
        </p:nvSpPr>
        <p:spPr>
          <a:xfrm>
            <a:off x="5963475" y="4360825"/>
            <a:ext cx="2767500" cy="875999"/>
          </a:xfrm>
          <a:prstGeom prst="wedgeRoundRectCallout">
            <a:avLst>
              <a:gd name="adj1" fmla="val -29799"/>
              <a:gd name="adj2" fmla="val 7125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is where we take action when there is a change in Sensor values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SensorExampleActivity extends Activity implements SensorEventListener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...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onResume()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super.onResume();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mSensorManager.registerListener(this, mProximity, </a:t>
            </a:r>
          </a:p>
          <a:p>
            <a:pPr marL="2743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SensorManager.SENSOR_DELAY_NORMAL);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onPause()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super.onPause();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mSensorManager.unregisterListener(this);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onSensorChanged(SensorEvent event)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Toast.makeText(this, "Proximity = " + </a:t>
            </a:r>
            <a:r>
              <a:rPr lang="en" sz="1400" b="1">
                <a:solidFill>
                  <a:srgbClr val="000000"/>
                </a:solidFill>
              </a:rPr>
              <a:t>event.values[0]</a:t>
            </a:r>
            <a:r>
              <a:rPr lang="en" sz="1400">
                <a:solidFill>
                  <a:srgbClr val="000000"/>
                </a:solidFill>
              </a:rPr>
              <a:t>, Toast.LENGTH_SHORT).show();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  <p:sp>
        <p:nvSpPr>
          <p:cNvPr id="493" name="Shape 493"/>
          <p:cNvSpPr/>
          <p:nvPr/>
        </p:nvSpPr>
        <p:spPr>
          <a:xfrm>
            <a:off x="5963475" y="4360825"/>
            <a:ext cx="2767500" cy="875999"/>
          </a:xfrm>
          <a:prstGeom prst="wedgeRoundRectCallout">
            <a:avLst>
              <a:gd name="adj1" fmla="val -29799"/>
              <a:gd name="adj2" fmla="val 7125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event.values[] array has important data about the sensor event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class SensorExampleActivity extends Activity implements SensorEventListener {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	...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onResume()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super.onResume();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mSensorManager.registerListener(this, mProximity, </a:t>
            </a:r>
          </a:p>
          <a:p>
            <a:pPr marL="2743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SensorManager.SENSOR_DELAY_NORMAL);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protected void onPause()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super.onPause();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mSensorManager.unregisterListener(this);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public void onSensorChanged(SensorEvent event) {</a:t>
            </a:r>
          </a:p>
          <a:p>
            <a:pPr marL="457200"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Toast.makeText(this, "Proximity = " + </a:t>
            </a:r>
            <a:r>
              <a:rPr lang="en" sz="1400" b="1">
                <a:solidFill>
                  <a:srgbClr val="000000"/>
                </a:solidFill>
              </a:rPr>
              <a:t>event.values[0]</a:t>
            </a:r>
            <a:r>
              <a:rPr lang="en" sz="1400">
                <a:solidFill>
                  <a:srgbClr val="000000"/>
                </a:solidFill>
              </a:rPr>
              <a:t>, Toast.LENGTH_SHORT).show();</a:t>
            </a:r>
          </a:p>
          <a:p>
            <a:pPr lvl="0" indent="45720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}</a:t>
            </a:r>
          </a:p>
          <a:p>
            <a:endParaRPr lang="en" sz="1400">
              <a:solidFill>
                <a:srgbClr val="000000"/>
              </a:solidFill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  <p:sp>
        <p:nvSpPr>
          <p:cNvPr id="500" name="Shape 500"/>
          <p:cNvSpPr/>
          <p:nvPr/>
        </p:nvSpPr>
        <p:spPr>
          <a:xfrm>
            <a:off x="5963475" y="4360825"/>
            <a:ext cx="2767500" cy="875999"/>
          </a:xfrm>
          <a:prstGeom prst="wedgeRoundRectCallout">
            <a:avLst>
              <a:gd name="adj1" fmla="val -29799"/>
              <a:gd name="adj2" fmla="val 7125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Refer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page</a:t>
            </a:r>
            <a:r>
              <a:rPr lang="en"/>
              <a:t> for details for each type of Sensor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480"/>
              </a:spcBef>
            </a:pPr>
            <a:r>
              <a:rPr lang="en" dirty="0" smtClean="0">
                <a:solidFill>
                  <a:srgbClr val="000000"/>
                </a:solidFill>
              </a:rPr>
              <a:t>ProximitySensorExample.tar</a:t>
            </a:r>
            <a:endParaRPr lang="en" dirty="0">
              <a:solidFill>
                <a:srgbClr val="000000"/>
              </a:solidFill>
            </a:endParaRPr>
          </a:p>
          <a:p>
            <a:pPr>
              <a:spcBef>
                <a:spcPts val="480"/>
              </a:spcBef>
            </a:pPr>
            <a:r>
              <a:rPr lang="en" dirty="0">
                <a:solidFill>
                  <a:srgbClr val="000000"/>
                </a:solidFill>
              </a:rPr>
              <a:t>LightSensorExample.tar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endParaRPr lang="en" dirty="0">
              <a:solidFill>
                <a:srgbClr val="000000"/>
              </a:solidFill>
            </a:endParaRPr>
          </a:p>
          <a:p>
            <a:pPr lvl="0" rtl="0">
              <a:spcBef>
                <a:spcPts val="48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The code change between these two examples is very small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SensorEvent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Using Sensors to Create a NUI</a:t>
            </a:r>
          </a:p>
        </p:txBody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NUI = Natural User Interface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Human Computer Interaction is moving further and further away from the mouse and keyboard.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Being replaced by gestures on the device, air gestures, speech reco, and kinetics.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There are typically two phases to gesture recognition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Data Gathering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Gesture Detection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Touch</a:t>
            </a:r>
          </a:p>
        </p:txBody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Using Gesture Detection you can register to listen for touch events on the device.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Long Press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Double Tap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Fling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Pinch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Multiple Finger gestures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Telepathy</a:t>
            </a:r>
          </a:p>
        </p:txBody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Can think of this gesture as an air gesture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Passing your hand over the device without touching the screen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Might think that this would require a front facing camera to process this gesture..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This would be an option but there is an easier way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Use the </a:t>
            </a:r>
            <a:r>
              <a:rPr lang="en">
                <a:solidFill>
                  <a:srgbClr val="0000FF"/>
                </a:solidFill>
              </a:rPr>
              <a:t>Light Sensor</a:t>
            </a:r>
            <a:r>
              <a:rPr lang="en"/>
              <a:t> to recognize the gesture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and the </a:t>
            </a:r>
            <a:r>
              <a:rPr lang="en">
                <a:solidFill>
                  <a:srgbClr val="0000FF"/>
                </a:solidFill>
              </a:rPr>
              <a:t>Proximity Sensor</a:t>
            </a:r>
            <a:r>
              <a:rPr lang="en"/>
              <a:t> to validate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Bound Service - 1 extending Binder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solidFill>
                  <a:srgbClr val="000000"/>
                </a:solidFill>
              </a:rPr>
              <a:t>Here's how to set it up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In your service, create an instance of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Binder</a:t>
            </a:r>
            <a:r>
              <a:rPr lang="en" sz="2400">
                <a:solidFill>
                  <a:srgbClr val="000000"/>
                </a:solidFill>
              </a:rPr>
              <a:t> that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</a:rPr>
              <a:t>returns the current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Service</a:t>
            </a:r>
            <a:r>
              <a:rPr lang="en" sz="2400">
                <a:solidFill>
                  <a:srgbClr val="000000"/>
                </a:solidFill>
              </a:rPr>
              <a:t> instance, which has public methods the client can call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Return this instance of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Binder</a:t>
            </a:r>
            <a:r>
              <a:rPr lang="en" sz="2400">
                <a:solidFill>
                  <a:srgbClr val="000000"/>
                </a:solidFill>
              </a:rPr>
              <a:t> from the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onBind()</a:t>
            </a:r>
            <a:r>
              <a:rPr lang="en" sz="2400">
                <a:solidFill>
                  <a:srgbClr val="000000"/>
                </a:solidFill>
              </a:rPr>
              <a:t> callback method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</a:rPr>
              <a:t>In the client, receive the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Binder</a:t>
            </a:r>
            <a:r>
              <a:rPr lang="en" sz="2400">
                <a:solidFill>
                  <a:srgbClr val="000000"/>
                </a:solidFill>
              </a:rPr>
              <a:t> from the </a:t>
            </a:r>
            <a:r>
              <a:rPr lang="en" sz="2400" u="sng">
                <a:solidFill>
                  <a:srgbClr val="000000"/>
                </a:solidFill>
                <a:hlinkClick r:id="rId5"/>
              </a:rPr>
              <a:t>onServiceConnected()</a:t>
            </a:r>
            <a:r>
              <a:rPr lang="en" sz="2400">
                <a:solidFill>
                  <a:srgbClr val="000000"/>
                </a:solidFill>
              </a:rPr>
              <a:t> callback method and make calls to the bound service using the methods provided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Microphone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Using Speech is a no brainer for NUI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http://developer.android.com/reference/android/speech/RecognizerIntent.html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 more technical way of using the microphone requires signal processing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Way, way, way outside the scope of this class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Making Sense of the Data</a:t>
            </a:r>
          </a:p>
        </p:txBody>
      </p:sp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Thresholds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check peaks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filter peaks too close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based on count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Time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combine with sensor data to get heart rate, for example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Statistics are your friend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Since sensors spit out messy and noisy data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Mean, median, mode, range, etc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If you created two Activities A and B, you can start B from A, and have B return some result to A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instead of 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startActivity(Intent)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call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startActivityForResult(Intent, int)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480"/>
              </a:spcBef>
              <a:buNone/>
            </a:pPr>
            <a:r>
              <a:rPr lang="en" sz="1800"/>
              <a:t>
private int MY_CODE = 29;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800"/>
              <a:t>	</a:t>
            </a:r>
          </a:p>
          <a:p>
            <a:pPr lvl="0" indent="457200" rtl="0">
              <a:spcBef>
                <a:spcPts val="480"/>
              </a:spcBef>
              <a:buNone/>
            </a:pPr>
            <a:r>
              <a:rPr lang="en" sz="1800"/>
              <a:t>@Override</a:t>
            </a:r>
          </a:p>
          <a:p>
            <a:pPr lvl="0" indent="457200" rtl="0">
              <a:spcBef>
                <a:spcPts val="480"/>
              </a:spcBef>
              <a:buNone/>
            </a:pPr>
            <a:r>
              <a:rPr lang="en" sz="1800"/>
              <a:t>public void onCreate(Bundle savedInstanceState) {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800"/>
              <a:t>super.onCreate(savedInstanceState);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800"/>
              <a:t>setContentView(R.layout.main);</a:t>
            </a:r>
          </a:p>
          <a:p>
            <a:pPr lvl="0" indent="457200" rtl="0">
              <a:spcBef>
                <a:spcPts val="480"/>
              </a:spcBef>
              <a:buNone/>
            </a:pPr>
            <a:r>
              <a:rPr lang="en" sz="1800"/>
              <a:t>}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800"/>
              <a:t>    </a:t>
            </a:r>
          </a:p>
          <a:p>
            <a:pPr lvl="0" indent="457200" rtl="0">
              <a:spcBef>
                <a:spcPts val="480"/>
              </a:spcBef>
              <a:buNone/>
            </a:pPr>
            <a:r>
              <a:rPr lang="en" sz="1800"/>
              <a:t>public void startSecondActivity(View v)</a:t>
            </a:r>
          </a:p>
          <a:p>
            <a:pPr lvl="0" indent="457200" rtl="0">
              <a:spcBef>
                <a:spcPts val="480"/>
              </a:spcBef>
              <a:buNone/>
            </a:pPr>
            <a:r>
              <a:rPr lang="en" sz="1800"/>
              <a:t>{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800"/>
              <a:t>Intent intent = new Intent(A.this, B.class);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800"/>
              <a:t>startActivityForResult(intent, MY_CODE);</a:t>
            </a:r>
          </a:p>
          <a:p>
            <a:pPr lvl="0" indent="457200" rtl="0">
              <a:spcBef>
                <a:spcPts val="480"/>
              </a:spcBef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private int MY_CODE = 29;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startSecondActivity(View v)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Intent intent = new Intent(A.this, B.class);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startActivityForResult(intent, MY_CODE);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561" name="Shape 561"/>
          <p:cNvSpPr/>
          <p:nvPr/>
        </p:nvSpPr>
        <p:spPr>
          <a:xfrm>
            <a:off x="6019800" y="3591425"/>
            <a:ext cx="2666999" cy="11129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code is for Activity A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</a:t>
            </a:r>
            <a:r>
              <a:rPr lang="en" sz="1800" b="1"/>
              <a:t>private int MY_CODE = 29;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</a:t>
            </a:r>
          </a:p>
          <a:p>
            <a:pPr lvl="0" indent="457200" rtl="0">
              <a:spcBef>
                <a:spcPts val="480"/>
              </a:spcBef>
              <a:buNone/>
            </a:pPr>
            <a:r>
              <a:rPr lang="en" sz="1800"/>
              <a:t>public void startSecondActivity(View v)</a:t>
            </a:r>
          </a:p>
          <a:p>
            <a:pPr lvl="0" indent="457200" rtl="0">
              <a:spcBef>
                <a:spcPts val="480"/>
              </a:spcBef>
              <a:buNone/>
            </a:pPr>
            <a:r>
              <a:rPr lang="en" sz="1800"/>
              <a:t>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Intent intent = new Intent(A.this, B.class);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startActivityForResult(intent, MY_CODE);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568" name="Shape 568"/>
          <p:cNvSpPr/>
          <p:nvPr/>
        </p:nvSpPr>
        <p:spPr>
          <a:xfrm>
            <a:off x="5739650" y="1670725"/>
            <a:ext cx="2415300" cy="978299"/>
          </a:xfrm>
          <a:prstGeom prst="wedgeRoundRectCallout">
            <a:avLst>
              <a:gd name="adj1" fmla="val -57707"/>
              <a:gd name="adj2" fmla="val 24003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Some number that you want to use to identify your request. #29 is nothing special here.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private int MY_CODE = 29;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public void startSecondActivity(View v)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Intent intent = new Intent(A.this, B.class);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startActivityForResult(intent, MY_CODE);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575" name="Shape 575"/>
          <p:cNvSpPr/>
          <p:nvPr/>
        </p:nvSpPr>
        <p:spPr>
          <a:xfrm>
            <a:off x="6271500" y="3496425"/>
            <a:ext cx="2415300" cy="978299"/>
          </a:xfrm>
          <a:prstGeom prst="wedgeRoundRectCallout">
            <a:avLst>
              <a:gd name="adj1" fmla="val -40377"/>
              <a:gd name="adj2" fmla="val 7073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 added a button to the XML and set the android:onClick attribute to this method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private int MY_CODE = 29;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startSecondActivity(View v)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Intent intent = new Intent(A.this, B.class);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startActivityForResult(intent, MY_CODE);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582" name="Shape 582"/>
          <p:cNvSpPr/>
          <p:nvPr/>
        </p:nvSpPr>
        <p:spPr>
          <a:xfrm>
            <a:off x="6389825" y="3594900"/>
            <a:ext cx="2415300" cy="978299"/>
          </a:xfrm>
          <a:prstGeom prst="wedgeRoundRectCallout">
            <a:avLst>
              <a:gd name="adj1" fmla="val -24058"/>
              <a:gd name="adj2" fmla="val 71149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have seen this before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
private int MY_CODE = 29;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startSecondActivity(View v)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Intent intent = new Intent(A.this, B.class);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startActivityForResult(intent, MY_CODE);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589" name="Shape 589"/>
          <p:cNvSpPr/>
          <p:nvPr/>
        </p:nvSpPr>
        <p:spPr>
          <a:xfrm>
            <a:off x="6248400" y="3424350"/>
            <a:ext cx="2676000" cy="1319399"/>
          </a:xfrm>
          <a:prstGeom prst="wedgeRoundRectCallout">
            <a:avLst>
              <a:gd name="adj1" fmla="val -32095"/>
              <a:gd name="adj2" fmla="val 6476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Instead of startActivity(intent), we call startActivityForResult and give it the intent along with our "special" request code.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buNone/>
            </a:pPr>
            <a:r>
              <a:rPr lang="en" sz="1800"/>
              <a:t>
protected void onActivityResult(int requestCode, int resultCode, Intent data)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800"/>
              <a:t>{</a:t>
            </a:r>
          </a:p>
          <a:p>
            <a:pPr lvl="0" indent="457200" rtl="0">
              <a:spcBef>
                <a:spcPts val="480"/>
              </a:spcBef>
              <a:buNone/>
            </a:pPr>
            <a:r>
              <a:rPr lang="en" sz="1800"/>
              <a:t>if(requestCode == MY_CODE)</a:t>
            </a:r>
          </a:p>
          <a:p>
            <a:pPr lvl="0" indent="457200" rtl="0">
              <a:spcBef>
                <a:spcPts val="480"/>
              </a:spcBef>
              <a:buNone/>
            </a:pPr>
            <a:r>
              <a:rPr lang="en" sz="1800"/>
              <a:t>{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800"/>
              <a:t>if(resultCode == RESULT_OK)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800"/>
              <a:t>{</a:t>
            </a:r>
          </a:p>
          <a:p>
            <a:pPr marL="914400" lvl="0" indent="457200" rtl="0">
              <a:spcBef>
                <a:spcPts val="480"/>
              </a:spcBef>
              <a:buNone/>
            </a:pPr>
            <a:r>
              <a:rPr lang="en" sz="1800"/>
              <a:t>// result is OK, add code here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800"/>
              <a:t>    		}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800"/>
              <a:t>    	}</a:t>
            </a:r>
          </a:p>
          <a:p>
            <a:pPr marL="0" lvl="0" indent="0" rtl="0">
              <a:spcBef>
                <a:spcPts val="480"/>
              </a:spcBef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596" name="Shape 596"/>
          <p:cNvSpPr/>
          <p:nvPr/>
        </p:nvSpPr>
        <p:spPr>
          <a:xfrm>
            <a:off x="5817275" y="3601450"/>
            <a:ext cx="2666999" cy="11129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also need to add this method to Activity A, to react to when the result has been returned from Activity B.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Bound Service - 1 extending Binder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
see BoundServiceBinderExample.tar</a:t>
            </a:r>
          </a:p>
          <a:p>
            <a:endParaRPr lang="en"/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ServiceConnection class monitors the connection between the client and the Service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When a Service is bound, the binder returned is returned to the onServiceConnected() method of ServiceConnection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" sz="1800"/>
              <a:t>public class B extends Activity {</a:t>
            </a:r>
          </a:p>
          <a:p>
            <a:endParaRPr lang="en" sz="1800"/>
          </a:p>
          <a:p>
            <a:pPr lvl="0" rtl="0">
              <a:spcBef>
                <a:spcPts val="480"/>
              </a:spcBef>
              <a:buNone/>
            </a:pPr>
            <a:r>
              <a:rPr lang="en" sz="1800"/>
              <a:t>	@Override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800"/>
              <a:t>	public void onCreate(Bundle savedInstanceState) {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800"/>
              <a:t>	    super.onCreate(savedInstanceState);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800"/>
              <a:t>	    setContentView(R.layout.second);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800"/>
              <a:t>	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800"/>
              <a:t>	}</a:t>
            </a:r>
          </a:p>
          <a:p>
            <a:endParaRPr lang="en" sz="1800"/>
          </a:p>
          <a:p>
            <a:pPr lvl="0" rtl="0">
              <a:spcBef>
                <a:spcPts val="480"/>
              </a:spcBef>
              <a:buNone/>
            </a:pPr>
            <a:r>
              <a:rPr lang="en" sz="1800"/>
              <a:t>	public void finishMe(View v)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800"/>
              <a:t>	{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800"/>
              <a:t>		setResult(Activity.RESULT_OK, null);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800"/>
              <a:t>finish();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800"/>
              <a:t>	}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B extends Activity {</a:t>
            </a:r>
          </a:p>
          <a:p>
            <a:endParaRPr lang="en" sz="1800"/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@Override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public void onCreate(Bundle savedInstanceState) 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   super.onCreate(savedInstanceState);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   setContentView(R.layout.second);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}</a:t>
            </a:r>
          </a:p>
          <a:p>
            <a:endParaRPr lang="en" sz="1800"/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public void finishMe(View v)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	setResult(Activity.RESULT_OK, null);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finish();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609" name="Shape 609"/>
          <p:cNvSpPr/>
          <p:nvPr/>
        </p:nvSpPr>
        <p:spPr>
          <a:xfrm>
            <a:off x="5817275" y="3601450"/>
            <a:ext cx="2666999" cy="1112999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code is for Activity B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B extends Activity {</a:t>
            </a:r>
          </a:p>
          <a:p>
            <a:endParaRPr lang="en" sz="1800"/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@Override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public void onCreate(Bundle savedInstanceState) 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   super.onCreate(savedInstanceState);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   setContentView(R.layout.second);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}</a:t>
            </a:r>
          </a:p>
          <a:p>
            <a:endParaRPr lang="en" sz="1800"/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public void finishMe(View v)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	setResult(Activity.RESULT_OK, null);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finish();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616" name="Shape 616"/>
          <p:cNvSpPr/>
          <p:nvPr/>
        </p:nvSpPr>
        <p:spPr>
          <a:xfrm>
            <a:off x="5162150" y="3922425"/>
            <a:ext cx="2786399" cy="978299"/>
          </a:xfrm>
          <a:prstGeom prst="wedgeRoundRectCallout">
            <a:avLst>
              <a:gd name="adj1" fmla="val -54756"/>
              <a:gd name="adj2" fmla="val -102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Assuming there's a Button with android:onClick="finishMe"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B extends Activity {</a:t>
            </a:r>
          </a:p>
          <a:p>
            <a:endParaRPr lang="en" sz="1800"/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@Override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public void onCreate(Bundle savedInstanceState) 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   super.onCreate(savedInstanceState);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   setContentView(R.layout.second);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}</a:t>
            </a:r>
          </a:p>
          <a:p>
            <a:endParaRPr lang="en" sz="1800"/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public void finishMe(View v)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	setResult(Activity.RESULT_OK, null);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finish();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623" name="Shape 623"/>
          <p:cNvSpPr/>
          <p:nvPr/>
        </p:nvSpPr>
        <p:spPr>
          <a:xfrm>
            <a:off x="6022400" y="4229250"/>
            <a:ext cx="2786399" cy="978299"/>
          </a:xfrm>
          <a:prstGeom prst="wedgeRoundRectCallout">
            <a:avLst>
              <a:gd name="adj1" fmla="val -47768"/>
              <a:gd name="adj2" fmla="val 69168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Set the result of this Activity to OK. The second argument is an Intent, but we'll go in to this another time.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B extends Activity {</a:t>
            </a:r>
          </a:p>
          <a:p>
            <a:endParaRPr lang="en" sz="1800"/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@Override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public void onCreate(Bundle savedInstanceState) 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   super.onCreate(savedInstanceState);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   setContentView(R.layout.second);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}</a:t>
            </a:r>
          </a:p>
          <a:p>
            <a:endParaRPr lang="en" sz="1800"/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public void finishMe(View v)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{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	setResult(Activity.RESULT_OK, null);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finish();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630" name="Shape 630"/>
          <p:cNvSpPr/>
          <p:nvPr/>
        </p:nvSpPr>
        <p:spPr>
          <a:xfrm>
            <a:off x="4023150" y="5021325"/>
            <a:ext cx="3247499" cy="1289099"/>
          </a:xfrm>
          <a:prstGeom prst="wedgeRoundRectCallout">
            <a:avLst>
              <a:gd name="adj1" fmla="val -54756"/>
              <a:gd name="adj2" fmla="val -102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Finish this Activity B, which will lead to onDestroy() being called, and Activity A becoming active. onActivityResult() in A will then be called.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"/>
              <a:t>
</a:t>
            </a:r>
          </a:p>
          <a:p>
            <a:endParaRPr lang="en"/>
          </a:p>
          <a:p>
            <a:pPr lvl="0">
              <a:spcBef>
                <a:spcPts val="48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See StartActivityForResultExample.tar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48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As another example, let's call upon an existing Android Activity for a result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480"/>
              </a:spcBef>
              <a:buNone/>
            </a:pPr>
            <a:r>
              <a:rPr lang="en" sz="1400" b="1"/>
              <a:t>static final int PICK_REQUEST = 1337;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400"/>
              <a:t>    </a:t>
            </a:r>
          </a:p>
          <a:p>
            <a:pPr lvl="0" indent="457200" rtl="0">
              <a:spcBef>
                <a:spcPts val="480"/>
              </a:spcBef>
              <a:buNone/>
            </a:pPr>
            <a:r>
              <a:rPr lang="en" sz="1400"/>
              <a:t>@Override public void onCreate(Bundle savedInstanceState) {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spcBef>
                <a:spcPts val="480"/>
              </a:spcBef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400"/>
              <a:t>    </a:t>
            </a:r>
          </a:p>
          <a:p>
            <a:pPr lvl="0" indent="457200" rtl="0">
              <a:spcBef>
                <a:spcPts val="480"/>
              </a:spcBef>
              <a:buNone/>
            </a:pPr>
            <a:r>
              <a:rPr lang="en" sz="1400"/>
              <a:t>public void pickContact(View v) {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400"/>
              <a:t>Intent intent = new Intent(Intent.ACTION_PICK, Phone.CONTENT_URI);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400"/>
              <a:t>startActivityForResult(intent, PICK_REQUEST);</a:t>
            </a:r>
          </a:p>
          <a:p>
            <a:pPr lvl="0" indent="457200" rtl="0">
              <a:spcBef>
                <a:spcPts val="480"/>
              </a:spcBef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spcBef>
                <a:spcPts val="480"/>
              </a:spcBef>
              <a:buNone/>
            </a:pPr>
            <a:r>
              <a:rPr lang="en" sz="1400"/>
              <a:t>protected void onActivityResult(int requestCode, int resultCode, Intent data) {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400"/>
              <a:t>if (requestCode == PICK_REQUEST) {</a:t>
            </a:r>
          </a:p>
          <a:p>
            <a:pPr marL="914400" lvl="0" indent="457200" rtl="0">
              <a:spcBef>
                <a:spcPts val="480"/>
              </a:spcBef>
              <a:buNone/>
            </a:pPr>
            <a:r>
              <a:rPr lang="en" sz="1400"/>
              <a:t>if (resultCode == RESULT_OK) {</a:t>
            </a:r>
          </a:p>
          <a:p>
            <a:pPr marL="914400" lvl="0" indent="457200" rtl="0">
              <a:spcBef>
                <a:spcPts val="480"/>
              </a:spcBef>
              <a:buNone/>
            </a:pPr>
            <a:r>
              <a:rPr lang="en" sz="1400"/>
              <a:t>/* result is OK! */</a:t>
            </a:r>
          </a:p>
          <a:p>
            <a:pPr lvl="0" rtl="0">
              <a:spcBef>
                <a:spcPts val="480"/>
              </a:spcBef>
              <a:buNone/>
            </a:pPr>
            <a:r>
              <a:rPr lang="en" sz="1400"/>
              <a:t>            		}</a:t>
            </a:r>
          </a:p>
          <a:p>
            <a:pPr marL="457200" lvl="0" indent="457200" rtl="0">
              <a:spcBef>
                <a:spcPts val="480"/>
              </a:spcBef>
              <a:buNone/>
            </a:pPr>
            <a:r>
              <a:rPr lang="en" sz="1400"/>
              <a:t>}</a:t>
            </a:r>
          </a:p>
          <a:p>
            <a:pPr marL="457200" lvl="0" indent="0" rtl="0">
              <a:spcBef>
                <a:spcPts val="480"/>
              </a:spcBef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649" name="Shape 649"/>
          <p:cNvSpPr/>
          <p:nvPr/>
        </p:nvSpPr>
        <p:spPr>
          <a:xfrm>
            <a:off x="5079925" y="1417637"/>
            <a:ext cx="2084400" cy="807900"/>
          </a:xfrm>
          <a:prstGeom prst="wedgeRoundRectCallout">
            <a:avLst>
              <a:gd name="adj1" fmla="val -54756"/>
              <a:gd name="adj2" fmla="val -102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Here's our request code again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655" name="Shape 6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static final int PICK_REQUEST = 1337;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 public void onCreate(Bundle savedInstanceState)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public void pickContact(View v)</a:t>
            </a:r>
            <a:r>
              <a:rPr lang="en" sz="1400"/>
              <a:t>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Intent intent = new Intent(Intent.ACTION_PICK, Phone.CONTENT_URI);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startActivityForResult(intent, PICK_REQUEST);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protected void onActivityResult(int requestCode, int resultCode, Intent data)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 (requestCode == PICK_REQUEST) {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 (resultCode == RESULT_OK) {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/* result is OK! */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		}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marL="457200" lvl="0" indent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656" name="Shape 656"/>
          <p:cNvSpPr/>
          <p:nvPr/>
        </p:nvSpPr>
        <p:spPr>
          <a:xfrm>
            <a:off x="4953596" y="2719062"/>
            <a:ext cx="2786099" cy="807900"/>
          </a:xfrm>
          <a:prstGeom prst="wedgeRoundRectCallout">
            <a:avLst>
              <a:gd name="adj1" fmla="val -54756"/>
              <a:gd name="adj2" fmla="val -102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Tied to a Button with android:onClick="pickContact"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static final int PICK_REQUEST = 1337;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 public void onCreate(Bundle savedInstanceState)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pickContact(View v)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Intent intent = new Intent(Intent.ACTION_PICK, Phone.CONTENT_URI);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startActivityForResult(intent, PICK_REQUEST);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protected void onActivityResult(int requestCode, int resultCode, Intent data)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 (requestCode == PICK_REQUEST) {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 (resultCode == RESULT_OK) {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/* result is OK! */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		}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marL="457200" lvl="0" indent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663" name="Shape 663"/>
          <p:cNvSpPr/>
          <p:nvPr/>
        </p:nvSpPr>
        <p:spPr>
          <a:xfrm>
            <a:off x="5274446" y="2087407"/>
            <a:ext cx="2355000" cy="928199"/>
          </a:xfrm>
          <a:prstGeom prst="wedgeRoundRectCallout">
            <a:avLst>
              <a:gd name="adj1" fmla="val -22959"/>
              <a:gd name="adj2" fmla="val 6344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We use a different constructor for the Intent this time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Bound Service - 2 using Messenger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000000"/>
                </a:solidFill>
              </a:rPr>
              <a:t>if you need your interface to work across different processes, you can create an interface for the service with a Messenger</a:t>
            </a:r>
          </a:p>
          <a:p>
            <a:endParaRPr lang="en" sz="2000" dirty="0">
              <a:solidFill>
                <a:srgbClr val="000000"/>
              </a:solidFill>
            </a:endParaRP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000000"/>
                </a:solidFill>
              </a:rPr>
              <a:t>the service defines a Handler that responds to different types of Message objects</a:t>
            </a:r>
          </a:p>
          <a:p>
            <a:endParaRPr lang="en" sz="2000" dirty="0">
              <a:solidFill>
                <a:srgbClr val="000000"/>
              </a:solidFill>
            </a:endParaRP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000000"/>
                </a:solidFill>
              </a:rPr>
              <a:t>Additionally, the client can define a Messenger of its own so the service can send messages back.</a:t>
            </a:r>
          </a:p>
          <a:p>
            <a:endParaRPr lang="en" sz="2000" dirty="0">
              <a:solidFill>
                <a:srgbClr val="000000"/>
              </a:solidFill>
            </a:endParaRPr>
          </a:p>
          <a:p>
            <a:pPr marL="457200" lvl="0" indent="-3556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000000"/>
                </a:solidFill>
              </a:rPr>
              <a:t>this is the simplest way to perform interprocess communication (IPC</a:t>
            </a:r>
            <a:r>
              <a:rPr lang="en" sz="2000" dirty="0" smtClean="0">
                <a:solidFill>
                  <a:srgbClr val="000000"/>
                </a:solidFill>
              </a:rPr>
              <a:t>). </a:t>
            </a:r>
            <a:endParaRPr lang="en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static final int PICK_REQUEST = 1337;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 public void onCreate(Bundle savedInstanceState)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pickContact(View v)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Intent intent = new Intent(</a:t>
            </a:r>
            <a:r>
              <a:rPr lang="en" sz="1400" b="1"/>
              <a:t>Intent.ACTION_PICK</a:t>
            </a:r>
            <a:r>
              <a:rPr lang="en" sz="1400"/>
              <a:t>, </a:t>
            </a:r>
            <a:r>
              <a:rPr lang="en" sz="1400" b="1"/>
              <a:t>Phone.CONTENT_URI</a:t>
            </a:r>
            <a:r>
              <a:rPr lang="en" sz="1400"/>
              <a:t>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startActivityForResult(intent, PICK_REQUEST);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protected void onActivityResult(int requestCode, int resultCode, Intent data)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 (requestCode == PICK_REQUEST) {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 (resultCode == RESULT_OK) {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/* result is OK! */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		}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marL="457200" lvl="0" indent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670" name="Shape 670"/>
          <p:cNvSpPr/>
          <p:nvPr/>
        </p:nvSpPr>
        <p:spPr>
          <a:xfrm>
            <a:off x="5203646" y="2332658"/>
            <a:ext cx="2495399" cy="928199"/>
          </a:xfrm>
          <a:prstGeom prst="wedgeRoundRectCallout">
            <a:avLst>
              <a:gd name="adj1" fmla="val -22959"/>
              <a:gd name="adj2" fmla="val 6344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These two arguments must mean something together, they don't always do!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static final int PICK_REQUEST = 1337;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 public void onCreate(Bundle savedInstanceState)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pickContact(View v)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Intent intent = new Intent(</a:t>
            </a:r>
            <a:r>
              <a:rPr lang="en" sz="1400" b="1"/>
              <a:t>Intent.ACTION_PICK</a:t>
            </a:r>
            <a:r>
              <a:rPr lang="en" sz="1400"/>
              <a:t>, </a:t>
            </a:r>
            <a:r>
              <a:rPr lang="en" sz="1400" b="1"/>
              <a:t>Phone.CONTENT_URI</a:t>
            </a:r>
            <a:r>
              <a:rPr lang="en" sz="1400"/>
              <a:t>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startActivityForResult(intent, PICK_REQUEST);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protected void onActivityResult(int requestCode, int resultCode, Intent data)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 (requestCode == PICK_REQUEST) {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 (resultCode == RESULT_OK) {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/* result is OK! */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		}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marL="457200" lvl="0" indent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677" name="Shape 677"/>
          <p:cNvSpPr/>
          <p:nvPr/>
        </p:nvSpPr>
        <p:spPr>
          <a:xfrm>
            <a:off x="5334071" y="2118358"/>
            <a:ext cx="2495399" cy="928199"/>
          </a:xfrm>
          <a:prstGeom prst="wedgeRoundRectCallout">
            <a:avLst>
              <a:gd name="adj1" fmla="val -22959"/>
              <a:gd name="adj2" fmla="val 6344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There should be an Activity that recognizes this Intent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static final int PICK_REQUEST = 1337;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 public void onCreate(Bundle savedInstanceState)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pickContact(View v)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Intent intent = new Intent(</a:t>
            </a:r>
            <a:r>
              <a:rPr lang="en" sz="1400" b="1"/>
              <a:t>Intent.ACTION_PICK</a:t>
            </a:r>
            <a:r>
              <a:rPr lang="en" sz="1400"/>
              <a:t>, </a:t>
            </a:r>
            <a:r>
              <a:rPr lang="en" sz="1400" b="1"/>
              <a:t>Phone.CONTENT_URI</a:t>
            </a:r>
            <a:r>
              <a:rPr lang="en" sz="1400"/>
              <a:t>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startActivityForResult(intent, PICK_REQUEST);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protected void onActivityResult(int requestCode, int resultCode, Intent data)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 (requestCode == PICK_REQUEST) {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 (resultCode == RESULT_OK) {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/* result is OK! */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		}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marL="457200" lvl="0" indent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684" name="Shape 684"/>
          <p:cNvSpPr/>
          <p:nvPr/>
        </p:nvSpPr>
        <p:spPr>
          <a:xfrm>
            <a:off x="5212946" y="2174258"/>
            <a:ext cx="2495399" cy="928199"/>
          </a:xfrm>
          <a:prstGeom prst="wedgeRoundRectCallout">
            <a:avLst>
              <a:gd name="adj1" fmla="val -22959"/>
              <a:gd name="adj2" fmla="val 63441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If none exists, you will probably get Force Close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static final int PICK_REQUEST = 1337;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 public void onCreate(Bundle savedInstanceState)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pickContact(View v)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Intent intent = new Intent(Intent.ACTION_PICK, Phone.CONTENT_URI);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startActivityForResult(intent, PICK_REQUEST);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protected void onActivityResult(int requestCode, int resultCode, Intent data)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 (requestCode == PICK_REQUEST) {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 (resultCode == RESULT_OK) {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/* result is OK! */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		}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marL="457200" lvl="0" indent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691" name="Shape 691"/>
          <p:cNvSpPr/>
          <p:nvPr/>
        </p:nvSpPr>
        <p:spPr>
          <a:xfrm>
            <a:off x="6216221" y="3517781"/>
            <a:ext cx="2003999" cy="657600"/>
          </a:xfrm>
          <a:prstGeom prst="wedgeRoundRectCallout">
            <a:avLst>
              <a:gd name="adj1" fmla="val -55172"/>
              <a:gd name="adj2" fmla="val 64027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Nothing new here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Starting Activities &amp; Getting Results</a:t>
            </a:r>
          </a:p>
        </p:txBody>
      </p:sp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static final int PICK_REQUEST = 1337;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@Override public void onCreate(Bundle savedInstanceState)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super.onCreate(savedInstanceState);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setContentView(R.layout.main);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public void pickContact(View v)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Intent intent = new Intent(Intent.ACTION_PICK, Phone.CONTENT_URI);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startActivityForResult(intent, PICK_REQUEST);</a:t>
            </a:r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  <a:p>
            <a:pPr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 b="1"/>
              <a:t>protected void onActivityResult(int requestCode, int resultCode, Intent data) {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 (requestCode == PICK_REQUEST) {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if (resultCode == RESULT_OK) {</a:t>
            </a:r>
          </a:p>
          <a:p>
            <a:pPr marL="9144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/* result is OK! */</a:t>
            </a:r>
          </a:p>
          <a:p>
            <a:pPr lvl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            		}</a:t>
            </a:r>
          </a:p>
          <a:p>
            <a:pPr marL="457200" lvl="0" indent="45720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pPr marL="457200" lvl="0" indent="0" rtl="0">
              <a:spcBef>
                <a:spcPts val="48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400"/>
              <a:t>}</a:t>
            </a:r>
          </a:p>
          <a:p>
            <a:endParaRPr lang="en" sz="1400"/>
          </a:p>
        </p:txBody>
      </p:sp>
      <p:sp>
        <p:nvSpPr>
          <p:cNvPr id="698" name="Shape 698"/>
          <p:cNvSpPr/>
          <p:nvPr/>
        </p:nvSpPr>
        <p:spPr>
          <a:xfrm>
            <a:off x="5806225" y="3564369"/>
            <a:ext cx="2535000" cy="1030200"/>
          </a:xfrm>
          <a:prstGeom prst="wedgeRoundRectCallout">
            <a:avLst>
              <a:gd name="adj1" fmla="val -24316"/>
              <a:gd name="adj2" fmla="val 62583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That starts Activity B. When Activity B has returned, the result will be returned to this callback function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Understanding Implicit Intents</a:t>
            </a:r>
          </a:p>
        </p:txBody>
      </p:sp>
      <p:sp>
        <p:nvSpPr>
          <p:cNvPr id="710" name="Shape 7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 dirty="0"/>
              <a:t>Implicit Intents</a:t>
            </a:r>
          </a:p>
          <a:p>
            <a:endParaRPr lang="en" sz="2400" dirty="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>
                <a:solidFill>
                  <a:srgbClr val="0BD0D9"/>
                </a:solidFill>
              </a:rPr>
              <a:t></a:t>
            </a:r>
            <a:r>
              <a:rPr lang="en" sz="1800" dirty="0">
                <a:solidFill>
                  <a:srgbClr val="000000"/>
                </a:solidFill>
              </a:rPr>
              <a:t>specify the action that should be performed and optionally the URI which should be used in conjunction with the action</a:t>
            </a:r>
          </a:p>
          <a:p>
            <a:pPr marL="0" indent="0">
              <a:buNone/>
            </a:pPr>
            <a:endParaRPr lang="en" sz="1800" dirty="0">
              <a:solidFill>
                <a:srgbClr val="000000"/>
              </a:solidFill>
            </a:endParaRPr>
          </a:p>
          <a:p>
            <a:pPr marR="0"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 smtClean="0">
                <a:solidFill>
                  <a:srgbClr val="000000"/>
                </a:solidFill>
              </a:rPr>
              <a:t>        Intent </a:t>
            </a:r>
            <a:r>
              <a:rPr lang="en" sz="1400" b="1" dirty="0">
                <a:solidFill>
                  <a:srgbClr val="000000"/>
                </a:solidFill>
              </a:rPr>
              <a:t>intent = new Intent(Intent.ACTION_VIEW</a:t>
            </a:r>
            <a:r>
              <a:rPr lang="en" sz="1400" b="1" dirty="0" smtClean="0">
                <a:solidFill>
                  <a:srgbClr val="000000"/>
                </a:solidFill>
              </a:rPr>
              <a:t>, Uri.parse</a:t>
            </a:r>
            <a:r>
              <a:rPr lang="en" sz="1400" b="1" dirty="0">
                <a:solidFill>
                  <a:srgbClr val="000000"/>
                </a:solidFill>
              </a:rPr>
              <a:t>(“http://www.google.com”));</a:t>
            </a:r>
          </a:p>
          <a:p>
            <a:endParaRPr lang="en" sz="1600" b="1" dirty="0">
              <a:solidFill>
                <a:srgbClr val="000000"/>
              </a:solidFill>
            </a:endParaRP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The Android system searches for all the components that are registered to handle this specific action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>
                <a:solidFill>
                  <a:srgbClr val="000000"/>
                </a:solidFill>
              </a:rPr>
              <a:t>If the system only finds one </a:t>
            </a:r>
            <a:r>
              <a:rPr lang="en" sz="1800" dirty="0" smtClean="0">
                <a:solidFill>
                  <a:srgbClr val="000000"/>
                </a:solidFill>
              </a:rPr>
              <a:t>component, </a:t>
            </a:r>
            <a:r>
              <a:rPr lang="en" sz="1800" dirty="0">
                <a:solidFill>
                  <a:srgbClr val="000000"/>
                </a:solidFill>
              </a:rPr>
              <a:t>then it will launch that automatically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 smtClean="0">
                <a:solidFill>
                  <a:srgbClr val="000000"/>
                </a:solidFill>
              </a:rPr>
              <a:t>If the system finds more than one component, it </a:t>
            </a:r>
            <a:r>
              <a:rPr lang="en" sz="1800" dirty="0">
                <a:solidFill>
                  <a:srgbClr val="000000"/>
                </a:solidFill>
              </a:rPr>
              <a:t>will pop up a dialog that will give the user the option of selecting the one they prefer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 dirty="0"/>
              <a:t>If none is found, you may get an </a:t>
            </a:r>
            <a:r>
              <a:rPr lang="en" sz="1800" dirty="0" smtClean="0"/>
              <a:t>Exception.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Understanding Implicit Intents</a:t>
            </a:r>
          </a:p>
        </p:txBody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Implicit Intents</a:t>
            </a:r>
          </a:p>
          <a:p>
            <a:endParaRPr lang="en"/>
          </a:p>
          <a:p>
            <a:endParaRPr lang="en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How do you know which Intent Action to specify for a given Uri?</a:t>
            </a: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Understanding Implicit Intents</a:t>
            </a:r>
          </a:p>
        </p:txBody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There are three rules, all of which must be true for a given activity to be eligible for a given intent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The activity must support the specified action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The activity must support the stated MIME type (if supplied)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The activity must support all of the categories named in the intent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The upshot is that you want to make your intents specific enough to find the right receiver(s), and no more specific than that.</a:t>
            </a: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Understanding Implicit Intents</a:t>
            </a:r>
          </a:p>
        </p:txBody>
      </p:sp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
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Let's take a look at what happens when when the Home key is pressed ...</a:t>
            </a:r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Understanding Implicit Intents</a:t>
            </a:r>
          </a:p>
        </p:txBody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Open LogCat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Click the + button to add a new filter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Enter the following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Filter Name: ActivityManager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Log Tag: ActivityManager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Now press the Home key on your device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For the Tag Column, look for ActivityManager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For the Text Column, look for anything beginning with "Starting: Intent ..."</a:t>
            </a:r>
          </a:p>
          <a:p>
            <a:pPr marL="1371600" lvl="2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000000"/>
                </a:solidFill>
              </a:rPr>
              <a:t>The last one should be the Intent that was used to launch the home screen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Mouseover that row, and you should see values for the following</a:t>
            </a:r>
          </a:p>
          <a:p>
            <a:pPr marL="1371600" lvl="2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000000"/>
                </a:solidFill>
              </a:rPr>
              <a:t>act, which is the action - android.intent.action.MAIN</a:t>
            </a:r>
          </a:p>
          <a:p>
            <a:pPr marL="1371600" lvl="2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000000"/>
                </a:solidFill>
              </a:rPr>
              <a:t>cat, which is the category - android.intent.category.HOME</a:t>
            </a:r>
          </a:p>
          <a:p>
            <a:pPr marL="1371600" lvl="2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lang="en" sz="1800">
                <a:solidFill>
                  <a:srgbClr val="000000"/>
                </a:solidFill>
              </a:rPr>
              <a:t>in this case, there is no data, but sometimes there is</a:t>
            </a:r>
          </a:p>
          <a:p>
            <a:pPr marL="914400" lvl="1" indent="-2984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Note the action and category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Bound Service - 2 using Messenger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>
                <a:solidFill>
                  <a:srgbClr val="000000"/>
                </a:solidFill>
              </a:rPr>
              <a:t>
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endParaRPr lang="en" sz="240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" sz="2400">
                <a:solidFill>
                  <a:srgbClr val="000000"/>
                </a:solidFill>
              </a:rPr>
              <a:t>Notice that the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handleMessage()</a:t>
            </a:r>
            <a:r>
              <a:rPr lang="en" sz="2400">
                <a:solidFill>
                  <a:srgbClr val="000000"/>
                </a:solidFill>
              </a:rPr>
              <a:t> method in the </a:t>
            </a:r>
            <a:r>
              <a:rPr lang="en" sz="2400" u="sng">
                <a:solidFill>
                  <a:srgbClr val="000000"/>
                </a:solidFill>
                <a:hlinkClick r:id="rId3"/>
              </a:rPr>
              <a:t>Handler</a:t>
            </a:r>
            <a:r>
              <a:rPr lang="en" sz="2400">
                <a:solidFill>
                  <a:srgbClr val="000000"/>
                </a:solidFill>
              </a:rPr>
              <a:t> is where the service receives the incoming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Message</a:t>
            </a:r>
            <a:r>
              <a:rPr lang="en" sz="2400">
                <a:solidFill>
                  <a:srgbClr val="000000"/>
                </a:solidFill>
              </a:rPr>
              <a:t> and decides what to do, based on the </a:t>
            </a:r>
            <a:r>
              <a:rPr lang="en" sz="2400" u="sng">
                <a:solidFill>
                  <a:srgbClr val="000000"/>
                </a:solidFill>
                <a:hlinkClick r:id="rId4"/>
              </a:rPr>
              <a:t>what</a:t>
            </a:r>
            <a:r>
              <a:rPr lang="en" sz="2400">
                <a:solidFill>
                  <a:srgbClr val="000000"/>
                </a:solidFill>
              </a:rPr>
              <a:t> member.</a:t>
            </a: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Understanding Implicit Intents</a:t>
            </a:r>
          </a:p>
        </p:txBody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Can we create our own Home Screen app?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Create a new project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Open AndroidManifest.xml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add a new intent-filter to your Activity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the action should match the one you found in LogCat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so should the category</a:t>
            </a:r>
          </a:p>
          <a:p>
            <a:pPr marL="914400" lvl="1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800">
                <a:solidFill>
                  <a:srgbClr val="000000"/>
                </a:solidFill>
              </a:rPr>
              <a:t>in addition, add the DEFAULT category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endParaRPr lang="en" sz="1800">
              <a:solidFill>
                <a:srgbClr val="000000"/>
              </a:solidFill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&lt;intent-filter&gt;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&lt;action android:name="android.intent.action.MAIN" /&gt;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&lt;category android:name="android.intent.category.HOME" /&gt;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&lt;category android:name="android.intent.category.DEFAULT" /&gt;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</a:rPr>
              <a:t>&lt;/intent-filter&gt; </a:t>
            </a:r>
          </a:p>
        </p:txBody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Understanding Implicit Intents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Now press the Home key ...</a:t>
            </a:r>
          </a:p>
          <a:p>
            <a:endParaRPr lang="en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For a nicer effect, make your Activity full-screen by adding this to the &lt;activity&gt; tag in the manifest file</a:t>
            </a:r>
          </a:p>
          <a:p>
            <a:endParaRPr lang="en">
              <a:solidFill>
                <a:srgbClr val="000000"/>
              </a:solidFill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55000"/>
              <a:buFont typeface="Arial"/>
              <a:buNone/>
            </a:pPr>
            <a:r>
              <a:rPr lang="en" sz="2000" b="1">
                <a:solidFill>
                  <a:srgbClr val="000000"/>
                </a:solidFill>
              </a:rPr>
              <a:t>android:theme="@android:style/Theme.NoTitleBar.Fullscreen"</a:t>
            </a:r>
          </a:p>
        </p:txBody>
      </p:sp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Understanding Implicit Intents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
</a:t>
            </a:r>
          </a:p>
          <a:p>
            <a:endParaRPr lang="en">
              <a:solidFill>
                <a:srgbClr val="000000"/>
              </a:solidFill>
            </a:endParaRPr>
          </a:p>
          <a:p>
            <a:endParaRPr lang="en">
              <a:solidFill>
                <a:srgbClr val="000000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See HomeScreenExample.tar</a:t>
            </a:r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Understanding Implicit Intents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It's not too difficult to figure out the Java code for the same Intent:</a:t>
            </a:r>
          </a:p>
          <a:p>
            <a:endParaRPr lang="en" sz="2400">
              <a:solidFill>
                <a:srgbClr val="000000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&lt;intent-filter&gt;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&lt;action android:name="android.intent.action.MAIN" /&gt;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&lt;category android:name="android.intent.category.HOME" /&gt;</a:t>
            </a:r>
          </a:p>
          <a:p>
            <a:pPr marL="0" lvl="0" indent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&lt;category android:name="android.intent.category.DEFAULT" /&gt;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&lt;/intent-filter&gt; </a:t>
            </a:r>
          </a:p>
          <a:p>
            <a:endParaRPr lang="en" sz="18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or</a:t>
            </a:r>
          </a:p>
          <a:p>
            <a:endParaRPr lang="en" sz="200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IntentFilter myFilter = new IntentFilter(Intent.ACTION_MAIN);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000000"/>
                </a:solidFill>
              </a:rPr>
              <a:t>myFilter.addCategory(Intent.CATEGORY_HOME);</a:t>
            </a:r>
          </a:p>
          <a:p>
            <a:endParaRPr lang="en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Understanding Implicit Intents</a:t>
            </a:r>
          </a:p>
        </p:txBody>
      </p:sp>
      <p:sp>
        <p:nvSpPr>
          <p:cNvPr id="764" name="Shape 7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
If you make your Intent </a:t>
            </a:r>
            <a:r>
              <a:rPr lang="en" dirty="0" smtClean="0">
                <a:solidFill>
                  <a:srgbClr val="000000"/>
                </a:solidFill>
              </a:rPr>
              <a:t>Filters</a:t>
            </a:r>
            <a:endParaRPr lang="en" dirty="0">
              <a:solidFill>
                <a:srgbClr val="000000"/>
              </a:solidFill>
            </a:endParaRPr>
          </a:p>
          <a:p>
            <a:endParaRPr lang="en" dirty="0">
              <a:solidFill>
                <a:srgbClr val="000000"/>
              </a:solidFill>
            </a:endParaRP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too vague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</a:rPr>
              <a:t>too specific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it won't match what you expect it to. Try to make your Intent Filters precise!</a:t>
            </a:r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References</a:t>
            </a:r>
          </a:p>
        </p:txBody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The Busy Coder's Guide to Android Development - Mark Murphy</a:t>
            </a: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u="sng" dirty="0">
                <a:solidFill>
                  <a:schemeClr val="hlink"/>
                </a:solidFill>
              </a:rPr>
              <a:t>Android Developers</a:t>
            </a:r>
          </a:p>
          <a:p>
            <a:endParaRPr lang="en" u="sng" dirty="0">
              <a:solidFill>
                <a:schemeClr val="hlink"/>
              </a:solidFill>
            </a:endParaRPr>
          </a:p>
          <a:p>
            <a:endParaRPr lang="en" u="sng" dirty="0">
              <a:solidFill>
                <a:schemeClr val="hlink"/>
              </a:solidFill>
            </a:endParaRPr>
          </a:p>
          <a:p>
            <a:pPr marL="457200" lvl="0" indent="-419100">
              <a:buClr>
                <a:schemeClr val="dk1"/>
              </a:buClr>
              <a:buSzPct val="166666"/>
              <a:buNone/>
            </a:pPr>
            <a:endParaRPr lang="en" u="sng" dirty="0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3494</Words>
  <Application>Microsoft Office PowerPoint</Application>
  <PresentationFormat>On-screen Show (4:3)</PresentationFormat>
  <Paragraphs>1274</Paragraphs>
  <Slides>95</Slides>
  <Notes>95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95</vt:i4>
      </vt:variant>
    </vt:vector>
  </HeadingPairs>
  <TitlesOfParts>
    <vt:vector size="99" baseType="lpstr">
      <vt:lpstr/>
      <vt:lpstr/>
      <vt:lpstr/>
      <vt:lpstr/>
      <vt:lpstr>Mobile Programming Lecture 9 </vt:lpstr>
      <vt:lpstr>Agenda</vt:lpstr>
      <vt:lpstr>Bound Service</vt:lpstr>
      <vt:lpstr>Bound Service</vt:lpstr>
      <vt:lpstr>Bound Service - 1 extending Binder</vt:lpstr>
      <vt:lpstr>Bound Service - 1 extending Binder</vt:lpstr>
      <vt:lpstr>Bound Service - 1 extending Binder</vt:lpstr>
      <vt:lpstr>Bound Service - 2 using Messenger</vt:lpstr>
      <vt:lpstr>Bound Service - 2 using Messenger</vt:lpstr>
      <vt:lpstr>Bound Service - 2 using Messenger</vt:lpstr>
      <vt:lpstr>Bound Service - 3 using the AIDL</vt:lpstr>
      <vt:lpstr>Location Providers</vt:lpstr>
      <vt:lpstr>Location - LocationManager</vt:lpstr>
      <vt:lpstr>Location - Geocoder and Address</vt:lpstr>
      <vt:lpstr>Location - Last Known Location</vt:lpstr>
      <vt:lpstr>Location - Last Known Location</vt:lpstr>
      <vt:lpstr>Location - Last Known Location</vt:lpstr>
      <vt:lpstr>Location - Last Known Location</vt:lpstr>
      <vt:lpstr>Location - Last Known Location</vt:lpstr>
      <vt:lpstr>Location - Last Known Location</vt:lpstr>
      <vt:lpstr>Location - Last Known Location</vt:lpstr>
      <vt:lpstr>Location - Last Known Location</vt:lpstr>
      <vt:lpstr>Location - Last Known Location</vt:lpstr>
      <vt:lpstr>Location - Last Known Location</vt:lpstr>
      <vt:lpstr>Location - Last Known Location</vt:lpstr>
      <vt:lpstr>Location - Last Known Location</vt:lpstr>
      <vt:lpstr>Location - Location Updates</vt:lpstr>
      <vt:lpstr>Location - Location Updates</vt:lpstr>
      <vt:lpstr>Location - Location Updates</vt:lpstr>
      <vt:lpstr>Location - Location Updates</vt:lpstr>
      <vt:lpstr>Location - Location Updates</vt:lpstr>
      <vt:lpstr>Location - Location Updates</vt:lpstr>
      <vt:lpstr>Location - Location Updates</vt:lpstr>
      <vt:lpstr>Location - Location Updates</vt:lpstr>
      <vt:lpstr>Location - Permissions</vt:lpstr>
      <vt:lpstr>Location - Mock Location</vt:lpstr>
      <vt:lpstr>Sensor</vt:lpstr>
      <vt:lpstr>SensorManager</vt:lpstr>
      <vt:lpstr>SensorEvent</vt:lpstr>
      <vt:lpstr>SensorEvent</vt:lpstr>
      <vt:lpstr>SensorEvent</vt:lpstr>
      <vt:lpstr>SensorEvent</vt:lpstr>
      <vt:lpstr>SensorEvent</vt:lpstr>
      <vt:lpstr>SensorEvent</vt:lpstr>
      <vt:lpstr>SensorEvent</vt:lpstr>
      <vt:lpstr>SensorEvent</vt:lpstr>
      <vt:lpstr>SensorEvent</vt:lpstr>
      <vt:lpstr>SensorEvent</vt:lpstr>
      <vt:lpstr>SensorEvent</vt:lpstr>
      <vt:lpstr>SensorEvent</vt:lpstr>
      <vt:lpstr>SensorEvent</vt:lpstr>
      <vt:lpstr>SensorEvent</vt:lpstr>
      <vt:lpstr>SensorEvent</vt:lpstr>
      <vt:lpstr>SensorEvent</vt:lpstr>
      <vt:lpstr>SensorEvent</vt:lpstr>
      <vt:lpstr>SensorEvent</vt:lpstr>
      <vt:lpstr>Using Sensors to Create a NUI</vt:lpstr>
      <vt:lpstr>Touch</vt:lpstr>
      <vt:lpstr>Telepathy</vt:lpstr>
      <vt:lpstr>Microphone</vt:lpstr>
      <vt:lpstr>Making Sense of the Data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Starting Activities &amp; Getting Results</vt:lpstr>
      <vt:lpstr>Understanding Implicit Intents</vt:lpstr>
      <vt:lpstr>Understanding Implicit Intents</vt:lpstr>
      <vt:lpstr>Understanding Implicit Intents</vt:lpstr>
      <vt:lpstr>Understanding Implicit Intents</vt:lpstr>
      <vt:lpstr>Understanding Implicit Intents</vt:lpstr>
      <vt:lpstr>Understanding Implicit Intents</vt:lpstr>
      <vt:lpstr>Understanding Implicit Intents</vt:lpstr>
      <vt:lpstr>Understanding Implicit Intents</vt:lpstr>
      <vt:lpstr>Understanding Implicit Intents</vt:lpstr>
      <vt:lpstr>Understanding Implicit Intents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9 </dc:title>
  <cp:lastModifiedBy>KIENLT</cp:lastModifiedBy>
  <cp:revision>10</cp:revision>
  <dcterms:modified xsi:type="dcterms:W3CDTF">2013-09-24T04:33:58Z</dcterms:modified>
</cp:coreProperties>
</file>