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348" r:id="rId8"/>
    <p:sldId id="369" r:id="rId9"/>
    <p:sldId id="349" r:id="rId10"/>
    <p:sldId id="350" r:id="rId11"/>
    <p:sldId id="370" r:id="rId12"/>
    <p:sldId id="371" r:id="rId13"/>
    <p:sldId id="373" r:id="rId14"/>
    <p:sldId id="372" r:id="rId15"/>
    <p:sldId id="351" r:id="rId16"/>
    <p:sldId id="352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53" r:id="rId30"/>
    <p:sldId id="354" r:id="rId31"/>
    <p:sldId id="355" r:id="rId32"/>
    <p:sldId id="356" r:id="rId33"/>
    <p:sldId id="374" r:id="rId34"/>
    <p:sldId id="347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5282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pub?id=19nQzvKP-CVLd7_VrpwnHfl-AE9fjbJySowONZZtNHz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eveloper.android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Lecture 13</a:t>
            </a:r>
          </a:p>
          <a:p>
            <a:pPr>
              <a:buNone/>
            </a:pPr>
            <a:r>
              <a:rPr lang="en"/>
              <a:t>Mobile Programming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Google Maps Android API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Customized Info Window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sz="2400" dirty="0"/>
              <a:t>In java file:</a:t>
            </a:r>
          </a:p>
          <a:p>
            <a:pPr marL="857250" lvl="1" indent="-419100">
              <a:buSzPct val="166666"/>
              <a:buFont typeface="Arial"/>
              <a:buChar char="•"/>
            </a:pPr>
            <a:endParaRPr lang="en-US" sz="1800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sz="1800" dirty="0" err="1" smtClean="0"/>
              <a:t>map.setInfoWindowAdapter</a:t>
            </a:r>
            <a:r>
              <a:rPr lang="en-US" sz="1800" dirty="0" smtClean="0"/>
              <a:t>(new </a:t>
            </a:r>
            <a:r>
              <a:rPr lang="en-US" sz="1800" dirty="0" err="1"/>
              <a:t>PopuoAdapter</a:t>
            </a:r>
            <a:r>
              <a:rPr lang="en-US" sz="1800" dirty="0"/>
              <a:t>(</a:t>
            </a:r>
            <a:r>
              <a:rPr lang="en-US" sz="1800" dirty="0" err="1"/>
              <a:t>getLayoutInflater</a:t>
            </a:r>
            <a:r>
              <a:rPr lang="en-US" sz="1800" dirty="0"/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xmlns="" val="348147051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Find My Location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sz="2400" dirty="0"/>
              <a:t>In java file: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sz="1800" dirty="0" err="1" smtClean="0"/>
              <a:t>map.setMyLocationEnabled</a:t>
            </a:r>
            <a:r>
              <a:rPr lang="en-US" sz="1800" dirty="0" smtClean="0"/>
              <a:t>(true);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sz="1800" dirty="0" smtClean="0"/>
              <a:t>You must call </a:t>
            </a:r>
            <a:r>
              <a:rPr lang="en-US" sz="1800" dirty="0" err="1" smtClean="0"/>
              <a:t>map.setOnMyLocationChangeListener</a:t>
            </a:r>
            <a:r>
              <a:rPr lang="en-US" sz="1800" dirty="0" smtClean="0"/>
              <a:t>(Listener)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sz="1800" dirty="0" smtClean="0"/>
              <a:t>The listener must override the method:</a:t>
            </a:r>
          </a:p>
          <a:p>
            <a:pPr marL="1257300" lvl="2" indent="-419100">
              <a:buSzPct val="166666"/>
              <a:buFont typeface="Arial"/>
              <a:buChar char="•"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onMyLocationChange</a:t>
            </a:r>
            <a:r>
              <a:rPr lang="en-US" sz="1800" dirty="0" smtClean="0"/>
              <a:t>(Location </a:t>
            </a:r>
            <a:r>
              <a:rPr lang="en-US" sz="1800" dirty="0" err="1" smtClean="0"/>
              <a:t>lastKnownLocation</a:t>
            </a:r>
            <a:r>
              <a:rPr lang="en-US" sz="18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13746"/>
            <a:ext cx="6934200" cy="334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116272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Map Listeners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sz="1800" dirty="0" err="1" smtClean="0"/>
              <a:t>setOnCameraChangeListener</a:t>
            </a:r>
            <a:r>
              <a:rPr lang="en-US" sz="1800" dirty="0" smtClean="0"/>
              <a:t>(this)</a:t>
            </a:r>
          </a:p>
          <a:p>
            <a:pPr marL="857250" lvl="1" indent="-419100"/>
            <a:r>
              <a:rPr lang="en-US" sz="1600" dirty="0" smtClean="0"/>
              <a:t>implement </a:t>
            </a:r>
            <a:r>
              <a:rPr lang="en-US" sz="1600" dirty="0" err="1" smtClean="0"/>
              <a:t>OnCameraChangeListener</a:t>
            </a:r>
            <a:endParaRPr lang="en-US" sz="1600" dirty="0" smtClean="0"/>
          </a:p>
          <a:p>
            <a:pPr marL="857250" lvl="1" indent="-419100"/>
            <a:r>
              <a:rPr lang="en-US" sz="1600" dirty="0" smtClean="0"/>
              <a:t>Override public void </a:t>
            </a:r>
            <a:r>
              <a:rPr lang="en-US" sz="1600" dirty="0" err="1" smtClean="0"/>
              <a:t>onCameraChange</a:t>
            </a:r>
            <a:r>
              <a:rPr lang="en-US" sz="1600" dirty="0" smtClean="0"/>
              <a:t>(</a:t>
            </a:r>
            <a:r>
              <a:rPr lang="en-US" sz="1600" dirty="0" err="1" smtClean="0"/>
              <a:t>CameraPosition</a:t>
            </a:r>
            <a:r>
              <a:rPr lang="en-US" sz="1600" dirty="0" smtClean="0"/>
              <a:t> position)</a:t>
            </a:r>
          </a:p>
          <a:p>
            <a:pPr marL="457200" lvl="0" indent="-419100"/>
            <a:endParaRPr lang="en-US" sz="1800" dirty="0"/>
          </a:p>
          <a:p>
            <a:pPr marL="457200" lvl="0" indent="-419100"/>
            <a:r>
              <a:rPr lang="en-US" sz="1800" dirty="0" err="1" smtClean="0"/>
              <a:t>setMyLocationChangeListener</a:t>
            </a:r>
            <a:r>
              <a:rPr lang="en-US" sz="1800" dirty="0" smtClean="0"/>
              <a:t>(this):</a:t>
            </a:r>
          </a:p>
          <a:p>
            <a:pPr marL="857250" lvl="1" indent="-419100"/>
            <a:r>
              <a:rPr lang="en-US" sz="1600" dirty="0" smtClean="0"/>
              <a:t>implement </a:t>
            </a:r>
            <a:r>
              <a:rPr lang="en-US" sz="1600" dirty="0" err="1" smtClean="0"/>
              <a:t>OnMyLocationChangeListener</a:t>
            </a:r>
            <a:endParaRPr lang="en-US" sz="1600" dirty="0" smtClean="0"/>
          </a:p>
          <a:p>
            <a:pPr marL="857250" lvl="1" indent="-419100"/>
            <a:r>
              <a:rPr lang="en-US" sz="1600" dirty="0" smtClean="0"/>
              <a:t>Override public void </a:t>
            </a:r>
            <a:r>
              <a:rPr lang="en-US" sz="1600" dirty="0" err="1" smtClean="0"/>
              <a:t>onMyLocationChange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lastKnownLocation</a:t>
            </a:r>
            <a:r>
              <a:rPr lang="en-US" sz="1600" dirty="0" smtClean="0"/>
              <a:t>)</a:t>
            </a:r>
          </a:p>
          <a:p>
            <a:pPr marL="857250" lvl="1" indent="-419100"/>
            <a:endParaRPr lang="en-US" sz="1600" dirty="0"/>
          </a:p>
          <a:p>
            <a:pPr marL="457200" indent="-419100"/>
            <a:r>
              <a:rPr lang="en-US" sz="2200" dirty="0" smtClean="0"/>
              <a:t>If you set </a:t>
            </a:r>
            <a:r>
              <a:rPr lang="en-US" sz="2200" dirty="0" err="1" smtClean="0"/>
              <a:t>marker.draggable</a:t>
            </a:r>
            <a:r>
              <a:rPr lang="en-US" sz="2200" dirty="0" smtClean="0"/>
              <a:t>(true)</a:t>
            </a:r>
          </a:p>
          <a:p>
            <a:pPr marL="857250" lvl="1" indent="-419100"/>
            <a:r>
              <a:rPr lang="en-US" sz="1600" dirty="0" smtClean="0"/>
              <a:t>Implement </a:t>
            </a:r>
            <a:r>
              <a:rPr lang="en-US" sz="1600" dirty="0" err="1" smtClean="0"/>
              <a:t>OnMarkerDragListener</a:t>
            </a:r>
            <a:endParaRPr lang="en-US" sz="1600" dirty="0"/>
          </a:p>
          <a:p>
            <a:pPr marL="857250" lvl="1" indent="-419100"/>
            <a:r>
              <a:rPr lang="en-US" sz="1600" dirty="0" smtClean="0"/>
              <a:t>Override three methods: </a:t>
            </a:r>
          </a:p>
          <a:p>
            <a:pPr marL="1257300" lvl="2" indent="-419100"/>
            <a:r>
              <a:rPr lang="en-US" sz="1800" dirty="0" err="1" smtClean="0"/>
              <a:t>onMarkerDrag</a:t>
            </a:r>
            <a:r>
              <a:rPr lang="en-US" sz="1800" dirty="0" smtClean="0"/>
              <a:t>(Marker maker)</a:t>
            </a:r>
          </a:p>
          <a:p>
            <a:pPr marL="1257300" lvl="2" indent="-419100"/>
            <a:r>
              <a:rPr lang="en-US" sz="1800" dirty="0" err="1" smtClean="0"/>
              <a:t>onMarkerDragEnd</a:t>
            </a:r>
            <a:r>
              <a:rPr lang="en-US" sz="1800" dirty="0" smtClean="0"/>
              <a:t>(Marker marker)</a:t>
            </a:r>
          </a:p>
          <a:p>
            <a:pPr marL="1257300" lvl="2" indent="-419100"/>
            <a:r>
              <a:rPr lang="en-US" sz="1800" dirty="0" err="1" smtClean="0"/>
              <a:t>onMarkerDragStart</a:t>
            </a:r>
            <a:r>
              <a:rPr lang="en-US" sz="1800" dirty="0" smtClean="0"/>
              <a:t>(Marker marker)</a:t>
            </a:r>
            <a:endParaRPr lang="en-US" sz="1800" dirty="0"/>
          </a:p>
          <a:p>
            <a:pPr marL="457200" lvl="0" indent="-4191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1964861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Guesture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user can change zoom level either by + and - buttons or via “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pinch-to zoom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gestures</a:t>
            </a:r>
          </a:p>
          <a:p>
            <a:pPr marL="457200" lvl="0" indent="-4191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19100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can change the center of the map via simple swipe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gestures</a:t>
            </a:r>
          </a:p>
          <a:p>
            <a:pPr marL="38100" lv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19100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can change the camera tilt via two-finger vertical swipes, 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instead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traditional top-down perspective, the user can see things on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angle</a:t>
            </a:r>
          </a:p>
          <a:p>
            <a:pPr marL="38100" lv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19100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can change the orientation of the map via a two-finger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rotating swipe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to change the typical “north is to the top of the map” to some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orientation</a:t>
            </a:r>
            <a:endParaRPr lang="e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06361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Control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enable and disable those gestures by: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setRotateGesturesEnabled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setScrollGesturesEnabled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(for panning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map)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setTiltGesturesEnabled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setZoomControlsEnabled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(for the + and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buttons)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setZoomGesturesEnabled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(for pinch-to-zoom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57250" lvl="1" indent="-419100"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SetCompassEnable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10962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JSON Values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
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"title" : "IT Business Analyst Intern"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"organization" : "Medtronic"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"city" : "Brooklyn Park"</a:t>
            </a:r>
          </a:p>
        </p:txBody>
      </p:sp>
    </p:spTree>
    <p:extLst>
      <p:ext uri="{BB962C8B-B14F-4D97-AF65-F5344CB8AC3E}">
        <p14:creationId xmlns:p14="http://schemas.microsoft.com/office/powerpoint/2010/main" xmlns="" val="404813847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JSON Arrays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pPr lvl="0" rtl="0">
              <a:buNone/>
            </a:pPr>
            <a:r>
              <a:rPr lang="en" sz="1800"/>
              <a:t>"details" : [ "bla bla bla" , "drank some soda" , "hit manager in face with pie"]</a:t>
            </a:r>
          </a:p>
        </p:txBody>
      </p:sp>
    </p:spTree>
    <p:extLst>
      <p:ext uri="{BB962C8B-B14F-4D97-AF65-F5344CB8AC3E}">
        <p14:creationId xmlns:p14="http://schemas.microsoft.com/office/powerpoint/2010/main" xmlns="" val="189859423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JSON Objects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"state" : "MN"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"end_date" : "07/10"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2446536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JSONObject json = new JSONObject(raw);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final String moviePlot = "" + json.getString("Plot");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</p:spTree>
    <p:extLst>
      <p:ext uri="{BB962C8B-B14F-4D97-AF65-F5344CB8AC3E}">
        <p14:creationId xmlns:p14="http://schemas.microsoft.com/office/powerpoint/2010/main" xmlns="" val="270634039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/>
              <a:t>JSONObject json = new JSONObject(raw);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2400"/>
              <a:t>final String moviePlot = "" + json.getString("Plot");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  <p:sp>
        <p:nvSpPr>
          <p:cNvPr id="548" name="Shape 548"/>
          <p:cNvSpPr/>
          <p:nvPr/>
        </p:nvSpPr>
        <p:spPr>
          <a:xfrm>
            <a:off x="6813900" y="1600200"/>
            <a:ext cx="2208300" cy="1053000"/>
          </a:xfrm>
          <a:prstGeom prst="wedgeRoundRectCallout">
            <a:avLst>
              <a:gd name="adj1" fmla="val -65556"/>
              <a:gd name="adj2" fmla="val -1430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JSONObject is a set of name/value mappings, can represent a JSON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197401704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Generating </a:t>
            </a:r>
            <a:r>
              <a:rPr lang="en" dirty="0" smtClean="0"/>
              <a:t>SHA1 </a:t>
            </a:r>
            <a:r>
              <a:rPr lang="en" dirty="0"/>
              <a:t>Fingerprint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Signing up for API Key (as developer)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Permissions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MapFragment and GoogleMap object</a:t>
            </a:r>
            <a:endParaRPr lang="en" dirty="0"/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Layers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MyLocation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JSONObject json = new JSONObject(raw);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 b="1"/>
              <a:t>final String moviePlot = "" + json.getString("Plot");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  <p:sp>
        <p:nvSpPr>
          <p:cNvPr id="555" name="Shape 555"/>
          <p:cNvSpPr/>
          <p:nvPr/>
        </p:nvSpPr>
        <p:spPr>
          <a:xfrm>
            <a:off x="6040525" y="3361300"/>
            <a:ext cx="2208300" cy="1053000"/>
          </a:xfrm>
          <a:prstGeom prst="wedgeRoundRectCallout">
            <a:avLst>
              <a:gd name="adj1" fmla="val -22686"/>
              <a:gd name="adj2" fmla="val -639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Retrieve the plot of the movie</a:t>
            </a:r>
          </a:p>
        </p:txBody>
      </p:sp>
    </p:spTree>
    <p:extLst>
      <p:ext uri="{BB962C8B-B14F-4D97-AF65-F5344CB8AC3E}">
        <p14:creationId xmlns:p14="http://schemas.microsoft.com/office/powerpoint/2010/main" xmlns="" val="214253460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pPr lvl="0" rtl="0">
              <a:buNone/>
            </a:pPr>
            <a:r>
              <a:rPr lang="en" sz="2400"/>
              <a:t>Parsing JSON is not always this simple however, but it's usually straightforward once you understand JSON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A JSONObject may consist of more JSONObjects, JSONArrays, Strings, Booleans, Integers, etc</a:t>
            </a:r>
          </a:p>
        </p:txBody>
      </p:sp>
    </p:spTree>
    <p:extLst>
      <p:ext uri="{BB962C8B-B14F-4D97-AF65-F5344CB8AC3E}">
        <p14:creationId xmlns:p14="http://schemas.microsoft.com/office/powerpoint/2010/main" xmlns="" val="313977125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xmlns="" val="121436762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 b="1"/>
              <a:t>{</a:t>
            </a:r>
          </a:p>
          <a:p>
            <a:pPr lvl="0" indent="457200" rtl="0">
              <a:buNone/>
            </a:pPr>
            <a:r>
              <a:rPr lang="en" sz="1600" b="1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 b="1"/>
              <a:t>"organization" : "Medtronic" , </a:t>
            </a:r>
          </a:p>
          <a:p>
            <a:pPr lvl="0" indent="457200" rtl="0">
              <a:buNone/>
            </a:pPr>
            <a:r>
              <a:rPr lang="en" sz="1600" b="1"/>
              <a:t>"city" : "Brooklyn Park" , </a:t>
            </a:r>
          </a:p>
          <a:p>
            <a:pPr lvl="0" indent="457200" rtl="0">
              <a:buNone/>
            </a:pPr>
            <a:r>
              <a:rPr lang="en" sz="1600" b="1"/>
              <a:t>"state" : "MN" , </a:t>
            </a:r>
          </a:p>
          <a:p>
            <a:pPr lvl="0" indent="457200" rtl="0">
              <a:buNone/>
            </a:pPr>
            <a:r>
              <a:rPr lang="en" sz="1600" b="1"/>
              <a:t>"start_date" : "05/10" , </a:t>
            </a:r>
          </a:p>
          <a:p>
            <a:pPr lvl="0" indent="457200" rtl="0">
              <a:buNone/>
            </a:pPr>
            <a:r>
              <a:rPr lang="en" sz="1600" b="1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 b="1"/>
              <a:t>}</a:t>
            </a:r>
          </a:p>
          <a:p>
            <a:endParaRPr lang="en" sz="1600" b="1"/>
          </a:p>
        </p:txBody>
      </p:sp>
      <p:sp>
        <p:nvSpPr>
          <p:cNvPr id="574" name="Shape 574"/>
          <p:cNvSpPr/>
          <p:nvPr/>
        </p:nvSpPr>
        <p:spPr>
          <a:xfrm>
            <a:off x="3130825" y="1807675"/>
            <a:ext cx="2087099" cy="8385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This is a JSONObject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25333491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 b="1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81" name="Shape 581"/>
          <p:cNvSpPr/>
          <p:nvPr/>
        </p:nvSpPr>
        <p:spPr>
          <a:xfrm>
            <a:off x="4891925" y="2814025"/>
            <a:ext cx="20870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You can get title by calling getString("title") on the JSONObject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381673981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 b="1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88" name="Shape 588"/>
          <p:cNvSpPr/>
          <p:nvPr/>
        </p:nvSpPr>
        <p:spPr>
          <a:xfrm>
            <a:off x="4863975" y="3121500"/>
            <a:ext cx="29534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You can get organization by calling getString("organization") on the JSONObject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4027660745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 b="1"/>
              <a:t>"city" : "Brooklyn Park" , </a:t>
            </a:r>
          </a:p>
          <a:p>
            <a:pPr lvl="0" indent="457200" rtl="0">
              <a:buNone/>
            </a:pPr>
            <a:r>
              <a:rPr lang="en" sz="1600" b="1"/>
              <a:t>"state" : "MN" , </a:t>
            </a:r>
          </a:p>
          <a:p>
            <a:pPr lvl="0" indent="457200" rtl="0">
              <a:buNone/>
            </a:pPr>
            <a:r>
              <a:rPr lang="en" sz="1600" b="1"/>
              <a:t>"start_date" : "05/10" , </a:t>
            </a:r>
          </a:p>
          <a:p>
            <a:pPr lvl="0" indent="457200" rtl="0">
              <a:buNone/>
            </a:pPr>
            <a:r>
              <a:rPr lang="en" sz="1600" b="1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95" name="Shape 595"/>
          <p:cNvSpPr/>
          <p:nvPr/>
        </p:nvSpPr>
        <p:spPr>
          <a:xfrm>
            <a:off x="4509900" y="3764450"/>
            <a:ext cx="25901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Etcetera, etcetera ...</a:t>
            </a:r>
          </a:p>
        </p:txBody>
      </p:sp>
    </p:spTree>
    <p:extLst>
      <p:ext uri="{BB962C8B-B14F-4D97-AF65-F5344CB8AC3E}">
        <p14:creationId xmlns:p14="http://schemas.microsoft.com/office/powerpoint/2010/main" xmlns="" val="989579600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02" name="Shape 602"/>
          <p:cNvSpPr/>
          <p:nvPr/>
        </p:nvSpPr>
        <p:spPr>
          <a:xfrm>
            <a:off x="708175" y="5376450"/>
            <a:ext cx="2590199" cy="885300"/>
          </a:xfrm>
          <a:prstGeom prst="wedgeRoundRectCallout">
            <a:avLst>
              <a:gd name="adj1" fmla="val -20502"/>
              <a:gd name="adj2" fmla="val -636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This however, is not a String, but an array. Get this by calling getJSONArray() on the JSONObject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167908944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09" name="Shape 609"/>
          <p:cNvSpPr/>
          <p:nvPr/>
        </p:nvSpPr>
        <p:spPr>
          <a:xfrm>
            <a:off x="3568775" y="5367125"/>
            <a:ext cx="2590199" cy="885300"/>
          </a:xfrm>
          <a:prstGeom prst="wedgeRoundRectCallout">
            <a:avLst>
              <a:gd name="adj1" fmla="val -20502"/>
              <a:gd name="adj2" fmla="val -636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After which you can use the getters on the JSONArray to get the desired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99673750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  <a:r>
              <a:rPr lang="en" sz="2400" b="1"/>
              <a:t>How would you represent this data using XML?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xmlns="" val="428464761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Google Maps API Key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 order to use the Google Maps API, you first need to obtain an API key and configure your </a:t>
            </a:r>
            <a:r>
              <a:rPr lang="en" dirty="0" smtClean="0"/>
              <a:t>app</a:t>
            </a:r>
            <a:endParaRPr lang="en" dirty="0"/>
          </a:p>
          <a:p>
            <a:endParaRPr lang="en" dirty="0" smtClean="0"/>
          </a:p>
          <a:p>
            <a:r>
              <a:rPr lang="en" dirty="0" smtClean="0"/>
              <a:t>GoogleMap API v1 is obsolete!!</a:t>
            </a:r>
            <a:endParaRPr lang="en" dirty="0"/>
          </a:p>
          <a:p>
            <a:r>
              <a:rPr lang="en" dirty="0" smtClean="0"/>
              <a:t>Now, you better use GoogleMap API v2.</a:t>
            </a: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docs.google.com/document/pub?id=19nQzvKP-CVLd7_VrpwnHfl-AE9fjbJySowONZZtNHzw</a:t>
            </a:r>
            <a:endParaRPr lang="en-US" sz="2000" dirty="0" smtClean="0"/>
          </a:p>
          <a:p>
            <a:pPr lvl="1"/>
            <a:r>
              <a:rPr lang="en-US" sz="2000" dirty="0" smtClean="0"/>
              <a:t>Please read page 863 – 970 in your textbook!</a:t>
            </a:r>
            <a:endParaRPr lang="en" sz="2000" dirty="0"/>
          </a:p>
          <a:p>
            <a:pPr lvl="0" rtl="0"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See HttpGetJsonExample.tar</a:t>
            </a:r>
          </a:p>
        </p:txBody>
      </p:sp>
    </p:spTree>
    <p:extLst>
      <p:ext uri="{BB962C8B-B14F-4D97-AF65-F5344CB8AC3E}">
        <p14:creationId xmlns:p14="http://schemas.microsoft.com/office/powerpoint/2010/main" xmlns="" val="1085773431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FACEBOOK API</a:t>
            </a:r>
            <a:endParaRPr lang="en" dirty="0"/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 smtClean="0"/>
              <a:t>See  FacebookApiExample.tar</a:t>
            </a:r>
          </a:p>
          <a:p>
            <a:pPr lvl="0" rtl="0">
              <a:buNone/>
            </a:pPr>
            <a:r>
              <a:rPr lang="en" dirty="0" smtClean="0"/>
              <a:t>See  FacebookHello.tar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192373791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Getting the </a:t>
            </a:r>
            <a:r>
              <a:rPr lang="en" dirty="0" smtClean="0"/>
              <a:t>SHA1 </a:t>
            </a:r>
            <a:r>
              <a:rPr lang="en" dirty="0"/>
              <a:t>Fingerprint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To register for a Maps API Key, you need to provide an </a:t>
            </a:r>
            <a:r>
              <a:rPr lang="en" sz="2400" dirty="0" smtClean="0">
                <a:solidFill>
                  <a:srgbClr val="000000"/>
                </a:solidFill>
              </a:rPr>
              <a:t>SHA1 </a:t>
            </a:r>
            <a:r>
              <a:rPr lang="en" sz="2400" dirty="0">
                <a:solidFill>
                  <a:srgbClr val="000000"/>
                </a:solidFill>
              </a:rPr>
              <a:t>fingerprint of the certificate that you will use to sign your application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Navigate to C:\Documents and Settings\&lt;User&gt;\.android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Run the following </a:t>
            </a:r>
            <a:r>
              <a:rPr lang="en" sz="2400" dirty="0" smtClean="0">
                <a:solidFill>
                  <a:srgbClr val="000000"/>
                </a:solidFill>
              </a:rPr>
              <a:t>command</a:t>
            </a:r>
            <a:endParaRPr lang="en" sz="24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lang="en" sz="1400" dirty="0">
                <a:solidFill>
                  <a:srgbClr val="000000"/>
                </a:solidFill>
              </a:rPr>
              <a:t>keytool -list </a:t>
            </a:r>
            <a:r>
              <a:rPr lang="en" sz="1400" dirty="0" smtClean="0">
                <a:solidFill>
                  <a:srgbClr val="000000"/>
                </a:solidFill>
              </a:rPr>
              <a:t>–v –keystore debug.keystore -alias </a:t>
            </a:r>
            <a:r>
              <a:rPr lang="en" sz="1400" dirty="0">
                <a:solidFill>
                  <a:srgbClr val="000000"/>
                </a:solidFill>
              </a:rPr>
              <a:t>androiddebugkey -storepass android -keypass </a:t>
            </a:r>
            <a:r>
              <a:rPr lang="en" sz="1400" dirty="0" smtClean="0">
                <a:solidFill>
                  <a:srgbClr val="000000"/>
                </a:solidFill>
              </a:rPr>
              <a:t>android</a:t>
            </a:r>
            <a:endParaRPr lang="en" sz="14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Copy the text that comes after </a:t>
            </a:r>
            <a:r>
              <a:rPr lang="en" sz="2400" u="sng" dirty="0">
                <a:solidFill>
                  <a:srgbClr val="000000"/>
                </a:solidFill>
              </a:rPr>
              <a:t>Certificate fingerprint </a:t>
            </a:r>
            <a:r>
              <a:rPr lang="en" sz="2400" u="sng" dirty="0" smtClean="0">
                <a:solidFill>
                  <a:srgbClr val="000000"/>
                </a:solidFill>
              </a:rPr>
              <a:t>(SHA1):</a:t>
            </a:r>
            <a:endParaRPr lang="en" sz="2400" u="sng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Go </a:t>
            </a:r>
            <a:r>
              <a:rPr lang="en" sz="2400" u="sng" dirty="0" smtClean="0">
                <a:solidFill>
                  <a:schemeClr val="hlink"/>
                </a:solidFill>
              </a:rPr>
              <a:t>Google API Console</a:t>
            </a:r>
            <a:r>
              <a:rPr lang="en" sz="2400" dirty="0" smtClean="0">
                <a:solidFill>
                  <a:srgbClr val="000000"/>
                </a:solidFill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and sign up for the Android Maps API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Save the generated API </a:t>
            </a:r>
            <a:r>
              <a:rPr lang="en" sz="2400" dirty="0" smtClean="0">
                <a:solidFill>
                  <a:srgbClr val="000000"/>
                </a:solidFill>
              </a:rPr>
              <a:t>key, you will use it in your app.</a:t>
            </a: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Use (Support) WebFragment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In the layout file: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 smtClean="0"/>
              <a:t>You need define a &lt;fragment&gt;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 smtClean="0"/>
              <a:t>G</a:t>
            </a:r>
            <a:r>
              <a:rPr lang="en-US" dirty="0" err="1" smtClean="0"/>
              <a:t>i</a:t>
            </a:r>
            <a:r>
              <a:rPr lang="en" dirty="0" smtClean="0"/>
              <a:t>ve it an id, so you can access it in source code.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/>
              <a:t>C</a:t>
            </a:r>
            <a:r>
              <a:rPr lang="en" dirty="0" smtClean="0"/>
              <a:t>lass=“com.google.android.gms.maps.MapFragment” or SupportMapFragment depending on the version of your phone.</a:t>
            </a:r>
          </a:p>
          <a:p>
            <a:pPr marL="857250" lvl="1" indent="-419100">
              <a:buSzPct val="166666"/>
              <a:buFont typeface="Arial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6649637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Use (Support) WebFragment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In the java file: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SupportMapFragment mapFrag = (SupportMapFragment)   getSupportFragmentManager().findFragmentById(R.id.mapView)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18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GoogleMap map = mapGrag.getMap();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1800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CameraUpdate center = CameraUpdateFactory.newLatLng(new LatLng(x, y), where x and y are double/float.</a:t>
            </a:r>
            <a:endParaRPr lang="en" sz="18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map.moveCamera(center)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18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CameraUpdate zoom = CameraUpdateFactory.zoomTo(15).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1800" dirty="0"/>
              <a:t>m</a:t>
            </a:r>
            <a:r>
              <a:rPr lang="en" sz="1800" dirty="0" smtClean="0"/>
              <a:t>ap.animateCamera(zoom)</a:t>
            </a:r>
          </a:p>
          <a:p>
            <a:pPr marL="857250" lvl="1" indent="-419100">
              <a:buSzPct val="166666"/>
              <a:buFont typeface="Arial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430949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mtClean="0"/>
              <a:t>Add Marker or OverlayItem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Create Marker object 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err="1" smtClean="0"/>
              <a:t>MarkerOptions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en-US" dirty="0" smtClean="0"/>
              <a:t> = n</a:t>
            </a:r>
            <a:r>
              <a:rPr lang="en" dirty="0" smtClean="0"/>
              <a:t>ew MarkerOptions().position(LatLng).title(“text”).snippet(“text”).draggable(true);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Add a marker to the map object.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/>
              <a:t>M</a:t>
            </a:r>
            <a:r>
              <a:rPr lang="en" dirty="0" smtClean="0"/>
              <a:t>ap.addMarker(mo);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72333777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Customized Info Window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Create a new class that implements InfoWindowAdapter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C</a:t>
            </a:r>
            <a:r>
              <a:rPr lang="en" sz="2400" dirty="0" smtClean="0"/>
              <a:t>lass PopupAdapter implements InfoWindowAdapter{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LayoutInflater inflater;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PopupAdapter(LayoutInflater inflater){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this.inflater = inflater;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}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@Override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 public View getInfoContents(Marker marker){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 smtClean="0"/>
              <a:t>      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xmlns="" val="372928981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Customized Info Window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@Override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 public View getInfoContents(Marker marker){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 smtClean="0"/>
              <a:t>        View popup = inflater.inflate(R.layout.popup, null);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 smtClean="0"/>
              <a:t>        TextView tv = (TextView) popup.findViewById();</a:t>
            </a:r>
            <a:endParaRPr lang="en" sz="2400" dirty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 smtClean="0"/>
              <a:t>         tv.setText(Marker.getTitle);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    return popup;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/>
              <a:t> </a:t>
            </a:r>
            <a:r>
              <a:rPr lang="en" sz="2400" dirty="0" smtClean="0"/>
              <a:t>     }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sz="2400" dirty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" sz="2400" dirty="0" smtClean="0"/>
              <a:t>@Override</a:t>
            </a:r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r>
              <a:rPr lang="en-US" sz="2400" dirty="0" smtClean="0"/>
              <a:t>P</a:t>
            </a:r>
            <a:r>
              <a:rPr lang="en" sz="2400" dirty="0" smtClean="0"/>
              <a:t>ublic View getInfoWindow(Marker marker)</a:t>
            </a:r>
            <a:r>
              <a:rPr lang="en" sz="2000" dirty="0" smtClean="0"/>
              <a:t>{</a:t>
            </a:r>
            <a:r>
              <a:rPr lang="en" sz="2400" dirty="0" smtClean="0"/>
              <a:t> return null;}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xmlns="" val="27521758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846</Words>
  <Application>Microsoft Office PowerPoint</Application>
  <PresentationFormat>On-screen Show (4:3)</PresentationFormat>
  <Paragraphs>291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/>
      <vt:lpstr/>
      <vt:lpstr/>
      <vt:lpstr>Lecture 13 Mobile Programming</vt:lpstr>
      <vt:lpstr>Agenda</vt:lpstr>
      <vt:lpstr>Google Maps API Key</vt:lpstr>
      <vt:lpstr>Getting the SHA1 Fingerprint</vt:lpstr>
      <vt:lpstr>Use (Support) WebFragment</vt:lpstr>
      <vt:lpstr>Use (Support) WebFragment</vt:lpstr>
      <vt:lpstr>Add Marker or OverlayItem</vt:lpstr>
      <vt:lpstr>Customized Info Window</vt:lpstr>
      <vt:lpstr>Customized Info Window</vt:lpstr>
      <vt:lpstr>Customized Info Window</vt:lpstr>
      <vt:lpstr>Find My Location</vt:lpstr>
      <vt:lpstr>Map Listeners</vt:lpstr>
      <vt:lpstr>Guesture</vt:lpstr>
      <vt:lpstr>Control</vt:lpstr>
      <vt:lpstr>JSON Values</vt:lpstr>
      <vt:lpstr>JSON Arrays</vt:lpstr>
      <vt:lpstr>JSON Objects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FACEBOOK API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Mobile Programming</dc:title>
  <cp:lastModifiedBy>KIENLT</cp:lastModifiedBy>
  <cp:revision>17</cp:revision>
  <dcterms:modified xsi:type="dcterms:W3CDTF">2013-09-24T04:40:17Z</dcterms:modified>
</cp:coreProperties>
</file>