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  <p:sldMasterId id="2147483713" r:id="rId6"/>
    <p:sldMasterId id="2147483714" r:id="rId7"/>
    <p:sldMasterId id="2147483715" r:id="rId8"/>
  </p:sldMasterIdLst>
  <p:notesMasterIdLst>
    <p:notesMasterId r:id="rId35"/>
  </p:notesMasterIdLst>
  <p:sldIdLst>
    <p:sldId id="256" r:id="rId9"/>
    <p:sldId id="257" r:id="rId10"/>
    <p:sldId id="258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1" r:id="rId33"/>
    <p:sldId id="282" r:id="rId3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18443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Testing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Notes page 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Hardy ahr har!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Manifest - what does MM say about the &lt;intent&gt; element?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10800000" flipH="1">
            <a:off x="0" y="2056789"/>
            <a:ext cx="9143999" cy="121981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2133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 rot="-249176">
            <a:off x="1097760" y="3131978"/>
            <a:ext cx="7585015" cy="52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/>
          <p:nvPr/>
        </p:nvSpPr>
        <p:spPr>
          <a:xfrm rot="-240126">
            <a:off x="472191" y="24552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 rot="-244891">
            <a:off x="1031293" y="1341541"/>
            <a:ext cx="7772311" cy="14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 flipH="1">
            <a:off x="0" y="3511296"/>
            <a:ext cx="9143999" cy="3351847"/>
          </a:xfrm>
          <a:custGeom>
            <a:avLst/>
            <a:gdLst/>
            <a:ahLst/>
            <a:cxnLst/>
            <a:rect l="0" t="0" r="0" b="0"/>
            <a:pathLst>
              <a:path w="9144000" h="3429000" extrusionOk="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 rot="-283855">
            <a:off x="915995" y="3829088"/>
            <a:ext cx="6019909" cy="2880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Shape 209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Shape 22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-120001">
            <a:off x="998773" y="5784355"/>
            <a:ext cx="5570193" cy="473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7" name="Shape 22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6" name="Shape 236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0FE5EE"/>
              </a:buClr>
              <a:buFont typeface="Arial"/>
              <a:buNone/>
              <a:defRPr sz="5600" b="1" i="0" u="none" strike="noStrike" cap="none" baseline="0">
                <a:solidFill>
                  <a:srgbClr val="0FE5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Arial"/>
              <a:buNone/>
              <a:defRPr sz="21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Arial"/>
              <a:buNone/>
              <a:defRPr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11E8AD"/>
              </a:buClr>
              <a:buNone/>
              <a:defRPr sz="5600" b="1" cap="none" baseline="0">
                <a:solidFill>
                  <a:srgbClr val="11E8AD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1"/>
              </a:buClr>
              <a:buNone/>
              <a:defRPr sz="2200">
                <a:solidFill>
                  <a:schemeClr val="lt1"/>
                </a:solidFill>
              </a:defRPr>
            </a:lvl1pPr>
            <a:lvl2pPr rtl="0">
              <a:buClr>
                <a:srgbClr val="FEFEFE"/>
              </a:buClr>
              <a:buNone/>
              <a:defRPr sz="1800">
                <a:solidFill>
                  <a:srgbClr val="FEFEFE"/>
                </a:solidFill>
              </a:defRPr>
            </a:lvl2pPr>
            <a:lvl3pPr rtl="0">
              <a:buClr>
                <a:srgbClr val="FEFEFE"/>
              </a:buClr>
              <a:buNone/>
              <a:defRPr sz="1600">
                <a:solidFill>
                  <a:srgbClr val="FEFEFE"/>
                </a:solidFill>
              </a:defRPr>
            </a:lvl3pPr>
            <a:lvl4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4pPr>
            <a:lvl5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26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None/>
              <a:defRPr sz="1400"/>
            </a:lvl1pPr>
            <a:lvl2pPr indent="0" algn="l" rtl="0">
              <a:buNone/>
              <a:defRPr sz="1200"/>
            </a:lvl2pPr>
            <a:lvl3pPr indent="0" algn="l" rtl="0">
              <a:buNone/>
              <a:defRPr sz="1000"/>
            </a:lvl3pPr>
            <a:lvl4pPr indent="0" algn="l" rtl="0">
              <a:buNone/>
              <a:defRPr sz="900"/>
            </a:lvl4pPr>
            <a:lvl5pPr indent="0" algn="l"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600"/>
            </a:lvl2pPr>
            <a:lvl3pPr rtl="0">
              <a:defRPr sz="2400"/>
            </a:lvl3pPr>
            <a:lvl4pPr rtl="0">
              <a:defRPr sz="20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6" name="Shape 306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dk2"/>
              </a:buClr>
              <a:buNone/>
              <a:defRPr sz="2000" b="1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None/>
              <a:defRPr sz="13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rgbClr val="03576E"/>
              </a:buClr>
              <a:buFont typeface="Arial"/>
              <a:buNone/>
              <a:defRPr sz="3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4" name="Shape 334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39" name="Shape 33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44" name="Shape 34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347" name="Shape 347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50" name="Shape 350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Shape 352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hape 175"/>
          <p:cNvCxnSpPr/>
          <p:nvPr/>
        </p:nvCxnSpPr>
        <p:spPr>
          <a:xfrm>
            <a:off x="76200" y="76200"/>
            <a:ext cx="0" cy="6705599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9067800" y="76200"/>
            <a:ext cx="0" cy="6705599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533399" y="76200"/>
            <a:ext cx="0" cy="6705599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flipH="1">
            <a:off x="914400" y="76200"/>
            <a:ext cx="152399" cy="6324600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110055" y="76200"/>
            <a:ext cx="1698625" cy="6629399"/>
          </a:xfrm>
          <a:custGeom>
            <a:avLst/>
            <a:gdLst/>
            <a:ahLst/>
            <a:cxnLst/>
            <a:rect l="0" t="0" r="0" b="0"/>
            <a:pathLst>
              <a:path w="1070" h="4154" extrusionOk="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839160" y="5486400"/>
            <a:ext cx="1181100" cy="796925"/>
          </a:xfrm>
          <a:custGeom>
            <a:avLst/>
            <a:gdLst/>
            <a:ahLst/>
            <a:cxnLst/>
            <a:rect l="0" t="0" r="0" b="0"/>
            <a:pathLst>
              <a:path w="744" h="502" extrusionOk="0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273122" y="3536950"/>
            <a:ext cx="777875" cy="2606675"/>
          </a:xfrm>
          <a:custGeom>
            <a:avLst/>
            <a:gdLst/>
            <a:ahLst/>
            <a:cxnLst/>
            <a:rect l="0" t="0" r="0" b="0"/>
            <a:pathLst>
              <a:path w="490" h="1642" extrusionOk="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 rot="-240056">
            <a:off x="1172871" y="-19227"/>
            <a:ext cx="8229556" cy="114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8720" marR="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3040" marR="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252" name="Shape 252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089CA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0" name="Shape 330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mespace_(computer_science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6000" dirty="0"/>
              <a:t>Mobile Programming</a:t>
            </a:r>
          </a:p>
          <a:p>
            <a:pPr lvl="0" rtl="0">
              <a:buNone/>
            </a:pPr>
            <a:r>
              <a:rPr lang="en-US" sz="6000" dirty="0"/>
              <a:t>Lecture 1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Activities - Examples</a:t>
            </a:r>
          </a:p>
        </p:txBody>
      </p:sp>
      <p:sp>
        <p:nvSpPr>
          <p:cNvPr id="410" name="Shape 410"/>
          <p:cNvSpPr/>
          <p:nvPr/>
        </p:nvSpPr>
        <p:spPr>
          <a:xfrm>
            <a:off x="418271" y="2281844"/>
            <a:ext cx="2573850" cy="42862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11" name="Shape 411"/>
          <p:cNvSpPr/>
          <p:nvPr/>
        </p:nvSpPr>
        <p:spPr>
          <a:xfrm>
            <a:off x="3274326" y="2281844"/>
            <a:ext cx="2601345" cy="43328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12" name="Shape 412"/>
          <p:cNvSpPr/>
          <p:nvPr/>
        </p:nvSpPr>
        <p:spPr>
          <a:xfrm>
            <a:off x="6104326" y="2281844"/>
            <a:ext cx="2612473" cy="43514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6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</a:rPr>
              <a:t>3 different apps, 3 different activities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Activities - Examples</a:t>
            </a:r>
          </a:p>
        </p:txBody>
      </p:sp>
      <p:sp>
        <p:nvSpPr>
          <p:cNvPr id="419" name="Shape 419"/>
          <p:cNvSpPr/>
          <p:nvPr/>
        </p:nvSpPr>
        <p:spPr>
          <a:xfrm>
            <a:off x="418271" y="2281844"/>
            <a:ext cx="2573850" cy="42862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</a:rPr>
              <a:t>1 app (Google Maps), 3 different actitivies</a:t>
            </a:r>
          </a:p>
        </p:txBody>
      </p:sp>
      <p:sp>
        <p:nvSpPr>
          <p:cNvPr id="421" name="Shape 421"/>
          <p:cNvSpPr/>
          <p:nvPr/>
        </p:nvSpPr>
        <p:spPr>
          <a:xfrm>
            <a:off x="6093928" y="2286502"/>
            <a:ext cx="2601769" cy="433284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22" name="Shape 422"/>
          <p:cNvSpPr/>
          <p:nvPr/>
        </p:nvSpPr>
        <p:spPr>
          <a:xfrm>
            <a:off x="3269346" y="2283548"/>
            <a:ext cx="2605307" cy="433875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Activities - Examples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</a:rPr>
              <a:t>1 app (Clock), 3 different actitivies</a:t>
            </a:r>
          </a:p>
        </p:txBody>
      </p:sp>
      <p:sp>
        <p:nvSpPr>
          <p:cNvPr id="429" name="Shape 429"/>
          <p:cNvSpPr/>
          <p:nvPr/>
        </p:nvSpPr>
        <p:spPr>
          <a:xfrm>
            <a:off x="6095936" y="2289583"/>
            <a:ext cx="2597752" cy="43266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0" name="Shape 430"/>
          <p:cNvSpPr/>
          <p:nvPr/>
        </p:nvSpPr>
        <p:spPr>
          <a:xfrm>
            <a:off x="3265791" y="2295334"/>
            <a:ext cx="2601608" cy="43330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31" name="Shape 431"/>
          <p:cNvSpPr/>
          <p:nvPr/>
        </p:nvSpPr>
        <p:spPr>
          <a:xfrm>
            <a:off x="418271" y="2289583"/>
            <a:ext cx="2601764" cy="43328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Activities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An Activity is a single, focused thing that the user can do</a:t>
            </a:r>
          </a:p>
          <a:p>
            <a:endParaRPr lang="en-US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To create an Activity, you must create a subclass of Activity (or an existing subclass of it)</a:t>
            </a:r>
          </a:p>
          <a:p>
            <a:endParaRPr lang="en-US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Main point of entry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b="1">
                <a:solidFill>
                  <a:srgbClr val="38761D"/>
                </a:solidFill>
              </a:rPr>
              <a:t>int main()</a:t>
            </a:r>
            <a:r>
              <a:rPr lang="en-US" sz="1800"/>
              <a:t> is the main point of entry in C++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b="1">
                <a:solidFill>
                  <a:srgbClr val="38761D"/>
                </a:solidFill>
              </a:rPr>
              <a:t>public static void main(string args[])</a:t>
            </a:r>
            <a:r>
              <a:rPr lang="en-US" sz="1800"/>
              <a:t> is for Java</a:t>
            </a:r>
          </a:p>
          <a:p>
            <a:pPr marL="914400" lvl="1" indent="-38100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b="1">
                <a:solidFill>
                  <a:srgbClr val="38761D"/>
                </a:solidFill>
              </a:rPr>
              <a:t>public void onCreate(Bundle savedInstance)</a:t>
            </a:r>
            <a:r>
              <a:rPr lang="en-US" sz="1800"/>
              <a:t> for </a:t>
            </a:r>
            <a:r>
              <a:rPr lang="en-US" sz="1800" b="1" u="sng"/>
              <a:t>Android!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Layouts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
</a:t>
            </a:r>
          </a:p>
          <a:p>
            <a:endParaRPr lang="en-US"/>
          </a:p>
          <a:p>
            <a:pPr lvl="0" rtl="0">
              <a:buNone/>
            </a:pPr>
            <a:r>
              <a:rPr lang="en-US"/>
              <a:t>Defines the layout structure and holds all elements in an </a:t>
            </a:r>
            <a:r>
              <a:rPr lang="en-US" b="1">
                <a:solidFill>
                  <a:srgbClr val="38761D"/>
                </a:solidFill>
              </a:rPr>
              <a:t>Activity</a:t>
            </a:r>
          </a:p>
          <a:p>
            <a:endParaRPr lang="en-US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Layouts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err="1" smtClean="0"/>
              <a:t>LinearLayout</a:t>
            </a:r>
            <a:endParaRPr lang="en-US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/>
              <a:t>We'll only talk about this one today</a:t>
            </a:r>
          </a:p>
          <a:p>
            <a:endParaRPr lang="en-US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err="1"/>
              <a:t>RelativeLayout</a:t>
            </a:r>
            <a:endParaRPr lang="en-US" dirty="0"/>
          </a:p>
          <a:p>
            <a:endParaRPr lang="en-US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err="1"/>
              <a:t>TableLayout</a:t>
            </a:r>
            <a:endParaRPr lang="en-US" dirty="0"/>
          </a:p>
          <a:p>
            <a:endParaRPr lang="en-US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err="1"/>
              <a:t>TabLayout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Layouts - LinearLayout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 </a:t>
            </a:r>
          </a:p>
        </p:txBody>
      </p:sp>
      <p:sp>
        <p:nvSpPr>
          <p:cNvPr id="456" name="Shape 456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 sz="4800" b="1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Layouts - LinearLayout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463" name="Shape 463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4" name="Shape 464"/>
          <p:cNvSpPr/>
          <p:nvPr/>
        </p:nvSpPr>
        <p:spPr>
          <a:xfrm>
            <a:off x="3447050" y="860250"/>
            <a:ext cx="1533900" cy="9123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button, textbox, checkbox, etc.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Layouts - LinearLayout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471" name="Shape 471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2" name="Shape 472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Layouts - LinearLayout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479" name="Shape 479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80" name="Shape 480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1" name="Shape 481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Today's Agenda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/>
              <a:t>About the Eclipse IDE</a:t>
            </a:r>
          </a:p>
          <a:p>
            <a:endParaRPr lang="en-US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/>
              <a:t>Hello, World! Project</a:t>
            </a:r>
          </a:p>
          <a:p>
            <a:endParaRPr lang="en-US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/>
              <a:t>Android Project Structure</a:t>
            </a:r>
          </a:p>
          <a:p>
            <a:endParaRPr lang="en-US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/>
              <a:t>Intro to Activities, Layouts, and Widgets</a:t>
            </a:r>
          </a:p>
          <a:p>
            <a:endParaRPr lang="en-US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/>
              <a:t>Editing Files in Eclipse</a:t>
            </a:r>
          </a:p>
          <a:p>
            <a:endParaRPr lang="en-US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/>
              <a:t>SDK Tools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Layouts - LinearLayout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488" name="Shape 488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89" name="Shape 489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0" name="Shape 490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1" name="Shape 491"/>
          <p:cNvSpPr/>
          <p:nvPr/>
        </p:nvSpPr>
        <p:spPr>
          <a:xfrm>
            <a:off x="2676625" y="3962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Layouts - LinearLayout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498" name="Shape 498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9" name="Shape 499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00" name="Shape 500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01" name="Shape 501"/>
          <p:cNvSpPr/>
          <p:nvPr/>
        </p:nvSpPr>
        <p:spPr>
          <a:xfrm>
            <a:off x="2676625" y="3962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02" name="Shape 502"/>
          <p:cNvSpPr/>
          <p:nvPr/>
        </p:nvSpPr>
        <p:spPr>
          <a:xfrm>
            <a:off x="2676625" y="4724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Widgets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Widgets are UI elements that appear in an </a:t>
            </a:r>
            <a:r>
              <a:rPr lang="en-US" b="1">
                <a:solidFill>
                  <a:srgbClr val="38761D"/>
                </a:solidFill>
              </a:rPr>
              <a:t>Activity </a:t>
            </a:r>
            <a:r>
              <a:rPr lang="en-US"/>
              <a:t>(inside of </a:t>
            </a:r>
            <a:r>
              <a:rPr lang="en-US" b="1">
                <a:solidFill>
                  <a:srgbClr val="38761D"/>
                </a:solidFill>
              </a:rPr>
              <a:t>Layouts</a:t>
            </a:r>
            <a:r>
              <a:rPr lang="en-US"/>
              <a:t>!)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Buttons</a:t>
            </a:r>
          </a:p>
          <a:p>
            <a:endParaRPr lang="en-US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TextViews (labels)</a:t>
            </a:r>
          </a:p>
          <a:p>
            <a:endParaRPr lang="en-US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CheckBoxes</a:t>
            </a:r>
          </a:p>
          <a:p>
            <a:endParaRPr lang="en-US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/>
              <a:t>Many more!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Editing Files in Eclipse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/>
              <a:t>XML Files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Plain XML editor</a:t>
            </a:r>
          </a:p>
          <a:p>
            <a:pPr marL="1371600" lvl="2" indent="-381000" rtl="0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-US" sz="1800"/>
              <a:t>edit XML files directly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Form based editor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-US" sz="1800"/>
              <a:t>allows you to modify XML files indirectly using forms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/>
              <a:t>Content Assist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similar to Intellisense, autocomplete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When in doubt, press Ctrl + Spacebar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/>
              <a:t>Quick fixes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e.g. import a package without typing anything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/>
              <a:t>WYSIWYG editor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Allows you to drag and drop Widgets into your Layouts</a:t>
            </a:r>
          </a:p>
          <a:p>
            <a:pPr marL="914400" lvl="1" indent="-38100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/>
              <a:t>"What You See Is What You Get"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SDK Tools</a:t>
            </a: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-US" dirty="0" smtClean="0"/>
              <a:t>Development </a:t>
            </a:r>
            <a:r>
              <a:rPr lang="en-US" dirty="0"/>
              <a:t>and debugging tools for Android</a:t>
            </a:r>
          </a:p>
          <a:p>
            <a:endParaRPr lang="en-US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/>
              <a:t>SDK Manager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/>
              <a:t>Allows you to install tools necessary to develop for specific Android platforms</a:t>
            </a:r>
          </a:p>
          <a:p>
            <a:endParaRPr lang="en-US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/>
              <a:t>In Eclipse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/>
              <a:t>Window &gt; SDK manager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-US" dirty="0" smtClean="0"/>
              <a:t>Required readings: </a:t>
            </a:r>
          </a:p>
          <a:p>
            <a:pPr marL="895350" lvl="1" indent="-457200"/>
            <a:r>
              <a:rPr lang="en-US" dirty="0" smtClean="0"/>
              <a:t>page 1 – page 124</a:t>
            </a:r>
          </a:p>
          <a:p>
            <a:pPr marL="895350" lvl="1" indent="-457200"/>
            <a:r>
              <a:rPr lang="en-US" dirty="0" smtClean="0"/>
              <a:t>Focus on chapter “The ANDROID USER INTERFACE” </a:t>
            </a:r>
          </a:p>
          <a:p>
            <a:pPr marL="4381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and chapter “BASIC WIDGETS”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955066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-US" dirty="0" smtClean="0"/>
              <a:t>The Busy Coder’s Guide to Android Development (by Mark Murphy)</a:t>
            </a:r>
          </a:p>
          <a:p>
            <a:pPr marL="495300" indent="-457200"/>
            <a:endParaRPr lang="en-US" dirty="0"/>
          </a:p>
          <a:p>
            <a:pPr marL="323850" indent="-285750"/>
            <a:r>
              <a:rPr lang="en-US" sz="1800" dirty="0"/>
              <a:t>To use your coupon code, create an account on the </a:t>
            </a:r>
            <a:r>
              <a:rPr lang="en-US" sz="1800" dirty="0" err="1"/>
              <a:t>Warescription</a:t>
            </a:r>
            <a:r>
              <a:rPr lang="en-US" sz="1800" dirty="0"/>
              <a:t> site</a:t>
            </a:r>
          </a:p>
          <a:p>
            <a:pPr marL="3810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http://wares.commonsware.com). Then, on your </a:t>
            </a:r>
            <a:r>
              <a:rPr lang="en-US" sz="1800" dirty="0" err="1"/>
              <a:t>Warescription</a:t>
            </a:r>
            <a:r>
              <a:rPr lang="en-US" sz="1800" dirty="0"/>
              <a:t> page,</a:t>
            </a:r>
          </a:p>
          <a:p>
            <a:pPr marL="38100" indent="0">
              <a:buNone/>
            </a:pPr>
            <a:r>
              <a:rPr lang="en-US" sz="1800" dirty="0" smtClean="0"/>
              <a:t>click </a:t>
            </a:r>
            <a:r>
              <a:rPr lang="en-US" sz="1800" dirty="0"/>
              <a:t>the Subscribe tab, paste in the coupon code and your name on </a:t>
            </a:r>
            <a:r>
              <a:rPr lang="en-US" sz="1800" dirty="0" smtClean="0"/>
              <a:t>the                right</a:t>
            </a:r>
            <a:r>
              <a:rPr lang="en-US" sz="1800" dirty="0"/>
              <a:t>, and submit the form. Your book should be ready in 20-30 </a:t>
            </a:r>
            <a:r>
              <a:rPr lang="en-US" sz="1800" dirty="0" smtClean="0"/>
              <a:t>seconds if   nobody </a:t>
            </a:r>
            <a:r>
              <a:rPr lang="en-US" sz="1800" dirty="0"/>
              <a:t>else's books are being generated right then</a:t>
            </a:r>
            <a:r>
              <a:rPr lang="en-US" sz="2000" dirty="0" smtClean="0"/>
              <a:t>.</a:t>
            </a:r>
          </a:p>
          <a:p>
            <a:pPr marL="323850" indent="-285750"/>
            <a:endParaRPr lang="en-US" sz="1800" dirty="0"/>
          </a:p>
          <a:p>
            <a:pPr marL="323850" indent="-285750"/>
            <a:r>
              <a:rPr lang="en-US" sz="1800" dirty="0" smtClean="0"/>
              <a:t>I will email everyone a unique coupon code later so that you can get a </a:t>
            </a:r>
            <a:r>
              <a:rPr lang="en-US" sz="1800" dirty="0" err="1" smtClean="0"/>
              <a:t>pdf</a:t>
            </a:r>
            <a:r>
              <a:rPr lang="en-US" sz="1800" dirty="0" smtClean="0"/>
              <a:t> version of the textbook for free!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432556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About the Eclipse IDE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smtClean="0"/>
              <a:t>Eclipse </a:t>
            </a:r>
            <a:r>
              <a:rPr lang="en-US" dirty="0"/>
              <a:t>is an IDE as Visual Studio is an </a:t>
            </a:r>
            <a:r>
              <a:rPr lang="en-US" dirty="0" smtClean="0"/>
              <a:t>IDE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-US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smtClean="0"/>
              <a:t>It's </a:t>
            </a:r>
            <a:r>
              <a:rPr lang="en-US" dirty="0"/>
              <a:t>a great tool, but you will have a few problems with it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Android SDK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Android SDK provides you the API libraries and developer tools necessary to build, test, and debug apps for Android.</a:t>
            </a:r>
          </a:p>
          <a:p>
            <a:endParaRPr lang="en-US" dirty="0"/>
          </a:p>
          <a:p>
            <a:r>
              <a:rPr lang="en-US" dirty="0" smtClean="0"/>
              <a:t>Follow this link to setup your development environment: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http://developer.android.com/sdk/index.html</a:t>
            </a:r>
          </a:p>
        </p:txBody>
      </p:sp>
    </p:spTree>
    <p:extLst>
      <p:ext uri="{BB962C8B-B14F-4D97-AF65-F5344CB8AC3E}">
        <p14:creationId xmlns="" xmlns:p14="http://schemas.microsoft.com/office/powerpoint/2010/main" val="9832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Hello, World! Project - navigation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From </a:t>
            </a:r>
            <a:r>
              <a:rPr lang="en-US" sz="2400" dirty="0">
                <a:solidFill>
                  <a:srgbClr val="000000"/>
                </a:solidFill>
              </a:rPr>
              <a:t>the Eclipse main </a:t>
            </a:r>
            <a:r>
              <a:rPr lang="en-US" sz="2400" dirty="0" smtClean="0">
                <a:solidFill>
                  <a:srgbClr val="000000"/>
                </a:solidFill>
              </a:rPr>
              <a:t>menu,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-US" sz="2400" dirty="0">
                <a:solidFill>
                  <a:srgbClr val="38761D"/>
                </a:solidFill>
              </a:rPr>
              <a:t>File &gt; New &gt; Project</a:t>
            </a:r>
          </a:p>
          <a:p>
            <a:endParaRPr lang="en-US" sz="2400" dirty="0">
              <a:solidFill>
                <a:srgbClr val="38761D"/>
              </a:solidFill>
            </a:endParaRPr>
          </a:p>
          <a:p>
            <a:endParaRPr lang="en-US" sz="2400" dirty="0">
              <a:solidFill>
                <a:srgbClr val="38761D"/>
              </a:solidFill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-US" sz="2400" dirty="0">
                <a:solidFill>
                  <a:srgbClr val="38761D"/>
                </a:solidFill>
              </a:rPr>
              <a:t>Android &gt; Android Project &gt; Next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Hello, World! Project - project details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3850" indent="-285750">
              <a:buSzPct val="277777"/>
            </a:pPr>
            <a:r>
              <a:rPr lang="en-US" sz="1800" b="1" dirty="0" smtClean="0">
                <a:solidFill>
                  <a:srgbClr val="38761D"/>
                </a:solidFill>
              </a:rPr>
              <a:t>Project </a:t>
            </a:r>
            <a:r>
              <a:rPr lang="en-US" sz="1800" b="1" dirty="0">
                <a:solidFill>
                  <a:srgbClr val="38761D"/>
                </a:solidFill>
              </a:rPr>
              <a:t>Name</a:t>
            </a:r>
            <a:r>
              <a:rPr lang="en-US" sz="1800" dirty="0">
                <a:solidFill>
                  <a:srgbClr val="000000"/>
                </a:solidFill>
              </a:rPr>
              <a:t>: Your app's display name</a:t>
            </a:r>
            <a:r>
              <a:rPr lang="en-US" sz="1800" dirty="0"/>
              <a:t>, e.g. "Hello World". click </a:t>
            </a:r>
            <a:r>
              <a:rPr lang="en-US" sz="1800" b="1" dirty="0">
                <a:solidFill>
                  <a:srgbClr val="38761D"/>
                </a:solidFill>
              </a:rPr>
              <a:t>Next</a:t>
            </a:r>
          </a:p>
          <a:p>
            <a:endParaRPr lang="en-US" sz="1800" b="1" dirty="0">
              <a:solidFill>
                <a:srgbClr val="38761D"/>
              </a:solidFill>
            </a:endParaRPr>
          </a:p>
          <a:p>
            <a:pPr marL="323850" indent="-285750">
              <a:buSzPct val="277777"/>
            </a:pPr>
            <a:r>
              <a:rPr lang="en-US" sz="1800" b="1" dirty="0">
                <a:solidFill>
                  <a:srgbClr val="38761D"/>
                </a:solidFill>
              </a:rPr>
              <a:t>Build Target</a:t>
            </a:r>
            <a:r>
              <a:rPr lang="en-US" sz="1800" dirty="0"/>
              <a:t>: Check your phones </a:t>
            </a:r>
            <a:r>
              <a:rPr lang="en-US" sz="1800" b="1" dirty="0">
                <a:solidFill>
                  <a:srgbClr val="38761D"/>
                </a:solidFill>
              </a:rPr>
              <a:t>Settings &gt; About phone &gt; Android</a:t>
            </a:r>
            <a:r>
              <a:rPr lang="en-US" sz="1800" dirty="0">
                <a:solidFill>
                  <a:srgbClr val="38761D"/>
                </a:solidFill>
              </a:rPr>
              <a:t> </a:t>
            </a:r>
            <a:r>
              <a:rPr lang="en-US" sz="1800" b="1" dirty="0">
                <a:solidFill>
                  <a:srgbClr val="38761D"/>
                </a:solidFill>
              </a:rPr>
              <a:t>version</a:t>
            </a:r>
            <a:r>
              <a:rPr lang="en-US" sz="1800" b="1" dirty="0"/>
              <a:t> </a:t>
            </a:r>
            <a:r>
              <a:rPr lang="en-US" sz="1800" dirty="0"/>
              <a:t>to determine your version</a:t>
            </a:r>
          </a:p>
          <a:p>
            <a:pPr marL="323850" indent="-285750">
              <a:buSzPct val="277777"/>
            </a:pPr>
            <a:endParaRPr lang="en-US" sz="1800" dirty="0"/>
          </a:p>
          <a:p>
            <a:pPr marL="323850" indent="-285750">
              <a:buSzPct val="277777"/>
            </a:pPr>
            <a:r>
              <a:rPr lang="en-US" sz="1800" dirty="0" smtClean="0"/>
              <a:t>Package </a:t>
            </a:r>
            <a:r>
              <a:rPr lang="en-US" sz="1800" dirty="0"/>
              <a:t>Name: must be a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Java namespace</a:t>
            </a:r>
            <a:r>
              <a:rPr lang="en-US" sz="1800" dirty="0"/>
              <a:t> with at least two components</a:t>
            </a:r>
          </a:p>
          <a:p>
            <a:pPr marL="914400" lvl="1" indent="-419100" rtl="0">
              <a:buClr>
                <a:schemeClr val="dk1"/>
              </a:buClr>
              <a:buSzPct val="166666"/>
              <a:buFont typeface="Courier New"/>
              <a:buChar char="o"/>
            </a:pPr>
            <a:r>
              <a:rPr lang="en-US" sz="1800" dirty="0"/>
              <a:t>e.g. </a:t>
            </a:r>
            <a:r>
              <a:rPr lang="en-US" sz="1800" dirty="0" err="1" smtClean="0"/>
              <a:t>edu.fu.cs.hello</a:t>
            </a:r>
            <a:endParaRPr lang="en-US" sz="1800" dirty="0"/>
          </a:p>
          <a:p>
            <a:endParaRPr lang="en-US" sz="1800" dirty="0"/>
          </a:p>
          <a:p>
            <a:pPr marL="323850" indent="-285750">
              <a:buSzPct val="277777"/>
            </a:pPr>
            <a:r>
              <a:rPr lang="en-US" sz="1800" dirty="0"/>
              <a:t>Always check </a:t>
            </a:r>
            <a:r>
              <a:rPr lang="en-US" sz="1800" b="1" dirty="0">
                <a:solidFill>
                  <a:srgbClr val="38761D"/>
                </a:solidFill>
              </a:rPr>
              <a:t>Create Activity</a:t>
            </a:r>
            <a:r>
              <a:rPr lang="en-US" sz="1800" dirty="0"/>
              <a:t>: enter the name of your initial class</a:t>
            </a:r>
          </a:p>
          <a:p>
            <a:endParaRPr lang="en-US" sz="1800" dirty="0"/>
          </a:p>
          <a:p>
            <a:pPr marL="323850" indent="-285750">
              <a:buClr>
                <a:srgbClr val="000000"/>
              </a:buClr>
              <a:buSzPct val="277777"/>
            </a:pPr>
            <a:r>
              <a:rPr lang="en-US" sz="1800" b="1" dirty="0">
                <a:solidFill>
                  <a:srgbClr val="38761D"/>
                </a:solidFill>
              </a:rPr>
              <a:t>Minimum SDK</a:t>
            </a:r>
            <a:r>
              <a:rPr lang="en-US" sz="1800" dirty="0"/>
              <a:t>: What's the earliest version of </a:t>
            </a:r>
          </a:p>
          <a:p>
            <a:pPr marL="628650" indent="-285750"/>
            <a:r>
              <a:rPr lang="en-US" sz="1800" dirty="0"/>
              <a:t>Android you want to support?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-US"/>
              <a:t>Hello, World! Project - target devices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3850" indent="-285750">
              <a:buSzPct val="277777"/>
            </a:pPr>
            <a:r>
              <a:rPr lang="en-US" sz="1800" dirty="0" smtClean="0"/>
              <a:t>Allow </a:t>
            </a:r>
            <a:r>
              <a:rPr lang="en-US" sz="1800" dirty="0"/>
              <a:t>your apps to run on your physical Android device 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b="1" dirty="0">
                <a:solidFill>
                  <a:srgbClr val="38761D"/>
                </a:solidFill>
              </a:rPr>
              <a:t>Settings &gt; Applications &gt; Development &gt; USB debugging</a:t>
            </a:r>
          </a:p>
          <a:p>
            <a:endParaRPr lang="en-US" sz="1800" b="1" dirty="0">
              <a:solidFill>
                <a:srgbClr val="38761D"/>
              </a:solidFill>
            </a:endParaRPr>
          </a:p>
          <a:p>
            <a:endParaRPr lang="en-US" sz="1800" b="1" dirty="0">
              <a:solidFill>
                <a:srgbClr val="38761D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Alternatively, run apps in an </a:t>
            </a:r>
            <a:r>
              <a:rPr lang="en-US" sz="1800" u="sng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ndroid </a:t>
            </a:r>
            <a:r>
              <a:rPr lang="en-US" sz="1800" u="sng" dirty="0">
                <a:solidFill>
                  <a:srgbClr val="000000"/>
                </a:solidFill>
              </a:rPr>
              <a:t>V</a:t>
            </a:r>
            <a:r>
              <a:rPr lang="en-US" sz="1800" dirty="0">
                <a:solidFill>
                  <a:srgbClr val="000000"/>
                </a:solidFill>
              </a:rPr>
              <a:t>irtual </a:t>
            </a:r>
            <a:r>
              <a:rPr lang="en-US" sz="1800" u="sng" dirty="0">
                <a:solidFill>
                  <a:srgbClr val="000000"/>
                </a:solidFill>
              </a:rPr>
              <a:t>D</a:t>
            </a:r>
            <a:r>
              <a:rPr lang="en-US" sz="1800" dirty="0">
                <a:solidFill>
                  <a:srgbClr val="000000"/>
                </a:solidFill>
              </a:rPr>
              <a:t>evice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Window &gt; AVD Manager &gt; New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Name: e.g. "My ICS Device"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Target: Which version of Android you want to emulate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Size: be generous if you can. 512MB - 1GB?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Click on Create AVD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Hello, World! Project - execution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-US" dirty="0" smtClean="0"/>
              <a:t>To </a:t>
            </a:r>
            <a:r>
              <a:rPr lang="en-US" dirty="0"/>
              <a:t>run your project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/>
              <a:t>Ctrl + F11 or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/>
              <a:t>If necessary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/>
              <a:t>Click Yes to launch a new virtual device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/>
              <a:t>Choose to run as Android Application </a:t>
            </a:r>
          </a:p>
        </p:txBody>
      </p:sp>
      <p:sp>
        <p:nvSpPr>
          <p:cNvPr id="398" name="Shape 398"/>
          <p:cNvSpPr/>
          <p:nvPr/>
        </p:nvSpPr>
        <p:spPr>
          <a:xfrm>
            <a:off x="3514511" y="2209709"/>
            <a:ext cx="509577" cy="5095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/>
              <a:t>Project Structure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 dirty="0">
                <a:solidFill>
                  <a:srgbClr val="38761D"/>
                </a:solidFill>
              </a:rPr>
              <a:t>bin/</a:t>
            </a:r>
            <a:r>
              <a:rPr lang="en-US" sz="2400" dirty="0"/>
              <a:t> stores the compiled </a:t>
            </a:r>
            <a:r>
              <a:rPr lang="en-US" sz="2400" dirty="0" smtClean="0"/>
              <a:t>app</a:t>
            </a:r>
          </a:p>
          <a:p>
            <a:pPr marL="457200" lvl="0" indent="-381000"/>
            <a:r>
              <a:rPr lang="en-US" sz="2400" b="1" dirty="0" smtClean="0">
                <a:solidFill>
                  <a:srgbClr val="38761D"/>
                </a:solidFill>
              </a:rPr>
              <a:t>assets/ </a:t>
            </a:r>
            <a:r>
              <a:rPr lang="en-US" sz="2400" dirty="0" smtClean="0"/>
              <a:t>holds </a:t>
            </a:r>
            <a:r>
              <a:rPr lang="en-US" sz="2400" dirty="0"/>
              <a:t>other static files you wish packaged with </a:t>
            </a:r>
            <a:r>
              <a:rPr lang="en-US" sz="2400" dirty="0" smtClean="0"/>
              <a:t>the application </a:t>
            </a:r>
            <a:r>
              <a:rPr lang="en-US" sz="2400" dirty="0"/>
              <a:t>for deployment onto the device</a:t>
            </a:r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 dirty="0" smtClean="0">
                <a:solidFill>
                  <a:srgbClr val="38761D"/>
                </a:solidFill>
              </a:rPr>
              <a:t>res</a:t>
            </a:r>
            <a:r>
              <a:rPr lang="en-US" sz="2400" b="1" dirty="0">
                <a:solidFill>
                  <a:srgbClr val="38761D"/>
                </a:solidFill>
              </a:rPr>
              <a:t>/</a:t>
            </a:r>
            <a:r>
              <a:rPr lang="en-US" sz="2400" dirty="0"/>
              <a:t> contains </a:t>
            </a:r>
            <a:r>
              <a:rPr lang="en-US" sz="2400" dirty="0" smtClean="0"/>
              <a:t>“resources”, such as </a:t>
            </a:r>
            <a:r>
              <a:rPr lang="en-US" sz="2400" dirty="0" err="1" smtClean="0"/>
              <a:t>drawable</a:t>
            </a:r>
            <a:r>
              <a:rPr lang="en-US" sz="2400" dirty="0" smtClean="0"/>
              <a:t> files, layouts</a:t>
            </a:r>
            <a:r>
              <a:rPr lang="en-US" sz="2400" dirty="0"/>
              <a:t>, </a:t>
            </a:r>
            <a:r>
              <a:rPr lang="en-US" sz="2400" dirty="0" smtClean="0"/>
              <a:t>constant string values.</a:t>
            </a:r>
            <a:endParaRPr lang="en-US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 dirty="0" err="1">
                <a:solidFill>
                  <a:srgbClr val="38761D"/>
                </a:solidFill>
              </a:rPr>
              <a:t>src</a:t>
            </a:r>
            <a:r>
              <a:rPr lang="en-US" sz="2400" b="1" dirty="0">
                <a:solidFill>
                  <a:srgbClr val="38761D"/>
                </a:solidFill>
              </a:rPr>
              <a:t>/</a:t>
            </a:r>
            <a:r>
              <a:rPr lang="en-US" sz="2400" dirty="0"/>
              <a:t> contains your source </a:t>
            </a:r>
            <a:r>
              <a:rPr lang="en-US" sz="2400" dirty="0" smtClean="0"/>
              <a:t>code.</a:t>
            </a:r>
            <a:endParaRPr lang="en-US" sz="24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 dirty="0">
                <a:solidFill>
                  <a:srgbClr val="38761D"/>
                </a:solidFill>
              </a:rPr>
              <a:t>AndroidManifest.xml</a:t>
            </a:r>
            <a:r>
              <a:rPr lang="en-US" sz="2400" dirty="0"/>
              <a:t> file describes the application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-US" sz="1600" dirty="0" smtClean="0"/>
              <a:t>What components are in the application, such as activities, services, etc</a:t>
            </a:r>
            <a:r>
              <a:rPr lang="en-US" sz="1600" dirty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b="1" dirty="0">
                <a:solidFill>
                  <a:srgbClr val="38761D"/>
                </a:solidFill>
              </a:rPr>
              <a:t>R.java</a:t>
            </a:r>
            <a:r>
              <a:rPr lang="en-US" sz="2400" dirty="0"/>
              <a:t> - do not modify this!</a:t>
            </a:r>
          </a:p>
          <a:p>
            <a:pPr marL="914400" lvl="1" indent="-381000">
              <a:buSzPct val="133333"/>
            </a:pPr>
            <a:r>
              <a:rPr lang="en-US" sz="1800" dirty="0"/>
              <a:t>generated whenever the project compiles </a:t>
            </a:r>
            <a:endParaRPr lang="en-US" sz="1800" dirty="0" smtClean="0"/>
          </a:p>
          <a:p>
            <a:pPr marL="914400" lvl="1" indent="-381000">
              <a:buSzPct val="133333"/>
            </a:pPr>
            <a:r>
              <a:rPr lang="en-US" sz="1800" dirty="0" smtClean="0"/>
              <a:t>more </a:t>
            </a:r>
            <a:r>
              <a:rPr lang="en-US" sz="1800" dirty="0"/>
              <a:t>on this later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831</Words>
  <Application>Microsoft Office PowerPoint</Application>
  <PresentationFormat>On-screen Show (4:3)</PresentationFormat>
  <Paragraphs>182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/>
      <vt:lpstr/>
      <vt:lpstr/>
      <vt:lpstr/>
      <vt:lpstr/>
      <vt:lpstr/>
      <vt:lpstr/>
      <vt:lpstr/>
      <vt:lpstr>Mobile Programming Lecture 1</vt:lpstr>
      <vt:lpstr>Today's Agenda</vt:lpstr>
      <vt:lpstr>About the Eclipse IDE</vt:lpstr>
      <vt:lpstr>About Android SDK</vt:lpstr>
      <vt:lpstr>Hello, World! Project - navigation</vt:lpstr>
      <vt:lpstr>Hello, World! Project - project details</vt:lpstr>
      <vt:lpstr>Hello, World! Project - target devices</vt:lpstr>
      <vt:lpstr>Hello, World! Project - execution</vt:lpstr>
      <vt:lpstr>Project Structure</vt:lpstr>
      <vt:lpstr>Activities - Examples</vt:lpstr>
      <vt:lpstr>Activities - Examples</vt:lpstr>
      <vt:lpstr>Activities - Examples</vt:lpstr>
      <vt:lpstr>Activities</vt:lpstr>
      <vt:lpstr>Layouts</vt:lpstr>
      <vt:lpstr>Layouts</vt:lpstr>
      <vt:lpstr>Layouts - LinearLayout</vt:lpstr>
      <vt:lpstr>Layouts - LinearLayout</vt:lpstr>
      <vt:lpstr>Layouts - LinearLayout</vt:lpstr>
      <vt:lpstr>Layouts - LinearLayout</vt:lpstr>
      <vt:lpstr>Layouts - LinearLayout</vt:lpstr>
      <vt:lpstr>Layouts - LinearLayout</vt:lpstr>
      <vt:lpstr>Widgets</vt:lpstr>
      <vt:lpstr>Editing Files in Eclipse</vt:lpstr>
      <vt:lpstr>SDK Tools</vt:lpstr>
      <vt:lpstr>Next Class</vt:lpstr>
      <vt:lpstr>Textbook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</dc:title>
  <cp:lastModifiedBy>Sarah Nguyen</cp:lastModifiedBy>
  <cp:revision>14</cp:revision>
  <dcterms:modified xsi:type="dcterms:W3CDTF">2013-09-08T15:08:18Z</dcterms:modified>
</cp:coreProperties>
</file>