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86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33152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aurelienribon.tweenengine.demo&amp;feature=nav_result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dengine.org/blog/" TargetMode="External"/><Relationship Id="rId4" Type="http://schemas.openxmlformats.org/officeDocument/2006/relationships/hyperlink" Target="https://play.google.com/store/apps/details?id=org.anddev.andengine.examples&amp;feature=search_result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Debug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Debug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Debug.html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en.wikipedia.org/wiki/Event-driven_programming" TargetMode="External"/><Relationship Id="rId4" Type="http://schemas.openxmlformats.org/officeDocument/2006/relationships/hyperlink" Target="http://developer.android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11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Animation and TraceView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y</a:t>
            </a:r>
            <a:r>
              <a:rPr lang="en" sz="2400"/>
              <a:t>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48" name="Shape 148"/>
          <p:cNvSpPr/>
          <p:nvPr/>
        </p:nvSpPr>
        <p:spPr>
          <a:xfrm>
            <a:off x="4682325" y="4898250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4th argument is where we want the animation to end on the y axis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</a:t>
            </a:r>
            <a:r>
              <a:rPr lang="en" sz="2400" b="1"/>
              <a:t>getX()</a:t>
            </a:r>
            <a:r>
              <a:rPr lang="en" sz="2400"/>
              <a:t>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55" name="Shape 155"/>
          <p:cNvSpPr/>
          <p:nvPr/>
        </p:nvSpPr>
        <p:spPr>
          <a:xfrm>
            <a:off x="6436925" y="3725175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getX() gets the current position of the left of the Button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</a:t>
            </a:r>
            <a:r>
              <a:rPr lang="en" sz="2400" b="1"/>
              <a:t>getY()</a:t>
            </a:r>
            <a:r>
              <a:rPr lang="en" sz="2400"/>
              <a:t>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62" name="Shape 162"/>
          <p:cNvSpPr/>
          <p:nvPr/>
        </p:nvSpPr>
        <p:spPr>
          <a:xfrm>
            <a:off x="6436925" y="4487175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getRight() gets the current position of the very top of the Button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69" name="Shape 169"/>
          <p:cNvSpPr/>
          <p:nvPr/>
        </p:nvSpPr>
        <p:spPr>
          <a:xfrm>
            <a:off x="5103425" y="5078725"/>
            <a:ext cx="2095499" cy="962400"/>
          </a:xfrm>
          <a:prstGeom prst="wedgeRoundRectCallout">
            <a:avLst>
              <a:gd name="adj1" fmla="val -57178"/>
              <a:gd name="adj2" fmla="val -266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set how long we want this Animation to last for, in milliseconds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myButton.startAnimation(animation);</a:t>
            </a:r>
          </a:p>
          <a:p>
            <a:endParaRPr lang="en" sz="2400" b="1"/>
          </a:p>
        </p:txBody>
      </p:sp>
      <p:sp>
        <p:nvSpPr>
          <p:cNvPr id="176" name="Shape 176"/>
          <p:cNvSpPr/>
          <p:nvPr/>
        </p:nvSpPr>
        <p:spPr>
          <a:xfrm>
            <a:off x="6336675" y="5489800"/>
            <a:ext cx="2456399" cy="962400"/>
          </a:xfrm>
          <a:prstGeom prst="wedgeRoundRectCallout">
            <a:avLst>
              <a:gd name="adj1" fmla="val -57178"/>
              <a:gd name="adj2" fmla="val -266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call startAnimation on the View that we wish to animate, and pass the Animation as the argument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RotateAnimation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RotateAnimation animation = new RotateAnimation(0, 360);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RotateAnimation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b="1"/>
              <a:t>RotateAnimation animation = new RotateAnimation</a:t>
            </a:r>
            <a:r>
              <a:rPr lang="en" sz="2200"/>
              <a:t>(0, 360);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189" name="Shape 189"/>
          <p:cNvSpPr/>
          <p:nvPr/>
        </p:nvSpPr>
        <p:spPr>
          <a:xfrm>
            <a:off x="5424275" y="3905650"/>
            <a:ext cx="2456399" cy="962400"/>
          </a:xfrm>
          <a:prstGeom prst="wedgeRoundRectCallout">
            <a:avLst>
              <a:gd name="adj1" fmla="val -21838"/>
              <a:gd name="adj2" fmla="val -620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RotateAnimation allows us to ... rotate a View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RotateAnimation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RotateAnimation animation = new RotateAnimation(0, 360);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196" name="Shape 196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-21838"/>
              <a:gd name="adj2" fmla="val -620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1st argument is the rotation offset to apply in the beginning of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RotateAnimation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RotateAnimation animation = new RotateAnimation(0, </a:t>
            </a:r>
            <a:r>
              <a:rPr lang="en" sz="2200" b="1"/>
              <a:t>360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03" name="Shape 203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2nd argument is the rotation offset to apply in the end of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RotateAnimation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RotateAnimation animation = new RotateAnimation(</a:t>
            </a:r>
            <a:r>
              <a:rPr lang="en" sz="2200" b="1"/>
              <a:t>0, 360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10" name="Shape 210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will make the View that we apply the animation on do a "front flip"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Agenda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Animation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Animation Engines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TraceView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RotateAnimation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RotateAnimation animation = new RotateAnimation(0, 360);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17" name="Shape 217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will make the View that we apply the animation on do a "front flip"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ScaleAnimation(1, 2, 1, 2);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b="1"/>
              <a:t>ScaleAnimation animation = new ScaleAnimation(</a:t>
            </a:r>
            <a:r>
              <a:rPr lang="en" sz="2200"/>
              <a:t>1, 2, 1, 2);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30" name="Shape 230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ScaleAnimation allows us to grow or shrink a View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</a:t>
            </a:r>
            <a:r>
              <a:rPr lang="en" sz="2200" b="1"/>
              <a:t>1, 2, 1, 2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37" name="Shape 237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All arguments are scaling factors, where 1 means that the scale doesn't change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</a:t>
            </a:r>
            <a:r>
              <a:rPr lang="en" sz="2200" b="1"/>
              <a:t>1, </a:t>
            </a:r>
            <a:r>
              <a:rPr lang="en" sz="2200"/>
              <a:t>2, 1, 2);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44" name="Shape 244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1st argument is the scaling factor to apply horizontally, at the beginning of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ScaleAnimation(1,</a:t>
            </a:r>
            <a:r>
              <a:rPr lang="en" sz="2200" b="1"/>
              <a:t> 2</a:t>
            </a:r>
            <a:r>
              <a:rPr lang="en" sz="2200"/>
              <a:t>, 1, 2);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51" name="Shape 251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2nd argument is the scaling factor to apply horizontally, at the end of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ScaleAnimation(1</a:t>
            </a:r>
            <a:r>
              <a:rPr lang="en" sz="2200" b="1"/>
              <a:t>, </a:t>
            </a:r>
            <a:r>
              <a:rPr lang="en" sz="2200"/>
              <a:t>2, </a:t>
            </a:r>
            <a:r>
              <a:rPr lang="en" sz="2200" b="1"/>
              <a:t>1</a:t>
            </a:r>
            <a:r>
              <a:rPr lang="en" sz="2200"/>
              <a:t>, 2);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58" name="Shape 258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3rd argument is the scaling factor to apply vertically, at the beginning of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ScaleAnimation(1</a:t>
            </a:r>
            <a:r>
              <a:rPr lang="en" sz="2200" b="1"/>
              <a:t>, </a:t>
            </a:r>
            <a:r>
              <a:rPr lang="en" sz="2200"/>
              <a:t>2, 1, </a:t>
            </a:r>
            <a:r>
              <a:rPr lang="en" sz="2200" b="1"/>
              <a:t>2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65" name="Shape 265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4th argument is the scaling factor to apply vertically, at the end of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</a:t>
            </a:r>
            <a:r>
              <a:rPr lang="en" sz="2200" b="1"/>
              <a:t>1, 2, 1, 2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72" name="Shape 272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will double the size of the View, in both dimensions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ScaleAnimation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ScaleAnimation animation = new ScaleAnimation(</a:t>
            </a:r>
            <a:r>
              <a:rPr lang="en" sz="2200" b="1"/>
              <a:t>1, 2, 1, 2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79" name="Shape 279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will double the size of the View, in both dimensions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TranslateAnimation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move an object</a:t>
            </a:r>
          </a:p>
          <a:p>
            <a:endParaRPr lang="en" sz="18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RotateAnimation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rotate an object</a:t>
            </a:r>
          </a:p>
          <a:p>
            <a:endParaRPr lang="en" sz="18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ScaleAnimation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resize an object</a:t>
            </a:r>
          </a:p>
          <a:p>
            <a:endParaRPr lang="en" sz="18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AlphaAnimation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change alpha properties</a:t>
            </a:r>
          </a:p>
          <a:p>
            <a:endParaRPr lang="en" sz="18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AnimationSet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a group of animations to be played together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AlphaAnimation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b="1"/>
              <a:t>AlphaAnimation animation = new AlphaAnimation</a:t>
            </a:r>
            <a:r>
              <a:rPr lang="en" sz="2200"/>
              <a:t>(1.0, 0.0);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86" name="Shape 286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AlphaAnimation allows us to animation the transparency of a View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AlphaAnimation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AlphaAnimation animation = new AlphaAnimation(</a:t>
            </a:r>
            <a:r>
              <a:rPr lang="en" sz="2200" b="1"/>
              <a:t>1.0</a:t>
            </a:r>
            <a:r>
              <a:rPr lang="en" sz="2200"/>
              <a:t>, 0.0);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293" name="Shape 293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First argument is a float, which is the starting transparency value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AlphaAnimation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AlphaAnimation animation = new AlphaAnimation(1.0, </a:t>
            </a:r>
            <a:r>
              <a:rPr lang="en" sz="2200" b="1"/>
              <a:t>0.0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300" name="Shape 300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Second argument is the ending transparency value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AlphaAnimation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AlphaAnimation animation = new AlphaAnimation(</a:t>
            </a:r>
            <a:r>
              <a:rPr lang="en" sz="2200" b="1"/>
              <a:t>1.0, 0.0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307" name="Shape 307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1.0 means no transparency, 0.0 means fully transparent.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AlphaAnimation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
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Button myButton = findViewById(R.id.animButton);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AlphaAnimation animation = new AlphaAnimation(</a:t>
            </a:r>
            <a:r>
              <a:rPr lang="en" sz="2200" b="1"/>
              <a:t>1.0, 0.0</a:t>
            </a:r>
            <a:r>
              <a:rPr lang="en" sz="2200"/>
              <a:t>);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animation.setDuration(500);</a:t>
            </a:r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myButton.startAnimation(animation);</a:t>
            </a:r>
          </a:p>
          <a:p>
            <a:endParaRPr lang="en" sz="2200"/>
          </a:p>
        </p:txBody>
      </p:sp>
      <p:sp>
        <p:nvSpPr>
          <p:cNvPr id="314" name="Shape 314"/>
          <p:cNvSpPr/>
          <p:nvPr/>
        </p:nvSpPr>
        <p:spPr>
          <a:xfrm>
            <a:off x="6338675" y="3905650"/>
            <a:ext cx="2456399" cy="962400"/>
          </a:xfrm>
          <a:prstGeom prst="wedgeRoundRectCallout">
            <a:avLst>
              <a:gd name="adj1" fmla="val 6245"/>
              <a:gd name="adj2" fmla="val -6618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Applying this Animation on a View will fade it out completely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AnimationExample.tar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If you have Animations that you can set up before runtime, you can use an XML file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To add a new XML animation file 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Right click on your project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Add &gt; New &gt; Android XML File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Resource Type: Tween Animation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Enter the file name under File, e.g. full_rotate.xml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Select a root element (.e.g. rotate)</a:t>
            </a:r>
          </a:p>
          <a:p>
            <a:pPr marL="457200" lvl="0" indent="-41910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You will end up with something like this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&lt;?xml version="1.0" encoding="utf-8"?&gt;</a:t>
            </a:r>
          </a:p>
          <a:p>
            <a:pPr lvl="0" rtl="0">
              <a:buNone/>
            </a:pPr>
            <a:r>
              <a:rPr lang="en" sz="1800"/>
              <a:t>&lt;rotate&gt;</a:t>
            </a:r>
          </a:p>
          <a:p>
            <a:pPr lvl="0" rtl="0">
              <a:buNone/>
            </a:pPr>
            <a:r>
              <a:rPr lang="en" sz="1800"/>
              <a:t>    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&lt;/rotate&gt;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will end up with something like this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&lt;?xml version="1.0" encoding="utf-8"?&gt;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&lt;rotate 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&lt;/rotate&gt;</a:t>
            </a:r>
          </a:p>
          <a:p>
            <a:endParaRPr lang="en" sz="1800"/>
          </a:p>
        </p:txBody>
      </p:sp>
      <p:sp>
        <p:nvSpPr>
          <p:cNvPr id="351" name="Shape 351"/>
          <p:cNvSpPr/>
          <p:nvPr/>
        </p:nvSpPr>
        <p:spPr>
          <a:xfrm>
            <a:off x="670925" y="3136825"/>
            <a:ext cx="2588700" cy="919800"/>
          </a:xfrm>
          <a:prstGeom prst="wedgeRoundRectCallout">
            <a:avLst>
              <a:gd name="adj1" fmla="val -23714"/>
              <a:gd name="adj2" fmla="val -5979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Add a blank space after "rotate", then press Ctrl+Space to see what options are vailable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TranslateAnimation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None/>
            </a:pPr>
            <a:r>
              <a:rPr lang="en" sz="2400"/>
              <a:t>x,</a:t>
            </a:r>
          </a:p>
          <a:p>
            <a:pPr marL="4572000" lvl="0" indent="0" rtl="0"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animation.setDuration(500);</a:t>
            </a:r>
          </a:p>
          <a:p>
            <a:pPr lvl="0" rtl="0"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will end up with something like this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&lt;?xml version="1.0" encoding="utf-8"?&gt;</a:t>
            </a:r>
          </a:p>
          <a:p>
            <a:pPr lvl="0" rtl="0">
              <a:buNone/>
            </a:pPr>
            <a:r>
              <a:rPr lang="en" sz="1800"/>
              <a:t>&lt;rotate </a:t>
            </a:r>
            <a:r>
              <a:rPr lang="en" sz="1800" b="1"/>
              <a:t>xmlns:android="http://schemas.android.com/apk/res/android"</a:t>
            </a:r>
          </a:p>
          <a:p>
            <a:pPr lvl="0" rtl="0">
              <a:buNone/>
            </a:pPr>
            <a:r>
              <a:rPr lang="en" sz="1800"/>
              <a:t>    android:fromDegrees="0" </a:t>
            </a:r>
          </a:p>
          <a:p>
            <a:pPr lvl="0" rtl="0">
              <a:buNone/>
            </a:pPr>
            <a:r>
              <a:rPr lang="en" sz="1800"/>
              <a:t>    android:toDegrees="360"</a:t>
            </a:r>
          </a:p>
          <a:p>
            <a:pPr lvl="0" rtl="0">
              <a:buNone/>
            </a:pPr>
            <a:r>
              <a:rPr lang="en" sz="1800"/>
              <a:t>    android:duration="500"&gt;</a:t>
            </a:r>
          </a:p>
          <a:p>
            <a:pPr lvl="0" rtl="0">
              <a:buNone/>
            </a:pPr>
            <a:r>
              <a:rPr lang="en" sz="1800"/>
              <a:t>    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&lt;/rotate&gt;</a:t>
            </a:r>
          </a:p>
          <a:p>
            <a:endParaRPr lang="en" sz="1800"/>
          </a:p>
          <a:p>
            <a:endParaRPr lang="en" sz="1800"/>
          </a:p>
        </p:txBody>
      </p:sp>
      <p:sp>
        <p:nvSpPr>
          <p:cNvPr id="358" name="Shape 358"/>
          <p:cNvSpPr/>
          <p:nvPr/>
        </p:nvSpPr>
        <p:spPr>
          <a:xfrm>
            <a:off x="5130425" y="3228275"/>
            <a:ext cx="2588700" cy="919800"/>
          </a:xfrm>
          <a:prstGeom prst="wedgeRoundRectCallout">
            <a:avLst>
              <a:gd name="adj1" fmla="val -23714"/>
              <a:gd name="adj2" fmla="val -5979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may need to add this manually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will end up with something like this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&lt;?xml version="1.0" encoding="utf-8"?&gt;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&lt;rotate xmlns:android="http://schemas.android.com/apk/res/android"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android:fromDegrees="0"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android:toDegrees="360"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android:duration="500"</a:t>
            </a:r>
            <a:r>
              <a:rPr lang="en" sz="1800"/>
              <a:t>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&lt;/rotate&gt;</a:t>
            </a:r>
          </a:p>
          <a:p>
            <a:endParaRPr lang="en" sz="1800"/>
          </a:p>
          <a:p>
            <a:endParaRPr lang="en" sz="1800"/>
          </a:p>
        </p:txBody>
      </p:sp>
      <p:sp>
        <p:nvSpPr>
          <p:cNvPr id="365" name="Shape 365"/>
          <p:cNvSpPr/>
          <p:nvPr/>
        </p:nvSpPr>
        <p:spPr>
          <a:xfrm>
            <a:off x="3746950" y="3197700"/>
            <a:ext cx="2588700" cy="919800"/>
          </a:xfrm>
          <a:prstGeom prst="wedgeRoundRectCallout">
            <a:avLst>
              <a:gd name="adj1" fmla="val -55084"/>
              <a:gd name="adj2" fmla="val -1674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set the attributes for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None/>
            </a:pPr>
            <a:r>
              <a:rPr lang="en" sz="1800"/>
              <a:t>        </a:t>
            </a:r>
          </a:p>
          <a:p>
            <a:pPr lvl="0" rtl="0">
              <a:buNone/>
            </a:pPr>
            <a:r>
              <a:rPr lang="en" sz="1800"/>
              <a:t>Animation rotateAnim = AnimationUtils.loadAnimation(</a:t>
            </a:r>
          </a:p>
          <a:p>
            <a:pPr marL="2743200" lvl="0" indent="457200" rtl="0">
              <a:buNone/>
            </a:pPr>
            <a:r>
              <a:rPr lang="en" sz="1800"/>
              <a:t>getApplicationContext(), </a:t>
            </a:r>
          </a:p>
          <a:p>
            <a:pPr marL="2743200" lvl="0" indent="457200" rtl="0">
              <a:buNone/>
            </a:pPr>
            <a:r>
              <a:rPr lang="en" sz="1800"/>
              <a:t>R.anim.full_rotate);</a:t>
            </a:r>
          </a:p>
          <a:p>
            <a:endParaRPr lang="en" sz="1800"/>
          </a:p>
          <a:p>
            <a:pPr marL="0" lvl="0" indent="0" rtl="0">
              <a:buNone/>
            </a:pPr>
            <a:r>
              <a:rPr lang="en" sz="1800"/>
              <a:t>button.startAnimation(rotateAnim);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Animation rotateAnim = AnimationUtils.loadAnimation(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getApplicationContext(), 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R.anim.full_rotate);</a:t>
            </a:r>
          </a:p>
          <a:p>
            <a:endParaRPr lang="en" sz="1800" b="1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button.startAnimation(rotateAnim);</a:t>
            </a:r>
          </a:p>
          <a:p>
            <a:endParaRPr lang="en" sz="1800"/>
          </a:p>
        </p:txBody>
      </p:sp>
      <p:sp>
        <p:nvSpPr>
          <p:cNvPr id="384" name="Shape 384"/>
          <p:cNvSpPr/>
          <p:nvPr/>
        </p:nvSpPr>
        <p:spPr>
          <a:xfrm>
            <a:off x="4155650" y="4723375"/>
            <a:ext cx="2089199" cy="851699"/>
          </a:xfrm>
          <a:prstGeom prst="wedgeRoundRectCallout">
            <a:avLst>
              <a:gd name="adj1" fmla="val -22281"/>
              <a:gd name="adj2" fmla="val -6466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need to inflate the XML file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Animation rotateAnim</a:t>
            </a:r>
            <a:r>
              <a:rPr lang="en" sz="1800" b="1"/>
              <a:t> = AnimationUtils</a:t>
            </a:r>
            <a:r>
              <a:rPr lang="en" sz="1800"/>
              <a:t>.loadAnimation(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getApplicationContext(), 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R.anim.full_rotate);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button.startAnimation(rotateAnim);</a:t>
            </a:r>
          </a:p>
          <a:p>
            <a:endParaRPr lang="en" sz="1800"/>
          </a:p>
        </p:txBody>
      </p:sp>
      <p:sp>
        <p:nvSpPr>
          <p:cNvPr id="391" name="Shape 391"/>
          <p:cNvSpPr/>
          <p:nvPr/>
        </p:nvSpPr>
        <p:spPr>
          <a:xfrm>
            <a:off x="2838550" y="1952949"/>
            <a:ext cx="2509199" cy="1010699"/>
          </a:xfrm>
          <a:prstGeom prst="wedgeRoundRectCallout">
            <a:avLst>
              <a:gd name="adj1" fmla="val -22282"/>
              <a:gd name="adj2" fmla="val 6864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class allows you to perform common operations when working with Animations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Animation rotateAnim</a:t>
            </a:r>
            <a:r>
              <a:rPr lang="en" sz="1800" b="1"/>
              <a:t> = </a:t>
            </a:r>
            <a:r>
              <a:rPr lang="en" sz="1800"/>
              <a:t>AnimationUtils.</a:t>
            </a:r>
            <a:r>
              <a:rPr lang="en" sz="1800" b="1"/>
              <a:t>loadAnimation</a:t>
            </a:r>
            <a:r>
              <a:rPr lang="en" sz="1800"/>
              <a:t>(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getApplicationContext(), 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R.anim.full_rotate);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button.startAnimation(rotateAnim);</a:t>
            </a:r>
          </a:p>
          <a:p>
            <a:endParaRPr lang="en" sz="1800"/>
          </a:p>
        </p:txBody>
      </p:sp>
      <p:sp>
        <p:nvSpPr>
          <p:cNvPr id="398" name="Shape 398"/>
          <p:cNvSpPr/>
          <p:nvPr/>
        </p:nvSpPr>
        <p:spPr>
          <a:xfrm>
            <a:off x="4210150" y="1952949"/>
            <a:ext cx="2509199" cy="1010699"/>
          </a:xfrm>
          <a:prstGeom prst="wedgeRoundRectCallout">
            <a:avLst>
              <a:gd name="adj1" fmla="val -22282"/>
              <a:gd name="adj2" fmla="val 6864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Such as loading an Animation from an XML file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Animation rotateAnim</a:t>
            </a:r>
            <a:r>
              <a:rPr lang="en" sz="1800" b="1"/>
              <a:t> = </a:t>
            </a:r>
            <a:r>
              <a:rPr lang="en" sz="1800"/>
              <a:t>AnimationUtils.loadAnimation(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getApplicationContext(), 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R.anim.full_rotate</a:t>
            </a:r>
            <a:r>
              <a:rPr lang="en" sz="1800"/>
              <a:t>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button.startAnimation(rotateAnim);</a:t>
            </a:r>
          </a:p>
          <a:p>
            <a:endParaRPr lang="en" sz="1800"/>
          </a:p>
        </p:txBody>
      </p:sp>
      <p:sp>
        <p:nvSpPr>
          <p:cNvPr id="405" name="Shape 405"/>
          <p:cNvSpPr/>
          <p:nvPr/>
        </p:nvSpPr>
        <p:spPr>
          <a:xfrm>
            <a:off x="6187325" y="3959399"/>
            <a:ext cx="2191200" cy="999299"/>
          </a:xfrm>
          <a:prstGeom prst="wedgeRoundRectCallout">
            <a:avLst>
              <a:gd name="adj1" fmla="val -56244"/>
              <a:gd name="adj2" fmla="val -1292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For the second argument, we pass the XML animation resource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Animation rotateAnim = </a:t>
            </a:r>
            <a:r>
              <a:rPr lang="en" sz="1800"/>
              <a:t>AnimationUtils.loadAnimation(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getApplicationContext(), 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R.anim.full_rotate);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button.startAnimation(rotateAnim);</a:t>
            </a:r>
          </a:p>
          <a:p>
            <a:endParaRPr lang="en" sz="1800"/>
          </a:p>
        </p:txBody>
      </p:sp>
      <p:sp>
        <p:nvSpPr>
          <p:cNvPr id="412" name="Shape 412"/>
          <p:cNvSpPr/>
          <p:nvPr/>
        </p:nvSpPr>
        <p:spPr>
          <a:xfrm>
            <a:off x="1202775" y="4050224"/>
            <a:ext cx="2043600" cy="863099"/>
          </a:xfrm>
          <a:prstGeom prst="wedgeRoundRectCallout">
            <a:avLst>
              <a:gd name="adj1" fmla="val -23019"/>
              <a:gd name="adj2" fmla="val -6444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method returns a generic Animation object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= (Button) findViewById(R.id.button1);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Animation rotateAnim = AnimationUtils.loadAnimation(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getApplicationContext(), </a:t>
            </a:r>
          </a:p>
          <a:p>
            <a:pPr marL="2743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R.anim.full_rotate);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button.startAnimation(rotateAnim);</a:t>
            </a:r>
          </a:p>
          <a:p>
            <a:endParaRPr lang="en" sz="1800" b="1"/>
          </a:p>
        </p:txBody>
      </p:sp>
      <p:sp>
        <p:nvSpPr>
          <p:cNvPr id="419" name="Shape 419"/>
          <p:cNvSpPr/>
          <p:nvPr/>
        </p:nvSpPr>
        <p:spPr>
          <a:xfrm>
            <a:off x="1157350" y="5469499"/>
            <a:ext cx="2043600" cy="863099"/>
          </a:xfrm>
          <a:prstGeom prst="wedgeRoundRectCallout">
            <a:avLst>
              <a:gd name="adj1" fmla="val -23019"/>
              <a:gd name="adj2" fmla="val -6444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Start the Animation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in XML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AnimationFromXmlExample.tar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Button myButton = findViewById(R.id.animButton);</a:t>
            </a:r>
          </a:p>
          <a:p>
            <a:endParaRPr lang="en" sz="2400" b="1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13" name="Shape 113"/>
          <p:cNvSpPr/>
          <p:nvPr/>
        </p:nvSpPr>
        <p:spPr>
          <a:xfrm>
            <a:off x="1728550" y="2566775"/>
            <a:ext cx="2095499" cy="8121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Let's say we want to move some Button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/>
              <a:t>Views automatically revert </a:t>
            </a:r>
            <a:r>
              <a:rPr lang="en" sz="2400" dirty="0"/>
              <a:t>back to their original states after Animations are </a:t>
            </a:r>
            <a:r>
              <a:rPr lang="en" sz="2400" dirty="0" smtClean="0"/>
              <a:t>complete!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endParaRPr lang="en" sz="24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/>
              <a:t>If </a:t>
            </a:r>
            <a:r>
              <a:rPr lang="en" sz="2400" dirty="0"/>
              <a:t>you want to Animate a View, and have it maintain the state of the View at the end of the Animation, you need to use an AnimationListener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/>
              <a:t>Animation anim = new TranslateAnimation(0, 0, 0, 300);</a:t>
            </a:r>
          </a:p>
          <a:p>
            <a:pPr lvl="0" rtl="0">
              <a:buNone/>
            </a:pPr>
            <a:r>
              <a:rPr lang="en" sz="1400"/>
              <a:t>anim.setDuration(1000);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anim.setAnimationListener(new AnimationListener() {</a:t>
            </a:r>
          </a:p>
          <a:p>
            <a:pPr lvl="0" rtl="0">
              <a:buNone/>
            </a:pPr>
            <a:r>
              <a:rPr lang="en" sz="1400"/>
              <a:t>                    @Override</a:t>
            </a:r>
          </a:p>
          <a:p>
            <a:pPr lvl="0" rtl="0">
              <a:buNone/>
            </a:pPr>
            <a:r>
              <a:rPr lang="en" sz="1400"/>
              <a:t>                    public void onAnimationStart(Animation animation) {                    }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                    @Override</a:t>
            </a:r>
          </a:p>
          <a:p>
            <a:pPr lvl="0" rtl="0">
              <a:buNone/>
            </a:pPr>
            <a:r>
              <a:rPr lang="en" sz="1400"/>
              <a:t>                    public void onAnimationRepeat(Animation animation) {                    }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                    @Override</a:t>
            </a:r>
          </a:p>
          <a:p>
            <a:pPr lvl="0" rtl="0">
              <a:buNone/>
            </a:pPr>
            <a:r>
              <a:rPr lang="en" sz="1400"/>
              <a:t>                    public void onAnimationEnd(Animation animation) {</a:t>
            </a:r>
          </a:p>
          <a:p>
            <a:pPr lvl="0" rtl="0">
              <a:buNone/>
            </a:pPr>
            <a:r>
              <a:rPr lang="en" sz="1400"/>
              <a:t>                        theText.setY(300);</a:t>
            </a:r>
          </a:p>
          <a:p>
            <a:pPr lvl="0" rtl="0">
              <a:buNone/>
            </a:pPr>
            <a:r>
              <a:rPr lang="en" sz="1400"/>
              <a:t>                    }</a:t>
            </a:r>
          </a:p>
          <a:p>
            <a:pPr lvl="0" rtl="0">
              <a:buNone/>
            </a:pPr>
            <a:r>
              <a:rPr lang="en" sz="1400"/>
              <a:t>                });</a:t>
            </a:r>
          </a:p>
          <a:p>
            <a:endParaRPr lang="en" sz="1400"/>
          </a:p>
          <a:p>
            <a:pPr lvl="0" rtl="0">
              <a:buNone/>
            </a:pPr>
            <a:r>
              <a:rPr lang="en" sz="1400"/>
              <a:t>theText.startAnimation(anim);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Animation anim = new TranslateAnimation(0, 0, 0, 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anim.setDuration(1000);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anim.setAnimationListener(new AnimationListener()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onAnimationStart(Animation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onAnimationRepeat(Animation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onAnimationEnd(Animation animation)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    theText.setY(300);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});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theText.startAnimation(anim);</a:t>
            </a:r>
          </a:p>
          <a:p>
            <a:endParaRPr lang="en" sz="1400"/>
          </a:p>
        </p:txBody>
      </p:sp>
      <p:sp>
        <p:nvSpPr>
          <p:cNvPr id="444" name="Shape 444"/>
          <p:cNvSpPr/>
          <p:nvPr/>
        </p:nvSpPr>
        <p:spPr>
          <a:xfrm>
            <a:off x="3989450" y="2418300"/>
            <a:ext cx="2302200" cy="843599"/>
          </a:xfrm>
          <a:prstGeom prst="wedgeRoundRectCallout">
            <a:avLst>
              <a:gd name="adj1" fmla="val -20163"/>
              <a:gd name="adj2" fmla="val -6403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Animation for moving a View vertically by 300px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Animation anim = new TranslateAnimation(0, 0, 0, 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anim.setDuration(1000);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anim.setAnimationListener(new AnimationListener()</a:t>
            </a:r>
            <a:r>
              <a:rPr lang="en" sz="1400"/>
              <a:t>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onAnimationStart(Animation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onAnimationRepeat(Animation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</a:t>
            </a:r>
            <a:r>
              <a:rPr lang="en" sz="1400" b="1"/>
              <a:t> </a:t>
            </a:r>
            <a:r>
              <a:rPr lang="en" sz="1400"/>
              <a:t>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onAnimationEnd(Animation animation)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    theText.setY(300);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});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theText.startAnimation(anim);</a:t>
            </a:r>
          </a:p>
          <a:p>
            <a:endParaRPr lang="en" sz="1400"/>
          </a:p>
        </p:txBody>
      </p:sp>
      <p:sp>
        <p:nvSpPr>
          <p:cNvPr id="451" name="Shape 451"/>
          <p:cNvSpPr/>
          <p:nvPr/>
        </p:nvSpPr>
        <p:spPr>
          <a:xfrm>
            <a:off x="2639550" y="3225850"/>
            <a:ext cx="2302200" cy="843599"/>
          </a:xfrm>
          <a:prstGeom prst="wedgeRoundRectCallout">
            <a:avLst>
              <a:gd name="adj1" fmla="val -20163"/>
              <a:gd name="adj2" fmla="val -6403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 AnimationListener for events about the an Animation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Animation anim = new TranslateAnimation(0, 0, 0, 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anim.setDuration(1000);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anim.setAnimationListener(new AnimationListener()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onAnimationStart(Animation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onAnimationRepeat(Animation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</a:t>
            </a:r>
            <a:r>
              <a:rPr lang="en" sz="1400" b="1"/>
              <a:t>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    public void onAnimationEnd(Animation animation)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        theText.setY(300);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    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});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theText.startAnimation(anim);</a:t>
            </a:r>
          </a:p>
          <a:p>
            <a:endParaRPr lang="en" sz="1400"/>
          </a:p>
        </p:txBody>
      </p:sp>
      <p:sp>
        <p:nvSpPr>
          <p:cNvPr id="458" name="Shape 458"/>
          <p:cNvSpPr/>
          <p:nvPr/>
        </p:nvSpPr>
        <p:spPr>
          <a:xfrm>
            <a:off x="4085875" y="5672550"/>
            <a:ext cx="2302200" cy="843599"/>
          </a:xfrm>
          <a:prstGeom prst="wedgeRoundRectCallout">
            <a:avLst>
              <a:gd name="adj1" fmla="val -20163"/>
              <a:gd name="adj2" fmla="val -6403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When the animation ends, we want to set the Y position to 300px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Animation anim = new TranslateAnimation(0, 0, 0, 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anim.setDuration(1000);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anim.setAnimationListener(new AnimationListener()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onAnimationStart(Animation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public void onAnimationRepeat(Animation animation) {                    }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</a:t>
            </a:r>
            <a:r>
              <a:rPr lang="en" sz="1400" b="1"/>
              <a:t>   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    public void onAnimationEnd(Animation animation)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        theText.setY(300);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            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});</a:t>
            </a:r>
          </a:p>
          <a:p>
            <a:endParaRPr lang="en" sz="1400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theText.startAnimation(anim);</a:t>
            </a:r>
          </a:p>
          <a:p>
            <a:endParaRPr lang="en" sz="1400"/>
          </a:p>
        </p:txBody>
      </p:sp>
      <p:sp>
        <p:nvSpPr>
          <p:cNvPr id="465" name="Shape 465"/>
          <p:cNvSpPr/>
          <p:nvPr/>
        </p:nvSpPr>
        <p:spPr>
          <a:xfrm>
            <a:off x="4085875" y="5672550"/>
            <a:ext cx="2302200" cy="843599"/>
          </a:xfrm>
          <a:prstGeom prst="wedgeRoundRectCallout">
            <a:avLst>
              <a:gd name="adj1" fmla="val -20163"/>
              <a:gd name="adj2" fmla="val -6403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When the animation ends, we want to set the Y position to 300px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Animations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>
              <a:buNone/>
            </a:pPr>
            <a:r>
              <a:rPr lang="en"/>
              <a:t>See AnimationListenerExample.tar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Interpolators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Interpolators provide instructions on how an animation is supposed to behave while it is being executed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For example, you can have the animation be faster in the beginning than it is in the 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Interpolators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AccelerateInterpolator</a:t>
            </a:r>
            <a:endParaRPr lang="en" sz="1800" dirty="0"/>
          </a:p>
          <a:p>
            <a:pPr marL="914400" lvl="1" indent="-3429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slow -&gt; fast</a:t>
            </a:r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AccelerateDecelerateInterpolator</a:t>
            </a:r>
            <a:endParaRPr lang="en" sz="1800" dirty="0"/>
          </a:p>
          <a:p>
            <a:pPr marL="914400" lvl="1" indent="-3429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slow -&gt; fast -&gt; slow</a:t>
            </a:r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DecelerateInterpolator</a:t>
            </a:r>
          </a:p>
          <a:p>
            <a:pPr marL="914400" lvl="1" indent="-3429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fast -&gt; slow</a:t>
            </a:r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LinearInterpolator</a:t>
            </a:r>
          </a:p>
          <a:p>
            <a:pPr marL="914400" lvl="1" indent="-3429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same speed all the way through</a:t>
            </a:r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CycleInterpolator</a:t>
            </a:r>
          </a:p>
          <a:p>
            <a:pPr marL="914400" lvl="1" indent="-3429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repeat animation for x cycles</a:t>
            </a:r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BounceInterpolator</a:t>
            </a:r>
          </a:p>
          <a:p>
            <a:pPr marL="914400" lvl="1" indent="-3429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Bouncing effect at the end</a:t>
            </a:r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OvershootIntepolator: goes </a:t>
            </a:r>
            <a:r>
              <a:rPr lang="en" sz="1800" dirty="0"/>
              <a:t>beyond animation range then returns to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Interpolators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
</a:t>
            </a: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final TextView tv = (TextView) findViewById(R.id.textView1);</a:t>
            </a: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Animation anim = new RotateAnimation(0, 720);                anim.setInterpolator(new BounceInterpolator());</a:t>
            </a: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anim.setDuration(2000);</a:t>
            </a: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tv.startAnimation(anim);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TranslateAnimation animation = new TranslateAnimation</a:t>
            </a:r>
            <a:r>
              <a:rPr lang="en" sz="2400"/>
              <a:t>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20" name="Shape 120"/>
          <p:cNvSpPr/>
          <p:nvPr/>
        </p:nvSpPr>
        <p:spPr>
          <a:xfrm>
            <a:off x="1718525" y="3449075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create an new TranslateAnimation, which allows us to move Views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Interpolators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
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final TextView tv = (TextView) findViewById(R.id.textView1);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 anim = new RotateAnimation(0, 720);                </a:t>
            </a:r>
            <a:r>
              <a:rPr lang="en" sz="2400" b="1"/>
              <a:t>anim.setInterpolator(new BounceInterpolator());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anim.setDuration(2000);</a:t>
            </a:r>
          </a:p>
          <a:p>
            <a:pPr lv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tv.startAnimation(anim);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Interpolators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/>
              <a:t>
</a:t>
            </a:r>
          </a:p>
          <a:p>
            <a:endParaRPr lang="en"/>
          </a:p>
          <a:p>
            <a:pPr marL="0" lvl="0" indent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/>
              <a:t>See AnimationInterpolatorExample.tar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There </a:t>
            </a:r>
            <a:r>
              <a:rPr lang="en" dirty="0"/>
              <a:t>may be cases where you want to execute two animations at the same </a:t>
            </a:r>
            <a:r>
              <a:rPr lang="en" dirty="0" smtClean="0"/>
              <a:t>time</a:t>
            </a:r>
          </a:p>
          <a:p>
            <a:pPr marL="457200" lvl="0" indent="-4191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191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In </a:t>
            </a:r>
            <a:r>
              <a:rPr lang="en" dirty="0"/>
              <a:t>order to accomplish this, you need to use an AnimationSet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
AnimationSet animSet = new AnimationSet(true);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TranslateAnimation mover = new TranslateAnimation(0, 0, 0, 300);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AlphaAnimation fader = new AlphaAnimation(1.0f, 0.0f);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animSet.addAnimation(mover);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animSet.addAnimation(fader);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animSet.setDuration(4000);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animSet.setInterpolator(new CycleInterpolator(2.0f));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1800"/>
              <a:t>tv.startAnimation(animSet);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  <a:r>
              <a:rPr lang="en" sz="1800" b="1"/>
              <a:t>AnimationSet animSet = new AnimationSet(true);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TranslateAnimation mover = new TranslateAnimation(0, 0, 0, 300);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AlphaAnimation fader = new AlphaAnimation(1.0f, 0.0f);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animSet.addAnimation(mover);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animSet.addAnimation(fader);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animSet.setDuration(4000);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animSet.setInterpolator(new CycleInterpolator(2.0f));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tv.startAnimation(animSet);</a:t>
            </a:r>
          </a:p>
          <a:p>
            <a:endParaRPr lang="en" sz="1800"/>
          </a:p>
        </p:txBody>
      </p:sp>
      <p:sp>
        <p:nvSpPr>
          <p:cNvPr id="520" name="Shape 520"/>
          <p:cNvSpPr/>
          <p:nvPr/>
        </p:nvSpPr>
        <p:spPr>
          <a:xfrm>
            <a:off x="4737875" y="2845275"/>
            <a:ext cx="2674199" cy="1267500"/>
          </a:xfrm>
          <a:prstGeom prst="wedgeRoundRectCallout">
            <a:avLst>
              <a:gd name="adj1" fmla="val -20106"/>
              <a:gd name="adj2" fmla="val -6807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True if you want the Animations in the AnimationSet to share the Interpolator, false if you want each to have its own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AnimationSet animSet = new AnimationSet(true);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TranslateAnimation mover = new TranslateAnimation(0, 0, 0, 300);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AlphaAnimation fader = new AlphaAnimation(1.0f, 0.0f);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animSet.addAnimation(mover);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animSet.addAnimation(fader);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animSet.setDuration(4000);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animSet.setInterpolator(new CycleInterpolator(2.0f));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tv.startAnimation(animSet);</a:t>
            </a:r>
          </a:p>
          <a:p>
            <a:endParaRPr lang="en" sz="1800"/>
          </a:p>
        </p:txBody>
      </p:sp>
      <p:sp>
        <p:nvSpPr>
          <p:cNvPr id="527" name="Shape 527"/>
          <p:cNvSpPr/>
          <p:nvPr/>
        </p:nvSpPr>
        <p:spPr>
          <a:xfrm>
            <a:off x="4411750" y="3758425"/>
            <a:ext cx="1807799" cy="838799"/>
          </a:xfrm>
          <a:prstGeom prst="wedgeRoundRectCallout">
            <a:avLst>
              <a:gd name="adj1" fmla="val -24986"/>
              <a:gd name="adj2" fmla="val -637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have two Animations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AnimationSet animSet = new AnimationSet(true);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TranslateAnimation mover = new TranslateAnimation(0, 0, 0, 300);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AlphaAnimation fader = new AlphaAnimation(1.0f, 0.0f);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animSet.addAnimation(mover);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animSet.addAnimation(fader);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animSet.setDuration(4000);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animSet.setInterpolator(new CycleInterpolator(2.0f));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tv.startAnimation(animSet);</a:t>
            </a:r>
          </a:p>
          <a:p>
            <a:endParaRPr lang="en" sz="1800"/>
          </a:p>
        </p:txBody>
      </p:sp>
      <p:sp>
        <p:nvSpPr>
          <p:cNvPr id="534" name="Shape 534"/>
          <p:cNvSpPr/>
          <p:nvPr/>
        </p:nvSpPr>
        <p:spPr>
          <a:xfrm>
            <a:off x="4411750" y="3987025"/>
            <a:ext cx="2208599" cy="932099"/>
          </a:xfrm>
          <a:prstGeom prst="wedgeRoundRectCallout">
            <a:avLst>
              <a:gd name="adj1" fmla="val -58488"/>
              <a:gd name="adj2" fmla="val -2040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add the Animations to the AnimationSet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AnimationSet animSet = new AnimationSet(true);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TranslateAnimation mover = new TranslateAnimation(0, 0, 0, 300);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AlphaAnimation fader = new AlphaAnimation(1.0f, 0.0f);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animSet.addAnimation(mover);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animSet.addAnimation(fader);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animSet.setDuration(4000);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animSet.setInterpolator(new CycleInterpolator(2.0f));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tv.startAnimation(animSet);</a:t>
            </a:r>
          </a:p>
          <a:p>
            <a:endParaRPr lang="en" sz="1800"/>
          </a:p>
        </p:txBody>
      </p:sp>
      <p:sp>
        <p:nvSpPr>
          <p:cNvPr id="541" name="Shape 541"/>
          <p:cNvSpPr/>
          <p:nvPr/>
        </p:nvSpPr>
        <p:spPr>
          <a:xfrm>
            <a:off x="4924250" y="5515150"/>
            <a:ext cx="2208599" cy="932099"/>
          </a:xfrm>
          <a:prstGeom prst="wedgeRoundRectCallout">
            <a:avLst>
              <a:gd name="adj1" fmla="val -30790"/>
              <a:gd name="adj2" fmla="val -6088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set the duration and Interpolator on the entire set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AnimationSet animSet = new AnimationSet(true);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TranslateAnimation mover = new TranslateAnimation(0, 0, 0, 300);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AlphaAnimation fader = new AlphaAnimation(1.0f, 0.0f);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animSet.addAnimation(mover);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animSet.addAnimation(fader);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animSet.setDuration(4000);</a:t>
            </a:r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animSet.setInterpolator(new CycleInterpolator(2.0f));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tv.startAnimation(animSet);</a:t>
            </a:r>
          </a:p>
          <a:p>
            <a:endParaRPr lang="en" sz="1800" b="1"/>
          </a:p>
        </p:txBody>
      </p:sp>
      <p:sp>
        <p:nvSpPr>
          <p:cNvPr id="548" name="Shape 548"/>
          <p:cNvSpPr/>
          <p:nvPr/>
        </p:nvSpPr>
        <p:spPr>
          <a:xfrm>
            <a:off x="4039050" y="5505850"/>
            <a:ext cx="2208599" cy="932099"/>
          </a:xfrm>
          <a:prstGeom prst="wedgeRoundRectCallout">
            <a:avLst>
              <a:gd name="adj1" fmla="val -55261"/>
              <a:gd name="adj2" fmla="val -198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To start the Animation, we pass the AnimationSet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AnimationSet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AnimationSetExample.tar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myButton.getX()</a:t>
            </a:r>
            <a:r>
              <a:rPr lang="en" sz="2400"/>
              <a:t>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27" name="Shape 127"/>
          <p:cNvSpPr/>
          <p:nvPr/>
        </p:nvSpPr>
        <p:spPr>
          <a:xfrm>
            <a:off x="4682325" y="3679050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first argument is the position on the x axis of where we want it to start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Activities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You can Animate the transition between Activities.</a:t>
            </a:r>
          </a:p>
          <a:p>
            <a:endParaRPr lang="en" sz="2400"/>
          </a:p>
          <a:p>
            <a:endParaRPr lang="en" sz="2400"/>
          </a:p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After calling startActivity() or finishActivity()</a:t>
            </a:r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call overridePendingTransition(R.anim.in, R.anim.out)</a:t>
            </a:r>
          </a:p>
          <a:p>
            <a:endParaRPr lang="en" sz="2400"/>
          </a:p>
          <a:p>
            <a:endParaRPr lang="en" sz="2400"/>
          </a:p>
          <a:p>
            <a:pPr lv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 sz="2400"/>
              <a:t>Where R.anim.in is an XML animation file for the entrance animation for the next Activity, and R.anim.out is the exit animation for the current Activity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Animations - Activities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ActivityAnimationExample.tar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Animation Libraries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Universal Tween Engine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AndEngine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Videos</a:t>
            </a:r>
          </a:p>
          <a:p>
            <a:endParaRPr lang="en" u="sng" dirty="0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000000"/>
                </a:solidFill>
              </a:rPr>
              <a:t>
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Traceview is a graphical viewer for execution logs that you create by using the </a:t>
            </a:r>
            <a:r>
              <a:rPr lang="en" sz="2400" u="sng" dirty="0">
                <a:solidFill>
                  <a:srgbClr val="000000"/>
                </a:solidFill>
                <a:hlinkClick r:id="rId3"/>
              </a:rPr>
              <a:t>Debug</a:t>
            </a:r>
            <a:r>
              <a:rPr lang="en" sz="2400" dirty="0">
                <a:solidFill>
                  <a:srgbClr val="000000"/>
                </a:solidFill>
              </a:rPr>
              <a:t> class to log tracing information in your </a:t>
            </a:r>
            <a:r>
              <a:rPr lang="en" sz="2400" dirty="0" smtClean="0">
                <a:solidFill>
                  <a:srgbClr val="000000"/>
                </a:solidFill>
              </a:rPr>
              <a:t>code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it </a:t>
            </a:r>
            <a:r>
              <a:rPr lang="en" sz="2400" dirty="0">
                <a:solidFill>
                  <a:srgbClr val="000000"/>
                </a:solidFill>
              </a:rPr>
              <a:t>can help you debug your application and profile its performance.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When </a:t>
            </a:r>
            <a:r>
              <a:rPr lang="en" sz="2400" dirty="0">
                <a:solidFill>
                  <a:srgbClr val="000000"/>
                </a:solidFill>
              </a:rPr>
              <a:t>you have a trace log file (generated by adding tracing code to your application or by DDMS), you can have Traceview load the log files and display their data in a window visualizes your application in two panels: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timeline panel -- describes when each thread and method started and stopped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profile panel -- provides a summary of what happened inside a method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Creating Trace Files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There are two ways to generate trace logs: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Include the </a:t>
            </a:r>
            <a:r>
              <a:rPr lang="en" sz="1800" u="sng" dirty="0">
                <a:solidFill>
                  <a:srgbClr val="000000"/>
                </a:solidFill>
                <a:hlinkClick r:id="rId3"/>
              </a:rPr>
              <a:t>Debug</a:t>
            </a:r>
            <a:r>
              <a:rPr lang="en" sz="1800" dirty="0">
                <a:solidFill>
                  <a:srgbClr val="000000"/>
                </a:solidFill>
              </a:rPr>
              <a:t> class in your code and call its methods to start and stop logging of trace information to disk.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This method is very precise because you can specify in your code exactly where to start and stop logging trace data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Use the method profiling feature of DDMS to generate trace logs.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This method is less precise since you do not modify code, but rather specify when to start and stop logging with a DDMS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Although you have less control on exactly where the data is logged, this method is useful if 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 dirty="0">
                <a:solidFill>
                  <a:srgbClr val="000000"/>
                </a:solidFill>
              </a:rPr>
              <a:t>you don't have access to the application's code</a:t>
            </a:r>
          </a:p>
          <a:p>
            <a:pPr marL="1371600" lvl="2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 dirty="0">
                <a:solidFill>
                  <a:srgbClr val="000000"/>
                </a:solidFill>
              </a:rPr>
              <a:t>you do not need the precision of the first method.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Debug Class</a:t>
            </a:r>
          </a:p>
        </p:txBody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you are using the </a:t>
            </a:r>
            <a:r>
              <a:rPr lang="en" u="sng">
                <a:solidFill>
                  <a:srgbClr val="000000"/>
                </a:solidFill>
                <a:hlinkClick r:id="rId3"/>
              </a:rPr>
              <a:t>Debug</a:t>
            </a:r>
            <a:r>
              <a:rPr lang="en">
                <a:solidFill>
                  <a:srgbClr val="000000"/>
                </a:solidFill>
              </a:rPr>
              <a:t> class, your device or emulator must have an SD card and your application must have permission to write to the SD card.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you are using DDMS, Android 2.2 and later devices do not need an SD card. The trace log files are streamed directly to your development machine.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Debug Class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To create the trace files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include the Debug class and call one of the startMethodTracing() methods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specify a base name for the trace files that the system generates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To stop tracing, call stopMethodTracing()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These methods start and stop method tracing across the entire virtual machine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e.g., you could call </a:t>
            </a: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>
                <a:solidFill>
                  <a:srgbClr val="000000"/>
                </a:solidFill>
              </a:rPr>
              <a:t>startMethodTracing() in your activity's onCreate() method</a:t>
            </a:r>
          </a:p>
          <a:p>
            <a:pPr marL="1371600" lvl="2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>
                <a:solidFill>
                  <a:srgbClr val="000000"/>
                </a:solidFill>
              </a:rPr>
              <a:t>stopMethodTracing() in that activity's onDestroy() method.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Debug Class</a:t>
            </a:r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See TraceViewExample.tar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Debug Class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To view the trace file, copy it onto your local machine using the command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adb pull /sdcard/tracename.trace /local_dir/tracename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the adb command is located in the directory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android-sdk-tools/platform-tools/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Now you can view the trace using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traceview /local_dir/tracename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the traceview command is located in the directory</a:t>
            </a:r>
          </a:p>
          <a:p>
            <a:pPr marL="9144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android-sdk-tools/tools/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x</a:t>
            </a:r>
            <a:r>
              <a:rPr lang="en" sz="2400"/>
              <a:t>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34" name="Shape 134"/>
          <p:cNvSpPr/>
          <p:nvPr/>
        </p:nvSpPr>
        <p:spPr>
          <a:xfrm>
            <a:off x="4682325" y="4060050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2nd argument is where we want the animation to end on the x axis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DDMS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If you want to use DDMS to profile your app instead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On the Devices tab, select the process that you want to enable method profiling for.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 smtClean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Click </a:t>
            </a:r>
            <a:r>
              <a:rPr lang="en" sz="1800" dirty="0">
                <a:solidFill>
                  <a:srgbClr val="000000"/>
                </a:solidFill>
              </a:rPr>
              <a:t>the </a:t>
            </a:r>
            <a:r>
              <a:rPr lang="en" sz="1800" b="1" dirty="0">
                <a:solidFill>
                  <a:srgbClr val="000000"/>
                </a:solidFill>
              </a:rPr>
              <a:t>Start Method Profiling</a:t>
            </a:r>
            <a:r>
              <a:rPr lang="en" sz="1800" dirty="0">
                <a:solidFill>
                  <a:srgbClr val="000000"/>
                </a:solidFill>
              </a:rPr>
              <a:t> button.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 smtClean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Interact </a:t>
            </a:r>
            <a:r>
              <a:rPr lang="en" sz="1800" dirty="0">
                <a:solidFill>
                  <a:srgbClr val="000000"/>
                </a:solidFill>
              </a:rPr>
              <a:t>with your application to start the methods that you want to profile.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 smtClean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Click </a:t>
            </a:r>
            <a:r>
              <a:rPr lang="en" sz="1800" dirty="0">
                <a:solidFill>
                  <a:srgbClr val="000000"/>
                </a:solidFill>
              </a:rPr>
              <a:t>the </a:t>
            </a:r>
            <a:r>
              <a:rPr lang="en" sz="1800" b="1" dirty="0">
                <a:solidFill>
                  <a:srgbClr val="000000"/>
                </a:solidFill>
              </a:rPr>
              <a:t>Stop Method Profiling</a:t>
            </a:r>
            <a:r>
              <a:rPr lang="en" sz="1800" dirty="0">
                <a:solidFill>
                  <a:srgbClr val="000000"/>
                </a:solidFill>
              </a:rPr>
              <a:t> button. DDMS stops profiling your application and opens Traceview with the method profiling information that was collected between the time you clicked on </a:t>
            </a:r>
            <a:r>
              <a:rPr lang="en" sz="1800" b="1" dirty="0">
                <a:solidFill>
                  <a:srgbClr val="000000"/>
                </a:solidFill>
              </a:rPr>
              <a:t>Start Method Profiling</a:t>
            </a:r>
            <a:r>
              <a:rPr lang="en" sz="1800" dirty="0">
                <a:solidFill>
                  <a:srgbClr val="000000"/>
                </a:solidFill>
              </a:rPr>
              <a:t> and </a:t>
            </a:r>
            <a:r>
              <a:rPr lang="en" sz="1800" b="1" dirty="0">
                <a:solidFill>
                  <a:srgbClr val="000000"/>
                </a:solidFill>
              </a:rPr>
              <a:t>Stop Method Profiling</a:t>
            </a:r>
            <a:r>
              <a:rPr lang="en" sz="18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TraceView - DDMS</a:t>
            </a:r>
          </a:p>
        </p:txBody>
      </p:sp>
      <p:sp>
        <p:nvSpPr>
          <p:cNvPr id="632" name="Shape 632"/>
          <p:cNvSpPr/>
          <p:nvPr/>
        </p:nvSpPr>
        <p:spPr>
          <a:xfrm>
            <a:off x="2176462" y="3167062"/>
            <a:ext cx="5400675" cy="1285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633" name="Shape 633"/>
          <p:cNvCxnSpPr/>
          <p:nvPr/>
        </p:nvCxnSpPr>
        <p:spPr>
          <a:xfrm>
            <a:off x="6243025" y="2664925"/>
            <a:ext cx="65100" cy="587100"/>
          </a:xfrm>
          <a:prstGeom prst="straightConnector1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4" name="Shape 634"/>
          <p:cNvCxnSpPr/>
          <p:nvPr/>
        </p:nvCxnSpPr>
        <p:spPr>
          <a:xfrm rot="10800000" flipH="1">
            <a:off x="1621325" y="4314249"/>
            <a:ext cx="1043700" cy="335400"/>
          </a:xfrm>
          <a:prstGeom prst="straightConnector1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5" name="Shape 635"/>
          <p:cNvSpPr txBox="1"/>
          <p:nvPr/>
        </p:nvSpPr>
        <p:spPr>
          <a:xfrm>
            <a:off x="885200" y="4826700"/>
            <a:ext cx="1994099" cy="44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1. Select the process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5278525" y="2131125"/>
            <a:ext cx="2255099" cy="44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2. Start Method Profiling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457200" lvl="0" indent="-419100">
              <a:buClr>
                <a:schemeClr val="dk1"/>
              </a:buClr>
              <a:buSzPct val="166666"/>
              <a:buNone/>
            </a:pPr>
            <a:endParaRPr lang="en" u="sng" dirty="0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TranslateAnimation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Button myButton = findViewById(R.id.animButton);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TranslateAnimation animation = new TranslateAnimation(</a:t>
            </a:r>
          </a:p>
          <a:p>
            <a:pPr marL="41148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myButton.getX(),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x,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myButton.getY(),</a:t>
            </a:r>
          </a:p>
          <a:p>
            <a:pPr marL="457200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y);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animation.setDuration(500);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myButton.startAnimation(animation);</a:t>
            </a:r>
          </a:p>
          <a:p>
            <a:endParaRPr lang="en" sz="2400"/>
          </a:p>
        </p:txBody>
      </p:sp>
      <p:sp>
        <p:nvSpPr>
          <p:cNvPr id="141" name="Shape 141"/>
          <p:cNvSpPr/>
          <p:nvPr/>
        </p:nvSpPr>
        <p:spPr>
          <a:xfrm>
            <a:off x="4682325" y="4517250"/>
            <a:ext cx="2095499" cy="962400"/>
          </a:xfrm>
          <a:prstGeom prst="wedgeRoundRectCallout">
            <a:avLst>
              <a:gd name="adj1" fmla="val -22974"/>
              <a:gd name="adj2" fmla="val -6679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3rd argument is where on the y axis we want the animation to start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2151</Words>
  <Application>Microsoft Office PowerPoint</Application>
  <PresentationFormat>On-screen Show (4:3)</PresentationFormat>
  <Paragraphs>787</Paragraphs>
  <Slides>82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85" baseType="lpstr">
      <vt:lpstr/>
      <vt:lpstr/>
      <vt:lpstr/>
      <vt:lpstr>Mobile Programming Lecture 11</vt:lpstr>
      <vt:lpstr>Agenda</vt:lpstr>
      <vt:lpstr>Animations</vt:lpstr>
      <vt:lpstr>TranslateAnimation</vt:lpstr>
      <vt:lpstr>TranslateAnimation</vt:lpstr>
      <vt:lpstr>TranslateAnimation</vt:lpstr>
      <vt:lpstr>TranslateAnimation</vt:lpstr>
      <vt:lpstr>TranslateAnimation</vt:lpstr>
      <vt:lpstr>TranslateAnimation</vt:lpstr>
      <vt:lpstr>TranslateAnimation</vt:lpstr>
      <vt:lpstr>TranslateAnimation</vt:lpstr>
      <vt:lpstr>TranslateAnimation</vt:lpstr>
      <vt:lpstr>TranslateAnimation</vt:lpstr>
      <vt:lpstr>TranslateAnimation</vt:lpstr>
      <vt:lpstr>RotateAnimation</vt:lpstr>
      <vt:lpstr>RotateAnimation</vt:lpstr>
      <vt:lpstr>RotateAnimation</vt:lpstr>
      <vt:lpstr>RotateAnimation</vt:lpstr>
      <vt:lpstr>RotateAnimation</vt:lpstr>
      <vt:lpstr>RotateAnimation</vt:lpstr>
      <vt:lpstr>ScaleAnimation</vt:lpstr>
      <vt:lpstr>ScaleAnimation</vt:lpstr>
      <vt:lpstr>ScaleAnimation</vt:lpstr>
      <vt:lpstr>ScaleAnimation</vt:lpstr>
      <vt:lpstr>ScaleAnimation</vt:lpstr>
      <vt:lpstr>ScaleAnimation</vt:lpstr>
      <vt:lpstr>ScaleAnimation</vt:lpstr>
      <vt:lpstr>ScaleAnimation</vt:lpstr>
      <vt:lpstr>ScaleAnimation</vt:lpstr>
      <vt:lpstr>AlphaAnimation</vt:lpstr>
      <vt:lpstr>AlphaAnimation</vt:lpstr>
      <vt:lpstr>AlphaAnimation</vt:lpstr>
      <vt:lpstr>AlphaAnimation</vt:lpstr>
      <vt:lpstr>AlphaAnimation</vt:lpstr>
      <vt:lpstr>Animation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 in XML</vt:lpstr>
      <vt:lpstr>Animations</vt:lpstr>
      <vt:lpstr>Animations</vt:lpstr>
      <vt:lpstr>Animations</vt:lpstr>
      <vt:lpstr>Animations</vt:lpstr>
      <vt:lpstr>Animations</vt:lpstr>
      <vt:lpstr>Animations</vt:lpstr>
      <vt:lpstr>Animations</vt:lpstr>
      <vt:lpstr>Animations - Interpolators</vt:lpstr>
      <vt:lpstr>Animations - Interpolators</vt:lpstr>
      <vt:lpstr>Animations - Interpolators</vt:lpstr>
      <vt:lpstr>Animations - Interpolators</vt:lpstr>
      <vt:lpstr>Animations - Interpolators</vt:lpstr>
      <vt:lpstr>Animations - AnimationSet</vt:lpstr>
      <vt:lpstr>Animations - AnimationSet</vt:lpstr>
      <vt:lpstr>Animations - AnimationSet</vt:lpstr>
      <vt:lpstr>Animations - AnimationSet</vt:lpstr>
      <vt:lpstr>Animations - AnimationSet</vt:lpstr>
      <vt:lpstr>Animations - AnimationSet</vt:lpstr>
      <vt:lpstr>Animations - AnimationSet</vt:lpstr>
      <vt:lpstr>Animations - AnimationSet</vt:lpstr>
      <vt:lpstr>Animations - Activities</vt:lpstr>
      <vt:lpstr>Animations - Activities</vt:lpstr>
      <vt:lpstr>Animation Libraries</vt:lpstr>
      <vt:lpstr>TraceView</vt:lpstr>
      <vt:lpstr>TraceView</vt:lpstr>
      <vt:lpstr>TraceView - Creating Trace Files</vt:lpstr>
      <vt:lpstr>TraceView - Debug Class</vt:lpstr>
      <vt:lpstr>TraceView - Debug Class</vt:lpstr>
      <vt:lpstr>TraceView - Debug Class</vt:lpstr>
      <vt:lpstr>TraceView - Debug Class</vt:lpstr>
      <vt:lpstr>TraceView - DDMS</vt:lpstr>
      <vt:lpstr>TraceView - DDMS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11</dc:title>
  <cp:lastModifiedBy>KIENLT</cp:lastModifiedBy>
  <cp:revision>7</cp:revision>
  <dcterms:modified xsi:type="dcterms:W3CDTF">2013-09-24T04:34:38Z</dcterms:modified>
</cp:coreProperties>
</file>