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74" r:id="rId2"/>
    <p:sldMasterId id="2147483675" r:id="rId3"/>
  </p:sldMasterIdLst>
  <p:notesMasterIdLst>
    <p:notesMasterId r:id="rId51"/>
  </p:notes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6" r:id="rId5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F0080A71-D3C4-403C-AC9C-35116AD58283}">
  <a:tblStyle styleId="{F0080A71-D3C4-403C-AC9C-35116AD58283}"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04" y="12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xmlns="" val="5445362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2" name="Shape 4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1pPr>
            <a:lvl2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2pPr>
            <a:lvl3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3pPr>
            <a:lvl4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4pPr>
            <a:lvl5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5pPr>
            <a:lvl6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6pPr>
            <a:lvl7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7pPr>
            <a:lvl8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8pPr>
            <a:lvl9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1pPr>
            <a:lvl2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2pPr>
            <a:lvl3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3pPr>
            <a:lvl4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4pPr>
            <a:lvl5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5pPr>
            <a:lvl6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6pPr>
            <a:lvl7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7pPr>
            <a:lvl8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8pPr>
            <a:lvl9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9pPr>
          </a:lstStyle>
          <a:p>
            <a:endParaRPr/>
          </a:p>
        </p:txBody>
      </p:sp>
      <p:cxnSp>
        <p:nvCxnSpPr>
          <p:cNvPr id="11" name="Shape 11"/>
          <p:cNvCxnSpPr/>
          <p:nvPr/>
        </p:nvCxnSpPr>
        <p:spPr>
          <a:xfrm>
            <a:off x="457200" y="548639"/>
            <a:ext cx="8229600" cy="0"/>
          </a:xfrm>
          <a:prstGeom prst="straightConnector1">
            <a:avLst/>
          </a:prstGeom>
          <a:noFill/>
          <a:ln w="57150" cap="flat">
            <a:solidFill>
              <a:schemeClr val="accent1"/>
            </a:solidFill>
            <a:prstDash val="solid"/>
            <a:round/>
            <a:headEnd type="none" w="med" len="med"/>
            <a:tailEnd type="none" w="med" len="med"/>
          </a:ln>
        </p:spPr>
      </p:cxnSp>
      <p:cxnSp>
        <p:nvCxnSpPr>
          <p:cNvPr id="12" name="Shape 12"/>
          <p:cNvCxnSpPr/>
          <p:nvPr/>
        </p:nvCxnSpPr>
        <p:spPr>
          <a:xfrm>
            <a:off x="457200" y="4844510"/>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1pPr>
            <a:lvl2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2pPr>
            <a:lvl3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3pPr>
            <a:lvl4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4pPr>
            <a:lvl5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5pPr>
            <a:lvl6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6pPr>
            <a:lvl7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7pPr>
            <a:lvl8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8pPr>
            <a:lvl9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9pPr>
          </a:lstStyle>
          <a:p>
            <a:endParaRPr/>
          </a:p>
        </p:txBody>
      </p:sp>
      <p:sp>
        <p:nvSpPr>
          <p:cNvPr id="54" name="Shape 54"/>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1pPr>
            <a:lvl2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2pPr>
            <a:lvl3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3pPr>
            <a:lvl4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4pPr>
            <a:lvl5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5pPr>
            <a:lvl6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6pPr>
            <a:lvl7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7pPr>
            <a:lvl8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8pPr>
            <a:lvl9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9pPr>
          </a:lstStyle>
          <a:p>
            <a:endParaRPr/>
          </a:p>
        </p:txBody>
      </p:sp>
      <p:cxnSp>
        <p:nvCxnSpPr>
          <p:cNvPr id="55" name="Shape 55"/>
          <p:cNvCxnSpPr/>
          <p:nvPr/>
        </p:nvCxnSpPr>
        <p:spPr>
          <a:xfrm>
            <a:off x="457200" y="548639"/>
            <a:ext cx="8229600" cy="0"/>
          </a:xfrm>
          <a:prstGeom prst="straightConnector1">
            <a:avLst/>
          </a:prstGeom>
          <a:noFill/>
          <a:ln w="57150" cap="flat">
            <a:solidFill>
              <a:schemeClr val="accent1"/>
            </a:solidFill>
            <a:prstDash val="solid"/>
            <a:round/>
            <a:headEnd type="none" w="med" len="med"/>
            <a:tailEnd type="none" w="med" len="med"/>
          </a:ln>
        </p:spPr>
      </p:cxnSp>
      <p:cxnSp>
        <p:nvCxnSpPr>
          <p:cNvPr id="56" name="Shape 56"/>
          <p:cNvCxnSpPr/>
          <p:nvPr/>
        </p:nvCxnSpPr>
        <p:spPr>
          <a:xfrm>
            <a:off x="457200" y="4844510"/>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59" name="Shape 5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60" name="Shape 60"/>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63" name="Shape 63"/>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64" name="Shape 64"/>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65" name="Shape 65"/>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a:endParaRPr/>
          </a:p>
        </p:txBody>
      </p:sp>
      <p:cxnSp>
        <p:nvCxnSpPr>
          <p:cNvPr id="68" name="Shape 68"/>
          <p:cNvCxnSpPr/>
          <p:nvPr/>
        </p:nvCxnSpPr>
        <p:spPr>
          <a:xfrm>
            <a:off x="457200" y="1524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cxnSp>
        <p:nvCxnSpPr>
          <p:cNvPr id="71" name="Shape 71"/>
          <p:cNvCxnSpPr/>
          <p:nvPr/>
        </p:nvCxnSpPr>
        <p:spPr>
          <a:xfrm>
            <a:off x="457200" y="5757014"/>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cxnSp>
        <p:nvCxnSpPr>
          <p:cNvPr id="73" name="Shape 73"/>
          <p:cNvCxnSpPr/>
          <p:nvPr/>
        </p:nvCxnSpPr>
        <p:spPr>
          <a:xfrm>
            <a:off x="457200" y="150852"/>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5" name="Shape 1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16" name="Shape 16"/>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9" name="Shape 19"/>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0" name="Shape 20"/>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21" name="Shape 21"/>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a:endParaRPr/>
          </a:p>
        </p:txBody>
      </p:sp>
      <p:cxnSp>
        <p:nvCxnSpPr>
          <p:cNvPr id="24" name="Shape 24"/>
          <p:cNvCxnSpPr/>
          <p:nvPr/>
        </p:nvCxnSpPr>
        <p:spPr>
          <a:xfrm>
            <a:off x="457200" y="1524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cxnSp>
        <p:nvCxnSpPr>
          <p:cNvPr id="27" name="Shape 27"/>
          <p:cNvCxnSpPr/>
          <p:nvPr/>
        </p:nvCxnSpPr>
        <p:spPr>
          <a:xfrm>
            <a:off x="457200" y="5757014"/>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cxnSp>
        <p:nvCxnSpPr>
          <p:cNvPr id="29" name="Shape 29"/>
          <p:cNvCxnSpPr/>
          <p:nvPr/>
        </p:nvCxnSpPr>
        <p:spPr>
          <a:xfrm>
            <a:off x="457200" y="150852"/>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35" name="Shape 35"/>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8" name="Shape 38"/>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42" name="Shape 42"/>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1pPr>
            <a:lvl2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2pPr>
            <a:lvl3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3pPr>
            <a:lvl4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4pPr>
            <a:lvl5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5pPr>
            <a:lvl6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6pPr>
            <a:lvl7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7pPr>
            <a:lvl8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8pPr>
            <a:lvl9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cxnSp>
        <p:nvCxnSpPr>
          <p:cNvPr id="7" name="Shape 7"/>
          <p:cNvCxnSpPr/>
          <p:nvPr/>
        </p:nvCxnSpPr>
        <p:spPr>
          <a:xfrm>
            <a:off x="457200" y="669767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32" name="Shape 3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1pPr>
            <a:lvl2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2pPr>
            <a:lvl3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3pPr>
            <a:lvl4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4pPr>
            <a:lvl5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5pPr>
            <a:lvl6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6pPr>
            <a:lvl7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7pPr>
            <a:lvl8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8pPr>
            <a:lvl9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9pPr>
          </a:lstStyle>
          <a:p>
            <a:endParaRPr/>
          </a:p>
        </p:txBody>
      </p:sp>
      <p:sp>
        <p:nvSpPr>
          <p:cNvPr id="50" name="Shape 5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cxnSp>
        <p:nvCxnSpPr>
          <p:cNvPr id="51" name="Shape 51"/>
          <p:cNvCxnSpPr/>
          <p:nvPr/>
        </p:nvCxnSpPr>
        <p:spPr>
          <a:xfrm>
            <a:off x="457200" y="669767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twitter.com/docs/api/1/get/searc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earch.twitter.com/search.json?q=delicious&amp;geocode=48.856614,2.3522219,21mi&amp;result_type=recent" TargetMode="External"/><Relationship Id="rId4" Type="http://schemas.openxmlformats.org/officeDocument/2006/relationships/hyperlink" Target="http://search.twitter.com/search.json?q=degrees&amp;geocode=40.7834345,-73.9662495,11mi"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guide/google/gcm/index.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mobdb.net/dashboard?page=documentatio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Talk:NoSQL"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roidelicious.com/rest_example/api.php/api/user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droidelicious.com/rest_example/api.php/api/users/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Web_API"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gen-x-design.com/archives/create-a-rest-api-with-ph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en.wikipedia.org/wiki/Representational_state_transfer"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face.com/http:/news.cnet.com/8301-1023_3-57468247-93/facebook-shuts-down-face.com-apis-klik-app/"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developers.google.com/translate/" TargetMode="External"/><Relationship Id="rId4" Type="http://schemas.openxmlformats.org/officeDocument/2006/relationships/hyperlink" Target="http://www.programmableweb.com/api/x-stream.ly"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blog.programmableweb.com/2011/10/19/api-service-provider-roundup/"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hyperlink" Target="http://www.geogreeting.com/main.html" TargetMode="External"/><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hyperlink" Target="http://www.readwriteweb.com/archives/current_mashup_api_trends.php" TargetMode="External"/><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hyperlink" Target="http://www.programmableweb.com/popular"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www.programmableweb.com/" TargetMode="External"/><Relationship Id="rId2" Type="http://schemas.openxmlformats.org/officeDocument/2006/relationships/notesSlide" Target="../notesSlides/notesSlide45.xml"/><Relationship Id="rId1" Type="http://schemas.openxmlformats.org/officeDocument/2006/relationships/slideLayout" Target="../slideLayouts/slideLayout14.xml"/><Relationship Id="rId5" Type="http://schemas.openxmlformats.org/officeDocument/2006/relationships/hyperlink" Target="http://www.programmableweb.com/mashups/directory" TargetMode="External"/><Relationship Id="rId4" Type="http://schemas.openxmlformats.org/officeDocument/2006/relationships/hyperlink" Target="http://www.programmableweb.com/api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api.themoviedb.org/2.1/"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developer.espn.com/" TargetMode="External"/><Relationship Id="rId5" Type="http://schemas.openxmlformats.org/officeDocument/2006/relationships/hyperlink" Target="http://www.last.fm/api" TargetMode="External"/><Relationship Id="rId4" Type="http://schemas.openxmlformats.org/officeDocument/2006/relationships/hyperlink" Target="http://imdbapi.co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www.youtube.com/watch?v=7ZGCPap7GkY"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arseniosantos.tumblr.com/post/20146129327/why-i-quit-playing-foursquar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elegraph.co.uk/technology/twitter/8379101/Japan-earthquake-how-Twitter-and-Facebook-helped.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twitter.com/docs/ap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ev.twitter.com/conso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457200" y="751679"/>
            <a:ext cx="8229600" cy="4012499"/>
          </a:xfrm>
          <a:prstGeom prst="rect">
            <a:avLst/>
          </a:prstGeom>
        </p:spPr>
        <p:txBody>
          <a:bodyPr lIns="91425" tIns="91425" rIns="91425" bIns="91425" anchor="t" anchorCtr="0">
            <a:noAutofit/>
          </a:bodyPr>
          <a:lstStyle/>
          <a:p>
            <a:pPr lvl="0" rtl="0">
              <a:buNone/>
            </a:pPr>
            <a:r>
              <a:rPr lang="en"/>
              <a:t>Mobile Programming</a:t>
            </a:r>
          </a:p>
          <a:p>
            <a:pPr>
              <a:buNone/>
            </a:pPr>
            <a:r>
              <a:rPr lang="en"/>
              <a:t>Lecture 15</a:t>
            </a:r>
          </a:p>
        </p:txBody>
      </p:sp>
      <p:sp>
        <p:nvSpPr>
          <p:cNvPr id="108" name="Shape 108"/>
          <p:cNvSpPr txBox="1">
            <a:spLocks noGrp="1"/>
          </p:cNvSpPr>
          <p:nvPr>
            <p:ph type="subTitle" idx="1"/>
          </p:nvPr>
        </p:nvSpPr>
        <p:spPr>
          <a:xfrm>
            <a:off x="457200" y="4955189"/>
            <a:ext cx="8229600" cy="1643400"/>
          </a:xfrm>
          <a:prstGeom prst="rect">
            <a:avLst/>
          </a:prstGeom>
        </p:spPr>
        <p:txBody>
          <a:bodyPr lIns="91425" tIns="91425" rIns="91425" bIns="91425" anchor="t" anchorCtr="0">
            <a:noAutofit/>
          </a:bodyPr>
          <a:lstStyle/>
          <a:p>
            <a:pPr>
              <a:buNone/>
            </a:pPr>
            <a:r>
              <a:rPr lang="en"/>
              <a:t>Web APIs and Mashups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Twitter - GET Search Examples</a:t>
            </a:r>
          </a:p>
        </p:txBody>
      </p:sp>
      <p:sp>
        <p:nvSpPr>
          <p:cNvPr id="162" name="Shape 16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208333"/>
              <a:buFont typeface="Arial"/>
              <a:buChar char="•"/>
            </a:pPr>
            <a:r>
              <a:rPr lang="en" sz="2400" u="sng" dirty="0">
                <a:solidFill>
                  <a:schemeClr val="hlink"/>
                </a:solidFill>
                <a:hlinkClick r:id="rId3"/>
              </a:rPr>
              <a:t>GET Search</a:t>
            </a:r>
            <a:r>
              <a:rPr lang="en" sz="2400" dirty="0"/>
              <a:t> request allows you to perform a generic query</a:t>
            </a:r>
          </a:p>
          <a:p>
            <a:endParaRPr lang="en" sz="2400" dirty="0"/>
          </a:p>
          <a:p>
            <a:pPr marL="457200" lvl="0" indent="-419100" rtl="0">
              <a:buClr>
                <a:schemeClr val="dk1"/>
              </a:buClr>
              <a:buSzPct val="208333"/>
              <a:buFont typeface="Arial"/>
              <a:buChar char="•"/>
            </a:pPr>
            <a:r>
              <a:rPr lang="en" sz="2400" dirty="0"/>
              <a:t>How are people feeling about the weather in Manhattan?</a:t>
            </a:r>
          </a:p>
          <a:p>
            <a:pPr marL="914400" lvl="1" indent="-381000" rtl="0">
              <a:buClr>
                <a:schemeClr val="dk1"/>
              </a:buClr>
              <a:buSzPct val="218181"/>
              <a:buFont typeface="Courier New"/>
              <a:buChar char="o"/>
            </a:pPr>
            <a:r>
              <a:rPr lang="en" sz="1100" u="sng" dirty="0">
                <a:solidFill>
                  <a:schemeClr val="hlink"/>
                </a:solidFill>
                <a:hlinkClick r:id="rId4"/>
              </a:rPr>
              <a:t>http://search.twitter.com/search.json?q=degrees&amp;geocode=40.7834345,-73.9662495,11mi</a:t>
            </a:r>
          </a:p>
          <a:p>
            <a:endParaRPr lang="en" sz="1100" u="sng" dirty="0">
              <a:solidFill>
                <a:schemeClr val="hlink"/>
              </a:solidFill>
              <a:hlinkClick r:id="rId4"/>
            </a:endParaRPr>
          </a:p>
          <a:p>
            <a:pPr marL="457200" lvl="0" indent="-419100" rtl="0">
              <a:buClr>
                <a:schemeClr val="dk1"/>
              </a:buClr>
              <a:buSzPct val="208333"/>
              <a:buFont typeface="Arial"/>
              <a:buChar char="•"/>
            </a:pPr>
            <a:r>
              <a:rPr lang="en" sz="2400" dirty="0"/>
              <a:t>See TwitterWeatherExample.tar</a:t>
            </a:r>
          </a:p>
          <a:p>
            <a:endParaRPr lang="en" sz="2400" dirty="0"/>
          </a:p>
          <a:p>
            <a:pPr marL="457200" lvl="0" indent="-419100" rtl="0">
              <a:buClr>
                <a:schemeClr val="dk1"/>
              </a:buClr>
              <a:buSzPct val="208333"/>
              <a:buFont typeface="Arial"/>
              <a:buChar char="•"/>
            </a:pPr>
            <a:r>
              <a:rPr lang="en" sz="2400" dirty="0"/>
              <a:t>What are people eating in Paris right now?</a:t>
            </a:r>
          </a:p>
          <a:p>
            <a:pPr marL="914400" lvl="1" indent="-381000" rtl="0">
              <a:spcBef>
                <a:spcPts val="480"/>
              </a:spcBef>
              <a:buClr>
                <a:schemeClr val="dk1"/>
              </a:buClr>
              <a:buSzPct val="218181"/>
              <a:buFont typeface="Courier New"/>
              <a:buChar char="o"/>
            </a:pPr>
            <a:r>
              <a:rPr lang="en" sz="1100" u="sng" dirty="0">
                <a:solidFill>
                  <a:schemeClr val="hlink"/>
                </a:solidFill>
                <a:hlinkClick r:id="rId5"/>
              </a:rPr>
              <a:t>http://search.twitter.com/search.json?q=delicious&amp;geocode=48.856614,2.3522219,21mi&amp;result_type=recent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Mobile Back-end Services</a:t>
            </a:r>
          </a:p>
        </p:txBody>
      </p:sp>
      <p:sp>
        <p:nvSpPr>
          <p:cNvPr id="174" name="Shape 17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2400">
                <a:solidFill>
                  <a:srgbClr val="000000"/>
                </a:solidFill>
              </a:rPr>
              <a:t>
</a:t>
            </a:r>
          </a:p>
          <a:p>
            <a:pPr marL="457200" lvl="0" indent="-419100" rtl="0">
              <a:lnSpc>
                <a:spcPct val="115000"/>
              </a:lnSpc>
              <a:buClr>
                <a:schemeClr val="dk1"/>
              </a:buClr>
              <a:buSzPct val="208333"/>
              <a:buFont typeface="Arial"/>
              <a:buChar char="•"/>
            </a:pPr>
            <a:r>
              <a:rPr lang="en" sz="2400">
                <a:solidFill>
                  <a:srgbClr val="000000"/>
                </a:solidFill>
              </a:rPr>
              <a:t>Mobile application back-end services can store your data in the cloud, allowing you to share data across mobile devices, among other things</a:t>
            </a:r>
          </a:p>
          <a:p>
            <a:endParaRPr lang="en" sz="2400">
              <a:solidFill>
                <a:srgbClr val="000000"/>
              </a:solidFill>
            </a:endParaRPr>
          </a:p>
          <a:p>
            <a:endParaRPr lang="en" sz="2400">
              <a:solidFill>
                <a:srgbClr val="000000"/>
              </a:solidFill>
            </a:endParaRPr>
          </a:p>
          <a:p>
            <a:pPr marL="457200" lvl="0" indent="-419100" rtl="0">
              <a:lnSpc>
                <a:spcPct val="115000"/>
              </a:lnSpc>
              <a:buClr>
                <a:schemeClr val="dk1"/>
              </a:buClr>
              <a:buSzPct val="208333"/>
              <a:buFont typeface="Arial"/>
              <a:buChar char="•"/>
            </a:pPr>
            <a:r>
              <a:rPr lang="en" sz="2400">
                <a:solidFill>
                  <a:srgbClr val="000000"/>
                </a:solidFill>
              </a:rPr>
              <a:t>Some allow you to integrate chat, messaging, ratings, etc in your mobile application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MongoDB - What is it?</a:t>
            </a:r>
          </a:p>
        </p:txBody>
      </p:sp>
      <p:sp>
        <p:nvSpPr>
          <p:cNvPr id="180" name="Shape 18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A </a:t>
            </a:r>
            <a:r>
              <a:rPr lang="en" u="sng"/>
              <a:t>NoSQL</a:t>
            </a:r>
            <a:r>
              <a:rPr lang="en"/>
              <a:t> database is one that does not use SQL as a query language</a:t>
            </a:r>
          </a:p>
          <a:p>
            <a:endParaRPr lang="en"/>
          </a:p>
          <a:p>
            <a:pPr marL="457200" lvl="0" indent="-419100" rtl="0">
              <a:buClr>
                <a:schemeClr val="dk1"/>
              </a:buClr>
              <a:buSzPct val="166666"/>
              <a:buFont typeface="Arial"/>
              <a:buChar char="•"/>
            </a:pPr>
            <a:r>
              <a:rPr lang="en" b="1"/>
              <a:t>MongoDB</a:t>
            </a:r>
            <a:r>
              <a:rPr lang="en"/>
              <a:t> is an open-source </a:t>
            </a:r>
            <a:r>
              <a:rPr lang="en" u="sng"/>
              <a:t>NoSQL</a:t>
            </a:r>
            <a:r>
              <a:rPr lang="en"/>
              <a:t> database system</a:t>
            </a:r>
          </a:p>
          <a:p>
            <a:endParaRPr lang="en"/>
          </a:p>
          <a:p>
            <a:pPr marL="457200" lvl="0" indent="-419100" rtl="0">
              <a:buClr>
                <a:schemeClr val="dk1"/>
              </a:buClr>
              <a:buSzPct val="166666"/>
              <a:buFont typeface="Arial"/>
              <a:buChar char="•"/>
            </a:pPr>
            <a:r>
              <a:rPr lang="en" b="1"/>
              <a:t>MongoLab </a:t>
            </a:r>
            <a:r>
              <a:rPr lang="en"/>
              <a:t>provides </a:t>
            </a:r>
            <a:r>
              <a:rPr lang="en" b="1"/>
              <a:t>MongoDB </a:t>
            </a:r>
            <a:r>
              <a:rPr lang="en"/>
              <a:t>hosting on the cloud</a:t>
            </a:r>
          </a:p>
          <a:p>
            <a:pPr marL="914400" lvl="1" indent="-381000">
              <a:buClr>
                <a:schemeClr val="dk1"/>
              </a:buClr>
              <a:buSzPct val="80000"/>
              <a:buFont typeface="Courier New"/>
              <a:buChar char="o"/>
            </a:pPr>
            <a:r>
              <a:rPr lang="en"/>
              <a:t>free for small databases (enough for your projects)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MongoDB</a:t>
            </a:r>
          </a:p>
        </p:txBody>
      </p:sp>
      <p:sp>
        <p:nvSpPr>
          <p:cNvPr id="186" name="Shape 18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smtClean="0"/>
              <a:t>MongoDB </a:t>
            </a:r>
            <a:r>
              <a:rPr lang="en" dirty="0"/>
              <a:t>is used by</a:t>
            </a:r>
          </a:p>
          <a:p>
            <a:endParaRPr lang="en" dirty="0"/>
          </a:p>
          <a:p>
            <a:pPr marL="914400" lvl="1" indent="-381000" rtl="0">
              <a:buClr>
                <a:schemeClr val="dk1"/>
              </a:buClr>
              <a:buSzPct val="80000"/>
              <a:buFont typeface="Courier New"/>
              <a:buChar char="o"/>
            </a:pPr>
            <a:r>
              <a:rPr lang="en" dirty="0"/>
              <a:t>FourSquare</a:t>
            </a:r>
          </a:p>
          <a:p>
            <a:endParaRPr lang="en" dirty="0"/>
          </a:p>
          <a:p>
            <a:pPr marL="914400" lvl="1" indent="-381000" rtl="0">
              <a:buClr>
                <a:schemeClr val="dk1"/>
              </a:buClr>
              <a:buSzPct val="80000"/>
              <a:buFont typeface="Courier New"/>
              <a:buChar char="o"/>
            </a:pPr>
            <a:r>
              <a:rPr lang="en" dirty="0"/>
              <a:t>Craigslist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MongoDB - Why use it?</a:t>
            </a:r>
          </a:p>
        </p:txBody>
      </p:sp>
      <p:sp>
        <p:nvSpPr>
          <p:cNvPr id="192" name="Shape 19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50000"/>
              </a:lnSpc>
              <a:buClr>
                <a:schemeClr val="dk1"/>
              </a:buClr>
              <a:buSzPct val="166666"/>
              <a:buFont typeface="Arial"/>
              <a:buChar char="•"/>
            </a:pPr>
            <a:r>
              <a:rPr lang="en"/>
              <a:t>Use it for databases where your main goal is to share data across machines or devices</a:t>
            </a:r>
          </a:p>
          <a:p>
            <a:pPr marL="457200" lvl="0" indent="-419100" rtl="0">
              <a:lnSpc>
                <a:spcPct val="150000"/>
              </a:lnSpc>
              <a:buClr>
                <a:schemeClr val="dk1"/>
              </a:buClr>
              <a:buSzPct val="166666"/>
              <a:buFont typeface="Arial"/>
              <a:buChar char="•"/>
            </a:pPr>
            <a:r>
              <a:rPr lang="en"/>
              <a:t>It supports 1:M relationships</a:t>
            </a:r>
          </a:p>
          <a:p>
            <a:pPr marL="457200" lvl="0" indent="-419100" rtl="0">
              <a:lnSpc>
                <a:spcPct val="150000"/>
              </a:lnSpc>
              <a:buClr>
                <a:schemeClr val="dk1"/>
              </a:buClr>
              <a:buSzPct val="166666"/>
              <a:buFont typeface="Arial"/>
              <a:buChar char="•"/>
            </a:pPr>
            <a:r>
              <a:rPr lang="en"/>
              <a:t>You can host the database yourself (if you don't want to use mongolab.com)</a:t>
            </a:r>
          </a:p>
          <a:p>
            <a:pPr marL="457200" lvl="0" indent="-419100" rtl="0">
              <a:lnSpc>
                <a:spcPct val="150000"/>
              </a:lnSpc>
              <a:buClr>
                <a:schemeClr val="dk1"/>
              </a:buClr>
              <a:buSzPct val="166666"/>
              <a:buFont typeface="Arial"/>
              <a:buChar char="•"/>
            </a:pPr>
            <a:r>
              <a:rPr lang="en"/>
              <a:t>It returns data from the database as JSON!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MongoDB - Why stay away from it?</a:t>
            </a:r>
          </a:p>
        </p:txBody>
      </p:sp>
      <p:sp>
        <p:nvSpPr>
          <p:cNvPr id="198" name="Shape 19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50000"/>
              </a:lnSpc>
              <a:buClr>
                <a:schemeClr val="dk1"/>
              </a:buClr>
              <a:buSzPct val="166666"/>
              <a:buFont typeface="Arial"/>
              <a:buChar char="•"/>
            </a:pPr>
            <a:r>
              <a:rPr lang="en" dirty="0" smtClean="0"/>
              <a:t>If </a:t>
            </a:r>
            <a:r>
              <a:rPr lang="en" dirty="0"/>
              <a:t>your database will have complex joins, or the structure of your data is complex</a:t>
            </a:r>
          </a:p>
          <a:p>
            <a:endParaRPr lang="en" dirty="0"/>
          </a:p>
          <a:p>
            <a:pPr marL="457200" lvl="0" indent="-419100" rtl="0">
              <a:lnSpc>
                <a:spcPct val="150000"/>
              </a:lnSpc>
              <a:buClr>
                <a:schemeClr val="dk1"/>
              </a:buClr>
              <a:buSzPct val="166666"/>
              <a:buFont typeface="Arial"/>
              <a:buChar char="•"/>
            </a:pPr>
            <a:r>
              <a:rPr lang="en" dirty="0"/>
              <a:t>If you need more than 240MB for your project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MongoDB</a:t>
            </a:r>
          </a:p>
        </p:txBody>
      </p:sp>
      <p:sp>
        <p:nvSpPr>
          <p:cNvPr id="204" name="Shape 20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50000"/>
              </a:lnSpc>
              <a:buNone/>
            </a:pPr>
            <a:r>
              <a:rPr lang="en"/>
              <a:t>
</a:t>
            </a:r>
          </a:p>
          <a:p>
            <a:endParaRPr lang="en"/>
          </a:p>
          <a:p>
            <a:pPr lvl="0" rtl="0">
              <a:lnSpc>
                <a:spcPct val="150000"/>
              </a:lnSpc>
              <a:buNone/>
            </a:pPr>
            <a:r>
              <a:rPr lang="en"/>
              <a:t>See MongoDbExample.tar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mobDB - What is it?</a:t>
            </a:r>
          </a:p>
        </p:txBody>
      </p:sp>
      <p:sp>
        <p:nvSpPr>
          <p:cNvPr id="210" name="Shape 21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smtClean="0"/>
              <a:t>A </a:t>
            </a:r>
            <a:r>
              <a:rPr lang="en" dirty="0"/>
              <a:t>"ready to use back-end server for your mobile app"</a:t>
            </a:r>
          </a:p>
          <a:p>
            <a:endParaRPr lang="en" dirty="0"/>
          </a:p>
          <a:p>
            <a:endParaRPr lang="en" dirty="0"/>
          </a:p>
          <a:p>
            <a:pPr marL="457200" lvl="0" indent="-419100">
              <a:buClr>
                <a:schemeClr val="dk1"/>
              </a:buClr>
              <a:buSzPct val="166666"/>
              <a:buFont typeface="Arial"/>
              <a:buChar char="•"/>
            </a:pPr>
            <a:r>
              <a:rPr lang="en" dirty="0"/>
              <a:t>It's similar to mongoDB in that it can be used as a database for your mobile app</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mobDB - What is it?</a:t>
            </a:r>
          </a:p>
        </p:txBody>
      </p:sp>
      <p:sp>
        <p:nvSpPr>
          <p:cNvPr id="216" name="Shape 216"/>
          <p:cNvSpPr/>
          <p:nvPr/>
        </p:nvSpPr>
        <p:spPr>
          <a:xfrm>
            <a:off x="114300" y="2547937"/>
            <a:ext cx="8915400" cy="2676525"/>
          </a:xfrm>
          <a:prstGeom prst="rect">
            <a:avLst/>
          </a:prstGeom>
          <a:blipFill>
            <a:blip r:embed="rId3"/>
            <a:stretch>
              <a:fillRect/>
            </a:stretch>
          </a:blipFill>
          <a:ln>
            <a:noFill/>
          </a:ln>
        </p:spPr>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mobDB - What is it?</a:t>
            </a:r>
          </a:p>
        </p:txBody>
      </p:sp>
      <p:sp>
        <p:nvSpPr>
          <p:cNvPr id="222" name="Shape 222"/>
          <p:cNvSpPr/>
          <p:nvPr/>
        </p:nvSpPr>
        <p:spPr>
          <a:xfrm>
            <a:off x="300037" y="2509837"/>
            <a:ext cx="8543925" cy="2752725"/>
          </a:xfrm>
          <a:prstGeom prst="rect">
            <a:avLst/>
          </a:prstGeom>
          <a:blipFill>
            <a:blip r:embed="rId3"/>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Agenda</a:t>
            </a:r>
          </a:p>
        </p:txBody>
      </p:sp>
      <p:sp>
        <p:nvSpPr>
          <p:cNvPr id="114" name="Shape 11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50000"/>
              </a:lnSpc>
              <a:buClr>
                <a:schemeClr val="dk1"/>
              </a:buClr>
              <a:buSzPct val="166666"/>
              <a:buFont typeface="Arial"/>
              <a:buChar char="•"/>
            </a:pPr>
            <a:r>
              <a:rPr lang="en" dirty="0" smtClean="0"/>
              <a:t>Web </a:t>
            </a:r>
            <a:r>
              <a:rPr lang="en" dirty="0"/>
              <a:t>APIs</a:t>
            </a:r>
          </a:p>
          <a:p>
            <a:pPr marL="457200" lvl="0" indent="-419100" rtl="0">
              <a:lnSpc>
                <a:spcPct val="150000"/>
              </a:lnSpc>
              <a:buClr>
                <a:schemeClr val="dk1"/>
              </a:buClr>
              <a:buSzPct val="166666"/>
              <a:buFont typeface="Arial"/>
              <a:buChar char="•"/>
            </a:pPr>
            <a:r>
              <a:rPr lang="en" dirty="0"/>
              <a:t>Creating your own Web API</a:t>
            </a:r>
          </a:p>
          <a:p>
            <a:pPr marL="457200" lvl="0" indent="-419100" rtl="0">
              <a:lnSpc>
                <a:spcPct val="150000"/>
              </a:lnSpc>
              <a:buClr>
                <a:schemeClr val="dk1"/>
              </a:buClr>
              <a:buSzPct val="166666"/>
              <a:buFont typeface="Arial"/>
              <a:buChar char="•"/>
            </a:pPr>
            <a:r>
              <a:rPr lang="en" dirty="0"/>
              <a:t>Mashups</a:t>
            </a:r>
          </a:p>
          <a:p>
            <a:pPr marL="457200" lvl="0" indent="-419100" rtl="0">
              <a:lnSpc>
                <a:spcPct val="150000"/>
              </a:lnSpc>
              <a:buClr>
                <a:schemeClr val="dk1"/>
              </a:buClr>
              <a:buSzPct val="166666"/>
              <a:buFont typeface="Arial"/>
              <a:buChar char="•"/>
            </a:pPr>
            <a:r>
              <a:rPr lang="en" dirty="0" smtClean="0"/>
              <a:t>programmableweb.com</a:t>
            </a:r>
            <a:endParaRPr lang="en" dirty="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mobDB - What is it?</a:t>
            </a:r>
          </a:p>
        </p:txBody>
      </p:sp>
      <p:sp>
        <p:nvSpPr>
          <p:cNvPr id="228" name="Shape 228"/>
          <p:cNvSpPr/>
          <p:nvPr/>
        </p:nvSpPr>
        <p:spPr>
          <a:xfrm>
            <a:off x="619125" y="2414587"/>
            <a:ext cx="7905750" cy="3095625"/>
          </a:xfrm>
          <a:prstGeom prst="rect">
            <a:avLst/>
          </a:prstGeom>
          <a:blipFill>
            <a:blip r:embed="rId3"/>
            <a:stretch>
              <a:fillRect/>
            </a:stretch>
          </a:blipFill>
          <a:ln>
            <a:noFill/>
          </a:ln>
        </p:spPr>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mobDB - Why use it?</a:t>
            </a:r>
          </a:p>
        </p:txBody>
      </p:sp>
      <p:sp>
        <p:nvSpPr>
          <p:cNvPr id="234" name="Shape 23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smtClean="0"/>
              <a:t>mobDB </a:t>
            </a:r>
            <a:r>
              <a:rPr lang="en" dirty="0"/>
              <a:t>uses </a:t>
            </a:r>
            <a:r>
              <a:rPr lang="en" u="sng" dirty="0">
                <a:solidFill>
                  <a:schemeClr val="hlink"/>
                </a:solidFill>
                <a:hlinkClick r:id="rId3"/>
              </a:rPr>
              <a:t>Google Cloud Messaging for Android</a:t>
            </a:r>
            <a:r>
              <a:rPr lang="en" dirty="0"/>
              <a:t> (GCM)</a:t>
            </a:r>
          </a:p>
          <a:p>
            <a:endParaRPr lang="en" dirty="0"/>
          </a:p>
          <a:p>
            <a:endParaRPr lang="en" dirty="0"/>
          </a:p>
          <a:p>
            <a:pPr marL="457200" lvl="0" indent="-419100" rtl="0">
              <a:buClr>
                <a:schemeClr val="dk1"/>
              </a:buClr>
              <a:buSzPct val="166666"/>
              <a:buFont typeface="Arial"/>
              <a:buChar char="•"/>
            </a:pPr>
            <a:r>
              <a:rPr lang="en" dirty="0"/>
              <a:t>So, in addition to using mobDB as a database server, you can use it as a server for GCM</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mobDB - Why use it?</a:t>
            </a:r>
          </a:p>
        </p:txBody>
      </p:sp>
      <p:sp>
        <p:nvSpPr>
          <p:cNvPr id="240" name="Shape 24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Easy to view and manage your data</a:t>
            </a:r>
          </a:p>
          <a:p>
            <a:endParaRPr lang="en"/>
          </a:p>
          <a:p>
            <a:endParaRPr lang="en"/>
          </a:p>
          <a:p>
            <a:pPr marL="457200" lvl="0" indent="-419100" rtl="0">
              <a:buClr>
                <a:schemeClr val="dk1"/>
              </a:buClr>
              <a:buSzPct val="166666"/>
              <a:buFont typeface="Arial"/>
              <a:buChar char="•"/>
            </a:pPr>
            <a:r>
              <a:rPr lang="en"/>
              <a:t>Relatively simple SDK, easy to use once you understand it</a:t>
            </a:r>
          </a:p>
          <a:p>
            <a:endParaRPr lang="en"/>
          </a:p>
          <a:p>
            <a:endParaRPr lang="en"/>
          </a:p>
          <a:p>
            <a:pPr marL="457200" lvl="0" indent="-419100" rtl="0">
              <a:buClr>
                <a:schemeClr val="dk1"/>
              </a:buClr>
              <a:buSzPct val="166666"/>
              <a:buFont typeface="Arial"/>
              <a:buChar char="•"/>
            </a:pPr>
            <a:r>
              <a:rPr lang="en"/>
              <a:t>Returns data as JSON or as a HashMap (key-value pairs)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mobDB - Why stay away from it?</a:t>
            </a:r>
          </a:p>
        </p:txBody>
      </p:sp>
      <p:sp>
        <p:nvSpPr>
          <p:cNvPr id="246" name="Shape 24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
</a:t>
            </a:r>
          </a:p>
          <a:p>
            <a:pPr marL="457200" lvl="0" indent="-419100" rtl="0">
              <a:buClr>
                <a:schemeClr val="dk1"/>
              </a:buClr>
              <a:buSzPct val="166666"/>
              <a:buFont typeface="Arial"/>
              <a:buChar char="•"/>
            </a:pPr>
            <a:r>
              <a:rPr lang="en"/>
              <a:t>No explicit 1:M relationships</a:t>
            </a:r>
          </a:p>
          <a:p>
            <a:endParaRPr lang="en"/>
          </a:p>
          <a:p>
            <a:pPr marL="914400" lvl="1" indent="-381000" rtl="0">
              <a:buClr>
                <a:schemeClr val="dk1"/>
              </a:buClr>
              <a:buSzPct val="80000"/>
              <a:buFont typeface="Courier New"/>
              <a:buChar char="o"/>
            </a:pPr>
            <a:r>
              <a:rPr lang="en"/>
              <a:t>Can't do JOIN explicitly</a:t>
            </a:r>
          </a:p>
          <a:p>
            <a:endParaRPr lang="en"/>
          </a:p>
          <a:p>
            <a:pPr marL="914400" lvl="1" indent="-381000" rtl="0">
              <a:buClr>
                <a:schemeClr val="dk1"/>
              </a:buClr>
              <a:buSzPct val="80000"/>
              <a:buFont typeface="Courier New"/>
              <a:buChar char="o"/>
            </a:pPr>
            <a:r>
              <a:rPr lang="en"/>
              <a:t>Can't lose data integrity</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mobDB - Why stay away from it?</a:t>
            </a:r>
          </a:p>
        </p:txBody>
      </p:sp>
      <p:sp>
        <p:nvSpPr>
          <p:cNvPr id="252" name="Shape 25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
See MobDbCodeExample.tar</a:t>
            </a:r>
          </a:p>
          <a:p>
            <a:endParaRPr lang="en"/>
          </a:p>
          <a:p>
            <a:endParaRPr lang="en"/>
          </a:p>
          <a:p>
            <a:pPr lvl="0" rtl="0">
              <a:buNone/>
            </a:pPr>
            <a:r>
              <a:rPr lang="en"/>
              <a:t>See MobDbExample.tar</a:t>
            </a:r>
          </a:p>
          <a:p>
            <a:endParaRPr lang="en"/>
          </a:p>
          <a:p>
            <a:endParaRPr lang="en"/>
          </a:p>
          <a:p>
            <a:pPr lvl="0" rtl="0">
              <a:buNone/>
            </a:pPr>
            <a:r>
              <a:rPr lang="en" u="sng">
                <a:solidFill>
                  <a:schemeClr val="hlink"/>
                </a:solidFill>
                <a:hlinkClick r:id="rId3"/>
              </a:rPr>
              <a:t>Download the SDK</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MongoDB and MobDB</a:t>
            </a:r>
          </a:p>
        </p:txBody>
      </p:sp>
      <p:sp>
        <p:nvSpPr>
          <p:cNvPr id="258" name="Shape 258"/>
          <p:cNvSpPr txBox="1">
            <a:spLocks noGrp="1"/>
          </p:cNvSpPr>
          <p:nvPr>
            <p:ph type="body" idx="1"/>
          </p:nvPr>
        </p:nvSpPr>
        <p:spPr>
          <a:xfrm>
            <a:off x="457200" y="1600200"/>
            <a:ext cx="3994500" cy="4967700"/>
          </a:xfrm>
          <a:prstGeom prst="rect">
            <a:avLst/>
          </a:prstGeom>
        </p:spPr>
        <p:txBody>
          <a:bodyPr lIns="91425" tIns="91425" rIns="91425" bIns="91425" anchor="t" anchorCtr="0">
            <a:noAutofit/>
          </a:bodyPr>
          <a:lstStyle/>
          <a:p>
            <a:pPr lvl="0" rtl="0">
              <a:buNone/>
            </a:pPr>
            <a:r>
              <a:rPr lang="en"/>
              <a:t>Pros</a:t>
            </a:r>
          </a:p>
          <a:p>
            <a:endParaRPr lang="en"/>
          </a:p>
          <a:p>
            <a:pPr marL="457200" lvl="0" indent="-342900" rtl="0">
              <a:lnSpc>
                <a:spcPct val="150000"/>
              </a:lnSpc>
              <a:buClr>
                <a:schemeClr val="dk1"/>
              </a:buClr>
              <a:buSzPct val="100000"/>
              <a:buFont typeface="Arial"/>
              <a:buAutoNum type="arabicPeriod"/>
            </a:pPr>
            <a:r>
              <a:rPr lang="en" sz="1800"/>
              <a:t>Easy to share data across devices</a:t>
            </a:r>
          </a:p>
          <a:p>
            <a:pPr marL="457200" lvl="0" indent="-342900" rtl="0">
              <a:lnSpc>
                <a:spcPct val="150000"/>
              </a:lnSpc>
              <a:buClr>
                <a:schemeClr val="dk1"/>
              </a:buClr>
              <a:buSzPct val="100000"/>
              <a:buFont typeface="Arial"/>
              <a:buAutoNum type="arabicPeriod"/>
            </a:pPr>
            <a:r>
              <a:rPr lang="en" sz="1800"/>
              <a:t>Many platforms/languages support JSON</a:t>
            </a:r>
          </a:p>
          <a:p>
            <a:pPr marL="457200" lvl="0" indent="-342900" rtl="0">
              <a:lnSpc>
                <a:spcPct val="150000"/>
              </a:lnSpc>
              <a:buClr>
                <a:schemeClr val="dk1"/>
              </a:buClr>
              <a:buSzPct val="100000"/>
              <a:buFont typeface="Arial"/>
              <a:buAutoNum type="arabicPeriod"/>
            </a:pPr>
            <a:r>
              <a:rPr lang="en" sz="1800"/>
              <a:t>No need to write server-side code for modifying the database</a:t>
            </a:r>
          </a:p>
        </p:txBody>
      </p:sp>
      <p:sp>
        <p:nvSpPr>
          <p:cNvPr id="259" name="Shape 259"/>
          <p:cNvSpPr txBox="1">
            <a:spLocks noGrp="1"/>
          </p:cNvSpPr>
          <p:nvPr>
            <p:ph type="body" idx="2"/>
          </p:nvPr>
        </p:nvSpPr>
        <p:spPr>
          <a:xfrm>
            <a:off x="4692273" y="1600200"/>
            <a:ext cx="3994500" cy="4967700"/>
          </a:xfrm>
          <a:prstGeom prst="rect">
            <a:avLst/>
          </a:prstGeom>
        </p:spPr>
        <p:txBody>
          <a:bodyPr lIns="91425" tIns="91425" rIns="91425" bIns="91425" anchor="t" anchorCtr="0">
            <a:noAutofit/>
          </a:bodyPr>
          <a:lstStyle/>
          <a:p>
            <a:pPr lvl="0" rtl="0">
              <a:buNone/>
            </a:pPr>
            <a:r>
              <a:rPr lang="en"/>
              <a:t>Cons</a:t>
            </a:r>
          </a:p>
          <a:p>
            <a:endParaRPr lang="en"/>
          </a:p>
          <a:p>
            <a:pPr marL="457200" lvl="0" indent="-342900" rtl="0">
              <a:lnSpc>
                <a:spcPct val="150000"/>
              </a:lnSpc>
              <a:buClr>
                <a:schemeClr val="dk1"/>
              </a:buClr>
              <a:buSzPct val="100000"/>
              <a:buFont typeface="Arial"/>
              <a:buAutoNum type="arabicPeriod"/>
            </a:pPr>
            <a:r>
              <a:rPr lang="en" sz="1800"/>
              <a:t>Less control over the data being returned to you</a:t>
            </a:r>
          </a:p>
          <a:p>
            <a:pPr marL="457200" lvl="0" indent="-342900" rtl="0">
              <a:lnSpc>
                <a:spcPct val="150000"/>
              </a:lnSpc>
              <a:buClr>
                <a:schemeClr val="dk1"/>
              </a:buClr>
              <a:buSzPct val="100000"/>
              <a:buFont typeface="Arial"/>
              <a:buAutoNum type="arabicPeriod"/>
            </a:pPr>
            <a:r>
              <a:rPr lang="en" sz="1800"/>
              <a:t>Disadvantages of using someone else's API</a:t>
            </a:r>
          </a:p>
          <a:p>
            <a:pPr marL="457200" lvl="0" indent="-342900" rtl="0">
              <a:lnSpc>
                <a:spcPct val="150000"/>
              </a:lnSpc>
              <a:buClr>
                <a:schemeClr val="dk1"/>
              </a:buClr>
              <a:buSzPct val="100000"/>
              <a:buFont typeface="Arial"/>
              <a:buAutoNum type="arabicPeriod"/>
            </a:pPr>
            <a:r>
              <a:rPr lang="en" sz="1800"/>
              <a:t>May not have primary-key / foreign-key concept</a:t>
            </a:r>
          </a:p>
          <a:p>
            <a:pPr marL="457200" lvl="0" indent="-342900" rtl="0">
              <a:lnSpc>
                <a:spcPct val="150000"/>
              </a:lnSpc>
              <a:buClr>
                <a:schemeClr val="dk1"/>
              </a:buClr>
              <a:buSzPct val="100000"/>
              <a:buFont typeface="Arial"/>
              <a:buAutoNum type="arabicPeriod"/>
            </a:pPr>
            <a:r>
              <a:rPr lang="en" sz="1800"/>
              <a:t>No complex relational queries (e.g. JOIN)</a:t>
            </a:r>
          </a:p>
          <a:p>
            <a:pPr marL="457200" lvl="0" indent="-342900">
              <a:lnSpc>
                <a:spcPct val="150000"/>
              </a:lnSpc>
              <a:buClr>
                <a:schemeClr val="dk1"/>
              </a:buClr>
              <a:buSzPct val="100000"/>
              <a:buFont typeface="Arial"/>
              <a:buAutoNum type="arabicPeriod"/>
            </a:pPr>
            <a:r>
              <a:rPr lang="en" sz="1800" u="sng">
                <a:solidFill>
                  <a:schemeClr val="hlink"/>
                </a:solidFill>
                <a:hlinkClick r:id="rId3"/>
              </a:rPr>
              <a:t>More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Creating your own Web API</a:t>
            </a:r>
          </a:p>
        </p:txBody>
      </p:sp>
      <p:sp>
        <p:nvSpPr>
          <p:cNvPr id="265" name="Shape 26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If you already have a SQL database server setup, you can create an API for your data</a:t>
            </a:r>
          </a:p>
          <a:p>
            <a:endParaRPr lang="en"/>
          </a:p>
          <a:p>
            <a:pPr marL="457200" lvl="0" indent="-419100" rtl="0">
              <a:buClr>
                <a:schemeClr val="dk1"/>
              </a:buClr>
              <a:buSzPct val="166666"/>
              <a:buFont typeface="Arial"/>
              <a:buChar char="•"/>
            </a:pPr>
            <a:r>
              <a:rPr lang="en"/>
              <a:t>Similar to the concept of ContentProviders, you can either create an API for yourself, or to allow external developers to use your data</a:t>
            </a:r>
          </a:p>
          <a:p>
            <a:endParaRPr lang="en"/>
          </a:p>
          <a:p>
            <a:pPr marL="457200" lvl="0" indent="-419100" rtl="0">
              <a:buClr>
                <a:schemeClr val="dk1"/>
              </a:buClr>
              <a:buSzPct val="166666"/>
              <a:buFont typeface="Arial"/>
              <a:buChar char="•"/>
            </a:pPr>
            <a:r>
              <a:rPr lang="en"/>
              <a:t>Some companies create APIs and use them internally for development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Creating your own Web API</a:t>
            </a:r>
          </a:p>
        </p:txBody>
      </p:sp>
      <p:sp>
        <p:nvSpPr>
          <p:cNvPr id="271" name="Shape 27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Let's say you have a server, which hosts a very valuable database</a:t>
            </a:r>
          </a:p>
          <a:p>
            <a:endParaRPr lang="en"/>
          </a:p>
          <a:p>
            <a:pPr marL="457200" lvl="0" indent="-419100" rtl="0">
              <a:buClr>
                <a:schemeClr val="dk1"/>
              </a:buClr>
              <a:buSzPct val="166666"/>
              <a:buFont typeface="Arial"/>
              <a:buChar char="•"/>
            </a:pPr>
            <a:r>
              <a:rPr lang="en"/>
              <a:t>That is, the community sees your data as a money-maker</a:t>
            </a:r>
          </a:p>
        </p:txBody>
      </p:sp>
      <p:sp>
        <p:nvSpPr>
          <p:cNvPr id="272" name="Shape 272"/>
          <p:cNvSpPr/>
          <p:nvPr/>
        </p:nvSpPr>
        <p:spPr>
          <a:xfrm>
            <a:off x="3382400" y="4528525"/>
            <a:ext cx="2087099" cy="2087099"/>
          </a:xfrm>
          <a:prstGeom prst="ellipse">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buNone/>
            </a:pPr>
            <a:r>
              <a:rPr lang="en"/>
              <a:t>Server</a:t>
            </a:r>
          </a:p>
        </p:txBody>
      </p:sp>
      <p:sp>
        <p:nvSpPr>
          <p:cNvPr id="273" name="Shape 273"/>
          <p:cNvSpPr/>
          <p:nvPr/>
        </p:nvSpPr>
        <p:spPr>
          <a:xfrm>
            <a:off x="3717808" y="4901225"/>
            <a:ext cx="1425300" cy="2981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buNone/>
            </a:pPr>
            <a:r>
              <a:rPr lang="en" sz="800"/>
              <a:t>VeryValuableTable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e.g. VeryValuableDatabase</a:t>
            </a:r>
          </a:p>
        </p:txBody>
      </p:sp>
      <p:sp>
        <p:nvSpPr>
          <p:cNvPr id="279" name="Shape 27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Creating your own Web API</a:t>
            </a:r>
          </a:p>
        </p:txBody>
      </p:sp>
      <p:graphicFrame>
        <p:nvGraphicFramePr>
          <p:cNvPr id="280" name="Shape 280"/>
          <p:cNvGraphicFramePr/>
          <p:nvPr/>
        </p:nvGraphicFramePr>
        <p:xfrm>
          <a:off x="598425" y="3132900"/>
          <a:ext cx="8217375" cy="1188630"/>
        </p:xfrm>
        <a:graphic>
          <a:graphicData uri="http://schemas.openxmlformats.org/drawingml/2006/table">
            <a:tbl>
              <a:tblPr>
                <a:noFill/>
                <a:tableStyleId>{F0080A71-D3C4-403C-AC9C-35116AD58283}</a:tableStyleId>
              </a:tblPr>
              <a:tblGrid>
                <a:gridCol w="1643475"/>
                <a:gridCol w="1643475"/>
                <a:gridCol w="1643475"/>
                <a:gridCol w="1918475"/>
                <a:gridCol w="1368475"/>
              </a:tblGrid>
              <a:tr h="381000">
                <a:tc>
                  <a:txBody>
                    <a:bodyPr/>
                    <a:lstStyle/>
                    <a:p>
                      <a:pPr lvl="0" rtl="0">
                        <a:buNone/>
                      </a:pPr>
                      <a:r>
                        <a:rPr lang="en"/>
                        <a:t>id</a:t>
                      </a:r>
                    </a:p>
                  </a:txBody>
                  <a:tcPr marL="91425" marR="91425" marT="91425" marB="91425"/>
                </a:tc>
                <a:tc>
                  <a:txBody>
                    <a:bodyPr/>
                    <a:lstStyle/>
                    <a:p>
                      <a:pPr lvl="0" rtl="0">
                        <a:buNone/>
                      </a:pPr>
                      <a:r>
                        <a:rPr lang="en"/>
                        <a:t>fname</a:t>
                      </a:r>
                    </a:p>
                  </a:txBody>
                  <a:tcPr marL="91425" marR="91425" marT="91425" marB="91425"/>
                </a:tc>
                <a:tc>
                  <a:txBody>
                    <a:bodyPr/>
                    <a:lstStyle/>
                    <a:p>
                      <a:pPr lvl="0" rtl="0">
                        <a:buNone/>
                      </a:pPr>
                      <a:r>
                        <a:rPr lang="en"/>
                        <a:t>lname</a:t>
                      </a:r>
                    </a:p>
                  </a:txBody>
                  <a:tcPr marL="91425" marR="91425" marT="91425" marB="91425"/>
                </a:tc>
                <a:tc>
                  <a:txBody>
                    <a:bodyPr/>
                    <a:lstStyle/>
                    <a:p>
                      <a:pPr lvl="0" rtl="0">
                        <a:buNone/>
                      </a:pPr>
                      <a:r>
                        <a:rPr lang="en"/>
                        <a:t>email</a:t>
                      </a:r>
                    </a:p>
                  </a:txBody>
                  <a:tcPr marL="91425" marR="91425" marT="91425" marB="91425"/>
                </a:tc>
                <a:tc>
                  <a:txBody>
                    <a:bodyPr/>
                    <a:lstStyle/>
                    <a:p>
                      <a:pPr lvl="0" rtl="0">
                        <a:buNone/>
                      </a:pPr>
                      <a:r>
                        <a:rPr lang="en"/>
                        <a:t>password</a:t>
                      </a:r>
                    </a:p>
                  </a:txBody>
                  <a:tcPr marL="91425" marR="91425" marT="91425" marB="91425"/>
                </a:tc>
              </a:tr>
              <a:tr h="381000">
                <a:tc>
                  <a:txBody>
                    <a:bodyPr/>
                    <a:lstStyle/>
                    <a:p>
                      <a:pPr lvl="0" rtl="0">
                        <a:buNone/>
                      </a:pPr>
                      <a:r>
                        <a:rPr lang="en"/>
                        <a:t>1</a:t>
                      </a:r>
                    </a:p>
                  </a:txBody>
                  <a:tcPr marL="91425" marR="91425" marT="91425" marB="91425"/>
                </a:tc>
                <a:tc>
                  <a:txBody>
                    <a:bodyPr/>
                    <a:lstStyle/>
                    <a:p>
                      <a:pPr lvl="0" rtl="0">
                        <a:buNone/>
                      </a:pPr>
                      <a:r>
                        <a:rPr lang="en"/>
                        <a:t>Martin</a:t>
                      </a:r>
                    </a:p>
                  </a:txBody>
                  <a:tcPr marL="91425" marR="91425" marT="91425" marB="91425"/>
                </a:tc>
                <a:tc>
                  <a:txBody>
                    <a:bodyPr/>
                    <a:lstStyle/>
                    <a:p>
                      <a:pPr lvl="0" rtl="0">
                        <a:buNone/>
                      </a:pPr>
                      <a:r>
                        <a:rPr lang="en"/>
                        <a:t>Brown</a:t>
                      </a:r>
                    </a:p>
                  </a:txBody>
                  <a:tcPr marL="91425" marR="91425" marT="91425" marB="91425"/>
                </a:tc>
                <a:tc>
                  <a:txBody>
                    <a:bodyPr/>
                    <a:lstStyle/>
                    <a:p>
                      <a:pPr lvl="0" rtl="0">
                        <a:buNone/>
                      </a:pPr>
                      <a:r>
                        <a:rPr lang="en"/>
                        <a:t>mbrown@cs.fsu.edu</a:t>
                      </a:r>
                    </a:p>
                  </a:txBody>
                  <a:tcPr marL="91425" marR="91425" marT="91425" marB="91425"/>
                </a:tc>
                <a:tc>
                  <a:txBody>
                    <a:bodyPr/>
                    <a:lstStyle/>
                    <a:p>
                      <a:pPr lvl="0" rtl="0">
                        <a:buNone/>
                      </a:pPr>
                      <a:r>
                        <a:rPr lang="en"/>
                        <a:t>*(&amp;^==*&amp;^%</a:t>
                      </a:r>
                    </a:p>
                  </a:txBody>
                  <a:tcPr marL="91425" marR="91425" marT="91425" marB="91425"/>
                </a:tc>
              </a:tr>
              <a:tr h="381000">
                <a:tc>
                  <a:txBody>
                    <a:bodyPr/>
                    <a:lstStyle/>
                    <a:p>
                      <a:pPr lvl="0" rtl="0">
                        <a:buNone/>
                      </a:pPr>
                      <a:r>
                        <a:rPr lang="en"/>
                        <a:t>2</a:t>
                      </a:r>
                    </a:p>
                  </a:txBody>
                  <a:tcPr marL="91425" marR="91425" marT="91425" marB="91425"/>
                </a:tc>
                <a:tc>
                  <a:txBody>
                    <a:bodyPr/>
                    <a:lstStyle/>
                    <a:p>
                      <a:pPr lvl="0" rtl="0">
                        <a:buNone/>
                      </a:pPr>
                      <a:r>
                        <a:rPr lang="en"/>
                        <a:t>Abe</a:t>
                      </a:r>
                    </a:p>
                  </a:txBody>
                  <a:tcPr marL="91425" marR="91425" marT="91425" marB="91425"/>
                </a:tc>
                <a:tc>
                  <a:txBody>
                    <a:bodyPr/>
                    <a:lstStyle/>
                    <a:p>
                      <a:pPr lvl="0" rtl="0">
                        <a:buNone/>
                      </a:pPr>
                      <a:r>
                        <a:rPr lang="en"/>
                        <a:t>Lincoln</a:t>
                      </a:r>
                    </a:p>
                  </a:txBody>
                  <a:tcPr marL="91425" marR="91425" marT="91425" marB="91425"/>
                </a:tc>
                <a:tc>
                  <a:txBody>
                    <a:bodyPr/>
                    <a:lstStyle/>
                    <a:p>
                      <a:pPr lvl="0" rtl="0">
                        <a:buNone/>
                      </a:pPr>
                      <a:r>
                        <a:rPr lang="en"/>
                        <a:t>linc@zelda.com</a:t>
                      </a:r>
                    </a:p>
                  </a:txBody>
                  <a:tcPr marL="91425" marR="91425" marT="91425" marB="91425"/>
                </a:tc>
                <a:tc>
                  <a:txBody>
                    <a:bodyPr/>
                    <a:lstStyle/>
                    <a:p>
                      <a:pPr lvl="0" rtl="0">
                        <a:buNone/>
                      </a:pPr>
                      <a:r>
                        <a:rPr lang="en"/>
                        <a:t>@^&amp;$((4</a:t>
                      </a:r>
                    </a:p>
                  </a:txBody>
                  <a:tcPr marL="91425" marR="91425" marT="91425" marB="91425"/>
                </a:tc>
              </a:tr>
            </a:tbl>
          </a:graphicData>
        </a:graphic>
      </p:graphicFrame>
      <p:sp>
        <p:nvSpPr>
          <p:cNvPr id="281" name="Shape 281"/>
          <p:cNvSpPr txBox="1"/>
          <p:nvPr/>
        </p:nvSpPr>
        <p:spPr>
          <a:xfrm>
            <a:off x="3579750" y="2592500"/>
            <a:ext cx="1984499" cy="484500"/>
          </a:xfrm>
          <a:prstGeom prst="rect">
            <a:avLst/>
          </a:prstGeom>
          <a:noFill/>
        </p:spPr>
        <p:txBody>
          <a:bodyPr lIns="91425" tIns="91425" rIns="91425" bIns="91425" anchor="t" anchorCtr="0">
            <a:noAutofit/>
          </a:bodyPr>
          <a:lstStyle/>
          <a:p>
            <a:pPr lvl="0" algn="ctr" rtl="0">
              <a:buNone/>
            </a:pPr>
            <a:r>
              <a:rPr lang="en"/>
              <a:t>VeryValuableTable</a:t>
            </a:r>
          </a:p>
        </p:txBody>
      </p:sp>
      <p:sp>
        <p:nvSpPr>
          <p:cNvPr id="282" name="Shape 282"/>
          <p:cNvSpPr/>
          <p:nvPr/>
        </p:nvSpPr>
        <p:spPr>
          <a:xfrm>
            <a:off x="3382400" y="4528525"/>
            <a:ext cx="2087099" cy="2087099"/>
          </a:xfrm>
          <a:prstGeom prst="ellipse">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a:t>Server</a:t>
            </a:r>
          </a:p>
        </p:txBody>
      </p:sp>
      <p:sp>
        <p:nvSpPr>
          <p:cNvPr id="283" name="Shape 283"/>
          <p:cNvSpPr/>
          <p:nvPr/>
        </p:nvSpPr>
        <p:spPr>
          <a:xfrm>
            <a:off x="3717808" y="4901225"/>
            <a:ext cx="1425300" cy="2981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800"/>
              <a:t>VeryValuableTable</a:t>
            </a:r>
          </a:p>
        </p:txBody>
      </p:sp>
      <p:cxnSp>
        <p:nvCxnSpPr>
          <p:cNvPr id="284" name="Shape 284"/>
          <p:cNvCxnSpPr/>
          <p:nvPr/>
        </p:nvCxnSpPr>
        <p:spPr>
          <a:xfrm rot="10800000" flipH="1">
            <a:off x="5143500" y="4444628"/>
            <a:ext cx="3624599" cy="456599"/>
          </a:xfrm>
          <a:prstGeom prst="straightConnector1">
            <a:avLst/>
          </a:prstGeom>
          <a:noFill/>
          <a:ln w="19050" cap="flat">
            <a:solidFill>
              <a:schemeClr val="dk2"/>
            </a:solidFill>
            <a:prstDash val="solid"/>
            <a:round/>
            <a:headEnd type="none" w="lg" len="lg"/>
            <a:tailEnd type="none" w="lg" len="lg"/>
          </a:ln>
        </p:spPr>
      </p:cxnSp>
      <p:cxnSp>
        <p:nvCxnSpPr>
          <p:cNvPr id="285" name="Shape 285"/>
          <p:cNvCxnSpPr/>
          <p:nvPr/>
        </p:nvCxnSpPr>
        <p:spPr>
          <a:xfrm rot="10800000">
            <a:off x="680082" y="4435042"/>
            <a:ext cx="3047099" cy="466199"/>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00000"/>
              <a:buFont typeface="Arial"/>
              <a:buAutoNum type="arabicPeriod"/>
            </a:pPr>
            <a:r>
              <a:rPr lang="en"/>
              <a:t>Create a file on your server, e.g. api.php</a:t>
            </a:r>
          </a:p>
          <a:p>
            <a:pPr marL="457200" lvl="0" indent="-419100" rtl="0">
              <a:buClr>
                <a:schemeClr val="dk1"/>
              </a:buClr>
              <a:buSzPct val="100000"/>
              <a:buFont typeface="Arial"/>
              <a:buAutoNum type="arabicPeriod"/>
            </a:pPr>
            <a:r>
              <a:rPr lang="en"/>
              <a:t>Construct a query from the arguments to api.php, e.g.</a:t>
            </a:r>
          </a:p>
          <a:p>
            <a:pPr marL="914400" lvl="1" indent="-381000" rtl="0">
              <a:buClr>
                <a:schemeClr val="dk1"/>
              </a:buClr>
              <a:buSzPct val="80000"/>
              <a:buFont typeface="Arial"/>
              <a:buAutoNum type="alphaLcPeriod"/>
            </a:pPr>
            <a:r>
              <a:rPr lang="en"/>
              <a:t>HTTP GET www.mysite.com/api.php?id=1</a:t>
            </a:r>
          </a:p>
          <a:p>
            <a:pPr marL="914400" lvl="1" indent="-381000" rtl="0">
              <a:buClr>
                <a:schemeClr val="dk1"/>
              </a:buClr>
              <a:buSzPct val="80000"/>
              <a:buFont typeface="Arial"/>
              <a:buAutoNum type="alphaLcPeriod"/>
            </a:pPr>
            <a:r>
              <a:rPr lang="en"/>
              <a:t>SELECT fname, lname from VeryValuableTable </a:t>
            </a:r>
          </a:p>
          <a:p>
            <a:pPr marL="457200" lvl="0" indent="457200" rtl="0">
              <a:buNone/>
            </a:pPr>
            <a:r>
              <a:rPr lang="en" sz="2400"/>
              <a:t>WHERE id = 1 </a:t>
            </a:r>
          </a:p>
          <a:p>
            <a:pPr marL="457200" lvl="0" indent="-419100" rtl="0">
              <a:buClr>
                <a:schemeClr val="dk1"/>
              </a:buClr>
              <a:buSzPct val="100000"/>
              <a:buFont typeface="Arial"/>
              <a:buAutoNum type="arabicPeriod"/>
            </a:pPr>
            <a:r>
              <a:rPr lang="en"/>
              <a:t>return the data in JSON format</a:t>
            </a:r>
          </a:p>
          <a:p>
            <a:endParaRPr lang="en"/>
          </a:p>
          <a:p>
            <a:pPr marL="457200" lvl="0" indent="-419100" rtl="0">
              <a:buClr>
                <a:schemeClr val="dk1"/>
              </a:buClr>
              <a:buSzPct val="208333"/>
              <a:buFont typeface="Arial"/>
              <a:buChar char="•"/>
            </a:pPr>
            <a:r>
              <a:rPr lang="en" sz="2400"/>
              <a:t>Example custom api</a:t>
            </a:r>
          </a:p>
          <a:p>
            <a:pPr marL="914400" lvl="1" indent="-381000" rtl="0">
              <a:buClr>
                <a:schemeClr val="dk1"/>
              </a:buClr>
              <a:buSzPct val="80000"/>
              <a:buFont typeface="Courier New"/>
              <a:buChar char="o"/>
            </a:pPr>
            <a:r>
              <a:rPr lang="en" u="sng">
                <a:solidFill>
                  <a:schemeClr val="hlink"/>
                </a:solidFill>
                <a:hlinkClick r:id="rId3"/>
              </a:rPr>
              <a:t>return all users</a:t>
            </a:r>
          </a:p>
          <a:p>
            <a:pPr marL="914400" lvl="1" indent="-381000" rtl="0">
              <a:buClr>
                <a:schemeClr val="dk1"/>
              </a:buClr>
              <a:buSzPct val="80000"/>
              <a:buFont typeface="Courier New"/>
              <a:buChar char="o"/>
            </a:pPr>
            <a:r>
              <a:rPr lang="en" u="sng">
                <a:solidFill>
                  <a:schemeClr val="hlink"/>
                </a:solidFill>
                <a:hlinkClick r:id="rId4"/>
              </a:rPr>
              <a:t>return user with id = 3</a:t>
            </a:r>
          </a:p>
        </p:txBody>
      </p:sp>
      <p:sp>
        <p:nvSpPr>
          <p:cNvPr id="291" name="Shape 29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Creating your own Web API</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Web APIs - What are they?</a:t>
            </a:r>
          </a:p>
        </p:txBody>
      </p:sp>
      <p:sp>
        <p:nvSpPr>
          <p:cNvPr id="120" name="Shape 12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a:buClr>
                <a:schemeClr val="dk1"/>
              </a:buClr>
              <a:buSzPct val="166666"/>
              <a:buFont typeface="Arial"/>
              <a:buChar char="•"/>
            </a:pPr>
            <a:r>
              <a:rPr lang="en"/>
              <a:t>Data, data, data, there's data somewhere and I want to </a:t>
            </a:r>
            <a:r>
              <a:rPr lang="en" u="sng"/>
              <a:t>use</a:t>
            </a:r>
            <a:r>
              <a:rPr lang="en"/>
              <a:t> it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2400" dirty="0"/>
              <a:t>That's the basic idea</a:t>
            </a:r>
          </a:p>
          <a:p>
            <a:endParaRPr lang="en" sz="2400" dirty="0"/>
          </a:p>
          <a:p>
            <a:pPr lvl="0" rtl="0">
              <a:buNone/>
            </a:pPr>
            <a:r>
              <a:rPr lang="en" sz="2400" dirty="0"/>
              <a:t>Your API may also allow HTTP POST/PUT/DELETE</a:t>
            </a:r>
          </a:p>
          <a:p>
            <a:endParaRPr lang="en" sz="2400" dirty="0"/>
          </a:p>
          <a:p>
            <a:pPr lvl="0">
              <a:buNone/>
            </a:pPr>
            <a:r>
              <a:rPr lang="en" sz="2400" dirty="0"/>
              <a:t>There's a lot more to consider when creating a Web API </a:t>
            </a:r>
          </a:p>
          <a:p>
            <a:pPr marL="457200" lvl="0" indent="-342900" rtl="0">
              <a:lnSpc>
                <a:spcPct val="150000"/>
              </a:lnSpc>
              <a:buClr>
                <a:schemeClr val="dk1"/>
              </a:buClr>
              <a:buSzPct val="166666"/>
              <a:buFont typeface="Arial"/>
              <a:buChar char="•"/>
            </a:pPr>
            <a:r>
              <a:rPr lang="en" sz="1800" dirty="0"/>
              <a:t>security</a:t>
            </a:r>
          </a:p>
          <a:p>
            <a:pPr marL="457200" lvl="0" indent="-342900" rtl="0">
              <a:lnSpc>
                <a:spcPct val="150000"/>
              </a:lnSpc>
              <a:buClr>
                <a:schemeClr val="dk1"/>
              </a:buClr>
              <a:buSzPct val="166666"/>
              <a:buFont typeface="Arial"/>
              <a:buChar char="•"/>
            </a:pPr>
            <a:r>
              <a:rPr lang="en" sz="1800" dirty="0"/>
              <a:t>developer registration / API keys</a:t>
            </a:r>
          </a:p>
          <a:p>
            <a:pPr marL="457200" lvl="0" indent="-342900" rtl="0">
              <a:lnSpc>
                <a:spcPct val="150000"/>
              </a:lnSpc>
              <a:buClr>
                <a:schemeClr val="dk1"/>
              </a:buClr>
              <a:buSzPct val="166666"/>
              <a:buFont typeface="Arial"/>
              <a:buChar char="•"/>
            </a:pPr>
            <a:r>
              <a:rPr lang="en" sz="1800" u="sng" dirty="0">
                <a:solidFill>
                  <a:schemeClr val="hlink"/>
                </a:solidFill>
                <a:hlinkClick r:id="rId3"/>
              </a:rPr>
              <a:t>Web API Architecture</a:t>
            </a:r>
          </a:p>
          <a:p>
            <a:pPr marL="457200" lvl="0" indent="-342900" rtl="0">
              <a:lnSpc>
                <a:spcPct val="150000"/>
              </a:lnSpc>
              <a:buClr>
                <a:schemeClr val="dk1"/>
              </a:buClr>
              <a:buSzPct val="166666"/>
              <a:buFont typeface="Arial"/>
              <a:buChar char="•"/>
            </a:pPr>
            <a:r>
              <a:rPr lang="en" sz="1800" dirty="0"/>
              <a:t>documentation for your API users</a:t>
            </a:r>
          </a:p>
          <a:p>
            <a:pPr marL="457200" lvl="0" indent="-342900" rtl="0">
              <a:lnSpc>
                <a:spcPct val="150000"/>
              </a:lnSpc>
              <a:buClr>
                <a:schemeClr val="dk1"/>
              </a:buClr>
              <a:buSzPct val="166666"/>
              <a:buFont typeface="Arial"/>
              <a:buChar char="•"/>
            </a:pPr>
            <a:r>
              <a:rPr lang="en" sz="1800" dirty="0"/>
              <a:t>service for your API users</a:t>
            </a:r>
          </a:p>
          <a:p>
            <a:pPr marL="457200" lvl="0" indent="-342900" rtl="0">
              <a:lnSpc>
                <a:spcPct val="150000"/>
              </a:lnSpc>
              <a:buClr>
                <a:schemeClr val="dk1"/>
              </a:buClr>
              <a:buSzPct val="166666"/>
              <a:buFont typeface="Arial"/>
              <a:buChar char="•"/>
            </a:pPr>
            <a:r>
              <a:rPr lang="en" sz="1800" dirty="0"/>
              <a:t>etc ...</a:t>
            </a:r>
          </a:p>
        </p:txBody>
      </p:sp>
      <p:sp>
        <p:nvSpPr>
          <p:cNvPr id="297" name="Shape 29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Creating your own Web API</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15000"/>
              </a:lnSpc>
              <a:spcBef>
                <a:spcPts val="0"/>
              </a:spcBef>
              <a:buClr>
                <a:schemeClr val="dk1"/>
              </a:buClr>
              <a:buSzPct val="166666"/>
              <a:buFont typeface="Arial"/>
              <a:buChar char="•"/>
            </a:pPr>
            <a:r>
              <a:rPr lang="en" u="sng" dirty="0" smtClean="0">
                <a:solidFill>
                  <a:schemeClr val="hlink"/>
                </a:solidFill>
                <a:hlinkClick r:id="rId3"/>
              </a:rPr>
              <a:t>Creating </a:t>
            </a:r>
            <a:r>
              <a:rPr lang="en" u="sng" dirty="0">
                <a:solidFill>
                  <a:schemeClr val="hlink"/>
                </a:solidFill>
                <a:hlinkClick r:id="rId3"/>
              </a:rPr>
              <a:t>a REST API with PHP</a:t>
            </a:r>
          </a:p>
          <a:p>
            <a:endParaRPr lang="en" u="sng" dirty="0">
              <a:solidFill>
                <a:schemeClr val="hlink"/>
              </a:solidFill>
              <a:hlinkClick r:id="rId3"/>
            </a:endParaRPr>
          </a:p>
          <a:p>
            <a:endParaRPr lang="en" u="sng" dirty="0">
              <a:solidFill>
                <a:schemeClr val="hlink"/>
              </a:solidFill>
              <a:hlinkClick r:id="rId3"/>
            </a:endParaRPr>
          </a:p>
          <a:p>
            <a:pPr marL="457200" lvl="0" indent="-419100" rtl="0">
              <a:buClr>
                <a:schemeClr val="dk1"/>
              </a:buClr>
              <a:buSzPct val="166666"/>
              <a:buFont typeface="Arial"/>
              <a:buChar char="•"/>
            </a:pPr>
            <a:r>
              <a:rPr lang="en" u="sng" dirty="0">
                <a:solidFill>
                  <a:schemeClr val="hlink"/>
                </a:solidFill>
                <a:hlinkClick r:id="rId4"/>
              </a:rPr>
              <a:t>REST APIs</a:t>
            </a:r>
          </a:p>
          <a:p>
            <a:endParaRPr lang="en" u="sng" dirty="0">
              <a:solidFill>
                <a:schemeClr val="hlink"/>
              </a:solidFill>
              <a:hlinkClick r:id="rId4"/>
            </a:endParaRPr>
          </a:p>
          <a:p>
            <a:endParaRPr lang="en" u="sng" dirty="0">
              <a:solidFill>
                <a:schemeClr val="hlink"/>
              </a:solidFill>
              <a:hlinkClick r:id="rId4"/>
            </a:endParaRPr>
          </a:p>
          <a:p>
            <a:pPr marL="457200" lvl="0" indent="-419100" rtl="0">
              <a:buClr>
                <a:schemeClr val="dk1"/>
              </a:buClr>
              <a:buSzPct val="166666"/>
              <a:buFont typeface="Arial"/>
              <a:buChar char="•"/>
            </a:pPr>
            <a:r>
              <a:rPr lang="en" u="sng" dirty="0">
                <a:solidFill>
                  <a:schemeClr val="hlink"/>
                </a:solidFill>
                <a:hlinkClick r:id="rId4"/>
              </a:rPr>
              <a:t>RESTful</a:t>
            </a:r>
          </a:p>
        </p:txBody>
      </p:sp>
      <p:sp>
        <p:nvSpPr>
          <p:cNvPr id="303" name="Shape 30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Creating your own Web API</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Web API Consumer versus Provider</a:t>
            </a:r>
          </a:p>
        </p:txBody>
      </p:sp>
      <p:sp>
        <p:nvSpPr>
          <p:cNvPr id="309" name="Shape 309"/>
          <p:cNvSpPr txBox="1">
            <a:spLocks noGrp="1"/>
          </p:cNvSpPr>
          <p:nvPr>
            <p:ph type="body" idx="1"/>
          </p:nvPr>
        </p:nvSpPr>
        <p:spPr>
          <a:xfrm>
            <a:off x="457200" y="1600200"/>
            <a:ext cx="3994500" cy="4967700"/>
          </a:xfrm>
          <a:prstGeom prst="rect">
            <a:avLst/>
          </a:prstGeom>
        </p:spPr>
        <p:txBody>
          <a:bodyPr lIns="91425" tIns="91425" rIns="91425" bIns="91425" anchor="t" anchorCtr="0">
            <a:noAutofit/>
          </a:bodyPr>
          <a:lstStyle/>
          <a:p>
            <a:pPr lvl="0" rtl="0">
              <a:buNone/>
            </a:pPr>
            <a:r>
              <a:rPr lang="en" sz="1800" b="1"/>
              <a:t>Using an existing Web API</a:t>
            </a:r>
          </a:p>
          <a:p>
            <a:endParaRPr lang="en" sz="1800" b="1"/>
          </a:p>
          <a:p>
            <a:pPr marL="457200" lvl="0" indent="-342900" rtl="0">
              <a:lnSpc>
                <a:spcPct val="150000"/>
              </a:lnSpc>
              <a:buClr>
                <a:srgbClr val="000000"/>
              </a:buClr>
              <a:buSzPct val="166666"/>
              <a:buFont typeface="Arial"/>
              <a:buChar char="•"/>
            </a:pPr>
            <a:r>
              <a:rPr lang="en" sz="1800">
                <a:solidFill>
                  <a:srgbClr val="38761D"/>
                </a:solidFill>
              </a:rPr>
              <a:t>No need for a server</a:t>
            </a:r>
          </a:p>
          <a:p>
            <a:pPr marL="457200" lvl="0" indent="-342900" rtl="0">
              <a:lnSpc>
                <a:spcPct val="150000"/>
              </a:lnSpc>
              <a:buClr>
                <a:srgbClr val="000000"/>
              </a:buClr>
              <a:buSzPct val="166666"/>
              <a:buFont typeface="Arial"/>
              <a:buChar char="•"/>
            </a:pPr>
            <a:r>
              <a:rPr lang="en" sz="1800">
                <a:solidFill>
                  <a:srgbClr val="38761D"/>
                </a:solidFill>
              </a:rPr>
              <a:t>Don't have to write server-side code</a:t>
            </a:r>
          </a:p>
          <a:p>
            <a:pPr marL="457200" lvl="0" indent="-342900" rtl="0">
              <a:lnSpc>
                <a:spcPct val="150000"/>
              </a:lnSpc>
              <a:buClr>
                <a:srgbClr val="000000"/>
              </a:buClr>
              <a:buSzPct val="166666"/>
              <a:buFont typeface="Arial"/>
              <a:buChar char="•"/>
            </a:pPr>
            <a:r>
              <a:rPr lang="en" sz="1800">
                <a:solidFill>
                  <a:srgbClr val="38761D"/>
                </a:solidFill>
              </a:rPr>
              <a:t>Quicker way to communicate over the Internet</a:t>
            </a:r>
          </a:p>
          <a:p>
            <a:pPr marL="457200" lvl="0" indent="-342900" rtl="0">
              <a:lnSpc>
                <a:spcPct val="150000"/>
              </a:lnSpc>
              <a:buClr>
                <a:srgbClr val="000000"/>
              </a:buClr>
              <a:buSzPct val="166666"/>
              <a:buFont typeface="Arial"/>
              <a:buChar char="•"/>
            </a:pPr>
            <a:r>
              <a:rPr lang="en" sz="1800">
                <a:solidFill>
                  <a:srgbClr val="38761D"/>
                </a:solidFill>
              </a:rPr>
              <a:t>Platform independent because of  XML/JSON</a:t>
            </a:r>
          </a:p>
          <a:p>
            <a:endParaRPr lang="en" sz="1800">
              <a:solidFill>
                <a:srgbClr val="38761D"/>
              </a:solidFill>
            </a:endParaRPr>
          </a:p>
        </p:txBody>
      </p:sp>
      <p:sp>
        <p:nvSpPr>
          <p:cNvPr id="310" name="Shape 310"/>
          <p:cNvSpPr txBox="1">
            <a:spLocks noGrp="1"/>
          </p:cNvSpPr>
          <p:nvPr>
            <p:ph type="body" idx="2"/>
          </p:nvPr>
        </p:nvSpPr>
        <p:spPr>
          <a:xfrm>
            <a:off x="4692273" y="1600200"/>
            <a:ext cx="3994500" cy="4967700"/>
          </a:xfrm>
          <a:prstGeom prst="rect">
            <a:avLst/>
          </a:prstGeom>
        </p:spPr>
        <p:txBody>
          <a:bodyPr lIns="91425" tIns="91425" rIns="91425" bIns="91425" anchor="t" anchorCtr="0">
            <a:noAutofit/>
          </a:bodyPr>
          <a:lstStyle/>
          <a:p>
            <a:pPr lvl="0" rtl="0">
              <a:buNone/>
            </a:pPr>
            <a:r>
              <a:rPr lang="en" sz="1800" b="1"/>
              <a:t>Creating your own Web API</a:t>
            </a:r>
          </a:p>
          <a:p>
            <a:endParaRPr lang="en" sz="1800" b="1"/>
          </a:p>
          <a:p>
            <a:pPr marL="457200" lvl="0" indent="-342900" rtl="0">
              <a:lnSpc>
                <a:spcPct val="150000"/>
              </a:lnSpc>
              <a:buClr>
                <a:srgbClr val="000000"/>
              </a:buClr>
              <a:buSzPct val="166666"/>
              <a:buFont typeface="Arial"/>
              <a:buChar char="•"/>
            </a:pPr>
            <a:r>
              <a:rPr lang="en" sz="1800">
                <a:solidFill>
                  <a:srgbClr val="38761D"/>
                </a:solidFill>
              </a:rPr>
              <a:t>Full control over the data (you write the SQL queries)</a:t>
            </a:r>
          </a:p>
          <a:p>
            <a:pPr marL="457200" lvl="0" indent="-342900" rtl="0">
              <a:lnSpc>
                <a:spcPct val="150000"/>
              </a:lnSpc>
              <a:buClr>
                <a:srgbClr val="000000"/>
              </a:buClr>
              <a:buSzPct val="166666"/>
              <a:buFont typeface="Arial"/>
              <a:buChar char="•"/>
            </a:pPr>
            <a:r>
              <a:rPr lang="en" sz="1800">
                <a:solidFill>
                  <a:srgbClr val="38761D"/>
                </a:solidFill>
              </a:rPr>
              <a:t>You can use your existing relational database for other purposes</a:t>
            </a:r>
          </a:p>
          <a:p>
            <a:pPr marL="457200" lvl="0" indent="-342900" rtl="0">
              <a:lnSpc>
                <a:spcPct val="150000"/>
              </a:lnSpc>
              <a:buClr>
                <a:srgbClr val="000000"/>
              </a:buClr>
              <a:buSzPct val="166666"/>
              <a:buFont typeface="Arial"/>
              <a:buChar char="•"/>
            </a:pPr>
            <a:r>
              <a:rPr lang="en" sz="1800">
                <a:solidFill>
                  <a:srgbClr val="38761D"/>
                </a:solidFill>
              </a:rPr>
              <a:t>Data integrity</a:t>
            </a:r>
          </a:p>
          <a:p>
            <a:pPr marL="457200" lvl="0" indent="-342900" rtl="0">
              <a:lnSpc>
                <a:spcPct val="150000"/>
              </a:lnSpc>
              <a:buClr>
                <a:srgbClr val="000000"/>
              </a:buClr>
              <a:buSzPct val="166666"/>
              <a:buFont typeface="Arial"/>
              <a:buChar char="•"/>
            </a:pPr>
            <a:r>
              <a:rPr lang="en" sz="1800">
                <a:solidFill>
                  <a:srgbClr val="38761D"/>
                </a:solidFill>
              </a:rPr>
              <a:t>This may be the way to go if you already have a sophisticated relational DB up and running</a:t>
            </a:r>
          </a:p>
          <a:p>
            <a:pPr marL="457200" lvl="0" indent="-342900" rtl="0">
              <a:lnSpc>
                <a:spcPct val="150000"/>
              </a:lnSpc>
              <a:buClr>
                <a:srgbClr val="000000"/>
              </a:buClr>
              <a:buSzPct val="166666"/>
              <a:buFont typeface="Arial"/>
              <a:buChar char="•"/>
            </a:pPr>
            <a:r>
              <a:rPr lang="en" sz="1800">
                <a:solidFill>
                  <a:srgbClr val="38761D"/>
                </a:solidFill>
              </a:rPr>
              <a:t>May be a money-maker</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Web API Consumer versus Provider</a:t>
            </a:r>
          </a:p>
        </p:txBody>
      </p:sp>
      <p:sp>
        <p:nvSpPr>
          <p:cNvPr id="316" name="Shape 316"/>
          <p:cNvSpPr txBox="1">
            <a:spLocks noGrp="1"/>
          </p:cNvSpPr>
          <p:nvPr>
            <p:ph type="body" idx="1"/>
          </p:nvPr>
        </p:nvSpPr>
        <p:spPr>
          <a:xfrm>
            <a:off x="457200" y="1600200"/>
            <a:ext cx="3994500" cy="4967700"/>
          </a:xfrm>
          <a:prstGeom prst="rect">
            <a:avLst/>
          </a:prstGeom>
        </p:spPr>
        <p:txBody>
          <a:bodyPr lIns="91425" tIns="91425" rIns="91425" bIns="91425" anchor="t" anchorCtr="0">
            <a:noAutofit/>
          </a:bodyPr>
          <a:lstStyle/>
          <a:p>
            <a:pPr lvl="0" rtl="0">
              <a:buNone/>
            </a:pPr>
            <a:r>
              <a:rPr lang="en" sz="1800" b="1"/>
              <a:t>Using an existing Web API</a:t>
            </a:r>
          </a:p>
          <a:p>
            <a:endParaRPr lang="en" sz="1800" b="1"/>
          </a:p>
          <a:p>
            <a:pPr marL="457200" lvl="0" indent="-342900" rtl="0">
              <a:lnSpc>
                <a:spcPct val="150000"/>
              </a:lnSpc>
              <a:buClr>
                <a:srgbClr val="000000"/>
              </a:buClr>
              <a:buSzPct val="166666"/>
              <a:buFont typeface="Arial"/>
              <a:buChar char="•"/>
            </a:pPr>
            <a:r>
              <a:rPr lang="en" sz="1800">
                <a:solidFill>
                  <a:srgbClr val="FF0000"/>
                </a:solidFill>
              </a:rPr>
              <a:t>API may have bugs, which you cannot fix</a:t>
            </a:r>
          </a:p>
          <a:p>
            <a:pPr marL="457200" lvl="0" indent="-342900" rtl="0">
              <a:lnSpc>
                <a:spcPct val="150000"/>
              </a:lnSpc>
              <a:buClr>
                <a:srgbClr val="000000"/>
              </a:buClr>
              <a:buSzPct val="166666"/>
              <a:buFont typeface="Arial"/>
              <a:buChar char="•"/>
            </a:pPr>
            <a:r>
              <a:rPr lang="en" sz="1800">
                <a:solidFill>
                  <a:srgbClr val="FF0000"/>
                </a:solidFill>
              </a:rPr>
              <a:t>API may be discontinued</a:t>
            </a:r>
          </a:p>
          <a:p>
            <a:pPr marL="914400" lvl="1" indent="-342900" rtl="0">
              <a:lnSpc>
                <a:spcPct val="150000"/>
              </a:lnSpc>
              <a:buClr>
                <a:srgbClr val="000000"/>
              </a:buClr>
              <a:buSzPct val="100000"/>
              <a:buFont typeface="Courier New"/>
              <a:buChar char="o"/>
            </a:pPr>
            <a:r>
              <a:rPr lang="en" sz="1800" u="sng">
                <a:solidFill>
                  <a:schemeClr val="hlink"/>
                </a:solidFill>
                <a:hlinkClick r:id="rId3"/>
              </a:rPr>
              <a:t>face.com</a:t>
            </a:r>
          </a:p>
          <a:p>
            <a:pPr marL="914400" lvl="1" indent="-342900" rtl="0">
              <a:lnSpc>
                <a:spcPct val="150000"/>
              </a:lnSpc>
              <a:buClr>
                <a:srgbClr val="000000"/>
              </a:buClr>
              <a:buSzPct val="100000"/>
              <a:buFont typeface="Courier New"/>
              <a:buChar char="o"/>
            </a:pPr>
            <a:r>
              <a:rPr lang="en" sz="1800" u="sng">
                <a:solidFill>
                  <a:schemeClr val="hlink"/>
                </a:solidFill>
                <a:hlinkClick r:id="rId4"/>
              </a:rPr>
              <a:t>x-stream.ly</a:t>
            </a:r>
          </a:p>
          <a:p>
            <a:pPr marL="914400" lvl="1" indent="-342900" rtl="0">
              <a:lnSpc>
                <a:spcPct val="150000"/>
              </a:lnSpc>
              <a:buClr>
                <a:srgbClr val="000000"/>
              </a:buClr>
              <a:buSzPct val="100000"/>
              <a:buFont typeface="Courier New"/>
              <a:buChar char="o"/>
            </a:pPr>
            <a:r>
              <a:rPr lang="en" sz="1800">
                <a:solidFill>
                  <a:srgbClr val="000000"/>
                </a:solidFill>
              </a:rPr>
              <a:t>Imagine if you were using the MySpace API in 2004!</a:t>
            </a:r>
          </a:p>
          <a:p>
            <a:pPr marL="457200" lvl="0" indent="-342900" rtl="0">
              <a:lnSpc>
                <a:spcPct val="150000"/>
              </a:lnSpc>
              <a:buClr>
                <a:srgbClr val="000000"/>
              </a:buClr>
              <a:buSzPct val="166666"/>
              <a:buFont typeface="Arial"/>
              <a:buChar char="•"/>
            </a:pPr>
            <a:r>
              <a:rPr lang="en" sz="1800">
                <a:solidFill>
                  <a:srgbClr val="FF0000"/>
                </a:solidFill>
              </a:rPr>
              <a:t>Terms of service may change</a:t>
            </a:r>
          </a:p>
          <a:p>
            <a:pPr marL="914400" lvl="1" indent="-342900" rtl="0">
              <a:lnSpc>
                <a:spcPct val="150000"/>
              </a:lnSpc>
              <a:buClr>
                <a:srgbClr val="000000"/>
              </a:buClr>
              <a:buSzPct val="100000"/>
              <a:buFont typeface="Courier New"/>
              <a:buChar char="o"/>
            </a:pPr>
            <a:r>
              <a:rPr lang="en" sz="1800" u="sng">
                <a:solidFill>
                  <a:schemeClr val="hlink"/>
                </a:solidFill>
                <a:hlinkClick r:id="rId5"/>
              </a:rPr>
              <a:t>Google Translate used to be free!</a:t>
            </a:r>
          </a:p>
          <a:p>
            <a:endParaRPr lang="en" sz="1800" u="sng">
              <a:solidFill>
                <a:schemeClr val="hlink"/>
              </a:solidFill>
              <a:hlinkClick r:id="rId5"/>
            </a:endParaRPr>
          </a:p>
        </p:txBody>
      </p:sp>
      <p:sp>
        <p:nvSpPr>
          <p:cNvPr id="317" name="Shape 317"/>
          <p:cNvSpPr txBox="1">
            <a:spLocks noGrp="1"/>
          </p:cNvSpPr>
          <p:nvPr>
            <p:ph type="body" idx="2"/>
          </p:nvPr>
        </p:nvSpPr>
        <p:spPr>
          <a:xfrm>
            <a:off x="4692273" y="1600200"/>
            <a:ext cx="3994500" cy="4967700"/>
          </a:xfrm>
          <a:prstGeom prst="rect">
            <a:avLst/>
          </a:prstGeom>
        </p:spPr>
        <p:txBody>
          <a:bodyPr lIns="91425" tIns="91425" rIns="91425" bIns="91425" anchor="t" anchorCtr="0">
            <a:noAutofit/>
          </a:bodyPr>
          <a:lstStyle/>
          <a:p>
            <a:pPr lvl="0" rtl="0">
              <a:buNone/>
            </a:pPr>
            <a:r>
              <a:rPr lang="en" sz="1800" b="1"/>
              <a:t>Creating your own Web API</a:t>
            </a:r>
          </a:p>
          <a:p>
            <a:endParaRPr lang="en" sz="1800" b="1"/>
          </a:p>
          <a:p>
            <a:pPr marL="457200" lvl="0" indent="-342900" rtl="0">
              <a:lnSpc>
                <a:spcPct val="150000"/>
              </a:lnSpc>
              <a:buClr>
                <a:srgbClr val="000000"/>
              </a:buClr>
              <a:buSzPct val="166666"/>
              <a:buFont typeface="Arial"/>
              <a:buChar char="•"/>
            </a:pPr>
            <a:r>
              <a:rPr lang="en" sz="1800">
                <a:solidFill>
                  <a:srgbClr val="FF0000"/>
                </a:solidFill>
              </a:rPr>
              <a:t>Need for maintenance / bug fixes</a:t>
            </a:r>
          </a:p>
          <a:p>
            <a:pPr marL="457200" lvl="0" indent="-342900" rtl="0">
              <a:lnSpc>
                <a:spcPct val="150000"/>
              </a:lnSpc>
              <a:buClr>
                <a:srgbClr val="000000"/>
              </a:buClr>
              <a:buSzPct val="166666"/>
              <a:buFont typeface="Arial"/>
              <a:buChar char="•"/>
            </a:pPr>
            <a:r>
              <a:rPr lang="en" sz="1800">
                <a:solidFill>
                  <a:srgbClr val="FF0000"/>
                </a:solidFill>
              </a:rPr>
              <a:t>Time consuming</a:t>
            </a:r>
          </a:p>
          <a:p>
            <a:pPr marL="457200" lvl="0" indent="-342900" rtl="0">
              <a:lnSpc>
                <a:spcPct val="150000"/>
              </a:lnSpc>
              <a:buClr>
                <a:srgbClr val="000000"/>
              </a:buClr>
              <a:buSzPct val="166666"/>
              <a:buFont typeface="Arial"/>
              <a:buChar char="•"/>
            </a:pPr>
            <a:r>
              <a:rPr lang="en" sz="1800">
                <a:solidFill>
                  <a:srgbClr val="FF0000"/>
                </a:solidFill>
              </a:rPr>
              <a:t>Have to really consider the cost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5743100" y="3979864"/>
            <a:ext cx="1500300" cy="400799"/>
          </a:xfrm>
          <a:prstGeom prst="rect">
            <a:avLst/>
          </a:prstGeom>
          <a:noFill/>
        </p:spPr>
        <p:txBody>
          <a:bodyPr lIns="91425" tIns="91425" rIns="91425" bIns="91425" anchor="t" anchorCtr="0">
            <a:noAutofit/>
          </a:bodyPr>
          <a:lstStyle/>
          <a:p>
            <a:pPr lvl="0" algn="ctr" rtl="0">
              <a:buNone/>
            </a:pPr>
            <a:r>
              <a:rPr lang="en"/>
              <a:t>Send JSON</a:t>
            </a:r>
          </a:p>
        </p:txBody>
      </p:sp>
      <p:sp>
        <p:nvSpPr>
          <p:cNvPr id="323" name="Shape 323"/>
          <p:cNvSpPr txBox="1"/>
          <p:nvPr/>
        </p:nvSpPr>
        <p:spPr>
          <a:xfrm>
            <a:off x="1882150" y="3979864"/>
            <a:ext cx="1500300" cy="400799"/>
          </a:xfrm>
          <a:prstGeom prst="rect">
            <a:avLst/>
          </a:prstGeom>
          <a:noFill/>
        </p:spPr>
        <p:txBody>
          <a:bodyPr lIns="91425" tIns="91425" rIns="91425" bIns="91425" anchor="t" anchorCtr="0">
            <a:noAutofit/>
          </a:bodyPr>
          <a:lstStyle/>
          <a:p>
            <a:pPr lvl="0" algn="ctr" rtl="0">
              <a:buNone/>
            </a:pPr>
            <a:r>
              <a:rPr lang="en"/>
              <a:t>Read JSON</a:t>
            </a:r>
          </a:p>
        </p:txBody>
      </p:sp>
      <p:sp>
        <p:nvSpPr>
          <p:cNvPr id="324" name="Shape 32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via the Internet</a:t>
            </a:r>
          </a:p>
        </p:txBody>
      </p:sp>
      <p:sp>
        <p:nvSpPr>
          <p:cNvPr id="325" name="Shape 325"/>
          <p:cNvSpPr/>
          <p:nvPr/>
        </p:nvSpPr>
        <p:spPr>
          <a:xfrm>
            <a:off x="689550" y="3212850"/>
            <a:ext cx="1146899" cy="1742399"/>
          </a:xfrm>
          <a:prstGeom prst="roundRect">
            <a:avLst>
              <a:gd name="adj" fmla="val 16667"/>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buNone/>
            </a:pPr>
            <a:r>
              <a:rPr lang="en"/>
              <a:t>Client A</a:t>
            </a:r>
          </a:p>
        </p:txBody>
      </p:sp>
      <p:sp>
        <p:nvSpPr>
          <p:cNvPr id="326" name="Shape 326"/>
          <p:cNvSpPr/>
          <p:nvPr/>
        </p:nvSpPr>
        <p:spPr>
          <a:xfrm>
            <a:off x="3374700" y="2886750"/>
            <a:ext cx="2394600" cy="2394600"/>
          </a:xfrm>
          <a:prstGeom prst="ellipse">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a:t>MobDB / MongoDB /</a:t>
            </a:r>
          </a:p>
          <a:p>
            <a:pPr algn="ctr">
              <a:buNone/>
            </a:pPr>
            <a:r>
              <a:rPr lang="en"/>
              <a:t>Custom Server</a:t>
            </a:r>
          </a:p>
        </p:txBody>
      </p:sp>
      <p:sp>
        <p:nvSpPr>
          <p:cNvPr id="327" name="Shape 327"/>
          <p:cNvSpPr/>
          <p:nvPr/>
        </p:nvSpPr>
        <p:spPr>
          <a:xfrm>
            <a:off x="7280610" y="3212850"/>
            <a:ext cx="1146899" cy="1742399"/>
          </a:xfrm>
          <a:prstGeom prst="roundRect">
            <a:avLst>
              <a:gd name="adj" fmla="val 16667"/>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dirty="0"/>
              <a:t>Client </a:t>
            </a:r>
            <a:r>
              <a:rPr lang="en" dirty="0" smtClean="0"/>
              <a:t>B</a:t>
            </a:r>
            <a:endParaRPr lang="en" dirty="0"/>
          </a:p>
        </p:txBody>
      </p:sp>
      <p:cxnSp>
        <p:nvCxnSpPr>
          <p:cNvPr id="328" name="Shape 328"/>
          <p:cNvCxnSpPr/>
          <p:nvPr/>
        </p:nvCxnSpPr>
        <p:spPr>
          <a:xfrm>
            <a:off x="1844950" y="3699225"/>
            <a:ext cx="1574700" cy="0"/>
          </a:xfrm>
          <a:prstGeom prst="straightConnector1">
            <a:avLst/>
          </a:prstGeom>
          <a:noFill/>
          <a:ln w="19050" cap="flat">
            <a:solidFill>
              <a:schemeClr val="dk2"/>
            </a:solidFill>
            <a:prstDash val="solid"/>
            <a:round/>
            <a:headEnd type="none" w="lg" len="lg"/>
            <a:tailEnd type="triangle" w="lg" len="lg"/>
          </a:ln>
        </p:spPr>
      </p:cxnSp>
      <p:cxnSp>
        <p:nvCxnSpPr>
          <p:cNvPr id="329" name="Shape 329"/>
          <p:cNvCxnSpPr/>
          <p:nvPr/>
        </p:nvCxnSpPr>
        <p:spPr>
          <a:xfrm>
            <a:off x="5705900" y="3646625"/>
            <a:ext cx="1574700" cy="0"/>
          </a:xfrm>
          <a:prstGeom prst="straightConnector1">
            <a:avLst/>
          </a:prstGeom>
          <a:noFill/>
          <a:ln w="19050" cap="flat">
            <a:solidFill>
              <a:schemeClr val="dk2"/>
            </a:solidFill>
            <a:prstDash val="solid"/>
            <a:round/>
            <a:headEnd type="none" w="lg" len="lg"/>
            <a:tailEnd type="triangle" w="lg" len="lg"/>
          </a:ln>
        </p:spPr>
      </p:cxnSp>
      <p:sp>
        <p:nvSpPr>
          <p:cNvPr id="330" name="Shape 330"/>
          <p:cNvSpPr txBox="1"/>
          <p:nvPr/>
        </p:nvSpPr>
        <p:spPr>
          <a:xfrm>
            <a:off x="1882150" y="3228600"/>
            <a:ext cx="1500300" cy="400799"/>
          </a:xfrm>
          <a:prstGeom prst="rect">
            <a:avLst/>
          </a:prstGeom>
          <a:noFill/>
        </p:spPr>
        <p:txBody>
          <a:bodyPr lIns="91425" tIns="91425" rIns="91425" bIns="91425" anchor="t" anchorCtr="0">
            <a:noAutofit/>
          </a:bodyPr>
          <a:lstStyle/>
          <a:p>
            <a:pPr algn="ctr">
              <a:buNone/>
            </a:pPr>
            <a:r>
              <a:rPr lang="en"/>
              <a:t>Send JSON</a:t>
            </a:r>
          </a:p>
        </p:txBody>
      </p:sp>
      <p:sp>
        <p:nvSpPr>
          <p:cNvPr id="331" name="Shape 331"/>
          <p:cNvSpPr txBox="1"/>
          <p:nvPr/>
        </p:nvSpPr>
        <p:spPr>
          <a:xfrm>
            <a:off x="5743100" y="3212850"/>
            <a:ext cx="1500300" cy="400799"/>
          </a:xfrm>
          <a:prstGeom prst="rect">
            <a:avLst/>
          </a:prstGeom>
          <a:noFill/>
        </p:spPr>
        <p:txBody>
          <a:bodyPr lIns="91425" tIns="91425" rIns="91425" bIns="91425" anchor="t" anchorCtr="0">
            <a:noAutofit/>
          </a:bodyPr>
          <a:lstStyle/>
          <a:p>
            <a:pPr lvl="0" algn="ctr" rtl="0">
              <a:buNone/>
            </a:pPr>
            <a:r>
              <a:rPr lang="en"/>
              <a:t>Read JSON</a:t>
            </a:r>
          </a:p>
        </p:txBody>
      </p:sp>
      <p:cxnSp>
        <p:nvCxnSpPr>
          <p:cNvPr id="332" name="Shape 332"/>
          <p:cNvCxnSpPr/>
          <p:nvPr/>
        </p:nvCxnSpPr>
        <p:spPr>
          <a:xfrm rot="10800000">
            <a:off x="1849581" y="4399300"/>
            <a:ext cx="1546800" cy="0"/>
          </a:xfrm>
          <a:prstGeom prst="straightConnector1">
            <a:avLst/>
          </a:prstGeom>
          <a:noFill/>
          <a:ln w="19050" cap="flat">
            <a:solidFill>
              <a:schemeClr val="dk2"/>
            </a:solidFill>
            <a:prstDash val="solid"/>
            <a:round/>
            <a:headEnd type="none" w="lg" len="lg"/>
            <a:tailEnd type="triangle" w="lg" len="lg"/>
          </a:ln>
        </p:spPr>
      </p:cxnSp>
      <p:cxnSp>
        <p:nvCxnSpPr>
          <p:cNvPr id="333" name="Shape 333"/>
          <p:cNvCxnSpPr/>
          <p:nvPr/>
        </p:nvCxnSpPr>
        <p:spPr>
          <a:xfrm rot="10800000">
            <a:off x="5719849" y="4399300"/>
            <a:ext cx="1546800" cy="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API Management Services</a:t>
            </a:r>
          </a:p>
        </p:txBody>
      </p:sp>
      <p:sp>
        <p:nvSpPr>
          <p:cNvPr id="339" name="Shape 33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0" lvl="0" indent="0" rtl="0">
              <a:buNone/>
            </a:pPr>
            <a:r>
              <a:rPr lang="en" sz="2400">
                <a:solidFill>
                  <a:srgbClr val="000000"/>
                </a:solidFill>
              </a:rPr>
              <a:t>
"When launching and managing your API, many companies choose to do all the work themselves, unaware that are service providers available to help you plan, deploy, launch and manage your API infrastructure and ecosystem"</a:t>
            </a:r>
          </a:p>
          <a:p>
            <a:endParaRPr lang="en" sz="2400">
              <a:solidFill>
                <a:srgbClr val="000000"/>
              </a:solidFill>
            </a:endParaRPr>
          </a:p>
          <a:p>
            <a:endParaRPr lang="en" sz="2400">
              <a:solidFill>
                <a:srgbClr val="000000"/>
              </a:solidFill>
            </a:endParaRPr>
          </a:p>
          <a:p>
            <a:pPr marL="0" lvl="0" indent="0" rtl="0">
              <a:buNone/>
            </a:pPr>
            <a:r>
              <a:rPr lang="en" sz="2400" u="sng">
                <a:solidFill>
                  <a:schemeClr val="hlink"/>
                </a:solidFill>
                <a:hlinkClick r:id="rId3"/>
              </a:rPr>
              <a:t>Source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Mashups</a:t>
            </a:r>
          </a:p>
        </p:txBody>
      </p:sp>
      <p:sp>
        <p:nvSpPr>
          <p:cNvPr id="345" name="Shape 34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2400">
                <a:solidFill>
                  <a:srgbClr val="000000"/>
                </a:solidFill>
              </a:rPr>
              <a:t>
</a:t>
            </a:r>
          </a:p>
          <a:p>
            <a:endParaRPr lang="en" sz="2400">
              <a:solidFill>
                <a:srgbClr val="000000"/>
              </a:solidFill>
            </a:endParaRPr>
          </a:p>
          <a:p>
            <a:endParaRPr lang="en" sz="2400">
              <a:solidFill>
                <a:srgbClr val="000000"/>
              </a:solidFill>
            </a:endParaRPr>
          </a:p>
          <a:p>
            <a:pPr lvl="0" rtl="0">
              <a:lnSpc>
                <a:spcPct val="115000"/>
              </a:lnSpc>
              <a:buNone/>
            </a:pPr>
            <a:r>
              <a:rPr lang="en" sz="2400">
                <a:solidFill>
                  <a:srgbClr val="000000"/>
                </a:solidFill>
              </a:rPr>
              <a:t>A web mashup is a web page or application that combines data from two or more external online sources</a:t>
            </a:r>
          </a:p>
          <a:p>
            <a:endParaRPr lang="en" sz="2400">
              <a:solidFill>
                <a:srgbClr val="000000"/>
              </a:solidFill>
            </a:endParaRPr>
          </a:p>
          <a:p>
            <a:endParaRPr lang="en" sz="2400">
              <a:solidFill>
                <a:srgbClr val="000000"/>
              </a:solidFill>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Mashups</a:t>
            </a:r>
          </a:p>
        </p:txBody>
      </p:sp>
      <p:sp>
        <p:nvSpPr>
          <p:cNvPr id="351" name="Shape 35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2400">
                <a:solidFill>
                  <a:srgbClr val="000000"/>
                </a:solidFill>
              </a:rPr>
              <a:t>A mashup is an application that combines multiple APIs to create a new service</a:t>
            </a:r>
          </a:p>
          <a:p>
            <a:endParaRPr lang="en" sz="2400">
              <a:solidFill>
                <a:srgbClr val="000000"/>
              </a:solidFill>
            </a:endParaRPr>
          </a:p>
          <a:p>
            <a:endParaRPr lang="en" sz="2400">
              <a:solidFill>
                <a:srgbClr val="000000"/>
              </a:solidFill>
            </a:endParaRPr>
          </a:p>
        </p:txBody>
      </p:sp>
      <p:sp>
        <p:nvSpPr>
          <p:cNvPr id="352" name="Shape 352"/>
          <p:cNvSpPr/>
          <p:nvPr/>
        </p:nvSpPr>
        <p:spPr>
          <a:xfrm>
            <a:off x="330625" y="3170975"/>
            <a:ext cx="1443091" cy="1438467"/>
          </a:xfrm>
          <a:prstGeom prst="rect">
            <a:avLst/>
          </a:prstGeom>
          <a:blipFill>
            <a:blip r:embed="rId3"/>
            <a:stretch>
              <a:fillRect/>
            </a:stretch>
          </a:blipFill>
          <a:ln>
            <a:noFill/>
          </a:ln>
        </p:spPr>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Mashups</a:t>
            </a:r>
          </a:p>
        </p:txBody>
      </p:sp>
      <p:sp>
        <p:nvSpPr>
          <p:cNvPr id="358" name="Shape 35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2400">
                <a:solidFill>
                  <a:srgbClr val="000000"/>
                </a:solidFill>
              </a:rPr>
              <a:t>A mashup is an application that combines multiple APIs to create a new service</a:t>
            </a:r>
          </a:p>
          <a:p>
            <a:endParaRPr lang="en" sz="2400">
              <a:solidFill>
                <a:srgbClr val="000000"/>
              </a:solidFill>
            </a:endParaRPr>
          </a:p>
          <a:p>
            <a:endParaRPr lang="en" sz="2400">
              <a:solidFill>
                <a:srgbClr val="000000"/>
              </a:solidFill>
            </a:endParaRPr>
          </a:p>
        </p:txBody>
      </p:sp>
      <p:sp>
        <p:nvSpPr>
          <p:cNvPr id="359" name="Shape 359"/>
          <p:cNvSpPr/>
          <p:nvPr/>
        </p:nvSpPr>
        <p:spPr>
          <a:xfrm>
            <a:off x="330625" y="3170975"/>
            <a:ext cx="1443091" cy="1438467"/>
          </a:xfrm>
          <a:prstGeom prst="rect">
            <a:avLst/>
          </a:prstGeom>
          <a:blipFill>
            <a:blip r:embed="rId3"/>
            <a:stretch>
              <a:fillRect/>
            </a:stretch>
          </a:blipFill>
          <a:ln>
            <a:noFill/>
          </a:ln>
        </p:spPr>
      </p:sp>
      <p:sp>
        <p:nvSpPr>
          <p:cNvPr id="360" name="Shape 360"/>
          <p:cNvSpPr txBox="1"/>
          <p:nvPr/>
        </p:nvSpPr>
        <p:spPr>
          <a:xfrm>
            <a:off x="1773716" y="3419942"/>
            <a:ext cx="950399" cy="1341899"/>
          </a:xfrm>
          <a:prstGeom prst="rect">
            <a:avLst/>
          </a:prstGeom>
          <a:noFill/>
        </p:spPr>
        <p:txBody>
          <a:bodyPr lIns="91425" tIns="91425" rIns="91425" bIns="91425" anchor="t" anchorCtr="0">
            <a:noAutofit/>
          </a:bodyPr>
          <a:lstStyle/>
          <a:p>
            <a:pPr lvl="0" algn="ctr" rtl="0">
              <a:buNone/>
            </a:pPr>
            <a:r>
              <a:rPr lang="en" sz="7200"/>
              <a: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Mashups</a:t>
            </a:r>
          </a:p>
        </p:txBody>
      </p:sp>
      <p:sp>
        <p:nvSpPr>
          <p:cNvPr id="366" name="Shape 36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2400">
                <a:solidFill>
                  <a:srgbClr val="000000"/>
                </a:solidFill>
              </a:rPr>
              <a:t>A mashup is an application that combines multiple APIs to create a new service</a:t>
            </a:r>
          </a:p>
          <a:p>
            <a:endParaRPr lang="en" sz="2400">
              <a:solidFill>
                <a:srgbClr val="000000"/>
              </a:solidFill>
            </a:endParaRPr>
          </a:p>
          <a:p>
            <a:endParaRPr lang="en" sz="2400">
              <a:solidFill>
                <a:srgbClr val="000000"/>
              </a:solidFill>
            </a:endParaRPr>
          </a:p>
        </p:txBody>
      </p:sp>
      <p:sp>
        <p:nvSpPr>
          <p:cNvPr id="367" name="Shape 367"/>
          <p:cNvSpPr/>
          <p:nvPr/>
        </p:nvSpPr>
        <p:spPr>
          <a:xfrm>
            <a:off x="330625" y="3170975"/>
            <a:ext cx="1443091" cy="1438467"/>
          </a:xfrm>
          <a:prstGeom prst="rect">
            <a:avLst/>
          </a:prstGeom>
          <a:blipFill>
            <a:blip r:embed="rId3"/>
            <a:stretch>
              <a:fillRect/>
            </a:stretch>
          </a:blipFill>
          <a:ln>
            <a:noFill/>
          </a:ln>
        </p:spPr>
      </p:sp>
      <p:sp>
        <p:nvSpPr>
          <p:cNvPr id="368" name="Shape 368"/>
          <p:cNvSpPr/>
          <p:nvPr/>
        </p:nvSpPr>
        <p:spPr>
          <a:xfrm>
            <a:off x="2724116" y="3293242"/>
            <a:ext cx="1350425" cy="1346333"/>
          </a:xfrm>
          <a:prstGeom prst="rect">
            <a:avLst/>
          </a:prstGeom>
          <a:blipFill>
            <a:blip r:embed="rId4"/>
            <a:stretch>
              <a:fillRect/>
            </a:stretch>
          </a:blipFill>
          <a:ln>
            <a:noFill/>
          </a:ln>
        </p:spPr>
      </p:sp>
      <p:sp>
        <p:nvSpPr>
          <p:cNvPr id="369" name="Shape 369"/>
          <p:cNvSpPr txBox="1"/>
          <p:nvPr/>
        </p:nvSpPr>
        <p:spPr>
          <a:xfrm>
            <a:off x="1773716" y="3419942"/>
            <a:ext cx="950399" cy="1341899"/>
          </a:xfrm>
          <a:prstGeom prst="rect">
            <a:avLst/>
          </a:prstGeom>
          <a:noFill/>
        </p:spPr>
        <p:txBody>
          <a:bodyPr lIns="91425" tIns="91425" rIns="91425" bIns="91425" anchor="t" anchorCtr="0">
            <a:noAutofit/>
          </a:bodyPr>
          <a:lstStyle/>
          <a:p>
            <a:pPr lvl="0" algn="ctr" rtl="0">
              <a:buNone/>
            </a:pPr>
            <a:r>
              <a:rPr lang="en" sz="7200"/>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Web APIs - What are they?</a:t>
            </a:r>
          </a:p>
        </p:txBody>
      </p:sp>
      <p:sp>
        <p:nvSpPr>
          <p:cNvPr id="126" name="Shape 12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Data, data, data, there's data somewhere and I want to </a:t>
            </a:r>
            <a:r>
              <a:rPr lang="en" u="sng"/>
              <a:t>use</a:t>
            </a:r>
            <a:r>
              <a:rPr lang="en"/>
              <a:t> it</a:t>
            </a:r>
          </a:p>
          <a:p>
            <a:endParaRPr lang="en"/>
          </a:p>
          <a:p>
            <a:pPr marL="457200" lvl="0" indent="-419100" rtl="0">
              <a:buClr>
                <a:schemeClr val="dk1"/>
              </a:buClr>
              <a:buSzPct val="166666"/>
              <a:buFont typeface="Arial"/>
              <a:buChar char="•"/>
            </a:pPr>
            <a:r>
              <a:rPr lang="en"/>
              <a:t>Google data, Facebook data, Twitter data, ESPN data, music data, movie data, my own data</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Mashups</a:t>
            </a:r>
          </a:p>
        </p:txBody>
      </p:sp>
      <p:sp>
        <p:nvSpPr>
          <p:cNvPr id="375" name="Shape 37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2400">
                <a:solidFill>
                  <a:srgbClr val="000000"/>
                </a:solidFill>
              </a:rPr>
              <a:t>A mashup is an application that combines multiple APIs to create a new service</a:t>
            </a:r>
          </a:p>
          <a:p>
            <a:endParaRPr lang="en" sz="2400">
              <a:solidFill>
                <a:srgbClr val="000000"/>
              </a:solidFill>
            </a:endParaRPr>
          </a:p>
          <a:p>
            <a:endParaRPr lang="en" sz="2400">
              <a:solidFill>
                <a:srgbClr val="000000"/>
              </a:solidFill>
            </a:endParaRPr>
          </a:p>
        </p:txBody>
      </p:sp>
      <p:sp>
        <p:nvSpPr>
          <p:cNvPr id="376" name="Shape 376"/>
          <p:cNvSpPr/>
          <p:nvPr/>
        </p:nvSpPr>
        <p:spPr>
          <a:xfrm>
            <a:off x="330625" y="3170975"/>
            <a:ext cx="1443091" cy="1438467"/>
          </a:xfrm>
          <a:prstGeom prst="rect">
            <a:avLst/>
          </a:prstGeom>
          <a:blipFill>
            <a:blip r:embed="rId3"/>
            <a:stretch>
              <a:fillRect/>
            </a:stretch>
          </a:blipFill>
          <a:ln>
            <a:noFill/>
          </a:ln>
        </p:spPr>
      </p:sp>
      <p:sp>
        <p:nvSpPr>
          <p:cNvPr id="377" name="Shape 377"/>
          <p:cNvSpPr/>
          <p:nvPr/>
        </p:nvSpPr>
        <p:spPr>
          <a:xfrm>
            <a:off x="2724116" y="3293242"/>
            <a:ext cx="1350425" cy="1346333"/>
          </a:xfrm>
          <a:prstGeom prst="rect">
            <a:avLst/>
          </a:prstGeom>
          <a:blipFill>
            <a:blip r:embed="rId4"/>
            <a:stretch>
              <a:fillRect/>
            </a:stretch>
          </a:blipFill>
          <a:ln>
            <a:noFill/>
          </a:ln>
        </p:spPr>
      </p:sp>
      <p:sp>
        <p:nvSpPr>
          <p:cNvPr id="378" name="Shape 378"/>
          <p:cNvSpPr txBox="1"/>
          <p:nvPr/>
        </p:nvSpPr>
        <p:spPr>
          <a:xfrm>
            <a:off x="1773716" y="3419942"/>
            <a:ext cx="950399" cy="1341899"/>
          </a:xfrm>
          <a:prstGeom prst="rect">
            <a:avLst/>
          </a:prstGeom>
          <a:noFill/>
        </p:spPr>
        <p:txBody>
          <a:bodyPr lIns="91425" tIns="91425" rIns="91425" bIns="91425" anchor="t" anchorCtr="0">
            <a:noAutofit/>
          </a:bodyPr>
          <a:lstStyle/>
          <a:p>
            <a:pPr lvl="0" algn="ctr" rtl="0">
              <a:buNone/>
            </a:pPr>
            <a:r>
              <a:rPr lang="en" sz="7200"/>
              <a:t>+</a:t>
            </a:r>
          </a:p>
        </p:txBody>
      </p:sp>
      <p:sp>
        <p:nvSpPr>
          <p:cNvPr id="379" name="Shape 379"/>
          <p:cNvSpPr txBox="1"/>
          <p:nvPr/>
        </p:nvSpPr>
        <p:spPr>
          <a:xfrm>
            <a:off x="4096800" y="3371658"/>
            <a:ext cx="950399" cy="1341899"/>
          </a:xfrm>
          <a:prstGeom prst="rect">
            <a:avLst/>
          </a:prstGeom>
          <a:noFill/>
        </p:spPr>
        <p:txBody>
          <a:bodyPr lIns="91425" tIns="91425" rIns="91425" bIns="91425" anchor="t" anchorCtr="0">
            <a:noAutofit/>
          </a:bodyPr>
          <a:lstStyle/>
          <a:p>
            <a:pPr lvl="0" algn="ctr" rtl="0">
              <a:buNone/>
            </a:pPr>
            <a:r>
              <a:rPr lang="en" sz="7200"/>
              <a:t>=</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Mashups</a:t>
            </a:r>
          </a:p>
        </p:txBody>
      </p:sp>
      <p:sp>
        <p:nvSpPr>
          <p:cNvPr id="385" name="Shape 38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2400">
                <a:solidFill>
                  <a:srgbClr val="000000"/>
                </a:solidFill>
              </a:rPr>
              <a:t>A mashup is an application that combines multiple APIs to create a new service</a:t>
            </a:r>
          </a:p>
          <a:p>
            <a:endParaRPr lang="en" sz="2400">
              <a:solidFill>
                <a:srgbClr val="000000"/>
              </a:solidFill>
            </a:endParaRPr>
          </a:p>
          <a:p>
            <a:endParaRPr lang="en" sz="2400">
              <a:solidFill>
                <a:srgbClr val="000000"/>
              </a:solidFill>
            </a:endParaRPr>
          </a:p>
        </p:txBody>
      </p:sp>
      <p:sp>
        <p:nvSpPr>
          <p:cNvPr id="386" name="Shape 386"/>
          <p:cNvSpPr/>
          <p:nvPr/>
        </p:nvSpPr>
        <p:spPr>
          <a:xfrm>
            <a:off x="330625" y="3170975"/>
            <a:ext cx="1443091" cy="1438467"/>
          </a:xfrm>
          <a:prstGeom prst="rect">
            <a:avLst/>
          </a:prstGeom>
          <a:blipFill>
            <a:blip r:embed="rId3"/>
            <a:stretch>
              <a:fillRect/>
            </a:stretch>
          </a:blipFill>
          <a:ln>
            <a:noFill/>
          </a:ln>
        </p:spPr>
      </p:sp>
      <p:sp>
        <p:nvSpPr>
          <p:cNvPr id="387" name="Shape 387"/>
          <p:cNvSpPr/>
          <p:nvPr/>
        </p:nvSpPr>
        <p:spPr>
          <a:xfrm>
            <a:off x="2724116" y="3293242"/>
            <a:ext cx="1350425" cy="1346333"/>
          </a:xfrm>
          <a:prstGeom prst="rect">
            <a:avLst/>
          </a:prstGeom>
          <a:blipFill>
            <a:blip r:embed="rId4"/>
            <a:stretch>
              <a:fillRect/>
            </a:stretch>
          </a:blipFill>
          <a:ln>
            <a:noFill/>
          </a:ln>
        </p:spPr>
      </p:sp>
      <p:sp>
        <p:nvSpPr>
          <p:cNvPr id="388" name="Shape 388"/>
          <p:cNvSpPr txBox="1"/>
          <p:nvPr/>
        </p:nvSpPr>
        <p:spPr>
          <a:xfrm>
            <a:off x="1773716" y="3419942"/>
            <a:ext cx="950399" cy="1341899"/>
          </a:xfrm>
          <a:prstGeom prst="rect">
            <a:avLst/>
          </a:prstGeom>
          <a:noFill/>
        </p:spPr>
        <p:txBody>
          <a:bodyPr lIns="91425" tIns="91425" rIns="91425" bIns="91425" anchor="t" anchorCtr="0">
            <a:noAutofit/>
          </a:bodyPr>
          <a:lstStyle/>
          <a:p>
            <a:pPr lvl="0" algn="ctr" rtl="0">
              <a:buNone/>
            </a:pPr>
            <a:r>
              <a:rPr lang="en" sz="7200"/>
              <a:t>+</a:t>
            </a:r>
          </a:p>
        </p:txBody>
      </p:sp>
      <p:sp>
        <p:nvSpPr>
          <p:cNvPr id="389" name="Shape 389"/>
          <p:cNvSpPr txBox="1"/>
          <p:nvPr/>
        </p:nvSpPr>
        <p:spPr>
          <a:xfrm>
            <a:off x="4096800" y="3371658"/>
            <a:ext cx="950399" cy="1341899"/>
          </a:xfrm>
          <a:prstGeom prst="rect">
            <a:avLst/>
          </a:prstGeom>
          <a:noFill/>
        </p:spPr>
        <p:txBody>
          <a:bodyPr lIns="91425" tIns="91425" rIns="91425" bIns="91425" anchor="t" anchorCtr="0">
            <a:noAutofit/>
          </a:bodyPr>
          <a:lstStyle/>
          <a:p>
            <a:pPr lvl="0" algn="ctr" rtl="0">
              <a:buNone/>
            </a:pPr>
            <a:r>
              <a:rPr lang="en" sz="7200"/>
              <a:t>=</a:t>
            </a:r>
          </a:p>
        </p:txBody>
      </p:sp>
      <p:sp>
        <p:nvSpPr>
          <p:cNvPr id="390" name="Shape 390"/>
          <p:cNvSpPr txBox="1"/>
          <p:nvPr/>
        </p:nvSpPr>
        <p:spPr>
          <a:xfrm>
            <a:off x="5143700" y="3371658"/>
            <a:ext cx="950399" cy="1341899"/>
          </a:xfrm>
          <a:prstGeom prst="rect">
            <a:avLst/>
          </a:prstGeom>
          <a:noFill/>
        </p:spPr>
        <p:txBody>
          <a:bodyPr lIns="91425" tIns="91425" rIns="91425" bIns="91425" anchor="t" anchorCtr="0">
            <a:noAutofit/>
          </a:bodyPr>
          <a:lstStyle/>
          <a:p>
            <a:pPr lvl="0" algn="ctr" rtl="0">
              <a:buNone/>
            </a:pPr>
            <a:r>
              <a:rPr lang="en" sz="7200"/>
              <a: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Mashups</a:t>
            </a:r>
          </a:p>
        </p:txBody>
      </p:sp>
      <p:sp>
        <p:nvSpPr>
          <p:cNvPr id="396" name="Shape 39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sz="2400">
                <a:solidFill>
                  <a:srgbClr val="000000"/>
                </a:solidFill>
              </a:rPr>
              <a:t>A mashup is an application that combines multiple APIs to create a new service</a:t>
            </a:r>
          </a:p>
          <a:p>
            <a:endParaRPr lang="en" sz="2400">
              <a:solidFill>
                <a:srgbClr val="000000"/>
              </a:solidFill>
            </a:endParaRPr>
          </a:p>
          <a:p>
            <a:endParaRPr lang="en" sz="2400">
              <a:solidFill>
                <a:srgbClr val="000000"/>
              </a:solidFill>
            </a:endParaRPr>
          </a:p>
        </p:txBody>
      </p:sp>
      <p:sp>
        <p:nvSpPr>
          <p:cNvPr id="397" name="Shape 397"/>
          <p:cNvSpPr/>
          <p:nvPr/>
        </p:nvSpPr>
        <p:spPr>
          <a:xfrm>
            <a:off x="330625" y="3170975"/>
            <a:ext cx="1443091" cy="1438467"/>
          </a:xfrm>
          <a:prstGeom prst="rect">
            <a:avLst/>
          </a:prstGeom>
          <a:blipFill>
            <a:blip r:embed="rId3"/>
            <a:stretch>
              <a:fillRect/>
            </a:stretch>
          </a:blipFill>
          <a:ln>
            <a:noFill/>
          </a:ln>
        </p:spPr>
      </p:sp>
      <p:sp>
        <p:nvSpPr>
          <p:cNvPr id="398" name="Shape 398"/>
          <p:cNvSpPr/>
          <p:nvPr/>
        </p:nvSpPr>
        <p:spPr>
          <a:xfrm>
            <a:off x="2724116" y="3293242"/>
            <a:ext cx="1350425" cy="1346333"/>
          </a:xfrm>
          <a:prstGeom prst="rect">
            <a:avLst/>
          </a:prstGeom>
          <a:blipFill>
            <a:blip r:embed="rId4"/>
            <a:stretch>
              <a:fillRect/>
            </a:stretch>
          </a:blipFill>
          <a:ln>
            <a:noFill/>
          </a:ln>
        </p:spPr>
      </p:sp>
      <p:sp>
        <p:nvSpPr>
          <p:cNvPr id="399" name="Shape 399"/>
          <p:cNvSpPr txBox="1"/>
          <p:nvPr/>
        </p:nvSpPr>
        <p:spPr>
          <a:xfrm>
            <a:off x="1773716" y="3419942"/>
            <a:ext cx="950399" cy="1341899"/>
          </a:xfrm>
          <a:prstGeom prst="rect">
            <a:avLst/>
          </a:prstGeom>
          <a:noFill/>
        </p:spPr>
        <p:txBody>
          <a:bodyPr lIns="91425" tIns="91425" rIns="91425" bIns="91425" anchor="t" anchorCtr="0">
            <a:noAutofit/>
          </a:bodyPr>
          <a:lstStyle/>
          <a:p>
            <a:pPr lvl="0" algn="ctr" rtl="0">
              <a:buNone/>
            </a:pPr>
            <a:r>
              <a:rPr lang="en" sz="7200"/>
              <a:t>+</a:t>
            </a:r>
          </a:p>
        </p:txBody>
      </p:sp>
      <p:sp>
        <p:nvSpPr>
          <p:cNvPr id="400" name="Shape 400"/>
          <p:cNvSpPr txBox="1"/>
          <p:nvPr/>
        </p:nvSpPr>
        <p:spPr>
          <a:xfrm>
            <a:off x="4096800" y="3371658"/>
            <a:ext cx="950399" cy="1341899"/>
          </a:xfrm>
          <a:prstGeom prst="rect">
            <a:avLst/>
          </a:prstGeom>
          <a:noFill/>
        </p:spPr>
        <p:txBody>
          <a:bodyPr lIns="91425" tIns="91425" rIns="91425" bIns="91425" anchor="t" anchorCtr="0">
            <a:noAutofit/>
          </a:bodyPr>
          <a:lstStyle/>
          <a:p>
            <a:pPr lvl="0" algn="ctr" rtl="0">
              <a:buNone/>
            </a:pPr>
            <a:r>
              <a:rPr lang="en" sz="7200"/>
              <a:t>=</a:t>
            </a:r>
          </a:p>
        </p:txBody>
      </p:sp>
      <p:sp>
        <p:nvSpPr>
          <p:cNvPr id="401" name="Shape 401"/>
          <p:cNvSpPr/>
          <p:nvPr/>
        </p:nvSpPr>
        <p:spPr>
          <a:xfrm>
            <a:off x="5137202" y="3273880"/>
            <a:ext cx="1370859" cy="1385056"/>
          </a:xfrm>
          <a:prstGeom prst="rect">
            <a:avLst/>
          </a:prstGeom>
          <a:blipFill>
            <a:blip r:embed="rId5"/>
            <a:stretch>
              <a:fillRect/>
            </a:stretch>
          </a:blipFill>
          <a:ln>
            <a:noFill/>
          </a:ln>
        </p:spPr>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Mashups</a:t>
            </a:r>
          </a:p>
        </p:txBody>
      </p:sp>
      <p:sp>
        <p:nvSpPr>
          <p:cNvPr id="407" name="Shape 40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dirty="0"/>
              <a:t>
</a:t>
            </a:r>
          </a:p>
          <a:p>
            <a:endParaRPr lang="en" dirty="0"/>
          </a:p>
          <a:p>
            <a:pPr lvl="0" rtl="0">
              <a:lnSpc>
                <a:spcPct val="115000"/>
              </a:lnSpc>
              <a:buNone/>
            </a:pPr>
            <a:r>
              <a:rPr lang="en" sz="2400" u="sng" dirty="0">
                <a:solidFill>
                  <a:schemeClr val="hlink"/>
                </a:solidFill>
                <a:hlinkClick r:id="rId3"/>
              </a:rPr>
              <a:t>geoGreeting</a:t>
            </a:r>
            <a:r>
              <a:rPr lang="en" sz="2400" dirty="0">
                <a:solidFill>
                  <a:srgbClr val="000000"/>
                </a:solidFill>
              </a:rPr>
              <a:t> is pretty cool</a:t>
            </a:r>
          </a:p>
          <a:p>
            <a:endParaRPr lang="en" sz="2400" dirty="0">
              <a:solidFill>
                <a:srgbClr val="000000"/>
              </a:solidFill>
            </a:endParaRPr>
          </a:p>
          <a:p>
            <a:endParaRPr lang="en" sz="2400" dirty="0">
              <a:solidFill>
                <a:srgbClr val="000000"/>
              </a:solidFill>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Mashups</a:t>
            </a:r>
          </a:p>
        </p:txBody>
      </p:sp>
      <p:sp>
        <p:nvSpPr>
          <p:cNvPr id="413" name="Shape 41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a:t>
</a:t>
            </a:r>
          </a:p>
          <a:p>
            <a:pPr marL="457200" lvl="0" indent="-419100" rtl="0">
              <a:lnSpc>
                <a:spcPct val="115000"/>
              </a:lnSpc>
              <a:buClr>
                <a:schemeClr val="dk1"/>
              </a:buClr>
              <a:buSzPct val="166666"/>
              <a:buFont typeface="Arial"/>
              <a:buChar char="•"/>
            </a:pPr>
            <a:r>
              <a:rPr lang="en" u="sng">
                <a:solidFill>
                  <a:schemeClr val="hlink"/>
                </a:solidFill>
                <a:hlinkClick r:id="rId3"/>
              </a:rPr>
              <a:t>Mashups weren't doing too well back in 2007</a:t>
            </a:r>
          </a:p>
          <a:p>
            <a:endParaRPr lang="en" u="sng">
              <a:solidFill>
                <a:schemeClr val="hlink"/>
              </a:solidFill>
              <a:hlinkClick r:id="rId3"/>
            </a:endParaRPr>
          </a:p>
          <a:p>
            <a:endParaRPr lang="en" u="sng">
              <a:solidFill>
                <a:schemeClr val="hlink"/>
              </a:solidFill>
              <a:hlinkClick r:id="rId3"/>
            </a:endParaRPr>
          </a:p>
          <a:p>
            <a:pPr marL="457200" lvl="0" indent="-419100" rtl="0">
              <a:lnSpc>
                <a:spcPct val="115000"/>
              </a:lnSpc>
              <a:buClr>
                <a:schemeClr val="dk1"/>
              </a:buClr>
              <a:buSzPct val="166666"/>
              <a:buFont typeface="Arial"/>
              <a:buChar char="•"/>
            </a:pPr>
            <a:r>
              <a:rPr lang="en" u="sng">
                <a:solidFill>
                  <a:schemeClr val="hlink"/>
                </a:solidFill>
                <a:hlinkClick r:id="rId4"/>
              </a:rPr>
              <a:t>Don't seem to be doing too well today either</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u="sng">
                <a:solidFill>
                  <a:schemeClr val="hlink"/>
                </a:solidFill>
                <a:hlinkClick r:id="rId3"/>
              </a:rPr>
              <a:t>programmableWeb.com</a:t>
            </a:r>
          </a:p>
        </p:txBody>
      </p:sp>
      <p:sp>
        <p:nvSpPr>
          <p:cNvPr id="419" name="Shape 41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buNone/>
            </a:pPr>
            <a:r>
              <a:rPr lang="en" dirty="0">
                <a:solidFill>
                  <a:srgbClr val="000000"/>
                </a:solidFill>
              </a:rPr>
              <a:t>
</a:t>
            </a:r>
          </a:p>
          <a:p>
            <a:pPr marL="457200" lvl="0" indent="-419100" rtl="0">
              <a:lnSpc>
                <a:spcPct val="115000"/>
              </a:lnSpc>
              <a:buClr>
                <a:schemeClr val="dk1"/>
              </a:buClr>
              <a:buSzPct val="166666"/>
              <a:buFont typeface="Arial"/>
              <a:buChar char="•"/>
            </a:pPr>
            <a:r>
              <a:rPr lang="en" u="sng" dirty="0">
                <a:solidFill>
                  <a:schemeClr val="hlink"/>
                </a:solidFill>
                <a:hlinkClick r:id="rId4"/>
              </a:rPr>
              <a:t>API Directory</a:t>
            </a:r>
          </a:p>
          <a:p>
            <a:endParaRPr lang="en" u="sng" dirty="0">
              <a:solidFill>
                <a:schemeClr val="hlink"/>
              </a:solidFill>
              <a:hlinkClick r:id="rId4"/>
            </a:endParaRPr>
          </a:p>
          <a:p>
            <a:endParaRPr lang="en" u="sng" dirty="0">
              <a:solidFill>
                <a:schemeClr val="hlink"/>
              </a:solidFill>
              <a:hlinkClick r:id="rId4"/>
            </a:endParaRPr>
          </a:p>
          <a:p>
            <a:pPr marL="457200" lvl="0" indent="-419100" rtl="0">
              <a:lnSpc>
                <a:spcPct val="115000"/>
              </a:lnSpc>
              <a:buClr>
                <a:schemeClr val="dk1"/>
              </a:buClr>
              <a:buSzPct val="166666"/>
              <a:buFont typeface="Arial"/>
              <a:buChar char="•"/>
            </a:pPr>
            <a:r>
              <a:rPr lang="en" u="sng" dirty="0">
                <a:solidFill>
                  <a:schemeClr val="hlink"/>
                </a:solidFill>
                <a:hlinkClick r:id="rId5"/>
              </a:rPr>
              <a:t>Mashup Directory</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Some other Interesting Web APIs</a:t>
            </a:r>
          </a:p>
        </p:txBody>
      </p:sp>
      <p:sp>
        <p:nvSpPr>
          <p:cNvPr id="425" name="Shape 42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Movie Information</a:t>
            </a:r>
          </a:p>
          <a:p>
            <a:pPr marL="914400" lvl="1" indent="-381000" rtl="0">
              <a:buClr>
                <a:schemeClr val="dk1"/>
              </a:buClr>
              <a:buSzPct val="80000"/>
              <a:buFont typeface="Courier New"/>
              <a:buChar char="o"/>
            </a:pPr>
            <a:r>
              <a:rPr lang="en" u="sng" dirty="0">
                <a:solidFill>
                  <a:schemeClr val="hlink"/>
                </a:solidFill>
                <a:hlinkClick r:id="rId3"/>
              </a:rPr>
              <a:t>The Movie Database</a:t>
            </a:r>
          </a:p>
          <a:p>
            <a:pPr marL="914400" lvl="1" indent="-381000" rtl="0">
              <a:buClr>
                <a:schemeClr val="dk1"/>
              </a:buClr>
              <a:buSzPct val="80000"/>
              <a:buFont typeface="Courier New"/>
              <a:buChar char="o"/>
            </a:pPr>
            <a:r>
              <a:rPr lang="en" u="sng" dirty="0">
                <a:solidFill>
                  <a:schemeClr val="hlink"/>
                </a:solidFill>
                <a:hlinkClick r:id="rId4"/>
              </a:rPr>
              <a:t>The IMDB Api</a:t>
            </a:r>
          </a:p>
          <a:p>
            <a:endParaRPr lang="en" u="sng" dirty="0">
              <a:solidFill>
                <a:schemeClr val="hlink"/>
              </a:solidFill>
              <a:hlinkClick r:id="rId4"/>
            </a:endParaRPr>
          </a:p>
          <a:p>
            <a:pPr marL="457200" lvl="0" indent="-419100" rtl="0">
              <a:buClr>
                <a:schemeClr val="dk1"/>
              </a:buClr>
              <a:buSzPct val="166666"/>
              <a:buFont typeface="Arial"/>
              <a:buChar char="•"/>
            </a:pPr>
            <a:r>
              <a:rPr lang="en" dirty="0"/>
              <a:t>Music Information</a:t>
            </a:r>
          </a:p>
          <a:p>
            <a:pPr marL="914400" lvl="1" indent="-381000" rtl="0">
              <a:buClr>
                <a:schemeClr val="dk1"/>
              </a:buClr>
              <a:buSzPct val="80000"/>
              <a:buFont typeface="Courier New"/>
              <a:buChar char="o"/>
            </a:pPr>
            <a:r>
              <a:rPr lang="en" u="sng" dirty="0">
                <a:solidFill>
                  <a:schemeClr val="hlink"/>
                </a:solidFill>
                <a:hlinkClick r:id="rId5"/>
              </a:rPr>
              <a:t>last.fm</a:t>
            </a:r>
          </a:p>
          <a:p>
            <a:endParaRPr lang="en" u="sng" dirty="0">
              <a:solidFill>
                <a:schemeClr val="hlink"/>
              </a:solidFill>
              <a:hlinkClick r:id="rId5"/>
            </a:endParaRPr>
          </a:p>
          <a:p>
            <a:pPr marL="457200" lvl="0" indent="-419100" rtl="0">
              <a:buClr>
                <a:schemeClr val="dk1"/>
              </a:buClr>
              <a:buSzPct val="166666"/>
              <a:buFont typeface="Arial"/>
              <a:buChar char="•"/>
            </a:pPr>
            <a:r>
              <a:rPr lang="en" dirty="0"/>
              <a:t>Sports</a:t>
            </a:r>
          </a:p>
          <a:p>
            <a:pPr marL="914400" lvl="1" indent="-381000" rtl="0">
              <a:buClr>
                <a:schemeClr val="dk1"/>
              </a:buClr>
              <a:buSzPct val="80000"/>
              <a:buFont typeface="Courier New"/>
              <a:buChar char="o"/>
            </a:pPr>
            <a:r>
              <a:rPr lang="en" u="sng" dirty="0">
                <a:solidFill>
                  <a:schemeClr val="hlink"/>
                </a:solidFill>
                <a:hlinkClick r:id="rId6"/>
              </a:rPr>
              <a:t>ESPN</a:t>
            </a:r>
          </a:p>
          <a:p>
            <a:endParaRPr lang="en" u="sng" dirty="0">
              <a:solidFill>
                <a:schemeClr val="hlink"/>
              </a:solidFill>
              <a:hlinkClick r:id="rId6"/>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Gamification</a:t>
            </a:r>
          </a:p>
        </p:txBody>
      </p:sp>
      <p:sp>
        <p:nvSpPr>
          <p:cNvPr id="449" name="Shape 4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2400"/>
              </a:spcBef>
              <a:spcAft>
                <a:spcPts val="600"/>
              </a:spcAft>
              <a:buNone/>
            </a:pPr>
            <a:r>
              <a:rPr lang="en" dirty="0"/>
              <a:t>
</a:t>
            </a:r>
            <a:r>
              <a:rPr lang="en" u="sng" dirty="0">
                <a:solidFill>
                  <a:schemeClr val="hlink"/>
                </a:solidFill>
                <a:hlinkClick r:id="rId3"/>
              </a:rPr>
              <a:t>Google Tech Talk on Gamification</a:t>
            </a:r>
            <a:r>
              <a:rPr lang="en" dirty="0"/>
              <a:t> by Sebastian Detering</a:t>
            </a:r>
          </a:p>
          <a:p>
            <a:endParaRPr lang="en" dirty="0"/>
          </a:p>
          <a:p>
            <a:pPr lvl="0" rtl="0">
              <a:lnSpc>
                <a:spcPct val="115000"/>
              </a:lnSpc>
              <a:spcBef>
                <a:spcPts val="2400"/>
              </a:spcBef>
              <a:spcAft>
                <a:spcPts val="600"/>
              </a:spcAft>
              <a:buNone/>
            </a:pPr>
            <a:r>
              <a:rPr lang="en" u="sng" dirty="0">
                <a:solidFill>
                  <a:schemeClr val="hlink"/>
                </a:solidFill>
                <a:hlinkClick r:id="rId4"/>
              </a:rPr>
              <a:t>Why I Quit Playing FourSquare</a:t>
            </a:r>
            <a:r>
              <a:rPr lang="en" dirty="0"/>
              <a:t> by Arsenio Santos</a:t>
            </a:r>
          </a:p>
          <a:p>
            <a:endParaRPr lang="en"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Web APIs - What are they?</a:t>
            </a:r>
          </a:p>
        </p:txBody>
      </p:sp>
      <p:sp>
        <p:nvSpPr>
          <p:cNvPr id="132" name="Shape 13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Data, data, data, there's data somewhere and I want to </a:t>
            </a:r>
            <a:r>
              <a:rPr lang="en" u="sng"/>
              <a:t>use</a:t>
            </a:r>
            <a:r>
              <a:rPr lang="en"/>
              <a:t> it</a:t>
            </a:r>
          </a:p>
          <a:p>
            <a:endParaRPr lang="en"/>
          </a:p>
          <a:p>
            <a:pPr marL="457200" lvl="0" indent="-419100" rtl="0">
              <a:buClr>
                <a:schemeClr val="dk1"/>
              </a:buClr>
              <a:buSzPct val="166666"/>
              <a:buFont typeface="Arial"/>
              <a:buChar char="•"/>
            </a:pPr>
            <a:r>
              <a:rPr lang="en"/>
              <a:t>Google data, Facebook data, Twitter data, ESPN data, music data, movie data, my own data</a:t>
            </a:r>
          </a:p>
          <a:p>
            <a:endParaRPr lang="en"/>
          </a:p>
          <a:p>
            <a:pPr marL="457200" lvl="0" indent="-419100" rtl="0">
              <a:buClr>
                <a:schemeClr val="dk1"/>
              </a:buClr>
              <a:buSzPct val="166666"/>
              <a:buFont typeface="Arial"/>
              <a:buChar char="•"/>
            </a:pPr>
            <a:r>
              <a:rPr lang="en"/>
              <a:t>I don't want to see the data graphically, I just want to </a:t>
            </a:r>
            <a:r>
              <a:rPr lang="en" u="sng"/>
              <a:t>use</a:t>
            </a:r>
            <a:r>
              <a:rPr lang="en"/>
              <a:t> it for my app!</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Social APIs</a:t>
            </a:r>
          </a:p>
        </p:txBody>
      </p:sp>
      <p:sp>
        <p:nvSpPr>
          <p:cNvPr id="138" name="Shape 13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Where's the first place you should go if you're feeling an earthquake?</a:t>
            </a:r>
          </a:p>
          <a:p>
            <a:endParaRPr lang="en"/>
          </a:p>
          <a:p>
            <a:endParaRPr lang="en"/>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Social APIs</a:t>
            </a:r>
          </a:p>
        </p:txBody>
      </p:sp>
      <p:sp>
        <p:nvSpPr>
          <p:cNvPr id="144" name="Shape 14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Where's the first place you should go if you're feeling an earthquake?</a:t>
            </a:r>
          </a:p>
          <a:p>
            <a:endParaRPr lang="en"/>
          </a:p>
          <a:p>
            <a:endParaRPr lang="en"/>
          </a:p>
          <a:p>
            <a:pPr lvl="0" rtl="0">
              <a:buNone/>
            </a:pPr>
            <a:r>
              <a:rPr lang="en"/>
              <a:t>Electronically speaking: twitter.com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Social APIs</a:t>
            </a:r>
          </a:p>
        </p:txBody>
      </p:sp>
      <p:sp>
        <p:nvSpPr>
          <p:cNvPr id="150" name="Shape 15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Where's the first place you should go if you're feeling an earthquake?</a:t>
            </a:r>
          </a:p>
          <a:p>
            <a:endParaRPr lang="en"/>
          </a:p>
          <a:p>
            <a:endParaRPr lang="en"/>
          </a:p>
          <a:p>
            <a:pPr lvl="0" rtl="0">
              <a:buNone/>
            </a:pPr>
            <a:r>
              <a:rPr lang="en"/>
              <a:t>Electronically speaking: twitter.com</a:t>
            </a:r>
          </a:p>
          <a:p>
            <a:endParaRPr lang="en"/>
          </a:p>
          <a:p>
            <a:endParaRPr lang="en"/>
          </a:p>
          <a:p>
            <a:pPr lvl="0" rtl="0">
              <a:lnSpc>
                <a:spcPct val="115000"/>
              </a:lnSpc>
              <a:spcBef>
                <a:spcPts val="2400"/>
              </a:spcBef>
              <a:spcAft>
                <a:spcPts val="600"/>
              </a:spcAft>
              <a:buNone/>
            </a:pPr>
            <a:r>
              <a:rPr lang="en" u="sng">
                <a:solidFill>
                  <a:schemeClr val="hlink"/>
                </a:solidFill>
                <a:hlinkClick r:id="rId3"/>
              </a:rPr>
              <a:t>Japan earthquake: how Twitter and Facebook helped</a:t>
            </a:r>
          </a:p>
          <a:p>
            <a:endParaRPr lang="en" u="sng">
              <a:solidFill>
                <a:schemeClr val="hlink"/>
              </a:solidFill>
              <a:hlinkClick r:id="rId3"/>
            </a:endParaRPr>
          </a:p>
          <a:p>
            <a:endParaRPr lang="en" u="sng">
              <a:solidFill>
                <a:schemeClr val="hlink"/>
              </a:solidFill>
              <a:hlinkClick r:id="rId3"/>
            </a:endParaRPr>
          </a:p>
          <a:p>
            <a:endParaRPr lang="en" u="sng">
              <a:solidFill>
                <a:schemeClr val="hlink"/>
              </a:solidFill>
              <a:hlinkClick r:id="rId3"/>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Social APIs - Twitter</a:t>
            </a:r>
          </a:p>
        </p:txBody>
      </p:sp>
      <p:sp>
        <p:nvSpPr>
          <p:cNvPr id="156" name="Shape 15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a:t>Twitter has a wealth of information, which in some cases may be of higher quality than information on found on Facebook</a:t>
            </a:r>
          </a:p>
          <a:p>
            <a:endParaRPr lang="en" dirty="0"/>
          </a:p>
          <a:p>
            <a:pPr lvl="0" rtl="0">
              <a:buNone/>
            </a:pPr>
            <a:r>
              <a:rPr lang="en" dirty="0"/>
              <a:t>Let's take a look at the </a:t>
            </a:r>
            <a:r>
              <a:rPr lang="en" u="sng" dirty="0">
                <a:solidFill>
                  <a:schemeClr val="hlink"/>
                </a:solidFill>
                <a:hlinkClick r:id="rId3"/>
              </a:rPr>
              <a:t>Twitter API Documentation</a:t>
            </a:r>
            <a:r>
              <a:rPr lang="en" dirty="0"/>
              <a:t> and try several queries!</a:t>
            </a:r>
          </a:p>
          <a:p>
            <a:endParaRPr lang="en" dirty="0"/>
          </a:p>
          <a:p>
            <a:pPr lvl="0" rtl="0">
              <a:buNone/>
            </a:pPr>
            <a:r>
              <a:rPr lang="en" dirty="0"/>
              <a:t>You can also test out the developer console </a:t>
            </a:r>
            <a:r>
              <a:rPr lang="en" u="sng" dirty="0">
                <a:solidFill>
                  <a:schemeClr val="hlink"/>
                </a:solidFill>
                <a:hlinkClick r:id="rId4"/>
              </a:rPr>
              <a:t>here</a:t>
            </a:r>
          </a:p>
          <a:p>
            <a:endParaRPr lang="en" u="sng" dirty="0">
              <a:solidFill>
                <a:schemeClr val="hlink"/>
              </a:solidFill>
              <a:hlinkClick r:id="rId4"/>
            </a:endParaRPr>
          </a:p>
        </p:txBody>
      </p:sp>
    </p:spTree>
  </p:cSld>
  <p:clrMapOvr>
    <a:masterClrMapping/>
  </p:clrMapOvr>
  <p:transition spd="slow">
    <p:cut/>
  </p:transition>
</p:sld>
</file>

<file path=ppt/theme/theme1.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1170</Words>
  <Application>Microsoft Office PowerPoint</Application>
  <PresentationFormat>On-screen Show (4:3)</PresentationFormat>
  <Paragraphs>295</Paragraphs>
  <Slides>47</Slides>
  <Notes>47</Notes>
  <HiddenSlides>0</HiddenSlides>
  <MMClips>0</MMClips>
  <ScaleCrop>false</ScaleCrop>
  <HeadingPairs>
    <vt:vector size="4" baseType="variant">
      <vt:variant>
        <vt:lpstr>Theme</vt:lpstr>
      </vt:variant>
      <vt:variant>
        <vt:i4>3</vt:i4>
      </vt:variant>
      <vt:variant>
        <vt:lpstr>Slide Titles</vt:lpstr>
      </vt:variant>
      <vt:variant>
        <vt:i4>47</vt:i4>
      </vt:variant>
    </vt:vector>
  </HeadingPairs>
  <TitlesOfParts>
    <vt:vector size="50" baseType="lpstr">
      <vt:lpstr/>
      <vt:lpstr/>
      <vt:lpstr/>
      <vt:lpstr>Mobile Programming Lecture 15</vt:lpstr>
      <vt:lpstr>Agenda</vt:lpstr>
      <vt:lpstr>Web APIs - What are they?</vt:lpstr>
      <vt:lpstr>Web APIs - What are they?</vt:lpstr>
      <vt:lpstr>Web APIs - What are they?</vt:lpstr>
      <vt:lpstr>Social APIs</vt:lpstr>
      <vt:lpstr>Social APIs</vt:lpstr>
      <vt:lpstr>Social APIs</vt:lpstr>
      <vt:lpstr>Social APIs - Twitter</vt:lpstr>
      <vt:lpstr>Twitter - GET Search Examples</vt:lpstr>
      <vt:lpstr>Mobile Back-end Services</vt:lpstr>
      <vt:lpstr>MongoDB - What is it?</vt:lpstr>
      <vt:lpstr>MongoDB</vt:lpstr>
      <vt:lpstr>MongoDB - Why use it?</vt:lpstr>
      <vt:lpstr>MongoDB - Why stay away from it?</vt:lpstr>
      <vt:lpstr>MongoDB</vt:lpstr>
      <vt:lpstr>mobDB - What is it?</vt:lpstr>
      <vt:lpstr>mobDB - What is it?</vt:lpstr>
      <vt:lpstr>mobDB - What is it?</vt:lpstr>
      <vt:lpstr>mobDB - What is it?</vt:lpstr>
      <vt:lpstr>mobDB - Why use it?</vt:lpstr>
      <vt:lpstr>mobDB - Why use it?</vt:lpstr>
      <vt:lpstr>mobDB - Why stay away from it?</vt:lpstr>
      <vt:lpstr>mobDB - Why stay away from it?</vt:lpstr>
      <vt:lpstr>MongoDB and MobDB</vt:lpstr>
      <vt:lpstr>Creating your own Web API</vt:lpstr>
      <vt:lpstr>Creating your own Web API</vt:lpstr>
      <vt:lpstr>Creating your own Web API</vt:lpstr>
      <vt:lpstr>Creating your own Web API</vt:lpstr>
      <vt:lpstr>Creating your own Web API</vt:lpstr>
      <vt:lpstr>Creating your own Web API</vt:lpstr>
      <vt:lpstr>Web API Consumer versus Provider</vt:lpstr>
      <vt:lpstr>Web API Consumer versus Provider</vt:lpstr>
      <vt:lpstr>Communicating via the Internet</vt:lpstr>
      <vt:lpstr>API Management Services</vt:lpstr>
      <vt:lpstr>Mashups</vt:lpstr>
      <vt:lpstr>Mashups</vt:lpstr>
      <vt:lpstr>Mashups</vt:lpstr>
      <vt:lpstr>Mashups</vt:lpstr>
      <vt:lpstr>Mashups</vt:lpstr>
      <vt:lpstr>Mashups</vt:lpstr>
      <vt:lpstr>Mashups</vt:lpstr>
      <vt:lpstr>Mashups</vt:lpstr>
      <vt:lpstr>Mashups</vt:lpstr>
      <vt:lpstr>programmableWeb.com</vt:lpstr>
      <vt:lpstr>Some other Interesting Web APIs</vt:lpstr>
      <vt:lpstr>Gamification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Lecture 15</dc:title>
  <cp:lastModifiedBy>KIENLT</cp:lastModifiedBy>
  <cp:revision>5</cp:revision>
  <dcterms:modified xsi:type="dcterms:W3CDTF">2013-09-24T04:41:08Z</dcterms:modified>
</cp:coreProperties>
</file>