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68" r:id="rId2"/>
    <p:sldMasterId id="2147483669" r:id="rId3"/>
  </p:sldMasterIdLst>
  <p:notesMasterIdLst>
    <p:notesMasterId r:id="rId8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2" r:id="rId79"/>
    <p:sldId id="333" r:id="rId80"/>
    <p:sldId id="334" r:id="rId8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EC275B10-73D3-4E4F-BADE-BDA9644986CB}">
  <a:tblStyle styleId="{EC275B10-73D3-4E4F-BADE-BDA9644986CB}"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72" y="213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notesMaster" Target="notesMasters/notesMaster1.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xmlns="" val="341843698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3" name="Shape 4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7" name="Shape 4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4" name="Shape 4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7" name="Shape 4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1" name="Shape 4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7" name="Shape 4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3" name="Shape 4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7" name="Shape 5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9" name="Shape 5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6" name="Shape 5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Shape 54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3" name="Shape 5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0" name="Shape 5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7" name="Shape 5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1" name="Shape 5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0" name="Shape 5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Shape 5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6" name="Shape 5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457200" y="751679"/>
            <a:ext cx="8229600" cy="4012499"/>
          </a:xfrm>
          <a:prstGeom prst="rect">
            <a:avLst/>
          </a:prstGeom>
          <a:noFill/>
          <a:ln>
            <a:noFill/>
          </a:ln>
        </p:spPr>
        <p:txBody>
          <a:bodyPr lIns="91425" tIns="91425" rIns="91425" bIns="91425" anchor="t" anchorCtr="0"/>
          <a:lstStyle>
            <a:lvl1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1pPr>
            <a:lvl2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2pPr>
            <a:lvl3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3pPr>
            <a:lvl4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4pPr>
            <a:lvl5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5pPr>
            <a:lvl6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6pPr>
            <a:lvl7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7pPr>
            <a:lvl8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8pPr>
            <a:lvl9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457200" y="4955189"/>
            <a:ext cx="8229600" cy="1643400"/>
          </a:xfrm>
          <a:prstGeom prst="rect">
            <a:avLst/>
          </a:prstGeom>
          <a:noFill/>
          <a:ln>
            <a:noFill/>
          </a:ln>
        </p:spPr>
        <p:txBody>
          <a:bodyPr lIns="91425" tIns="91425" rIns="91425" bIns="91425" anchor="t" anchorCtr="0"/>
          <a:lstStyle>
            <a:lvl1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1pPr>
            <a:lvl2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2pPr>
            <a:lvl3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3pPr>
            <a:lvl4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4pPr>
            <a:lvl5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5pPr>
            <a:lvl6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6pPr>
            <a:lvl7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7pPr>
            <a:lvl8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8pPr>
            <a:lvl9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9pPr>
          </a:lstStyle>
          <a:p>
            <a:endParaRPr/>
          </a:p>
        </p:txBody>
      </p:sp>
      <p:cxnSp>
        <p:nvCxnSpPr>
          <p:cNvPr id="11" name="Shape 11"/>
          <p:cNvCxnSpPr/>
          <p:nvPr/>
        </p:nvCxnSpPr>
        <p:spPr>
          <a:xfrm>
            <a:off x="457200" y="548639"/>
            <a:ext cx="8229600" cy="0"/>
          </a:xfrm>
          <a:prstGeom prst="straightConnector1">
            <a:avLst/>
          </a:prstGeom>
          <a:noFill/>
          <a:ln w="57150" cap="flat">
            <a:solidFill>
              <a:schemeClr val="accent1"/>
            </a:solidFill>
            <a:prstDash val="solid"/>
            <a:round/>
            <a:headEnd type="none" w="med" len="med"/>
            <a:tailEnd type="none" w="med" len="med"/>
          </a:ln>
        </p:spPr>
      </p:cxnSp>
      <p:cxnSp>
        <p:nvCxnSpPr>
          <p:cNvPr id="12" name="Shape 12"/>
          <p:cNvCxnSpPr/>
          <p:nvPr/>
        </p:nvCxnSpPr>
        <p:spPr>
          <a:xfrm>
            <a:off x="457200" y="4844510"/>
            <a:ext cx="8229600" cy="0"/>
          </a:xfrm>
          <a:prstGeom prst="straightConnector1">
            <a:avLst/>
          </a:prstGeom>
          <a:noFill/>
          <a:ln w="57150" cap="flat">
            <a:solidFill>
              <a:schemeClr val="accen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457200" y="751679"/>
            <a:ext cx="8229600" cy="4012499"/>
          </a:xfrm>
          <a:prstGeom prst="rect">
            <a:avLst/>
          </a:prstGeom>
          <a:noFill/>
          <a:ln>
            <a:noFill/>
          </a:ln>
        </p:spPr>
        <p:txBody>
          <a:bodyPr lIns="91425" tIns="91425" rIns="91425" bIns="91425" anchor="t" anchorCtr="0"/>
          <a:lstStyle>
            <a:lvl1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1pPr>
            <a:lvl2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2pPr>
            <a:lvl3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3pPr>
            <a:lvl4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4pPr>
            <a:lvl5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5pPr>
            <a:lvl6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6pPr>
            <a:lvl7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7pPr>
            <a:lvl8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8pPr>
            <a:lvl9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9pPr>
          </a:lstStyle>
          <a:p>
            <a:endParaRPr/>
          </a:p>
        </p:txBody>
      </p:sp>
      <p:sp>
        <p:nvSpPr>
          <p:cNvPr id="54" name="Shape 54"/>
          <p:cNvSpPr txBox="1">
            <a:spLocks noGrp="1"/>
          </p:cNvSpPr>
          <p:nvPr>
            <p:ph type="subTitle" idx="1"/>
          </p:nvPr>
        </p:nvSpPr>
        <p:spPr>
          <a:xfrm>
            <a:off x="457200" y="4955189"/>
            <a:ext cx="8229600" cy="1643400"/>
          </a:xfrm>
          <a:prstGeom prst="rect">
            <a:avLst/>
          </a:prstGeom>
          <a:noFill/>
          <a:ln>
            <a:noFill/>
          </a:ln>
        </p:spPr>
        <p:txBody>
          <a:bodyPr lIns="91425" tIns="91425" rIns="91425" bIns="91425" anchor="t" anchorCtr="0"/>
          <a:lstStyle>
            <a:lvl1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1pPr>
            <a:lvl2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2pPr>
            <a:lvl3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3pPr>
            <a:lvl4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4pPr>
            <a:lvl5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5pPr>
            <a:lvl6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6pPr>
            <a:lvl7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7pPr>
            <a:lvl8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8pPr>
            <a:lvl9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9pPr>
          </a:lstStyle>
          <a:p>
            <a:endParaRPr/>
          </a:p>
        </p:txBody>
      </p:sp>
      <p:cxnSp>
        <p:nvCxnSpPr>
          <p:cNvPr id="55" name="Shape 55"/>
          <p:cNvCxnSpPr/>
          <p:nvPr/>
        </p:nvCxnSpPr>
        <p:spPr>
          <a:xfrm>
            <a:off x="457200" y="548639"/>
            <a:ext cx="8229600" cy="0"/>
          </a:xfrm>
          <a:prstGeom prst="straightConnector1">
            <a:avLst/>
          </a:prstGeom>
          <a:noFill/>
          <a:ln w="57150" cap="flat">
            <a:solidFill>
              <a:schemeClr val="accent1"/>
            </a:solidFill>
            <a:prstDash val="solid"/>
            <a:round/>
            <a:headEnd type="none" w="med" len="med"/>
            <a:tailEnd type="none" w="med" len="med"/>
          </a:ln>
        </p:spPr>
      </p:cxnSp>
      <p:cxnSp>
        <p:nvCxnSpPr>
          <p:cNvPr id="56" name="Shape 56"/>
          <p:cNvCxnSpPr/>
          <p:nvPr/>
        </p:nvCxnSpPr>
        <p:spPr>
          <a:xfrm>
            <a:off x="457200" y="4844510"/>
            <a:ext cx="8229600" cy="0"/>
          </a:xfrm>
          <a:prstGeom prst="straightConnector1">
            <a:avLst/>
          </a:prstGeom>
          <a:noFill/>
          <a:ln w="57150" cap="flat">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59" name="Shape 5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60" name="Shape 60"/>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63" name="Shape 63"/>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64" name="Shape 64"/>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65" name="Shape 65"/>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chemeClr val="accent1"/>
                </a:solidFill>
              </a:defRPr>
            </a:lvl1pPr>
            <a:lvl2pPr rtl="0">
              <a:defRPr>
                <a:solidFill>
                  <a:schemeClr val="accent1"/>
                </a:solidFill>
              </a:defRPr>
            </a:lvl2pPr>
            <a:lvl3pPr rtl="0">
              <a:defRPr>
                <a:solidFill>
                  <a:schemeClr val="accent1"/>
                </a:solidFill>
              </a:defRPr>
            </a:lvl3pPr>
            <a:lvl4pPr rtl="0">
              <a:defRPr>
                <a:solidFill>
                  <a:schemeClr val="accent1"/>
                </a:solidFill>
              </a:defRPr>
            </a:lvl4pPr>
            <a:lvl5pPr rtl="0">
              <a:defRPr>
                <a:solidFill>
                  <a:schemeClr val="accent1"/>
                </a:solidFill>
              </a:defRPr>
            </a:lvl5pPr>
            <a:lvl6pPr rtl="0">
              <a:defRPr>
                <a:solidFill>
                  <a:schemeClr val="accent1"/>
                </a:solidFill>
              </a:defRPr>
            </a:lvl6pPr>
            <a:lvl7pPr rtl="0">
              <a:defRPr>
                <a:solidFill>
                  <a:schemeClr val="accent1"/>
                </a:solidFill>
              </a:defRPr>
            </a:lvl7pPr>
            <a:lvl8pPr rtl="0">
              <a:defRPr>
                <a:solidFill>
                  <a:schemeClr val="accent1"/>
                </a:solidFill>
              </a:defRPr>
            </a:lvl8pPr>
            <a:lvl9pPr rtl="0">
              <a:defRPr>
                <a:solidFill>
                  <a:schemeClr val="accent1"/>
                </a:solidFill>
              </a:defRPr>
            </a:lvl9pPr>
          </a:lstStyle>
          <a:p>
            <a:endParaRPr/>
          </a:p>
        </p:txBody>
      </p:sp>
      <p:cxnSp>
        <p:nvCxnSpPr>
          <p:cNvPr id="68" name="Shape 68"/>
          <p:cNvCxnSpPr/>
          <p:nvPr/>
        </p:nvCxnSpPr>
        <p:spPr>
          <a:xfrm>
            <a:off x="457200" y="1524000"/>
            <a:ext cx="8229600" cy="0"/>
          </a:xfrm>
          <a:prstGeom prst="straightConnector1">
            <a:avLst/>
          </a:prstGeom>
          <a:noFill/>
          <a:ln w="50800" cap="flat">
            <a:solidFill>
              <a:schemeClr val="accent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9pPr>
          </a:lstStyle>
          <a:p>
            <a:endParaRPr/>
          </a:p>
        </p:txBody>
      </p:sp>
      <p:cxnSp>
        <p:nvCxnSpPr>
          <p:cNvPr id="71" name="Shape 71"/>
          <p:cNvCxnSpPr/>
          <p:nvPr/>
        </p:nvCxnSpPr>
        <p:spPr>
          <a:xfrm>
            <a:off x="457200" y="5757014"/>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cxnSp>
        <p:nvCxnSpPr>
          <p:cNvPr id="73" name="Shape 73"/>
          <p:cNvCxnSpPr/>
          <p:nvPr/>
        </p:nvCxnSpPr>
        <p:spPr>
          <a:xfrm>
            <a:off x="457200" y="150852"/>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rtl="0">
              <a:defRPr/>
            </a:lvl1pPr>
            <a:lvl2pPr rtl="0">
              <a:defRPr sz="1400">
                <a:solidFill>
                  <a:srgbClr val="000000"/>
                </a:solidFill>
              </a:defRPr>
            </a:lvl2pPr>
            <a:lvl3pPr rtl="0">
              <a:defRPr sz="1400">
                <a:solidFill>
                  <a:srgbClr val="000000"/>
                </a:solidFill>
              </a:defRPr>
            </a:lvl3pPr>
            <a:lvl4pPr rtl="0">
              <a:defRPr sz="1400">
                <a:solidFill>
                  <a:srgbClr val="000000"/>
                </a:solidFill>
              </a:defRPr>
            </a:lvl4pPr>
            <a:lvl5pPr rtl="0">
              <a:defRPr sz="1400">
                <a:solidFill>
                  <a:srgbClr val="000000"/>
                </a:solidFill>
              </a:defRPr>
            </a:lvl5pPr>
            <a:lvl6pPr rtl="0">
              <a:defRPr sz="1400">
                <a:solidFill>
                  <a:srgbClr val="000000"/>
                </a:solidFill>
              </a:defRPr>
            </a:lvl6pPr>
            <a:lvl7pPr rtl="0">
              <a:defRPr sz="1400">
                <a:solidFill>
                  <a:srgbClr val="000000"/>
                </a:solidFill>
              </a:defRPr>
            </a:lvl7pPr>
            <a:lvl8pPr rtl="0">
              <a:defRPr sz="1400">
                <a:solidFill>
                  <a:srgbClr val="000000"/>
                </a:solidFill>
              </a:defRPr>
            </a:lvl8pPr>
            <a:lvl9pPr>
              <a:defRPr sz="1400">
                <a:solidFill>
                  <a:srgbClr val="000000"/>
                </a:solidFill>
              </a:defRPr>
            </a:lvl9pPr>
          </a:lstStyle>
          <a:p>
            <a:endParaRPr/>
          </a:p>
        </p:txBody>
      </p:sp>
      <p:sp>
        <p:nvSpPr>
          <p:cNvPr id="76" name="Shape 76"/>
          <p:cNvSpPr txBox="1">
            <a:spLocks noGrp="1"/>
          </p:cNvSpPr>
          <p:nvPr>
            <p:ph type="body" idx="1"/>
          </p:nvPr>
        </p:nvSpPr>
        <p:spPr>
          <a:xfrm>
            <a:off x="457200" y="1935480"/>
            <a:ext cx="8229600" cy="4389000"/>
          </a:xfrm>
          <a:prstGeom prst="rect">
            <a:avLst/>
          </a:prstGeom>
          <a:noFill/>
          <a:ln>
            <a:noFill/>
          </a:ln>
        </p:spPr>
        <p:txBody>
          <a:bodyPr lIns="91425" tIns="91425" rIns="91425" bIns="91425" anchor="t" anchorCtr="0"/>
          <a:lstStyle>
            <a:lvl1pPr rtl="0">
              <a:defRPr/>
            </a:lvl1pPr>
            <a:lvl2pPr marL="640080" indent="-182880" rtl="0">
              <a:spcBef>
                <a:spcPts val="480"/>
              </a:spcBef>
              <a:defRPr sz="2400"/>
            </a:lvl2pPr>
            <a:lvl3pPr marL="914400" indent="-196850" rtl="0">
              <a:spcBef>
                <a:spcPts val="420"/>
              </a:spcBef>
              <a:defRPr sz="2100"/>
            </a:lvl3pPr>
            <a:lvl4pPr marL="1188720" indent="-160019" rtl="0">
              <a:spcBef>
                <a:spcPts val="400"/>
              </a:spcBef>
              <a:defRPr sz="2000"/>
            </a:lvl4pPr>
            <a:lvl5pPr marL="1463040" indent="-167639" rtl="0">
              <a:spcBef>
                <a:spcPts val="400"/>
              </a:spcBef>
              <a:defRPr sz="2000"/>
            </a:lvl5pPr>
            <a:lvl6pPr marL="1737360" indent="-159385" rtl="0">
              <a:spcBef>
                <a:spcPts val="360"/>
              </a:spcBef>
              <a:defRPr sz="1800"/>
            </a:lvl6pPr>
            <a:lvl7pPr marL="1920240" indent="-145414" rtl="0">
              <a:spcBef>
                <a:spcPts val="320"/>
              </a:spcBef>
              <a:defRPr sz="1600"/>
            </a:lvl7pPr>
            <a:lvl8pPr marL="2194560" indent="-127635" rtl="0">
              <a:spcBef>
                <a:spcPts val="320"/>
              </a:spcBef>
              <a:defRPr sz="1600"/>
            </a:lvl8pPr>
            <a:lvl9pPr marL="2468880" indent="-128904">
              <a:spcBef>
                <a:spcPts val="280"/>
              </a:spcBef>
              <a:defRPr sz="1400"/>
            </a:lvl9pPr>
          </a:lstStyle>
          <a:p>
            <a:endParaRPr/>
          </a:p>
        </p:txBody>
      </p:sp>
      <p:sp>
        <p:nvSpPr>
          <p:cNvPr id="77" name="Shape 77"/>
          <p:cNvSpPr txBox="1">
            <a:spLocks noGrp="1"/>
          </p:cNvSpPr>
          <p:nvPr>
            <p:ph type="dt" idx="10"/>
          </p:nvPr>
        </p:nvSpPr>
        <p:spPr>
          <a:xfrm>
            <a:off x="457200" y="6356350"/>
            <a:ext cx="21335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78" name="Shape 78"/>
          <p:cNvSpPr txBox="1">
            <a:spLocks noGrp="1"/>
          </p:cNvSpPr>
          <p:nvPr>
            <p:ph type="ftr" idx="11"/>
          </p:nvPr>
        </p:nvSpPr>
        <p:spPr>
          <a:xfrm>
            <a:off x="2667000" y="6356350"/>
            <a:ext cx="33527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79" name="Shape 79"/>
          <p:cNvSpPr txBox="1">
            <a:spLocks noGrp="1"/>
          </p:cNvSpPr>
          <p:nvPr>
            <p:ph type="sldNum" idx="12"/>
          </p:nvPr>
        </p:nvSpPr>
        <p:spPr>
          <a:xfrm>
            <a:off x="7924800" y="6356350"/>
            <a:ext cx="762000" cy="365099"/>
          </a:xfrm>
          <a:prstGeom prst="rect">
            <a:avLst/>
          </a:prstGeom>
          <a:noFill/>
          <a:ln>
            <a:noFill/>
          </a:ln>
        </p:spPr>
        <p:txBody>
          <a:bodyPr lIns="91425" tIns="91425" rIns="91425" bIns="91425" anchor="b" anchorCtr="0"/>
          <a:lstStyle>
            <a:lvl1pPr rtl="0">
              <a:defRPr/>
            </a:lvl1pPr>
            <a:lvl2pPr marL="457200" indent="0" algn="l" rtl="0">
              <a:defRPr sz="1800">
                <a:solidFill>
                  <a:schemeClr val="dk1"/>
                </a:solidFill>
              </a:defRPr>
            </a:lvl2pPr>
            <a:lvl3pPr marL="914400" indent="0" algn="l" rtl="0">
              <a:defRPr sz="1800">
                <a:solidFill>
                  <a:schemeClr val="dk1"/>
                </a:solidFill>
              </a:defRPr>
            </a:lvl3pPr>
            <a:lvl4pPr marL="1371600" indent="0" algn="l" rtl="0">
              <a:defRPr sz="1800">
                <a:solidFill>
                  <a:schemeClr val="dk1"/>
                </a:solidFill>
              </a:defRPr>
            </a:lvl4pPr>
            <a:lvl5pPr marL="1828800" indent="0" algn="l" rtl="0">
              <a:defRPr sz="1800">
                <a:solidFill>
                  <a:schemeClr val="dk1"/>
                </a:solidFill>
              </a:defRPr>
            </a:lvl5pPr>
            <a:lvl6pPr marL="2286000" indent="0" algn="l" rtl="0">
              <a:defRPr sz="1800">
                <a:solidFill>
                  <a:schemeClr val="dk1"/>
                </a:solidFill>
              </a:defRPr>
            </a:lvl6pPr>
            <a:lvl7pPr marL="2743200" indent="0" algn="l" rtl="0">
              <a:defRPr sz="1800">
                <a:solidFill>
                  <a:schemeClr val="dk1"/>
                </a:solidFill>
              </a:defRPr>
            </a:lvl7pPr>
            <a:lvl8pPr marL="3200400" indent="0" algn="l" rtl="0">
              <a:defRPr sz="1800">
                <a:solidFill>
                  <a:schemeClr val="dk1"/>
                </a:solidFill>
              </a:defRPr>
            </a:lvl8pPr>
            <a:lvl9pPr marL="3657600" indent="0" algn="l">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15" name="Shape 1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16" name="Shape 16"/>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19" name="Shape 19"/>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20" name="Shape 20"/>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21" name="Shape 21"/>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chemeClr val="accent1"/>
                </a:solidFill>
              </a:defRPr>
            </a:lvl1pPr>
            <a:lvl2pPr rtl="0">
              <a:defRPr>
                <a:solidFill>
                  <a:schemeClr val="accent1"/>
                </a:solidFill>
              </a:defRPr>
            </a:lvl2pPr>
            <a:lvl3pPr rtl="0">
              <a:defRPr>
                <a:solidFill>
                  <a:schemeClr val="accent1"/>
                </a:solidFill>
              </a:defRPr>
            </a:lvl3pPr>
            <a:lvl4pPr rtl="0">
              <a:defRPr>
                <a:solidFill>
                  <a:schemeClr val="accent1"/>
                </a:solidFill>
              </a:defRPr>
            </a:lvl4pPr>
            <a:lvl5pPr rtl="0">
              <a:defRPr>
                <a:solidFill>
                  <a:schemeClr val="accent1"/>
                </a:solidFill>
              </a:defRPr>
            </a:lvl5pPr>
            <a:lvl6pPr rtl="0">
              <a:defRPr>
                <a:solidFill>
                  <a:schemeClr val="accent1"/>
                </a:solidFill>
              </a:defRPr>
            </a:lvl6pPr>
            <a:lvl7pPr rtl="0">
              <a:defRPr>
                <a:solidFill>
                  <a:schemeClr val="accent1"/>
                </a:solidFill>
              </a:defRPr>
            </a:lvl7pPr>
            <a:lvl8pPr rtl="0">
              <a:defRPr>
                <a:solidFill>
                  <a:schemeClr val="accent1"/>
                </a:solidFill>
              </a:defRPr>
            </a:lvl8pPr>
            <a:lvl9pPr rtl="0">
              <a:defRPr>
                <a:solidFill>
                  <a:schemeClr val="accent1"/>
                </a:solidFill>
              </a:defRPr>
            </a:lvl9pPr>
          </a:lstStyle>
          <a:p>
            <a:endParaRPr/>
          </a:p>
        </p:txBody>
      </p:sp>
      <p:cxnSp>
        <p:nvCxnSpPr>
          <p:cNvPr id="24" name="Shape 24"/>
          <p:cNvCxnSpPr/>
          <p:nvPr/>
        </p:nvCxnSpPr>
        <p:spPr>
          <a:xfrm>
            <a:off x="457200" y="1524000"/>
            <a:ext cx="8229600" cy="0"/>
          </a:xfrm>
          <a:prstGeom prst="straightConnector1">
            <a:avLst/>
          </a:prstGeom>
          <a:noFill/>
          <a:ln w="50800" cap="flat">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9pPr>
          </a:lstStyle>
          <a:p>
            <a:endParaRPr/>
          </a:p>
        </p:txBody>
      </p:sp>
      <p:cxnSp>
        <p:nvCxnSpPr>
          <p:cNvPr id="27" name="Shape 27"/>
          <p:cNvCxnSpPr/>
          <p:nvPr/>
        </p:nvCxnSpPr>
        <p:spPr>
          <a:xfrm>
            <a:off x="457200" y="5757014"/>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cxnSp>
        <p:nvCxnSpPr>
          <p:cNvPr id="29" name="Shape 29"/>
          <p:cNvCxnSpPr/>
          <p:nvPr/>
        </p:nvCxnSpPr>
        <p:spPr>
          <a:xfrm>
            <a:off x="457200" y="150852"/>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35" name="Shape 35"/>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8" name="Shape 38"/>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41" name="Shape 41"/>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42" name="Shape 42"/>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1pPr>
            <a:lvl2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2pPr>
            <a:lvl3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3pPr>
            <a:lvl4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4pPr>
            <a:lvl5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5pPr>
            <a:lvl6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6pPr>
            <a:lvl7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7pPr>
            <a:lvl8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8pPr>
            <a:lvl9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cxnSp>
        <p:nvCxnSpPr>
          <p:cNvPr id="7" name="Shape 7"/>
          <p:cNvCxnSpPr/>
          <p:nvPr/>
        </p:nvCxnSpPr>
        <p:spPr>
          <a:xfrm>
            <a:off x="457200" y="6697679"/>
            <a:ext cx="8229600" cy="0"/>
          </a:xfrm>
          <a:prstGeom prst="straightConnector1">
            <a:avLst/>
          </a:prstGeom>
          <a:noFill/>
          <a:ln w="50800" cap="flat">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32" name="Shape 3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1pPr>
            <a:lvl2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2pPr>
            <a:lvl3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3pPr>
            <a:lvl4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4pPr>
            <a:lvl5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5pPr>
            <a:lvl6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6pPr>
            <a:lvl7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7pPr>
            <a:lvl8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8pPr>
            <a:lvl9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9pPr>
          </a:lstStyle>
          <a:p>
            <a:endParaRPr/>
          </a:p>
        </p:txBody>
      </p:sp>
      <p:sp>
        <p:nvSpPr>
          <p:cNvPr id="50" name="Shape 50"/>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cxnSp>
        <p:nvCxnSpPr>
          <p:cNvPr id="51" name="Shape 51"/>
          <p:cNvCxnSpPr/>
          <p:nvPr/>
        </p:nvCxnSpPr>
        <p:spPr>
          <a:xfrm>
            <a:off x="457200" y="6697679"/>
            <a:ext cx="8229600" cy="0"/>
          </a:xfrm>
          <a:prstGeom prst="straightConnector1">
            <a:avLst/>
          </a:prstGeom>
          <a:noFill/>
          <a:ln w="50800" cap="flat">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tackoverflow.com/questions/2570004/how-to-add-multiple-widgets-in-one-app"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www.vogella.com/articles/AndroidWidgets/article.html"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commonsware.com/" TargetMode="External"/><Relationship Id="rId2" Type="http://schemas.openxmlformats.org/officeDocument/2006/relationships/notesSlide" Target="../notesSlides/notesSlide78.xml"/><Relationship Id="rId1" Type="http://schemas.openxmlformats.org/officeDocument/2006/relationships/slideLayout" Target="../slideLayouts/slideLayout14.xml"/><Relationship Id="rId5" Type="http://schemas.openxmlformats.org/officeDocument/2006/relationships/hyperlink" Target="http://en.wikipedia.org/wiki/Event-driven_programming" TargetMode="External"/><Relationship Id="rId4" Type="http://schemas.openxmlformats.org/officeDocument/2006/relationships/hyperlink" Target="http://developer.android.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457200" y="751679"/>
            <a:ext cx="8229600" cy="4012499"/>
          </a:xfrm>
          <a:prstGeom prst="rect">
            <a:avLst/>
          </a:prstGeom>
        </p:spPr>
        <p:txBody>
          <a:bodyPr lIns="91425" tIns="91425" rIns="91425" bIns="91425" anchor="t" anchorCtr="0">
            <a:noAutofit/>
          </a:bodyPr>
          <a:lstStyle/>
          <a:p>
            <a:pPr lvl="0" rtl="0">
              <a:buNone/>
            </a:pPr>
            <a:r>
              <a:rPr lang="en"/>
              <a:t>Mobile Programming</a:t>
            </a:r>
          </a:p>
          <a:p>
            <a:pPr>
              <a:buNone/>
            </a:pPr>
            <a:r>
              <a:rPr lang="en"/>
              <a:t>Lecture 17</a:t>
            </a:r>
          </a:p>
        </p:txBody>
      </p:sp>
      <p:sp>
        <p:nvSpPr>
          <p:cNvPr id="82" name="Shape 82"/>
          <p:cNvSpPr txBox="1">
            <a:spLocks noGrp="1"/>
          </p:cNvSpPr>
          <p:nvPr>
            <p:ph type="subTitle" idx="1"/>
          </p:nvPr>
        </p:nvSpPr>
        <p:spPr>
          <a:xfrm>
            <a:off x="457200" y="4955189"/>
            <a:ext cx="8229600" cy="1643400"/>
          </a:xfrm>
          <a:prstGeom prst="rect">
            <a:avLst/>
          </a:prstGeom>
        </p:spPr>
        <p:txBody>
          <a:bodyPr lIns="91425" tIns="91425" rIns="91425" bIns="91425" anchor="t" anchorCtr="0">
            <a:noAutofit/>
          </a:bodyPr>
          <a:lstStyle/>
          <a:p>
            <a:pPr>
              <a:buNone/>
            </a:pPr>
            <a:r>
              <a:rPr lang="en"/>
              <a:t>Creating Homescreen Widgets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Shape Drawables</a:t>
            </a:r>
          </a:p>
        </p:txBody>
      </p:sp>
      <p:sp>
        <p:nvSpPr>
          <p:cNvPr id="140" name="Shape 14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1400"/>
              <a:t>
&lt;?xml version="1.0" encoding="utf-8"?&gt;</a:t>
            </a:r>
          </a:p>
          <a:p>
            <a:pPr lvl="0" rtl="0">
              <a:lnSpc>
                <a:spcPct val="115000"/>
              </a:lnSpc>
              <a:buNone/>
            </a:pPr>
            <a:r>
              <a:rPr lang="en" sz="1400"/>
              <a:t>&lt;shape xmlns:android="http://schemas.android.com/apk/res/android" android:shape="rectangle"&gt;</a:t>
            </a:r>
          </a:p>
          <a:p>
            <a:pPr marL="457200" lvl="0" indent="0" rtl="0">
              <a:lnSpc>
                <a:spcPct val="115000"/>
              </a:lnSpc>
              <a:buNone/>
            </a:pPr>
            <a:r>
              <a:rPr lang="en" sz="1400"/>
              <a:t>&lt;stroke</a:t>
            </a:r>
          </a:p>
          <a:p>
            <a:pPr marL="457200" lvl="0" indent="457200" rtl="0">
              <a:lnSpc>
                <a:spcPct val="115000"/>
              </a:lnSpc>
              <a:buNone/>
            </a:pPr>
            <a:r>
              <a:rPr lang="en" sz="1400"/>
              <a:t>android:width="2dp"</a:t>
            </a:r>
          </a:p>
          <a:p>
            <a:pPr marL="457200" lvl="0" indent="457200" rtl="0">
              <a:lnSpc>
                <a:spcPct val="115000"/>
              </a:lnSpc>
              <a:buNone/>
            </a:pPr>
            <a:r>
              <a:rPr lang="en" sz="1400"/>
              <a:t>android:color="#000000" /&gt;</a:t>
            </a:r>
          </a:p>
          <a:p>
            <a:pPr lvl="0" indent="457200" rtl="0">
              <a:lnSpc>
                <a:spcPct val="115000"/>
              </a:lnSpc>
              <a:buNone/>
            </a:pPr>
            <a:r>
              <a:rPr lang="en" sz="1400"/>
              <a:t>&lt;gradient</a:t>
            </a:r>
          </a:p>
          <a:p>
            <a:pPr marL="457200" lvl="0" indent="457200" rtl="0">
              <a:lnSpc>
                <a:spcPct val="115000"/>
              </a:lnSpc>
              <a:buNone/>
            </a:pPr>
            <a:r>
              <a:rPr lang="en" sz="1400" b="1"/>
              <a:t>android:angle="0"</a:t>
            </a:r>
          </a:p>
          <a:p>
            <a:pPr marL="457200" lvl="0" indent="457200" rtl="0">
              <a:lnSpc>
                <a:spcPct val="115000"/>
              </a:lnSpc>
              <a:buNone/>
            </a:pPr>
            <a:r>
              <a:rPr lang="en" sz="1400" b="1"/>
              <a:t>android:endColor="#DD2ECCFA"</a:t>
            </a:r>
          </a:p>
          <a:p>
            <a:pPr marL="457200" lvl="0" indent="457200" rtl="0">
              <a:lnSpc>
                <a:spcPct val="115000"/>
              </a:lnSpc>
              <a:buNone/>
            </a:pPr>
            <a:r>
              <a:rPr lang="en" sz="1400" b="1"/>
              <a:t>android:startColor="#DD000000"</a:t>
            </a:r>
            <a:r>
              <a:rPr lang="en" sz="1400"/>
              <a:t> /&gt;</a:t>
            </a:r>
          </a:p>
          <a:p>
            <a:pPr lvl="0" rtl="0">
              <a:lnSpc>
                <a:spcPct val="115000"/>
              </a:lnSpc>
              <a:buNone/>
            </a:pPr>
            <a:r>
              <a:rPr lang="en" sz="1400"/>
              <a:t>&lt;/shape&gt;</a:t>
            </a:r>
          </a:p>
          <a:p>
            <a:endParaRPr lang="en" sz="1400"/>
          </a:p>
        </p:txBody>
      </p:sp>
      <p:sp>
        <p:nvSpPr>
          <p:cNvPr id="141" name="Shape 141"/>
          <p:cNvSpPr/>
          <p:nvPr/>
        </p:nvSpPr>
        <p:spPr>
          <a:xfrm>
            <a:off x="5412719" y="3827000"/>
            <a:ext cx="2375999" cy="922500"/>
          </a:xfrm>
          <a:prstGeom prst="wedgeRoundRectCallout">
            <a:avLst>
              <a:gd name="adj1" fmla="val -58002"/>
              <a:gd name="adj2" fmla="val -11328"/>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Here we have a linear gradient from black to white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Shape Drawables</a:t>
            </a:r>
          </a:p>
        </p:txBody>
      </p:sp>
      <p:sp>
        <p:nvSpPr>
          <p:cNvPr id="147" name="Shape 14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1400"/>
              <a:t>
&lt;?xml version="1.0" encoding="utf-8"?&gt;</a:t>
            </a:r>
          </a:p>
          <a:p>
            <a:pPr lvl="0" rtl="0">
              <a:lnSpc>
                <a:spcPct val="115000"/>
              </a:lnSpc>
              <a:buNone/>
            </a:pPr>
            <a:r>
              <a:rPr lang="en" sz="1400"/>
              <a:t>&lt;shape xmlns:android="http://schemas.android.com/apk/res/android" android:shape="rectangle"&gt;</a:t>
            </a:r>
          </a:p>
          <a:p>
            <a:pPr marL="457200" lvl="0" indent="0" rtl="0">
              <a:lnSpc>
                <a:spcPct val="115000"/>
              </a:lnSpc>
              <a:buNone/>
            </a:pPr>
            <a:r>
              <a:rPr lang="en" sz="1400"/>
              <a:t>&lt;stroke</a:t>
            </a:r>
          </a:p>
          <a:p>
            <a:pPr marL="457200" lvl="0" indent="457200" rtl="0">
              <a:lnSpc>
                <a:spcPct val="115000"/>
              </a:lnSpc>
              <a:buNone/>
            </a:pPr>
            <a:r>
              <a:rPr lang="en" sz="1400"/>
              <a:t>android:width="2dp"</a:t>
            </a:r>
          </a:p>
          <a:p>
            <a:pPr marL="457200" lvl="0" indent="457200" rtl="0">
              <a:lnSpc>
                <a:spcPct val="115000"/>
              </a:lnSpc>
              <a:buNone/>
            </a:pPr>
            <a:r>
              <a:rPr lang="en" sz="1400"/>
              <a:t>android:color="#000000" /&gt;</a:t>
            </a:r>
          </a:p>
          <a:p>
            <a:pPr lvl="0" indent="457200" rtl="0">
              <a:lnSpc>
                <a:spcPct val="115000"/>
              </a:lnSpc>
              <a:buNone/>
            </a:pPr>
            <a:r>
              <a:rPr lang="en" sz="1400"/>
              <a:t>&lt;gradient</a:t>
            </a:r>
          </a:p>
          <a:p>
            <a:pPr marL="457200" lvl="0" indent="457200" rtl="0">
              <a:lnSpc>
                <a:spcPct val="115000"/>
              </a:lnSpc>
              <a:buNone/>
            </a:pPr>
            <a:r>
              <a:rPr lang="en" sz="1400"/>
              <a:t>android:angle="0"</a:t>
            </a:r>
          </a:p>
          <a:p>
            <a:pPr marL="457200" lvl="0" indent="457200" rtl="0">
              <a:lnSpc>
                <a:spcPct val="115000"/>
              </a:lnSpc>
              <a:buNone/>
            </a:pPr>
            <a:r>
              <a:rPr lang="en" sz="1400"/>
              <a:t>android:endColor="#DD2ECCFA"</a:t>
            </a:r>
          </a:p>
          <a:p>
            <a:pPr marL="457200" lvl="0" indent="457200" rtl="0">
              <a:lnSpc>
                <a:spcPct val="115000"/>
              </a:lnSpc>
              <a:buNone/>
            </a:pPr>
            <a:r>
              <a:rPr lang="en" sz="1400"/>
              <a:t>android:startColor="#DD000000" /&gt;</a:t>
            </a:r>
          </a:p>
          <a:p>
            <a:pPr lvl="0" indent="457200" rtl="0">
              <a:lnSpc>
                <a:spcPct val="115000"/>
              </a:lnSpc>
              <a:buClr>
                <a:srgbClr val="000000"/>
              </a:buClr>
              <a:buSzPct val="78571"/>
              <a:buFont typeface="Arial"/>
              <a:buNone/>
            </a:pPr>
            <a:r>
              <a:rPr lang="en" sz="1400" b="1"/>
              <a:t>&lt;corners</a:t>
            </a:r>
          </a:p>
          <a:p>
            <a:pPr marL="457200" lvl="0" indent="457200" rtl="0">
              <a:lnSpc>
                <a:spcPct val="115000"/>
              </a:lnSpc>
              <a:buClr>
                <a:srgbClr val="000000"/>
              </a:buClr>
              <a:buSzPct val="78571"/>
              <a:buFont typeface="Arial"/>
              <a:buNone/>
            </a:pPr>
            <a:r>
              <a:rPr lang="en" sz="1400" b="1"/>
              <a:t>android:radius="25dp" /&gt;</a:t>
            </a:r>
          </a:p>
          <a:p>
            <a:pPr lvl="0" rtl="0">
              <a:lnSpc>
                <a:spcPct val="115000"/>
              </a:lnSpc>
              <a:buNone/>
            </a:pPr>
            <a:r>
              <a:rPr lang="en" sz="1400"/>
              <a:t>&lt;/shape&gt;</a:t>
            </a:r>
          </a:p>
          <a:p>
            <a:endParaRPr lang="en" sz="1400"/>
          </a:p>
        </p:txBody>
      </p:sp>
      <p:sp>
        <p:nvSpPr>
          <p:cNvPr id="148" name="Shape 148"/>
          <p:cNvSpPr/>
          <p:nvPr/>
        </p:nvSpPr>
        <p:spPr>
          <a:xfrm>
            <a:off x="5412719" y="4893800"/>
            <a:ext cx="2375999" cy="922500"/>
          </a:xfrm>
          <a:prstGeom prst="wedgeRoundRectCallout">
            <a:avLst>
              <a:gd name="adj1" fmla="val -58002"/>
              <a:gd name="adj2" fmla="val -11328"/>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The &lt;corners&gt; element allows you to add rounded corners for your shape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Shape Drawables</a:t>
            </a:r>
          </a:p>
        </p:txBody>
      </p:sp>
      <p:sp>
        <p:nvSpPr>
          <p:cNvPr id="154" name="Shape 15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1400" dirty="0"/>
              <a:t>
&lt;?xml version="1.0" encoding="utf-8"?&gt;</a:t>
            </a:r>
          </a:p>
          <a:p>
            <a:pPr lvl="0" rtl="0">
              <a:lnSpc>
                <a:spcPct val="115000"/>
              </a:lnSpc>
              <a:buNone/>
            </a:pPr>
            <a:r>
              <a:rPr lang="en" sz="1400" dirty="0"/>
              <a:t>&lt;shape xmlns:android="http://schemas.android.com/apk/res/android" android:shape="rectangle"&gt;</a:t>
            </a:r>
          </a:p>
          <a:p>
            <a:pPr marL="457200" lvl="0" indent="0" rtl="0">
              <a:lnSpc>
                <a:spcPct val="115000"/>
              </a:lnSpc>
              <a:buNone/>
            </a:pPr>
            <a:r>
              <a:rPr lang="en" sz="1400" dirty="0" smtClean="0"/>
              <a:t>         &lt;</a:t>
            </a:r>
            <a:r>
              <a:rPr lang="en" sz="1400" dirty="0"/>
              <a:t>stroke</a:t>
            </a:r>
          </a:p>
          <a:p>
            <a:pPr marL="457200" lvl="0" indent="457200" rtl="0">
              <a:lnSpc>
                <a:spcPct val="115000"/>
              </a:lnSpc>
              <a:buNone/>
            </a:pPr>
            <a:r>
              <a:rPr lang="en" sz="1400" dirty="0" smtClean="0"/>
              <a:t>    android:width</a:t>
            </a:r>
            <a:r>
              <a:rPr lang="en" sz="1400" dirty="0"/>
              <a:t>="2dp"</a:t>
            </a:r>
          </a:p>
          <a:p>
            <a:pPr marL="457200" lvl="0" indent="457200" rtl="0">
              <a:lnSpc>
                <a:spcPct val="115000"/>
              </a:lnSpc>
              <a:buNone/>
            </a:pPr>
            <a:r>
              <a:rPr lang="en" sz="1400" dirty="0" smtClean="0"/>
              <a:t>    android:color</a:t>
            </a:r>
            <a:r>
              <a:rPr lang="en" sz="1400" dirty="0"/>
              <a:t>="#000000" /&gt;</a:t>
            </a:r>
          </a:p>
          <a:p>
            <a:pPr lvl="0" indent="457200" rtl="0">
              <a:lnSpc>
                <a:spcPct val="115000"/>
              </a:lnSpc>
              <a:buNone/>
            </a:pPr>
            <a:r>
              <a:rPr lang="en" sz="1400" dirty="0" smtClean="0"/>
              <a:t>  &lt;</a:t>
            </a:r>
            <a:r>
              <a:rPr lang="en" sz="1400" dirty="0"/>
              <a:t>gradient</a:t>
            </a:r>
          </a:p>
          <a:p>
            <a:pPr marL="457200" lvl="0" indent="457200" rtl="0">
              <a:lnSpc>
                <a:spcPct val="115000"/>
              </a:lnSpc>
              <a:buNone/>
            </a:pPr>
            <a:r>
              <a:rPr lang="en" sz="1400" dirty="0" smtClean="0"/>
              <a:t>    android:angle</a:t>
            </a:r>
            <a:r>
              <a:rPr lang="en" sz="1400" dirty="0"/>
              <a:t>="0"</a:t>
            </a:r>
          </a:p>
          <a:p>
            <a:pPr marL="457200" lvl="0" indent="457200" rtl="0">
              <a:lnSpc>
                <a:spcPct val="115000"/>
              </a:lnSpc>
              <a:buNone/>
            </a:pPr>
            <a:r>
              <a:rPr lang="en" sz="1400" dirty="0" smtClean="0"/>
              <a:t>    android:endColor</a:t>
            </a:r>
            <a:r>
              <a:rPr lang="en" sz="1400" dirty="0"/>
              <a:t>="#DD2ECCFA"</a:t>
            </a:r>
          </a:p>
          <a:p>
            <a:pPr marL="457200" lvl="0" indent="457200" rtl="0">
              <a:lnSpc>
                <a:spcPct val="115000"/>
              </a:lnSpc>
              <a:buNone/>
            </a:pPr>
            <a:r>
              <a:rPr lang="en" sz="1400" dirty="0" smtClean="0"/>
              <a:t>    android:startColor</a:t>
            </a:r>
            <a:r>
              <a:rPr lang="en" sz="1400" dirty="0"/>
              <a:t>="#DD000000" /&gt;</a:t>
            </a:r>
          </a:p>
          <a:p>
            <a:pPr lvl="0" indent="457200" rtl="0">
              <a:lnSpc>
                <a:spcPct val="115000"/>
              </a:lnSpc>
              <a:buNone/>
            </a:pPr>
            <a:r>
              <a:rPr lang="en" sz="1400" dirty="0" smtClean="0"/>
              <a:t>  &lt;</a:t>
            </a:r>
            <a:r>
              <a:rPr lang="en" sz="1400" dirty="0"/>
              <a:t>corners</a:t>
            </a:r>
          </a:p>
          <a:p>
            <a:pPr marL="457200" lvl="0" indent="457200" rtl="0">
              <a:lnSpc>
                <a:spcPct val="115000"/>
              </a:lnSpc>
              <a:buNone/>
            </a:pPr>
            <a:r>
              <a:rPr lang="en" sz="1400" dirty="0" smtClean="0"/>
              <a:t>    android:radius</a:t>
            </a:r>
            <a:r>
              <a:rPr lang="en" sz="1400" dirty="0"/>
              <a:t>="25dp" /&gt;</a:t>
            </a:r>
          </a:p>
          <a:p>
            <a:pPr lvl="0" rtl="0">
              <a:lnSpc>
                <a:spcPct val="115000"/>
              </a:lnSpc>
              <a:buNone/>
            </a:pPr>
            <a:r>
              <a:rPr lang="en" sz="1400" dirty="0"/>
              <a:t>&lt;/shape&gt;</a:t>
            </a:r>
          </a:p>
          <a:p>
            <a:endParaRPr lang="en" sz="1400" dirty="0"/>
          </a:p>
        </p:txBody>
      </p:sp>
      <p:sp>
        <p:nvSpPr>
          <p:cNvPr id="155" name="Shape 155"/>
          <p:cNvSpPr/>
          <p:nvPr/>
        </p:nvSpPr>
        <p:spPr>
          <a:xfrm>
            <a:off x="5412719" y="4893800"/>
            <a:ext cx="2375999" cy="922500"/>
          </a:xfrm>
          <a:prstGeom prst="wedgeRoundRectCallout">
            <a:avLst>
              <a:gd name="adj1" fmla="val -58002"/>
              <a:gd name="adj2" fmla="val -11328"/>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You can also round each corner individually. Use Ctrl+Space to see your options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Shape Drawables</a:t>
            </a:r>
          </a:p>
        </p:txBody>
      </p:sp>
      <p:sp>
        <p:nvSpPr>
          <p:cNvPr id="161" name="Shape 16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15000"/>
              </a:lnSpc>
              <a:buClr>
                <a:schemeClr val="dk1"/>
              </a:buClr>
              <a:buSzPct val="277777"/>
              <a:buFont typeface="Arial"/>
              <a:buChar char="•"/>
            </a:pPr>
            <a:r>
              <a:rPr lang="en" sz="1800" dirty="0"/>
              <a:t>To show the Shape on the screen, add an ImageView and set the android:src attribute</a:t>
            </a:r>
          </a:p>
          <a:p>
            <a:endParaRPr lang="en" sz="1800" dirty="0"/>
          </a:p>
          <a:p>
            <a:pPr marL="457200" lvl="0" indent="-419100" rtl="0">
              <a:lnSpc>
                <a:spcPct val="115000"/>
              </a:lnSpc>
              <a:buClr>
                <a:schemeClr val="dk1"/>
              </a:buClr>
              <a:buSzPct val="277777"/>
              <a:buFont typeface="Arial"/>
              <a:buChar char="•"/>
            </a:pPr>
            <a:r>
              <a:rPr lang="en" sz="1800" dirty="0"/>
              <a:t>Modify the layout_height and layout_width attributes and your shape will adjust accordingly</a:t>
            </a:r>
          </a:p>
          <a:p>
            <a:endParaRPr lang="en" sz="1800" dirty="0"/>
          </a:p>
          <a:p>
            <a:pPr lvl="0" rtl="0">
              <a:lnSpc>
                <a:spcPct val="115000"/>
              </a:lnSpc>
              <a:buNone/>
            </a:pPr>
            <a:r>
              <a:rPr lang="en" sz="1800" dirty="0"/>
              <a:t>&lt;ImageView</a:t>
            </a:r>
          </a:p>
          <a:p>
            <a:pPr lvl="0" rtl="0">
              <a:lnSpc>
                <a:spcPct val="115000"/>
              </a:lnSpc>
              <a:buNone/>
            </a:pPr>
            <a:r>
              <a:rPr lang="en" sz="1800" dirty="0"/>
              <a:t>        android:id="@+</a:t>
            </a:r>
            <a:r>
              <a:rPr lang="en" sz="1800" dirty="0" smtClean="0"/>
              <a:t>id/myShapeView</a:t>
            </a:r>
            <a:r>
              <a:rPr lang="en" sz="1800" dirty="0"/>
              <a:t>"</a:t>
            </a:r>
          </a:p>
          <a:p>
            <a:pPr lvl="0" rtl="0">
              <a:lnSpc>
                <a:spcPct val="115000"/>
              </a:lnSpc>
              <a:buNone/>
            </a:pPr>
            <a:r>
              <a:rPr lang="en" sz="1800" dirty="0"/>
              <a:t>        android:layout_width="100dp"</a:t>
            </a:r>
          </a:p>
          <a:p>
            <a:pPr lvl="0" rtl="0">
              <a:lnSpc>
                <a:spcPct val="115000"/>
              </a:lnSpc>
              <a:buNone/>
            </a:pPr>
            <a:r>
              <a:rPr lang="en" sz="1800" dirty="0"/>
              <a:t>        android:layout_height="50dp"</a:t>
            </a:r>
          </a:p>
          <a:p>
            <a:pPr lvl="0" rtl="0">
              <a:lnSpc>
                <a:spcPct val="115000"/>
              </a:lnSpc>
              <a:buNone/>
            </a:pPr>
            <a:r>
              <a:rPr lang="en" sz="1800" dirty="0"/>
              <a:t>        android:layout_marginTop="41dp"</a:t>
            </a:r>
          </a:p>
          <a:p>
            <a:pPr lvl="0" rtl="0">
              <a:lnSpc>
                <a:spcPct val="115000"/>
              </a:lnSpc>
              <a:buNone/>
            </a:pPr>
            <a:r>
              <a:rPr lang="en" sz="1800" b="1" dirty="0"/>
              <a:t>        android:src="@</a:t>
            </a:r>
            <a:r>
              <a:rPr lang="en" sz="1800" b="1" dirty="0" smtClean="0"/>
              <a:t>drawable/my_shape"</a:t>
            </a:r>
            <a:r>
              <a:rPr lang="en" sz="1800" dirty="0" smtClean="0"/>
              <a:t> </a:t>
            </a:r>
            <a:r>
              <a:rPr lang="en" sz="1800" dirty="0"/>
              <a:t>/&gt;</a:t>
            </a:r>
          </a:p>
          <a:p>
            <a:endParaRPr lang="en" sz="1800" dirty="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Shape Drawables</a:t>
            </a:r>
          </a:p>
        </p:txBody>
      </p:sp>
      <p:sp>
        <p:nvSpPr>
          <p:cNvPr id="167" name="Shape 16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a:t>
</a:t>
            </a:r>
          </a:p>
          <a:p>
            <a:endParaRPr lang="en"/>
          </a:p>
          <a:p>
            <a:pPr lvl="0" rtl="0">
              <a:lnSpc>
                <a:spcPct val="115000"/>
              </a:lnSpc>
              <a:buNone/>
            </a:pPr>
            <a:r>
              <a:rPr lang="en"/>
              <a:t>See ShapeExample.tar</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Homescreen Widgets</a:t>
            </a:r>
          </a:p>
        </p:txBody>
      </p:sp>
      <p:sp>
        <p:nvSpPr>
          <p:cNvPr id="173" name="Shape 17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solidFill>
                  <a:srgbClr val="000000"/>
                </a:solidFill>
              </a:rPr>
              <a:t>Widgets are little applications which can be placed on the home screen of your Android device</a:t>
            </a:r>
          </a:p>
          <a:p>
            <a:endParaRPr lang="en">
              <a:solidFill>
                <a:srgbClr val="000000"/>
              </a:solidFill>
            </a:endParaRPr>
          </a:p>
          <a:p>
            <a:pPr marL="457200" lvl="0" indent="-419100" rtl="0">
              <a:buClr>
                <a:schemeClr val="dk1"/>
              </a:buClr>
              <a:buSzPct val="166666"/>
              <a:buFont typeface="Arial"/>
              <a:buChar char="•"/>
            </a:pPr>
            <a:r>
              <a:rPr lang="en">
                <a:solidFill>
                  <a:srgbClr val="000000"/>
                </a:solidFill>
              </a:rPr>
              <a:t>A Widget gets its data on a periodic timetable</a:t>
            </a:r>
          </a:p>
          <a:p>
            <a:endParaRPr lang="en">
              <a:solidFill>
                <a:srgbClr val="000000"/>
              </a:solidFill>
            </a:endParaRPr>
          </a:p>
          <a:p>
            <a:pPr marL="457200" lvl="0" indent="-419100" rtl="0">
              <a:buClr>
                <a:schemeClr val="dk1"/>
              </a:buClr>
              <a:buSzPct val="166666"/>
              <a:buFont typeface="Arial"/>
              <a:buChar char="•"/>
            </a:pPr>
            <a:r>
              <a:rPr lang="en">
                <a:solidFill>
                  <a:srgbClr val="000000"/>
                </a:solidFill>
              </a:rPr>
              <a:t>There are two methods to update a widget</a:t>
            </a:r>
          </a:p>
          <a:p>
            <a:pPr marL="914400" lvl="1" indent="-381000" rtl="0">
              <a:buClr>
                <a:schemeClr val="dk1"/>
              </a:buClr>
              <a:buSzPct val="80000"/>
              <a:buFont typeface="Courier New"/>
              <a:buChar char="o"/>
            </a:pPr>
            <a:r>
              <a:rPr lang="en">
                <a:solidFill>
                  <a:srgbClr val="000000"/>
                </a:solidFill>
              </a:rPr>
              <a:t>one is based on an XML configuration file and </a:t>
            </a:r>
          </a:p>
          <a:p>
            <a:pPr marL="914400" lvl="1" indent="-381000" rtl="0">
              <a:buClr>
                <a:schemeClr val="dk1"/>
              </a:buClr>
              <a:buSzPct val="80000"/>
              <a:buFont typeface="Courier New"/>
              <a:buChar char="o"/>
            </a:pPr>
            <a:r>
              <a:rPr lang="en">
                <a:solidFill>
                  <a:srgbClr val="000000"/>
                </a:solidFill>
              </a:rPr>
              <a:t>the other is based on the Android AlarmManager service.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Homescreen Widgets</a:t>
            </a:r>
          </a:p>
        </p:txBody>
      </p:sp>
      <p:sp>
        <p:nvSpPr>
          <p:cNvPr id="179" name="Shape 17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solidFill>
                  <a:srgbClr val="000000"/>
                </a:solidFill>
              </a:rPr>
              <a:t>
</a:t>
            </a:r>
          </a:p>
          <a:p>
            <a:endParaRPr lang="en">
              <a:solidFill>
                <a:srgbClr val="000000"/>
              </a:solidFill>
            </a:endParaRPr>
          </a:p>
          <a:p>
            <a:endParaRPr lang="en">
              <a:solidFill>
                <a:srgbClr val="000000"/>
              </a:solidFill>
            </a:endParaRPr>
          </a:p>
          <a:p>
            <a:pPr marL="457200" lvl="0" indent="-419100" rtl="0">
              <a:buClr>
                <a:schemeClr val="dk1"/>
              </a:buClr>
              <a:buSzPct val="166666"/>
              <a:buFont typeface="Arial"/>
              <a:buChar char="•"/>
            </a:pPr>
            <a:r>
              <a:rPr lang="en">
                <a:solidFill>
                  <a:srgbClr val="000000"/>
                </a:solidFill>
              </a:rPr>
              <a:t>A Widget runs as part of the homescreen process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Homescreen Widgets</a:t>
            </a:r>
          </a:p>
        </p:txBody>
      </p:sp>
      <p:sp>
        <p:nvSpPr>
          <p:cNvPr id="185" name="Shape 18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solidFill>
                  <a:srgbClr val="000000"/>
                </a:solidFill>
              </a:rPr>
              <a:t>Widgets use RemoteViews to create there user interface</a:t>
            </a:r>
          </a:p>
          <a:p>
            <a:endParaRPr lang="en">
              <a:solidFill>
                <a:srgbClr val="000000"/>
              </a:solidFill>
            </a:endParaRPr>
          </a:p>
          <a:p>
            <a:pPr marL="457200" lvl="0" indent="-419100" rtl="0">
              <a:buClr>
                <a:schemeClr val="dk1"/>
              </a:buClr>
              <a:buSzPct val="166666"/>
              <a:buFont typeface="Arial"/>
              <a:buChar char="•"/>
            </a:pPr>
            <a:r>
              <a:rPr lang="en">
                <a:solidFill>
                  <a:srgbClr val="000000"/>
                </a:solidFill>
              </a:rPr>
              <a:t>A RemoteView can be executed by another process with the same permissions as the original application</a:t>
            </a:r>
          </a:p>
          <a:p>
            <a:endParaRPr lang="en">
              <a:solidFill>
                <a:srgbClr val="000000"/>
              </a:solidFill>
            </a:endParaRPr>
          </a:p>
          <a:p>
            <a:pPr marL="457200" lvl="0" indent="-419100" rtl="0">
              <a:buClr>
                <a:schemeClr val="dk1"/>
              </a:buClr>
              <a:buSzPct val="166666"/>
              <a:buFont typeface="Arial"/>
              <a:buChar char="•"/>
            </a:pPr>
            <a:r>
              <a:rPr lang="en">
                <a:solidFill>
                  <a:srgbClr val="000000"/>
                </a:solidFill>
              </a:rPr>
              <a:t>This way the Widget runs with the permissions of its defining application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Homescreen Widgets</a:t>
            </a:r>
          </a:p>
        </p:txBody>
      </p:sp>
      <p:sp>
        <p:nvSpPr>
          <p:cNvPr id="191" name="Shape 19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solidFill>
                  <a:srgbClr val="000000"/>
                </a:solidFill>
              </a:rPr>
              <a:t>The user interface for an Widget is defined by an BroadcastReceiver</a:t>
            </a:r>
          </a:p>
          <a:p>
            <a:endParaRPr lang="en">
              <a:solidFill>
                <a:srgbClr val="000000"/>
              </a:solidFill>
            </a:endParaRPr>
          </a:p>
          <a:p>
            <a:pPr marL="457200" lvl="0" indent="-419100" rtl="0">
              <a:buClr>
                <a:schemeClr val="dk1"/>
              </a:buClr>
              <a:buSzPct val="166666"/>
              <a:buFont typeface="Arial"/>
              <a:buChar char="•"/>
            </a:pPr>
            <a:r>
              <a:rPr lang="en">
                <a:solidFill>
                  <a:srgbClr val="000000"/>
                </a:solidFill>
              </a:rPr>
              <a:t>This BroadcastReceiver inflates its layout into an object of type RemoteViews</a:t>
            </a:r>
          </a:p>
          <a:p>
            <a:endParaRPr lang="en">
              <a:solidFill>
                <a:srgbClr val="000000"/>
              </a:solidFill>
            </a:endParaRPr>
          </a:p>
          <a:p>
            <a:pPr marL="457200" lvl="0" indent="-419100" rtl="0">
              <a:buClr>
                <a:schemeClr val="dk1"/>
              </a:buClr>
              <a:buSzPct val="166666"/>
              <a:buFont typeface="Arial"/>
              <a:buChar char="•"/>
            </a:pPr>
            <a:r>
              <a:rPr lang="en">
                <a:solidFill>
                  <a:srgbClr val="000000"/>
                </a:solidFill>
              </a:rPr>
              <a:t>This RemoteViews object is delivered to Android, which hands it over the HomeScreen application.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Steps to Create a Widget</a:t>
            </a:r>
          </a:p>
        </p:txBody>
      </p:sp>
      <p:sp>
        <p:nvSpPr>
          <p:cNvPr id="197" name="Shape 19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dirty="0">
                <a:solidFill>
                  <a:srgbClr val="000000"/>
                </a:solidFill>
              </a:rPr>
              <a:t>To create a Widget you:</a:t>
            </a:r>
          </a:p>
          <a:p>
            <a:endParaRPr lang="en" dirty="0">
              <a:solidFill>
                <a:srgbClr val="000000"/>
              </a:solidFill>
            </a:endParaRPr>
          </a:p>
          <a:p>
            <a:pPr lvl="0" rtl="0">
              <a:lnSpc>
                <a:spcPct val="115000"/>
              </a:lnSpc>
              <a:spcBef>
                <a:spcPts val="0"/>
              </a:spcBef>
              <a:buNone/>
            </a:pPr>
            <a:r>
              <a:rPr lang="en" sz="1800" dirty="0">
                <a:solidFill>
                  <a:srgbClr val="000000"/>
                </a:solidFill>
              </a:rPr>
              <a:t>1	Define a layout file for your Widget</a:t>
            </a:r>
          </a:p>
          <a:p>
            <a:endParaRPr lang="en" sz="1800" dirty="0">
              <a:solidFill>
                <a:srgbClr val="000000"/>
              </a:solidFill>
            </a:endParaRPr>
          </a:p>
          <a:p>
            <a:pPr marL="0" lvl="0" indent="0" rtl="0">
              <a:lnSpc>
                <a:spcPct val="115000"/>
              </a:lnSpc>
              <a:spcBef>
                <a:spcPts val="0"/>
              </a:spcBef>
              <a:buNone/>
            </a:pPr>
            <a:r>
              <a:rPr lang="en" sz="1800" dirty="0" smtClean="0">
                <a:solidFill>
                  <a:srgbClr val="000000"/>
                </a:solidFill>
              </a:rPr>
              <a:t>2    Maintain </a:t>
            </a:r>
            <a:r>
              <a:rPr lang="en" sz="1800" dirty="0">
                <a:solidFill>
                  <a:srgbClr val="000000"/>
                </a:solidFill>
              </a:rPr>
              <a:t>an XML file (AppWidgetProviderInfo) which describes </a:t>
            </a:r>
            <a:r>
              <a:rPr lang="en" sz="1800" dirty="0" smtClean="0">
                <a:solidFill>
                  <a:srgbClr val="000000"/>
                </a:solidFill>
              </a:rPr>
              <a:t>the properties of </a:t>
            </a:r>
            <a:r>
              <a:rPr lang="en" sz="1800" dirty="0">
                <a:solidFill>
                  <a:srgbClr val="000000"/>
                </a:solidFill>
              </a:rPr>
              <a:t>the widget, e.g. size or the fixed update frequency.</a:t>
            </a:r>
          </a:p>
          <a:p>
            <a:endParaRPr lang="en" sz="1800" dirty="0">
              <a:solidFill>
                <a:srgbClr val="000000"/>
              </a:solidFill>
            </a:endParaRPr>
          </a:p>
          <a:p>
            <a:pPr lvl="0" rtl="0">
              <a:lnSpc>
                <a:spcPct val="115000"/>
              </a:lnSpc>
              <a:spcBef>
                <a:spcPts val="0"/>
              </a:spcBef>
              <a:buNone/>
            </a:pPr>
            <a:r>
              <a:rPr lang="en" sz="1800" dirty="0">
                <a:solidFill>
                  <a:srgbClr val="000000"/>
                </a:solidFill>
              </a:rPr>
              <a:t>3	Create and register a BroadcastReceiver which will be used to build the </a:t>
            </a:r>
            <a:r>
              <a:rPr lang="en" sz="1800" dirty="0" smtClean="0">
                <a:solidFill>
                  <a:srgbClr val="000000"/>
                </a:solidFill>
              </a:rPr>
              <a:t>user </a:t>
            </a:r>
            <a:r>
              <a:rPr lang="en" sz="1800" dirty="0">
                <a:solidFill>
                  <a:srgbClr val="000000"/>
                </a:solidFill>
              </a:rPr>
              <a:t>interface of the Widgets. This receiver extends the </a:t>
            </a:r>
            <a:r>
              <a:rPr lang="en" sz="1800" dirty="0" smtClean="0">
                <a:solidFill>
                  <a:srgbClr val="000000"/>
                </a:solidFill>
              </a:rPr>
              <a:t>AppWidgetProvider </a:t>
            </a:r>
            <a:r>
              <a:rPr lang="en" sz="1800" dirty="0">
                <a:solidFill>
                  <a:srgbClr val="000000"/>
                </a:solidFill>
              </a:rPr>
              <a:t>class which provides additional lifecycle hooks for Widgets.</a:t>
            </a:r>
          </a:p>
          <a:p>
            <a:endParaRPr lang="en" sz="1800" dirty="0">
              <a:solidFill>
                <a:srgbClr val="000000"/>
              </a:solidFill>
            </a:endParaRPr>
          </a:p>
          <a:p>
            <a:pPr lvl="0" rtl="0">
              <a:lnSpc>
                <a:spcPct val="115000"/>
              </a:lnSpc>
              <a:spcBef>
                <a:spcPts val="0"/>
              </a:spcBef>
              <a:buNone/>
            </a:pPr>
            <a:r>
              <a:rPr lang="en" sz="1800" dirty="0">
                <a:solidFill>
                  <a:srgbClr val="000000"/>
                </a:solidFill>
              </a:rPr>
              <a:t>4	Maintain the App Widget configuration in the AndroidManifest.xml file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Agenda</a:t>
            </a:r>
          </a:p>
        </p:txBody>
      </p:sp>
      <p:sp>
        <p:nvSpPr>
          <p:cNvPr id="88" name="Shape 8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smtClean="0"/>
              <a:t>Shape </a:t>
            </a:r>
            <a:r>
              <a:rPr lang="en" dirty="0"/>
              <a:t>Drawables</a:t>
            </a:r>
          </a:p>
          <a:p>
            <a:endParaRPr lang="en" dirty="0"/>
          </a:p>
          <a:p>
            <a:pPr marL="457200" lvl="0" indent="-419100" rtl="0">
              <a:buClr>
                <a:schemeClr val="dk1"/>
              </a:buClr>
              <a:buSzPct val="166666"/>
              <a:buFont typeface="Arial"/>
              <a:buChar char="•"/>
            </a:pPr>
            <a:r>
              <a:rPr lang="en" dirty="0"/>
              <a:t>Homescreen Widgets</a:t>
            </a:r>
          </a:p>
          <a:p>
            <a:endParaRPr lang="en" dirty="0"/>
          </a:p>
          <a:p>
            <a:pPr marL="457200" lvl="0" indent="-419100" rtl="0">
              <a:buClr>
                <a:schemeClr val="dk1"/>
              </a:buClr>
              <a:buSzPct val="166666"/>
              <a:buFont typeface="Arial"/>
              <a:buChar char="•"/>
            </a:pPr>
            <a:r>
              <a:rPr lang="en" dirty="0"/>
              <a:t>Updating Widgets with a BroadcastReceiver</a:t>
            </a:r>
          </a:p>
          <a:p>
            <a:endParaRPr lang="en" dirty="0"/>
          </a:p>
          <a:p>
            <a:pPr marL="457200" lvl="0" indent="-419100" rtl="0">
              <a:buClr>
                <a:schemeClr val="dk1"/>
              </a:buClr>
              <a:buSzPct val="166666"/>
              <a:buFont typeface="Arial"/>
              <a:buChar char="•"/>
            </a:pPr>
            <a:r>
              <a:rPr lang="en" dirty="0"/>
              <a:t>Updating Widgets with a Service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Example</a:t>
            </a:r>
          </a:p>
        </p:txBody>
      </p:sp>
      <p:sp>
        <p:nvSpPr>
          <p:cNvPr id="203" name="Shape 20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a:solidFill>
                  <a:srgbClr val="000000"/>
                </a:solidFill>
              </a:rPr>
              <a:t>
</a:t>
            </a:r>
          </a:p>
          <a:p>
            <a:endParaRPr lang="en">
              <a:solidFill>
                <a:srgbClr val="000000"/>
              </a:solidFill>
            </a:endParaRPr>
          </a:p>
          <a:p>
            <a:pPr lvl="0" rtl="0">
              <a:lnSpc>
                <a:spcPct val="115000"/>
              </a:lnSpc>
              <a:spcBef>
                <a:spcPts val="0"/>
              </a:spcBef>
              <a:buNone/>
            </a:pPr>
            <a:r>
              <a:rPr lang="en">
                <a:solidFill>
                  <a:srgbClr val="000000"/>
                </a:solidFill>
              </a:rPr>
              <a:t>In this example, we will create a widget that will display a random number every 30 minutes or whenever the widget is clicked.</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1 Define Layout file for Widget</a:t>
            </a:r>
          </a:p>
        </p:txBody>
      </p:sp>
      <p:sp>
        <p:nvSpPr>
          <p:cNvPr id="209" name="Shape 20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400"/>
              <a:t>&lt;?xml version="1.0" encoding="UTF-8"?&gt;</a:t>
            </a:r>
          </a:p>
          <a:p>
            <a:pPr lvl="0" rtl="0">
              <a:lnSpc>
                <a:spcPct val="115000"/>
              </a:lnSpc>
              <a:spcBef>
                <a:spcPts val="0"/>
              </a:spcBef>
              <a:buNone/>
            </a:pPr>
            <a:r>
              <a:rPr lang="en" sz="1400"/>
              <a:t>&lt;shape xmlns:android="http://schemas.android.com/apk/res/android"</a:t>
            </a:r>
          </a:p>
          <a:p>
            <a:pPr lvl="0" rtl="0">
              <a:lnSpc>
                <a:spcPct val="115000"/>
              </a:lnSpc>
              <a:spcBef>
                <a:spcPts val="0"/>
              </a:spcBef>
              <a:buNone/>
            </a:pPr>
            <a:r>
              <a:rPr lang="en" sz="1400"/>
              <a:t>    android:shape="rectangle" &gt;</a:t>
            </a:r>
          </a:p>
          <a:p>
            <a:endParaRPr lang="en" sz="1400"/>
          </a:p>
          <a:p>
            <a:pPr lvl="0" rtl="0">
              <a:lnSpc>
                <a:spcPct val="115000"/>
              </a:lnSpc>
              <a:spcBef>
                <a:spcPts val="0"/>
              </a:spcBef>
              <a:buNone/>
            </a:pPr>
            <a:r>
              <a:rPr lang="en" sz="1400"/>
              <a:t>    &lt;stroke</a:t>
            </a:r>
          </a:p>
          <a:p>
            <a:pPr lvl="0" rtl="0">
              <a:lnSpc>
                <a:spcPct val="115000"/>
              </a:lnSpc>
              <a:spcBef>
                <a:spcPts val="0"/>
              </a:spcBef>
              <a:buNone/>
            </a:pPr>
            <a:r>
              <a:rPr lang="en" sz="1400"/>
              <a:t>        android:width="2dp"</a:t>
            </a:r>
          </a:p>
          <a:p>
            <a:pPr lvl="0" rtl="0">
              <a:lnSpc>
                <a:spcPct val="115000"/>
              </a:lnSpc>
              <a:spcBef>
                <a:spcPts val="0"/>
              </a:spcBef>
              <a:buNone/>
            </a:pPr>
            <a:r>
              <a:rPr lang="en" sz="1400"/>
              <a:t>        android:color="#FFFFFFFF" /&gt;</a:t>
            </a:r>
          </a:p>
          <a:p>
            <a:endParaRPr lang="en" sz="1400"/>
          </a:p>
          <a:p>
            <a:pPr lvl="0" rtl="0">
              <a:lnSpc>
                <a:spcPct val="115000"/>
              </a:lnSpc>
              <a:spcBef>
                <a:spcPts val="0"/>
              </a:spcBef>
              <a:buNone/>
            </a:pPr>
            <a:r>
              <a:rPr lang="en" sz="1400"/>
              <a:t>    &lt;gradient</a:t>
            </a:r>
          </a:p>
          <a:p>
            <a:pPr lvl="0" rtl="0">
              <a:lnSpc>
                <a:spcPct val="115000"/>
              </a:lnSpc>
              <a:spcBef>
                <a:spcPts val="0"/>
              </a:spcBef>
              <a:buNone/>
            </a:pPr>
            <a:r>
              <a:rPr lang="en" sz="1400"/>
              <a:t>        android:angle="225"</a:t>
            </a:r>
          </a:p>
          <a:p>
            <a:pPr lvl="0" rtl="0">
              <a:lnSpc>
                <a:spcPct val="115000"/>
              </a:lnSpc>
              <a:spcBef>
                <a:spcPts val="0"/>
              </a:spcBef>
              <a:buNone/>
            </a:pPr>
            <a:r>
              <a:rPr lang="en" sz="1400"/>
              <a:t>        android:endColor="#DD2ECCFA"</a:t>
            </a:r>
          </a:p>
          <a:p>
            <a:pPr lvl="0" rtl="0">
              <a:lnSpc>
                <a:spcPct val="115000"/>
              </a:lnSpc>
              <a:spcBef>
                <a:spcPts val="0"/>
              </a:spcBef>
              <a:buNone/>
            </a:pPr>
            <a:r>
              <a:rPr lang="en" sz="1400"/>
              <a:t>        android:startColor="#DD000000" /&gt;</a:t>
            </a:r>
          </a:p>
          <a:p>
            <a:endParaRPr lang="en" sz="1400"/>
          </a:p>
          <a:p>
            <a:pPr lvl="0" rtl="0">
              <a:lnSpc>
                <a:spcPct val="115000"/>
              </a:lnSpc>
              <a:spcBef>
                <a:spcPts val="0"/>
              </a:spcBef>
              <a:buNone/>
            </a:pPr>
            <a:r>
              <a:rPr lang="en" sz="1400"/>
              <a:t>    &lt;corners</a:t>
            </a:r>
          </a:p>
          <a:p>
            <a:pPr lvl="0" rtl="0">
              <a:lnSpc>
                <a:spcPct val="115000"/>
              </a:lnSpc>
              <a:spcBef>
                <a:spcPts val="0"/>
              </a:spcBef>
              <a:buNone/>
            </a:pPr>
            <a:r>
              <a:rPr lang="en" sz="1400"/>
              <a:t>        android:radius="7dp" /&gt;</a:t>
            </a:r>
          </a:p>
          <a:p>
            <a:endParaRPr lang="en" sz="1400"/>
          </a:p>
          <a:p>
            <a:pPr lvl="0" rtl="0">
              <a:lnSpc>
                <a:spcPct val="115000"/>
              </a:lnSpc>
              <a:spcBef>
                <a:spcPts val="0"/>
              </a:spcBef>
              <a:buNone/>
            </a:pPr>
            <a:r>
              <a:rPr lang="en" sz="1400"/>
              <a:t>&lt;/shape&gt;</a:t>
            </a:r>
          </a:p>
          <a:p>
            <a:endParaRPr lang="en" sz="1400"/>
          </a:p>
        </p:txBody>
      </p:sp>
      <p:sp>
        <p:nvSpPr>
          <p:cNvPr id="210" name="Shape 210"/>
          <p:cNvSpPr/>
          <p:nvPr/>
        </p:nvSpPr>
        <p:spPr>
          <a:xfrm>
            <a:off x="5469625" y="3550125"/>
            <a:ext cx="1826399" cy="857400"/>
          </a:xfrm>
          <a:prstGeom prst="roundRect">
            <a:avLst>
              <a:gd name="adj" fmla="val 16667"/>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Create your Shape XML file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1 Define Layout file for Widget</a:t>
            </a:r>
          </a:p>
        </p:txBody>
      </p:sp>
      <p:sp>
        <p:nvSpPr>
          <p:cNvPr id="216" name="Shape 21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400"/>
              <a:t>&lt;?xml version="1.0" encoding="utf-8"?&gt;</a:t>
            </a:r>
          </a:p>
          <a:p>
            <a:pPr lvl="0" rtl="0">
              <a:lnSpc>
                <a:spcPct val="115000"/>
              </a:lnSpc>
              <a:spcBef>
                <a:spcPts val="0"/>
              </a:spcBef>
              <a:buNone/>
            </a:pPr>
            <a:r>
              <a:rPr lang="en" sz="1400"/>
              <a:t>&lt;LinearLayout xmlns:android="http://schemas.android.com/apk/res/android"</a:t>
            </a:r>
          </a:p>
          <a:p>
            <a:pPr lvl="0" rtl="0">
              <a:lnSpc>
                <a:spcPct val="115000"/>
              </a:lnSpc>
              <a:spcBef>
                <a:spcPts val="0"/>
              </a:spcBef>
              <a:buNone/>
            </a:pPr>
            <a:r>
              <a:rPr lang="en" sz="1400"/>
              <a:t>    android:id="@+id/layout"</a:t>
            </a:r>
          </a:p>
          <a:p>
            <a:pPr lvl="0" rtl="0">
              <a:lnSpc>
                <a:spcPct val="115000"/>
              </a:lnSpc>
              <a:spcBef>
                <a:spcPts val="0"/>
              </a:spcBef>
              <a:buNone/>
            </a:pPr>
            <a:r>
              <a:rPr lang="en" sz="1400"/>
              <a:t>    android:layout_width="match_parent"</a:t>
            </a:r>
          </a:p>
          <a:p>
            <a:pPr lvl="0" rtl="0">
              <a:lnSpc>
                <a:spcPct val="115000"/>
              </a:lnSpc>
              <a:spcBef>
                <a:spcPts val="0"/>
              </a:spcBef>
              <a:buNone/>
            </a:pPr>
            <a:r>
              <a:rPr lang="en" sz="1400"/>
              <a:t>    android:layout_height="match_parent"</a:t>
            </a:r>
          </a:p>
          <a:p>
            <a:pPr lvl="0" rtl="0">
              <a:lnSpc>
                <a:spcPct val="115000"/>
              </a:lnSpc>
              <a:spcBef>
                <a:spcPts val="0"/>
              </a:spcBef>
              <a:buNone/>
            </a:pPr>
            <a:r>
              <a:rPr lang="en" sz="1400"/>
              <a:t>    android:layout_margin="8dip"</a:t>
            </a:r>
          </a:p>
          <a:p>
            <a:pPr lvl="0" rtl="0">
              <a:lnSpc>
                <a:spcPct val="115000"/>
              </a:lnSpc>
              <a:spcBef>
                <a:spcPts val="0"/>
              </a:spcBef>
              <a:buNone/>
            </a:pPr>
            <a:r>
              <a:rPr lang="en" sz="1400"/>
              <a:t>    android:background="@drawable/myshape" &gt;</a:t>
            </a:r>
          </a:p>
          <a:p>
            <a:endParaRPr lang="en" sz="1400"/>
          </a:p>
          <a:p>
            <a:pPr lvl="0" rtl="0">
              <a:lnSpc>
                <a:spcPct val="115000"/>
              </a:lnSpc>
              <a:spcBef>
                <a:spcPts val="0"/>
              </a:spcBef>
              <a:buNone/>
            </a:pPr>
            <a:r>
              <a:rPr lang="en" sz="1400"/>
              <a:t>    &lt;TextView</a:t>
            </a:r>
          </a:p>
          <a:p>
            <a:pPr lvl="0" rtl="0">
              <a:lnSpc>
                <a:spcPct val="115000"/>
              </a:lnSpc>
              <a:spcBef>
                <a:spcPts val="0"/>
              </a:spcBef>
              <a:buNone/>
            </a:pPr>
            <a:r>
              <a:rPr lang="en" sz="1400"/>
              <a:t>        android:id="@+id/update"</a:t>
            </a:r>
          </a:p>
          <a:p>
            <a:pPr lvl="0" rtl="0">
              <a:lnSpc>
                <a:spcPct val="115000"/>
              </a:lnSpc>
              <a:spcBef>
                <a:spcPts val="0"/>
              </a:spcBef>
              <a:buNone/>
            </a:pPr>
            <a:r>
              <a:rPr lang="en" sz="1400"/>
              <a:t>        style="@android:style/TextAppearance.Medium"</a:t>
            </a:r>
          </a:p>
          <a:p>
            <a:pPr lvl="0" rtl="0">
              <a:lnSpc>
                <a:spcPct val="115000"/>
              </a:lnSpc>
              <a:spcBef>
                <a:spcPts val="0"/>
              </a:spcBef>
              <a:buNone/>
            </a:pPr>
            <a:r>
              <a:rPr lang="en" sz="1400"/>
              <a:t>        android:layout_width="match_parent"</a:t>
            </a:r>
          </a:p>
          <a:p>
            <a:pPr lvl="0" rtl="0">
              <a:lnSpc>
                <a:spcPct val="115000"/>
              </a:lnSpc>
              <a:spcBef>
                <a:spcPts val="0"/>
              </a:spcBef>
              <a:buNone/>
            </a:pPr>
            <a:r>
              <a:rPr lang="en" sz="1400"/>
              <a:t>        android:layout_height="match_parent"</a:t>
            </a:r>
          </a:p>
          <a:p>
            <a:pPr lvl="0" rtl="0">
              <a:lnSpc>
                <a:spcPct val="115000"/>
              </a:lnSpc>
              <a:spcBef>
                <a:spcPts val="0"/>
              </a:spcBef>
              <a:buNone/>
            </a:pPr>
            <a:r>
              <a:rPr lang="en" sz="1400"/>
              <a:t>        android:layout_gravity="center"</a:t>
            </a:r>
          </a:p>
          <a:p>
            <a:pPr lvl="0" rtl="0">
              <a:lnSpc>
                <a:spcPct val="115000"/>
              </a:lnSpc>
              <a:spcBef>
                <a:spcPts val="0"/>
              </a:spcBef>
              <a:buNone/>
            </a:pPr>
            <a:r>
              <a:rPr lang="en" sz="1400"/>
              <a:t>        android:gravity="center_horizontal|center_vertical"</a:t>
            </a:r>
          </a:p>
          <a:p>
            <a:pPr lvl="0" rtl="0">
              <a:lnSpc>
                <a:spcPct val="115000"/>
              </a:lnSpc>
              <a:spcBef>
                <a:spcPts val="0"/>
              </a:spcBef>
              <a:buNone/>
            </a:pPr>
            <a:r>
              <a:rPr lang="en" sz="1400"/>
              <a:t>        android:layout_margin="4dip"</a:t>
            </a:r>
          </a:p>
          <a:p>
            <a:pPr lvl="0" rtl="0">
              <a:lnSpc>
                <a:spcPct val="115000"/>
              </a:lnSpc>
              <a:spcBef>
                <a:spcPts val="0"/>
              </a:spcBef>
              <a:buNone/>
            </a:pPr>
            <a:r>
              <a:rPr lang="en" sz="1400"/>
              <a:t>        android:text="Static Text" &gt;</a:t>
            </a:r>
          </a:p>
          <a:p>
            <a:pPr lvl="0" rtl="0">
              <a:lnSpc>
                <a:spcPct val="115000"/>
              </a:lnSpc>
              <a:spcBef>
                <a:spcPts val="0"/>
              </a:spcBef>
              <a:buNone/>
            </a:pPr>
            <a:r>
              <a:rPr lang="en" sz="1400"/>
              <a:t>    &lt;/TextView&gt;</a:t>
            </a:r>
          </a:p>
          <a:p>
            <a:endParaRPr lang="en" sz="1400"/>
          </a:p>
          <a:p>
            <a:pPr lvl="0" rtl="0">
              <a:lnSpc>
                <a:spcPct val="115000"/>
              </a:lnSpc>
              <a:spcBef>
                <a:spcPts val="0"/>
              </a:spcBef>
              <a:buNone/>
            </a:pPr>
            <a:r>
              <a:rPr lang="en" sz="1400"/>
              <a:t>&lt;/LinearLayout&gt; </a:t>
            </a:r>
          </a:p>
          <a:p>
            <a:endParaRPr lang="en" sz="140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1 Define Layout file for Widget</a:t>
            </a:r>
          </a:p>
        </p:txBody>
      </p:sp>
      <p:sp>
        <p:nvSpPr>
          <p:cNvPr id="222" name="Shape 22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400"/>
              <a:t>&lt;?xml version="1.0" encoding="utf-8"?&gt;</a:t>
            </a:r>
          </a:p>
          <a:p>
            <a:pPr lvl="0" rtl="0">
              <a:lnSpc>
                <a:spcPct val="115000"/>
              </a:lnSpc>
              <a:spcBef>
                <a:spcPts val="0"/>
              </a:spcBef>
              <a:buNone/>
            </a:pPr>
            <a:r>
              <a:rPr lang="en" sz="1400"/>
              <a:t>&lt;LinearLayout xmlns:android="http://schemas.android.com/apk/res/android"</a:t>
            </a:r>
          </a:p>
          <a:p>
            <a:pPr lvl="0" rtl="0">
              <a:lnSpc>
                <a:spcPct val="115000"/>
              </a:lnSpc>
              <a:spcBef>
                <a:spcPts val="0"/>
              </a:spcBef>
              <a:buNone/>
            </a:pPr>
            <a:r>
              <a:rPr lang="en" sz="1400"/>
              <a:t>    android:id="@+id/layout"</a:t>
            </a:r>
          </a:p>
          <a:p>
            <a:pPr lvl="0" rtl="0">
              <a:lnSpc>
                <a:spcPct val="115000"/>
              </a:lnSpc>
              <a:spcBef>
                <a:spcPts val="0"/>
              </a:spcBef>
              <a:buNone/>
            </a:pPr>
            <a:r>
              <a:rPr lang="en" sz="1400"/>
              <a:t>    android:layout_width="match_parent"</a:t>
            </a:r>
          </a:p>
          <a:p>
            <a:pPr lvl="0" rtl="0">
              <a:lnSpc>
                <a:spcPct val="115000"/>
              </a:lnSpc>
              <a:spcBef>
                <a:spcPts val="0"/>
              </a:spcBef>
              <a:buNone/>
            </a:pPr>
            <a:r>
              <a:rPr lang="en" sz="1400"/>
              <a:t>    android:layout_height="match_parent"</a:t>
            </a:r>
          </a:p>
          <a:p>
            <a:pPr lvl="0" rtl="0">
              <a:lnSpc>
                <a:spcPct val="115000"/>
              </a:lnSpc>
              <a:spcBef>
                <a:spcPts val="0"/>
              </a:spcBef>
              <a:buNone/>
            </a:pPr>
            <a:r>
              <a:rPr lang="en" sz="1400"/>
              <a:t>    android:layout_margin="8dip"</a:t>
            </a:r>
          </a:p>
          <a:p>
            <a:pPr lvl="0" rtl="0">
              <a:lnSpc>
                <a:spcPct val="115000"/>
              </a:lnSpc>
              <a:spcBef>
                <a:spcPts val="0"/>
              </a:spcBef>
              <a:buNone/>
            </a:pPr>
            <a:r>
              <a:rPr lang="en" sz="1400" b="1"/>
              <a:t>    android:background="@drawable/myshape"</a:t>
            </a:r>
            <a:r>
              <a:rPr lang="en" sz="1400"/>
              <a:t> &gt;</a:t>
            </a:r>
          </a:p>
          <a:p>
            <a:endParaRPr lang="en" sz="1400"/>
          </a:p>
          <a:p>
            <a:pPr lvl="0" rtl="0">
              <a:lnSpc>
                <a:spcPct val="115000"/>
              </a:lnSpc>
              <a:spcBef>
                <a:spcPts val="0"/>
              </a:spcBef>
              <a:buNone/>
            </a:pPr>
            <a:r>
              <a:rPr lang="en" sz="1400"/>
              <a:t>    &lt;TextView</a:t>
            </a:r>
          </a:p>
          <a:p>
            <a:pPr lvl="0" rtl="0">
              <a:lnSpc>
                <a:spcPct val="115000"/>
              </a:lnSpc>
              <a:spcBef>
                <a:spcPts val="0"/>
              </a:spcBef>
              <a:buNone/>
            </a:pPr>
            <a:r>
              <a:rPr lang="en" sz="1400"/>
              <a:t>        android:id="@+id/update"</a:t>
            </a:r>
          </a:p>
          <a:p>
            <a:pPr lvl="0" rtl="0">
              <a:lnSpc>
                <a:spcPct val="115000"/>
              </a:lnSpc>
              <a:spcBef>
                <a:spcPts val="0"/>
              </a:spcBef>
              <a:buNone/>
            </a:pPr>
            <a:r>
              <a:rPr lang="en" sz="1400"/>
              <a:t>        style="@android:style/TextAppearance.Medium"</a:t>
            </a:r>
          </a:p>
          <a:p>
            <a:pPr lvl="0" rtl="0">
              <a:lnSpc>
                <a:spcPct val="115000"/>
              </a:lnSpc>
              <a:spcBef>
                <a:spcPts val="0"/>
              </a:spcBef>
              <a:buNone/>
            </a:pPr>
            <a:r>
              <a:rPr lang="en" sz="1400"/>
              <a:t>        android:layout_width="match_parent"</a:t>
            </a:r>
          </a:p>
          <a:p>
            <a:pPr lvl="0" rtl="0">
              <a:lnSpc>
                <a:spcPct val="115000"/>
              </a:lnSpc>
              <a:spcBef>
                <a:spcPts val="0"/>
              </a:spcBef>
              <a:buNone/>
            </a:pPr>
            <a:r>
              <a:rPr lang="en" sz="1400"/>
              <a:t>        android:layout_height="match_parent"</a:t>
            </a:r>
          </a:p>
          <a:p>
            <a:pPr lvl="0" rtl="0">
              <a:lnSpc>
                <a:spcPct val="115000"/>
              </a:lnSpc>
              <a:spcBef>
                <a:spcPts val="0"/>
              </a:spcBef>
              <a:buNone/>
            </a:pPr>
            <a:r>
              <a:rPr lang="en" sz="1400"/>
              <a:t>        android:layout_gravity="center"</a:t>
            </a:r>
          </a:p>
          <a:p>
            <a:pPr lvl="0" rtl="0">
              <a:lnSpc>
                <a:spcPct val="115000"/>
              </a:lnSpc>
              <a:spcBef>
                <a:spcPts val="0"/>
              </a:spcBef>
              <a:buNone/>
            </a:pPr>
            <a:r>
              <a:rPr lang="en" sz="1400"/>
              <a:t>        android:gravity="center_horizontal|center_vertical"</a:t>
            </a:r>
          </a:p>
          <a:p>
            <a:pPr lvl="0" rtl="0">
              <a:lnSpc>
                <a:spcPct val="115000"/>
              </a:lnSpc>
              <a:spcBef>
                <a:spcPts val="0"/>
              </a:spcBef>
              <a:buNone/>
            </a:pPr>
            <a:r>
              <a:rPr lang="en" sz="1400"/>
              <a:t>        android:layout_margin="4dip"</a:t>
            </a:r>
          </a:p>
          <a:p>
            <a:pPr lvl="0" rtl="0">
              <a:lnSpc>
                <a:spcPct val="115000"/>
              </a:lnSpc>
              <a:spcBef>
                <a:spcPts val="0"/>
              </a:spcBef>
              <a:buNone/>
            </a:pPr>
            <a:r>
              <a:rPr lang="en" sz="1400"/>
              <a:t>        android:text="Static Text" &gt;</a:t>
            </a:r>
          </a:p>
          <a:p>
            <a:pPr lvl="0" rtl="0">
              <a:lnSpc>
                <a:spcPct val="115000"/>
              </a:lnSpc>
              <a:spcBef>
                <a:spcPts val="0"/>
              </a:spcBef>
              <a:buNone/>
            </a:pPr>
            <a:r>
              <a:rPr lang="en" sz="1400"/>
              <a:t>    &lt;/TextView&gt;</a:t>
            </a:r>
          </a:p>
          <a:p>
            <a:endParaRPr lang="en" sz="1400"/>
          </a:p>
          <a:p>
            <a:pPr lvl="0" rtl="0">
              <a:lnSpc>
                <a:spcPct val="115000"/>
              </a:lnSpc>
              <a:spcBef>
                <a:spcPts val="0"/>
              </a:spcBef>
              <a:buNone/>
            </a:pPr>
            <a:r>
              <a:rPr lang="en" sz="1400"/>
              <a:t>&lt;/LinearLayout&gt; </a:t>
            </a:r>
          </a:p>
          <a:p>
            <a:endParaRPr lang="en" sz="1400"/>
          </a:p>
        </p:txBody>
      </p:sp>
      <p:sp>
        <p:nvSpPr>
          <p:cNvPr id="223" name="Shape 223"/>
          <p:cNvSpPr/>
          <p:nvPr/>
        </p:nvSpPr>
        <p:spPr>
          <a:xfrm>
            <a:off x="5562800" y="2953775"/>
            <a:ext cx="2357399" cy="931800"/>
          </a:xfrm>
          <a:prstGeom prst="wedgeRoundRectCallout">
            <a:avLst>
              <a:gd name="adj1" fmla="val -57115"/>
              <a:gd name="adj2" fmla="val -16999"/>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Add your Shape XML file as the background in the Layout for your Widget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1 Define Layout file for Widget</a:t>
            </a:r>
          </a:p>
        </p:txBody>
      </p:sp>
      <p:sp>
        <p:nvSpPr>
          <p:cNvPr id="229" name="Shape 22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400"/>
              <a:t>&lt;?xml version="1.0" encoding="utf-8"?&gt;</a:t>
            </a:r>
          </a:p>
          <a:p>
            <a:pPr lvl="0" rtl="0">
              <a:lnSpc>
                <a:spcPct val="115000"/>
              </a:lnSpc>
              <a:spcBef>
                <a:spcPts val="0"/>
              </a:spcBef>
              <a:buNone/>
            </a:pPr>
            <a:r>
              <a:rPr lang="en" sz="1400"/>
              <a:t>&lt;LinearLayout xmlns:android="http://schemas.android.com/apk/res/android"</a:t>
            </a:r>
          </a:p>
          <a:p>
            <a:pPr lvl="0" rtl="0">
              <a:lnSpc>
                <a:spcPct val="115000"/>
              </a:lnSpc>
              <a:spcBef>
                <a:spcPts val="0"/>
              </a:spcBef>
              <a:buNone/>
            </a:pPr>
            <a:r>
              <a:rPr lang="en" sz="1400"/>
              <a:t>    android:id="@+id/layout"</a:t>
            </a:r>
          </a:p>
          <a:p>
            <a:pPr lvl="0" rtl="0">
              <a:lnSpc>
                <a:spcPct val="115000"/>
              </a:lnSpc>
              <a:spcBef>
                <a:spcPts val="0"/>
              </a:spcBef>
              <a:buNone/>
            </a:pPr>
            <a:r>
              <a:rPr lang="en" sz="1400"/>
              <a:t>    android:layout_width="match_parent"</a:t>
            </a:r>
          </a:p>
          <a:p>
            <a:pPr lvl="0" rtl="0">
              <a:lnSpc>
                <a:spcPct val="115000"/>
              </a:lnSpc>
              <a:spcBef>
                <a:spcPts val="0"/>
              </a:spcBef>
              <a:buNone/>
            </a:pPr>
            <a:r>
              <a:rPr lang="en" sz="1400"/>
              <a:t>    android:layout_height="match_parent"</a:t>
            </a:r>
          </a:p>
          <a:p>
            <a:pPr lvl="0" rtl="0">
              <a:lnSpc>
                <a:spcPct val="115000"/>
              </a:lnSpc>
              <a:spcBef>
                <a:spcPts val="0"/>
              </a:spcBef>
              <a:buNone/>
            </a:pPr>
            <a:r>
              <a:rPr lang="en" sz="1400"/>
              <a:t>    android:layout_margin="8dip"</a:t>
            </a:r>
          </a:p>
          <a:p>
            <a:pPr lvl="0" rtl="0">
              <a:lnSpc>
                <a:spcPct val="115000"/>
              </a:lnSpc>
              <a:spcBef>
                <a:spcPts val="0"/>
              </a:spcBef>
              <a:buNone/>
            </a:pPr>
            <a:r>
              <a:rPr lang="en" sz="1400"/>
              <a:t>    android:background="@drawable/myshape" &gt;</a:t>
            </a:r>
          </a:p>
          <a:p>
            <a:endParaRPr lang="en" sz="1400"/>
          </a:p>
          <a:p>
            <a:pPr lvl="0" rtl="0">
              <a:lnSpc>
                <a:spcPct val="115000"/>
              </a:lnSpc>
              <a:spcBef>
                <a:spcPts val="0"/>
              </a:spcBef>
              <a:buNone/>
            </a:pPr>
            <a:r>
              <a:rPr lang="en" sz="1400"/>
              <a:t>    </a:t>
            </a:r>
            <a:r>
              <a:rPr lang="en" sz="1400" b="1"/>
              <a:t>&lt;TextView</a:t>
            </a:r>
          </a:p>
          <a:p>
            <a:pPr lvl="0" rtl="0">
              <a:lnSpc>
                <a:spcPct val="115000"/>
              </a:lnSpc>
              <a:spcBef>
                <a:spcPts val="0"/>
              </a:spcBef>
              <a:buNone/>
            </a:pPr>
            <a:r>
              <a:rPr lang="en" sz="1400" b="1"/>
              <a:t>        android:id="@+id/update"</a:t>
            </a:r>
          </a:p>
          <a:p>
            <a:pPr lvl="0" rtl="0">
              <a:lnSpc>
                <a:spcPct val="115000"/>
              </a:lnSpc>
              <a:spcBef>
                <a:spcPts val="0"/>
              </a:spcBef>
              <a:buNone/>
            </a:pPr>
            <a:r>
              <a:rPr lang="en" sz="1400" b="1"/>
              <a:t>        style="@android:style/TextAppearance.Medium"</a:t>
            </a:r>
          </a:p>
          <a:p>
            <a:pPr lvl="0" rtl="0">
              <a:lnSpc>
                <a:spcPct val="115000"/>
              </a:lnSpc>
              <a:spcBef>
                <a:spcPts val="0"/>
              </a:spcBef>
              <a:buNone/>
            </a:pPr>
            <a:r>
              <a:rPr lang="en" sz="1400" b="1"/>
              <a:t>        android:layout_width="match_parent"</a:t>
            </a:r>
          </a:p>
          <a:p>
            <a:pPr lvl="0" rtl="0">
              <a:lnSpc>
                <a:spcPct val="115000"/>
              </a:lnSpc>
              <a:spcBef>
                <a:spcPts val="0"/>
              </a:spcBef>
              <a:buNone/>
            </a:pPr>
            <a:r>
              <a:rPr lang="en" sz="1400" b="1"/>
              <a:t>        android:layout_height="match_parent"</a:t>
            </a:r>
          </a:p>
          <a:p>
            <a:pPr lvl="0" rtl="0">
              <a:lnSpc>
                <a:spcPct val="115000"/>
              </a:lnSpc>
              <a:spcBef>
                <a:spcPts val="0"/>
              </a:spcBef>
              <a:buNone/>
            </a:pPr>
            <a:r>
              <a:rPr lang="en" sz="1400" b="1"/>
              <a:t>        android:layout_gravity="center"</a:t>
            </a:r>
          </a:p>
          <a:p>
            <a:pPr lvl="0" rtl="0">
              <a:lnSpc>
                <a:spcPct val="115000"/>
              </a:lnSpc>
              <a:spcBef>
                <a:spcPts val="0"/>
              </a:spcBef>
              <a:buNone/>
            </a:pPr>
            <a:r>
              <a:rPr lang="en" sz="1400" b="1"/>
              <a:t>        android:gravity="center_horizontal|center_vertical"</a:t>
            </a:r>
          </a:p>
          <a:p>
            <a:pPr lvl="0" rtl="0">
              <a:lnSpc>
                <a:spcPct val="115000"/>
              </a:lnSpc>
              <a:spcBef>
                <a:spcPts val="0"/>
              </a:spcBef>
              <a:buNone/>
            </a:pPr>
            <a:r>
              <a:rPr lang="en" sz="1400" b="1"/>
              <a:t>        android:layout_margin="4dip"</a:t>
            </a:r>
          </a:p>
          <a:p>
            <a:pPr lvl="0" rtl="0">
              <a:lnSpc>
                <a:spcPct val="115000"/>
              </a:lnSpc>
              <a:spcBef>
                <a:spcPts val="0"/>
              </a:spcBef>
              <a:buNone/>
            </a:pPr>
            <a:r>
              <a:rPr lang="en" sz="1400" b="1"/>
              <a:t>        android:text="Static Text" &gt;</a:t>
            </a:r>
          </a:p>
          <a:p>
            <a:pPr lvl="0" rtl="0">
              <a:lnSpc>
                <a:spcPct val="115000"/>
              </a:lnSpc>
              <a:spcBef>
                <a:spcPts val="0"/>
              </a:spcBef>
              <a:buNone/>
            </a:pPr>
            <a:r>
              <a:rPr lang="en" sz="1400" b="1"/>
              <a:t>    &lt;/TextView&gt;</a:t>
            </a:r>
          </a:p>
          <a:p>
            <a:endParaRPr lang="en" sz="1400" b="1"/>
          </a:p>
          <a:p>
            <a:pPr lvl="0" rtl="0">
              <a:lnSpc>
                <a:spcPct val="115000"/>
              </a:lnSpc>
              <a:spcBef>
                <a:spcPts val="0"/>
              </a:spcBef>
              <a:buNone/>
            </a:pPr>
            <a:r>
              <a:rPr lang="en" sz="1400"/>
              <a:t>&lt;/LinearLayout&gt; </a:t>
            </a:r>
          </a:p>
          <a:p>
            <a:endParaRPr lang="en" sz="1400"/>
          </a:p>
        </p:txBody>
      </p:sp>
      <p:sp>
        <p:nvSpPr>
          <p:cNvPr id="230" name="Shape 230"/>
          <p:cNvSpPr/>
          <p:nvPr/>
        </p:nvSpPr>
        <p:spPr>
          <a:xfrm>
            <a:off x="6410725" y="4426025"/>
            <a:ext cx="2357399" cy="931800"/>
          </a:xfrm>
          <a:prstGeom prst="wedgeRoundRectCallout">
            <a:avLst>
              <a:gd name="adj1" fmla="val -57115"/>
              <a:gd name="adj2" fmla="val -16999"/>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This TextView will be used to show the random number</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2 Create XML Widget info file</a:t>
            </a:r>
          </a:p>
        </p:txBody>
      </p:sp>
      <p:sp>
        <p:nvSpPr>
          <p:cNvPr id="236" name="Shape 23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15000"/>
              </a:lnSpc>
              <a:spcBef>
                <a:spcPts val="0"/>
              </a:spcBef>
              <a:buClr>
                <a:schemeClr val="dk1"/>
              </a:buClr>
              <a:buSzPct val="166666"/>
              <a:buFont typeface="Arial"/>
              <a:buChar char="•"/>
            </a:pPr>
            <a:r>
              <a:rPr lang="en" dirty="0" smtClean="0">
                <a:solidFill>
                  <a:srgbClr val="000000"/>
                </a:solidFill>
              </a:rPr>
              <a:t>File </a:t>
            </a:r>
            <a:r>
              <a:rPr lang="en" dirty="0">
                <a:solidFill>
                  <a:srgbClr val="000000"/>
                </a:solidFill>
              </a:rPr>
              <a:t>&gt; New &gt; Android &gt; Android XML File</a:t>
            </a:r>
          </a:p>
          <a:p>
            <a:endParaRPr lang="en" dirty="0">
              <a:solidFill>
                <a:srgbClr val="000000"/>
              </a:solidFill>
            </a:endParaRPr>
          </a:p>
          <a:p>
            <a:endParaRPr lang="en" dirty="0">
              <a:solidFill>
                <a:srgbClr val="000000"/>
              </a:solidFill>
            </a:endParaRPr>
          </a:p>
          <a:p>
            <a:pPr marL="457200" lvl="0" indent="-419100" rtl="0">
              <a:lnSpc>
                <a:spcPct val="115000"/>
              </a:lnSpc>
              <a:spcBef>
                <a:spcPts val="0"/>
              </a:spcBef>
              <a:buClr>
                <a:schemeClr val="dk1"/>
              </a:buClr>
              <a:buSzPct val="166666"/>
              <a:buFont typeface="Arial"/>
              <a:buChar char="•"/>
            </a:pPr>
            <a:r>
              <a:rPr lang="en" dirty="0"/>
              <a:t>Resource Type: AppWidget Provider</a:t>
            </a:r>
          </a:p>
          <a:p>
            <a:endParaRPr lang="en" dirty="0"/>
          </a:p>
          <a:p>
            <a:endParaRPr lang="en" dirty="0"/>
          </a:p>
          <a:p>
            <a:pPr marL="457200" lvl="0" indent="-419100" rtl="0">
              <a:lnSpc>
                <a:spcPct val="115000"/>
              </a:lnSpc>
              <a:spcBef>
                <a:spcPts val="0"/>
              </a:spcBef>
              <a:buClr>
                <a:schemeClr val="dk1"/>
              </a:buClr>
              <a:buSzPct val="166666"/>
              <a:buFont typeface="Arial"/>
              <a:buChar char="•"/>
            </a:pPr>
            <a:r>
              <a:rPr lang="en" dirty="0"/>
              <a:t>File: e.g. "widget_info.xml"</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2 Create XML Widget info file</a:t>
            </a:r>
          </a:p>
        </p:txBody>
      </p:sp>
      <p:sp>
        <p:nvSpPr>
          <p:cNvPr id="242" name="Shape 24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381000" rtl="0">
              <a:lnSpc>
                <a:spcPct val="115000"/>
              </a:lnSpc>
              <a:spcBef>
                <a:spcPts val="0"/>
              </a:spcBef>
              <a:buClr>
                <a:schemeClr val="dk1"/>
              </a:buClr>
              <a:buSzPct val="166666"/>
              <a:buFont typeface="Arial"/>
              <a:buChar char="•"/>
            </a:pPr>
            <a:r>
              <a:rPr lang="en" sz="2400" dirty="0" smtClean="0">
                <a:solidFill>
                  <a:srgbClr val="000000"/>
                </a:solidFill>
              </a:rPr>
              <a:t>In </a:t>
            </a:r>
            <a:r>
              <a:rPr lang="en" sz="2400" dirty="0">
                <a:solidFill>
                  <a:srgbClr val="000000"/>
                </a:solidFill>
              </a:rPr>
              <a:t>the widget configuration file you can specify a fixed update interval</a:t>
            </a:r>
          </a:p>
          <a:p>
            <a:endParaRPr lang="en" sz="2400" dirty="0">
              <a:solidFill>
                <a:srgbClr val="000000"/>
              </a:solidFill>
            </a:endParaRPr>
          </a:p>
          <a:p>
            <a:pPr marL="914400" lvl="1" indent="-381000" rtl="0">
              <a:lnSpc>
                <a:spcPct val="115000"/>
              </a:lnSpc>
              <a:spcBef>
                <a:spcPts val="0"/>
              </a:spcBef>
              <a:buClr>
                <a:schemeClr val="dk1"/>
              </a:buClr>
              <a:buSzPct val="80000"/>
              <a:buFont typeface="Courier New"/>
              <a:buChar char="o"/>
            </a:pPr>
            <a:r>
              <a:rPr lang="en" dirty="0">
                <a:solidFill>
                  <a:srgbClr val="000000"/>
                </a:solidFill>
              </a:rPr>
              <a:t>t</a:t>
            </a:r>
            <a:r>
              <a:rPr lang="en" sz="2400" dirty="0">
                <a:solidFill>
                  <a:srgbClr val="000000"/>
                </a:solidFill>
              </a:rPr>
              <a:t>he system will wake up after this time interval and call your broadcast receiver to </a:t>
            </a:r>
            <a:r>
              <a:rPr lang="en" dirty="0">
                <a:solidFill>
                  <a:srgbClr val="000000"/>
                </a:solidFill>
              </a:rPr>
              <a:t>update </a:t>
            </a:r>
            <a:r>
              <a:rPr lang="en" sz="2400" dirty="0">
                <a:solidFill>
                  <a:srgbClr val="000000"/>
                </a:solidFill>
              </a:rPr>
              <a:t>the widget </a:t>
            </a:r>
          </a:p>
          <a:p>
            <a:endParaRPr lang="en" sz="2400" dirty="0">
              <a:solidFill>
                <a:srgbClr val="000000"/>
              </a:solidFill>
            </a:endParaRPr>
          </a:p>
          <a:p>
            <a:pPr marL="914400" lvl="1" indent="-381000" rtl="0">
              <a:lnSpc>
                <a:spcPct val="115000"/>
              </a:lnSpc>
              <a:spcBef>
                <a:spcPts val="0"/>
              </a:spcBef>
              <a:buClr>
                <a:schemeClr val="dk1"/>
              </a:buClr>
              <a:buSzPct val="80000"/>
              <a:buFont typeface="Courier New"/>
              <a:buChar char="o"/>
            </a:pPr>
            <a:r>
              <a:rPr lang="en" dirty="0">
                <a:solidFill>
                  <a:srgbClr val="000000"/>
                </a:solidFill>
              </a:rPr>
              <a:t>t</a:t>
            </a:r>
            <a:r>
              <a:rPr lang="en" sz="2400" dirty="0">
                <a:solidFill>
                  <a:srgbClr val="000000"/>
                </a:solidFill>
              </a:rPr>
              <a:t>he smallest update interval </a:t>
            </a:r>
            <a:r>
              <a:rPr lang="en" sz="2400">
                <a:solidFill>
                  <a:srgbClr val="000000"/>
                </a:solidFill>
              </a:rPr>
              <a:t>is </a:t>
            </a:r>
            <a:r>
              <a:rPr lang="en" sz="2400" smtClean="0">
                <a:solidFill>
                  <a:srgbClr val="000000"/>
                </a:solidFill>
              </a:rPr>
              <a:t>180000 </a:t>
            </a:r>
            <a:r>
              <a:rPr lang="en" sz="2400">
                <a:solidFill>
                  <a:srgbClr val="000000"/>
                </a:solidFill>
              </a:rPr>
              <a:t>milliseconds </a:t>
            </a:r>
            <a:r>
              <a:rPr lang="en" sz="2400" smtClean="0">
                <a:solidFill>
                  <a:srgbClr val="000000"/>
                </a:solidFill>
              </a:rPr>
              <a:t>(</a:t>
            </a:r>
            <a:r>
              <a:rPr lang="en" smtClean="0">
                <a:solidFill>
                  <a:srgbClr val="000000"/>
                </a:solidFill>
              </a:rPr>
              <a:t>30 minutes</a:t>
            </a:r>
            <a:r>
              <a:rPr lang="en" sz="2400" smtClean="0">
                <a:solidFill>
                  <a:srgbClr val="000000"/>
                </a:solidFill>
              </a:rPr>
              <a:t>)</a:t>
            </a:r>
            <a:endParaRPr lang="en" sz="2400" dirty="0">
              <a:solidFill>
                <a:srgbClr val="000000"/>
              </a:solidFill>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2 Create XML Widget info file</a:t>
            </a:r>
          </a:p>
        </p:txBody>
      </p:sp>
      <p:sp>
        <p:nvSpPr>
          <p:cNvPr id="248" name="Shape 24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15000"/>
              </a:lnSpc>
              <a:spcBef>
                <a:spcPts val="0"/>
              </a:spcBef>
              <a:buClr>
                <a:schemeClr val="dk1"/>
              </a:buClr>
              <a:buSzPct val="166666"/>
              <a:buFont typeface="Arial"/>
              <a:buChar char="•"/>
            </a:pPr>
            <a:r>
              <a:rPr lang="en">
                <a:solidFill>
                  <a:srgbClr val="000000"/>
                </a:solidFill>
              </a:rPr>
              <a:t>Modify the file (using the XML form method, or the XML editor) to look like this</a:t>
            </a:r>
          </a:p>
          <a:p>
            <a:endParaRPr lang="en">
              <a:solidFill>
                <a:srgbClr val="000000"/>
              </a:solidFill>
            </a:endParaRPr>
          </a:p>
          <a:p>
            <a:pPr lvl="0" rtl="0">
              <a:lnSpc>
                <a:spcPct val="115000"/>
              </a:lnSpc>
              <a:spcBef>
                <a:spcPts val="0"/>
              </a:spcBef>
              <a:buNone/>
            </a:pPr>
            <a:r>
              <a:rPr lang="en" sz="1600"/>
              <a:t>&lt;?xml version="1.0" encoding="utf-8"?&gt;</a:t>
            </a:r>
          </a:p>
          <a:p>
            <a:pPr lvl="0" rtl="0">
              <a:lnSpc>
                <a:spcPct val="115000"/>
              </a:lnSpc>
              <a:spcBef>
                <a:spcPts val="0"/>
              </a:spcBef>
              <a:buNone/>
            </a:pPr>
            <a:r>
              <a:rPr lang="en" sz="1600"/>
              <a:t>&lt;appwidget-provider </a:t>
            </a:r>
          </a:p>
          <a:p>
            <a:pPr lvl="0" indent="457200" rtl="0">
              <a:lnSpc>
                <a:spcPct val="115000"/>
              </a:lnSpc>
              <a:spcBef>
                <a:spcPts val="0"/>
              </a:spcBef>
              <a:buNone/>
            </a:pPr>
            <a:r>
              <a:rPr lang="en" sz="1600"/>
              <a:t>xmlns:android="http://schemas.android.com/apk/res/android"</a:t>
            </a:r>
          </a:p>
          <a:p>
            <a:pPr lvl="0" indent="457200" rtl="0">
              <a:lnSpc>
                <a:spcPct val="115000"/>
              </a:lnSpc>
              <a:spcBef>
                <a:spcPts val="0"/>
              </a:spcBef>
              <a:buNone/>
            </a:pPr>
            <a:r>
              <a:rPr lang="en" sz="1600"/>
              <a:t>android:initialLayout="@layout/widget_layout"</a:t>
            </a:r>
          </a:p>
          <a:p>
            <a:pPr lvl="0" indent="457200" rtl="0">
              <a:lnSpc>
                <a:spcPct val="115000"/>
              </a:lnSpc>
              <a:spcBef>
                <a:spcPts val="0"/>
              </a:spcBef>
              <a:buNone/>
            </a:pPr>
            <a:r>
              <a:rPr lang="en" sz="1600"/>
              <a:t>android:minHeight="72dp"</a:t>
            </a:r>
          </a:p>
          <a:p>
            <a:pPr lvl="0" indent="457200" rtl="0">
              <a:lnSpc>
                <a:spcPct val="115000"/>
              </a:lnSpc>
              <a:spcBef>
                <a:spcPts val="0"/>
              </a:spcBef>
              <a:buNone/>
            </a:pPr>
            <a:r>
              <a:rPr lang="en" sz="1600"/>
              <a:t>android:minWidth="300dp"</a:t>
            </a:r>
          </a:p>
          <a:p>
            <a:pPr lvl="0" indent="457200" rtl="0">
              <a:lnSpc>
                <a:spcPct val="115000"/>
              </a:lnSpc>
              <a:spcBef>
                <a:spcPts val="0"/>
              </a:spcBef>
              <a:buNone/>
            </a:pPr>
            <a:r>
              <a:rPr lang="en" sz="1600"/>
              <a:t>android:updatePeriodMillis="180000" &gt;</a:t>
            </a:r>
          </a:p>
          <a:p>
            <a:pPr lvl="0" rtl="0">
              <a:lnSpc>
                <a:spcPct val="115000"/>
              </a:lnSpc>
              <a:spcBef>
                <a:spcPts val="0"/>
              </a:spcBef>
              <a:buNone/>
            </a:pPr>
            <a:r>
              <a:rPr lang="en" sz="1600"/>
              <a:t>&lt;/appwidget-provider&gt;</a:t>
            </a:r>
          </a:p>
          <a:p>
            <a:endParaRPr lang="en" sz="160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2 Create XML Widget info file</a:t>
            </a:r>
          </a:p>
        </p:txBody>
      </p:sp>
      <p:sp>
        <p:nvSpPr>
          <p:cNvPr id="254" name="Shape 25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15000"/>
              </a:lnSpc>
              <a:spcBef>
                <a:spcPts val="0"/>
              </a:spcBef>
              <a:buClr>
                <a:schemeClr val="dk1"/>
              </a:buClr>
              <a:buSzPct val="166666"/>
              <a:buFont typeface="Arial"/>
              <a:buChar char="•"/>
            </a:pPr>
            <a:r>
              <a:rPr lang="en">
                <a:solidFill>
                  <a:srgbClr val="000000"/>
                </a:solidFill>
              </a:rPr>
              <a:t>Modify the file (using the XML form method, or the XML editor) to look like this</a:t>
            </a:r>
          </a:p>
          <a:p>
            <a:endParaRPr lang="en">
              <a:solidFill>
                <a:srgbClr val="000000"/>
              </a:solidFill>
            </a:endParaRPr>
          </a:p>
          <a:p>
            <a:pPr lvl="0" rtl="0">
              <a:lnSpc>
                <a:spcPct val="115000"/>
              </a:lnSpc>
              <a:spcBef>
                <a:spcPts val="0"/>
              </a:spcBef>
              <a:buNone/>
            </a:pPr>
            <a:r>
              <a:rPr lang="en" sz="1600"/>
              <a:t>&lt;?xml version="1.0" encoding="utf-8"?&gt;</a:t>
            </a:r>
          </a:p>
          <a:p>
            <a:pPr lvl="0" rtl="0">
              <a:lnSpc>
                <a:spcPct val="115000"/>
              </a:lnSpc>
              <a:spcBef>
                <a:spcPts val="0"/>
              </a:spcBef>
              <a:buNone/>
            </a:pPr>
            <a:r>
              <a:rPr lang="en" sz="1600"/>
              <a:t>&lt;appwidget-provider </a:t>
            </a:r>
          </a:p>
          <a:p>
            <a:pPr lvl="0" indent="457200" rtl="0">
              <a:lnSpc>
                <a:spcPct val="115000"/>
              </a:lnSpc>
              <a:spcBef>
                <a:spcPts val="0"/>
              </a:spcBef>
              <a:buNone/>
            </a:pPr>
            <a:r>
              <a:rPr lang="en" sz="1600"/>
              <a:t>xmlns:android="http://schemas.android.com/apk/res/android"</a:t>
            </a:r>
          </a:p>
          <a:p>
            <a:pPr lvl="0" indent="457200" rtl="0">
              <a:lnSpc>
                <a:spcPct val="115000"/>
              </a:lnSpc>
              <a:spcBef>
                <a:spcPts val="0"/>
              </a:spcBef>
              <a:buNone/>
            </a:pPr>
            <a:r>
              <a:rPr lang="en" sz="1600"/>
              <a:t>android:initialLayout="@layout/widget_layout"</a:t>
            </a:r>
          </a:p>
          <a:p>
            <a:pPr lvl="0" indent="457200" rtl="0">
              <a:lnSpc>
                <a:spcPct val="115000"/>
              </a:lnSpc>
              <a:spcBef>
                <a:spcPts val="0"/>
              </a:spcBef>
              <a:buNone/>
            </a:pPr>
            <a:r>
              <a:rPr lang="en" sz="1600" b="1"/>
              <a:t>android:minHeight="72dp"</a:t>
            </a:r>
          </a:p>
          <a:p>
            <a:pPr lvl="0" indent="457200" rtl="0">
              <a:lnSpc>
                <a:spcPct val="115000"/>
              </a:lnSpc>
              <a:spcBef>
                <a:spcPts val="0"/>
              </a:spcBef>
              <a:buNone/>
            </a:pPr>
            <a:r>
              <a:rPr lang="en" sz="1600" b="1"/>
              <a:t>android:minWidth="300dp"</a:t>
            </a:r>
          </a:p>
          <a:p>
            <a:pPr lvl="0" indent="457200" rtl="0">
              <a:lnSpc>
                <a:spcPct val="115000"/>
              </a:lnSpc>
              <a:spcBef>
                <a:spcPts val="0"/>
              </a:spcBef>
              <a:buNone/>
            </a:pPr>
            <a:r>
              <a:rPr lang="en" sz="1600"/>
              <a:t>android:updatePeriodMillis="180000" &gt;</a:t>
            </a:r>
          </a:p>
          <a:p>
            <a:pPr lvl="0" rtl="0">
              <a:lnSpc>
                <a:spcPct val="115000"/>
              </a:lnSpc>
              <a:spcBef>
                <a:spcPts val="0"/>
              </a:spcBef>
              <a:buNone/>
            </a:pPr>
            <a:r>
              <a:rPr lang="en" sz="1600"/>
              <a:t>&lt;/appwidget-provider&gt;</a:t>
            </a:r>
          </a:p>
          <a:p>
            <a:endParaRPr lang="en" sz="1600"/>
          </a:p>
        </p:txBody>
      </p:sp>
      <p:sp>
        <p:nvSpPr>
          <p:cNvPr id="255" name="Shape 255"/>
          <p:cNvSpPr/>
          <p:nvPr/>
        </p:nvSpPr>
        <p:spPr>
          <a:xfrm>
            <a:off x="5814400" y="4165100"/>
            <a:ext cx="2357399" cy="931800"/>
          </a:xfrm>
          <a:prstGeom prst="wedgeRoundRectCallout">
            <a:avLst>
              <a:gd name="adj1" fmla="val -57115"/>
              <a:gd name="adj2" fmla="val -16999"/>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Set the minimum height and width of the AppWidget</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261" name="Shape 26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a:solidFill>
                  <a:srgbClr val="000000"/>
                </a:solidFill>
              </a:rPr>
              <a:t>
</a:t>
            </a:r>
          </a:p>
          <a:p>
            <a:pPr lvl="0" rtl="0">
              <a:lnSpc>
                <a:spcPct val="115000"/>
              </a:lnSpc>
              <a:spcBef>
                <a:spcPts val="0"/>
              </a:spcBef>
              <a:buNone/>
            </a:pPr>
            <a:r>
              <a:rPr lang="en">
                <a:solidFill>
                  <a:srgbClr val="000000"/>
                </a:solidFill>
              </a:rPr>
              <a:t>Next we create and register our Broadcast Receiver</a:t>
            </a:r>
          </a:p>
          <a:p>
            <a:endParaRPr lang="en">
              <a:solidFill>
                <a:srgbClr val="000000"/>
              </a:solidFill>
            </a:endParaRPr>
          </a:p>
          <a:p>
            <a:pPr lvl="0" rtl="0">
              <a:lnSpc>
                <a:spcPct val="115000"/>
              </a:lnSpc>
              <a:spcBef>
                <a:spcPts val="0"/>
              </a:spcBef>
              <a:buNone/>
            </a:pPr>
            <a:r>
              <a:rPr lang="en">
                <a:solidFill>
                  <a:srgbClr val="000000"/>
                </a:solidFill>
              </a:rPr>
              <a:t>Our BroadcastReceiver will extend AppWidgetProvider, which is itself a subclass of BroadcastReceiver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Shape Drawables</a:t>
            </a:r>
          </a:p>
        </p:txBody>
      </p:sp>
      <p:sp>
        <p:nvSpPr>
          <p:cNvPr id="94" name="Shape 9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208333"/>
              <a:buFont typeface="Arial"/>
              <a:buChar char="•"/>
            </a:pPr>
            <a:r>
              <a:rPr lang="en" sz="2400" dirty="0" smtClean="0"/>
              <a:t>If </a:t>
            </a:r>
            <a:r>
              <a:rPr lang="en" sz="2400" dirty="0"/>
              <a:t>you need to show a simple shape on the screen, you can use a Shape Drawable</a:t>
            </a:r>
          </a:p>
          <a:p>
            <a:endParaRPr lang="en" sz="2400" dirty="0"/>
          </a:p>
          <a:p>
            <a:pPr marL="457200" lvl="0" indent="-419100" rtl="0">
              <a:buClr>
                <a:schemeClr val="dk1"/>
              </a:buClr>
              <a:buSzPct val="208333"/>
              <a:buFont typeface="Arial"/>
              <a:buChar char="•"/>
            </a:pPr>
            <a:r>
              <a:rPr lang="en" sz="2400" dirty="0"/>
              <a:t>Useful for displaying rectangles, squares, circles, ovals, rings, and lines</a:t>
            </a:r>
          </a:p>
          <a:p>
            <a:endParaRPr lang="en" sz="2400" dirty="0"/>
          </a:p>
          <a:p>
            <a:pPr marL="457200" lvl="0" indent="-419100" rtl="0">
              <a:buClr>
                <a:schemeClr val="dk1"/>
              </a:buClr>
              <a:buSzPct val="208333"/>
              <a:buFont typeface="Arial"/>
              <a:buChar char="•"/>
            </a:pPr>
            <a:r>
              <a:rPr lang="en" sz="2400" dirty="0"/>
              <a:t>Can also be used when creating homescreen widgets</a:t>
            </a:r>
          </a:p>
          <a:p>
            <a:endParaRPr lang="en" sz="2400" dirty="0"/>
          </a:p>
          <a:p>
            <a:pPr marL="457200" lvl="0" indent="-419100" rtl="0">
              <a:buClr>
                <a:schemeClr val="dk1"/>
              </a:buClr>
              <a:buSzPct val="208333"/>
              <a:buFont typeface="Arial"/>
              <a:buChar char="•"/>
            </a:pPr>
            <a:r>
              <a:rPr lang="en" sz="2400" dirty="0"/>
              <a:t>Use an ImageView to display a shape in your Layout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267" name="Shape 26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2400">
                <a:solidFill>
                  <a:srgbClr val="000000"/>
                </a:solidFill>
              </a:rPr>
              <a:t>
</a:t>
            </a:r>
          </a:p>
          <a:p>
            <a:pPr marL="457200" lvl="0" indent="-381000" rtl="0">
              <a:lnSpc>
                <a:spcPct val="115000"/>
              </a:lnSpc>
              <a:spcBef>
                <a:spcPts val="0"/>
              </a:spcBef>
              <a:buClr>
                <a:schemeClr val="dk1"/>
              </a:buClr>
              <a:buSzPct val="166666"/>
              <a:buFont typeface="Arial"/>
              <a:buChar char="•"/>
            </a:pPr>
            <a:r>
              <a:rPr lang="en" sz="2400">
                <a:solidFill>
                  <a:srgbClr val="000000"/>
                </a:solidFill>
              </a:rPr>
              <a:t>Your BroadcastReceiver extends AppWidgetProvider</a:t>
            </a:r>
          </a:p>
          <a:p>
            <a:endParaRPr lang="en" sz="2400">
              <a:solidFill>
                <a:srgbClr val="000000"/>
              </a:solidFill>
            </a:endParaRPr>
          </a:p>
          <a:p>
            <a:endParaRPr lang="en" sz="2400">
              <a:solidFill>
                <a:srgbClr val="000000"/>
              </a:solidFill>
            </a:endParaRPr>
          </a:p>
          <a:p>
            <a:endParaRPr lang="en" sz="2400">
              <a:solidFill>
                <a:srgbClr val="000000"/>
              </a:solidFill>
            </a:endParaRPr>
          </a:p>
          <a:p>
            <a:pPr marL="457200" lvl="0" indent="-381000" rtl="0">
              <a:lnSpc>
                <a:spcPct val="115000"/>
              </a:lnSpc>
              <a:spcBef>
                <a:spcPts val="0"/>
              </a:spcBef>
              <a:buClr>
                <a:schemeClr val="dk1"/>
              </a:buClr>
              <a:buSzPct val="166666"/>
              <a:buFont typeface="Arial"/>
              <a:buChar char="•"/>
            </a:pPr>
            <a:r>
              <a:rPr lang="en" sz="2400">
                <a:solidFill>
                  <a:srgbClr val="000000"/>
                </a:solidFill>
              </a:rPr>
              <a:t>The AppWidgetProvider class implements the onReceive() method</a:t>
            </a:r>
          </a:p>
          <a:p>
            <a:pPr marL="914400" lvl="1" indent="-381000" rtl="0">
              <a:lnSpc>
                <a:spcPct val="115000"/>
              </a:lnSpc>
              <a:spcBef>
                <a:spcPts val="0"/>
              </a:spcBef>
              <a:buClr>
                <a:schemeClr val="dk1"/>
              </a:buClr>
              <a:buSzPct val="80000"/>
              <a:buFont typeface="Courier New"/>
              <a:buChar char="o"/>
            </a:pPr>
            <a:r>
              <a:rPr lang="en">
                <a:solidFill>
                  <a:srgbClr val="000000"/>
                </a:solidFill>
              </a:rPr>
              <a:t>it extracts the required information and calls the following widget lifecycle methods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273" name="Shape 27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800">
                <a:solidFill>
                  <a:srgbClr val="000000"/>
                </a:solidFill>
              </a:rPr>
              <a:t>Lifecycle Methods</a:t>
            </a:r>
          </a:p>
        </p:txBody>
      </p:sp>
      <p:graphicFrame>
        <p:nvGraphicFramePr>
          <p:cNvPr id="274" name="Shape 274"/>
          <p:cNvGraphicFramePr/>
          <p:nvPr/>
        </p:nvGraphicFramePr>
        <p:xfrm>
          <a:off x="477287" y="2546875"/>
          <a:ext cx="8189425" cy="2834490"/>
        </p:xfrm>
        <a:graphic>
          <a:graphicData uri="http://schemas.openxmlformats.org/drawingml/2006/table">
            <a:tbl>
              <a:tblPr>
                <a:noFill/>
                <a:tableStyleId>{EC275B10-73D3-4E4F-BADE-BDA9644986CB}</a:tableStyleId>
              </a:tblPr>
              <a:tblGrid>
                <a:gridCol w="1588200"/>
                <a:gridCol w="6601225"/>
              </a:tblGrid>
              <a:tr h="0">
                <a:tc>
                  <a:txBody>
                    <a:bodyPr/>
                    <a:lstStyle/>
                    <a:p>
                      <a:pPr>
                        <a:buNone/>
                      </a:pPr>
                      <a:r>
                        <a:rPr lang="en" b="1"/>
                        <a:t>Method</a:t>
                      </a:r>
                    </a:p>
                  </a:txBody>
                  <a:tcPr marL="91425" marR="91425" marT="91425" marB="91425"/>
                </a:tc>
                <a:tc>
                  <a:txBody>
                    <a:bodyPr/>
                    <a:lstStyle/>
                    <a:p>
                      <a:pPr>
                        <a:buNone/>
                      </a:pPr>
                      <a:r>
                        <a:rPr lang="en" b="1"/>
                        <a:t>Description</a:t>
                      </a:r>
                    </a:p>
                  </a:txBody>
                  <a:tcPr marL="91425" marR="91425" marT="91425" marB="91425"/>
                </a:tc>
              </a:tr>
              <a:tr h="381000">
                <a:tc>
                  <a:txBody>
                    <a:bodyPr/>
                    <a:lstStyle/>
                    <a:p>
                      <a:pPr>
                        <a:buNone/>
                      </a:pPr>
                      <a:r>
                        <a:rPr lang="en"/>
                        <a:t>onEnabled()</a:t>
                      </a:r>
                    </a:p>
                  </a:txBody>
                  <a:tcPr marL="91425" marR="91425" marT="91425" marB="91425"/>
                </a:tc>
                <a:tc>
                  <a:txBody>
                    <a:bodyPr/>
                    <a:lstStyle/>
                    <a:p>
                      <a:pPr lvl="0" rtl="0">
                        <a:buClr>
                          <a:srgbClr val="000000"/>
                        </a:buClr>
                        <a:buSzPct val="78571"/>
                        <a:buFont typeface="Arial"/>
                        <a:buNone/>
                      </a:pPr>
                      <a:r>
                        <a:rPr lang="en"/>
                        <a:t>Called the first time an instance of your widget is added to the homescreen</a:t>
                      </a:r>
                    </a:p>
                  </a:txBody>
                  <a:tcPr marL="91425" marR="91425" marT="91425" marB="91425"/>
                </a:tc>
              </a:tr>
              <a:tr h="381000">
                <a:tc>
                  <a:txBody>
                    <a:bodyPr/>
                    <a:lstStyle/>
                    <a:p>
                      <a:pPr>
                        <a:buNone/>
                      </a:pPr>
                      <a:r>
                        <a:rPr lang="en"/>
                        <a:t>onDisabled()</a:t>
                      </a:r>
                    </a:p>
                  </a:txBody>
                  <a:tcPr marL="91425" marR="91425" marT="91425" marB="91425"/>
                </a:tc>
                <a:tc>
                  <a:txBody>
                    <a:bodyPr/>
                    <a:lstStyle/>
                    <a:p>
                      <a:pPr lvl="0" rtl="0">
                        <a:buClr>
                          <a:srgbClr val="000000"/>
                        </a:buClr>
                        <a:buSzPct val="78571"/>
                        <a:buFont typeface="Arial"/>
                        <a:buNone/>
                      </a:pPr>
                      <a:r>
                        <a:rPr lang="en"/>
                        <a:t>Called once the last instance of your widget is removed from the homescreen.</a:t>
                      </a:r>
                    </a:p>
                  </a:txBody>
                  <a:tcPr marL="91425" marR="91425" marT="91425" marB="91425"/>
                </a:tc>
              </a:tr>
              <a:tr h="381000">
                <a:tc>
                  <a:txBody>
                    <a:bodyPr/>
                    <a:lstStyle/>
                    <a:p>
                      <a:pPr>
                        <a:buNone/>
                      </a:pPr>
                      <a:r>
                        <a:rPr lang="en"/>
                        <a:t>onUpdate()</a:t>
                      </a:r>
                    </a:p>
                  </a:txBody>
                  <a:tcPr marL="91425" marR="91425" marT="91425" marB="91425"/>
                </a:tc>
                <a:tc>
                  <a:txBody>
                    <a:bodyPr/>
                    <a:lstStyle/>
                    <a:p>
                      <a:pPr lvl="0" rtl="0">
                        <a:buClr>
                          <a:srgbClr val="000000"/>
                        </a:buClr>
                        <a:buSzPct val="78571"/>
                        <a:buFont typeface="Arial"/>
                        <a:buNone/>
                      </a:pPr>
                      <a:r>
                        <a:rPr lang="en"/>
                        <a:t>Called for every update of the widget. Contains the ids of appWidgetIds for which an update is needed. Note that this may be all of the AppWidget instances for this provider, or just a subset of them, as stated in the methods JavaDoc. For example if more than one widget is added to the homescreen, only the last one changes (until reinstall).</a:t>
                      </a:r>
                    </a:p>
                  </a:txBody>
                  <a:tcPr marL="91425" marR="91425" marT="91425" marB="91425"/>
                </a:tc>
              </a:tr>
              <a:tr h="381000">
                <a:tc>
                  <a:txBody>
                    <a:bodyPr/>
                    <a:lstStyle/>
                    <a:p>
                      <a:pPr>
                        <a:buNone/>
                      </a:pPr>
                      <a:r>
                        <a:rPr lang="en"/>
                        <a:t>onDeleted()</a:t>
                      </a:r>
                    </a:p>
                  </a:txBody>
                  <a:tcPr marL="91425" marR="91425" marT="91425" marB="91425"/>
                </a:tc>
                <a:tc>
                  <a:txBody>
                    <a:bodyPr/>
                    <a:lstStyle/>
                    <a:p>
                      <a:pPr lvl="0" rtl="0">
                        <a:buClr>
                          <a:srgbClr val="000000"/>
                        </a:buClr>
                        <a:buSzPct val="78571"/>
                        <a:buFont typeface="Arial"/>
                        <a:buNone/>
                      </a:pPr>
                      <a:r>
                        <a:rPr lang="en"/>
                        <a:t>Widget instance is removed from the homescreen</a:t>
                      </a:r>
                    </a:p>
                  </a:txBody>
                  <a:tcPr marL="91425" marR="91425" marT="91425" marB="91425"/>
                </a:tc>
              </a:tr>
            </a:tbl>
          </a:graphicData>
        </a:graphic>
      </p:graphicFrame>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280" name="Shape 28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45720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286" name="Shape 28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t>
            </a:r>
            <a:r>
              <a:rPr lang="en" sz="1200" b="1">
                <a:solidFill>
                  <a:srgbClr val="000000"/>
                </a:solidFill>
              </a:rPr>
              <a:t>AppWidgetProvider </a:t>
            </a:r>
            <a:r>
              <a:rPr lang="en" sz="1200">
                <a:solidFill>
                  <a:srgbClr val="000000"/>
                </a:solidFill>
              </a:rPr>
              <a:t>{</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45720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287" name="Shape 287"/>
          <p:cNvSpPr/>
          <p:nvPr/>
        </p:nvSpPr>
        <p:spPr>
          <a:xfrm>
            <a:off x="3205375" y="802537"/>
            <a:ext cx="1817100" cy="7083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This is a BroadcastReceiver</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293" name="Shape 29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b="1">
                <a:solidFill>
                  <a:srgbClr val="000000"/>
                </a:solidFill>
              </a:rPr>
              <a:t>@Override </a:t>
            </a:r>
          </a:p>
          <a:p>
            <a:pPr lvl="0" indent="457200" rtl="0">
              <a:lnSpc>
                <a:spcPct val="115000"/>
              </a:lnSpc>
              <a:spcBef>
                <a:spcPts val="0"/>
              </a:spcBef>
              <a:buNone/>
            </a:pPr>
            <a:r>
              <a:rPr lang="en" sz="1200" b="1">
                <a:solidFill>
                  <a:srgbClr val="000000"/>
                </a:solidFill>
              </a:rPr>
              <a:t>public void onUpdate(Context context, AppWidgetManager appWidgetManager, int[] appWidgetIds) {</a:t>
            </a:r>
          </a:p>
          <a:p>
            <a:endParaRPr lang="en" sz="1200" b="1">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45720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294" name="Shape 294"/>
          <p:cNvSpPr/>
          <p:nvPr/>
        </p:nvSpPr>
        <p:spPr>
          <a:xfrm>
            <a:off x="1192700" y="830487"/>
            <a:ext cx="2748899" cy="10530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The regular BCR doesn't have onUpdate, but AppWidgetProvider does. Override this method</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00" name="Shape 30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t>
            </a:r>
            <a:r>
              <a:rPr lang="en" sz="1200" b="1">
                <a:solidFill>
                  <a:srgbClr val="000000"/>
                </a:solidFill>
              </a:rPr>
              <a:t>AppWidgetManager appWidgetManager</a:t>
            </a:r>
            <a:r>
              <a:rPr lang="en" sz="1200">
                <a:solidFill>
                  <a:srgbClr val="000000"/>
                </a:solidFill>
              </a:rPr>
              <a:t>,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45720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01" name="Shape 301"/>
          <p:cNvSpPr/>
          <p:nvPr/>
        </p:nvSpPr>
        <p:spPr>
          <a:xfrm>
            <a:off x="3707300" y="830487"/>
            <a:ext cx="3196200" cy="10530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This will be used to update AppWidget state. It can be used to get information about an installed AppWidget provider</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07" name="Shape 30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a:t>
            </a:r>
            <a:r>
              <a:rPr lang="en" sz="1200" b="1">
                <a:solidFill>
                  <a:srgbClr val="000000"/>
                </a:solidFill>
              </a:rPr>
              <a:t>int[] appWidgetIds</a:t>
            </a:r>
            <a:r>
              <a:rPr lang="en" sz="1200">
                <a:solidFill>
                  <a:srgbClr val="000000"/>
                </a:solidFill>
              </a:rPr>
              <a:t>)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45720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08" name="Shape 308"/>
          <p:cNvSpPr/>
          <p:nvPr/>
        </p:nvSpPr>
        <p:spPr>
          <a:xfrm>
            <a:off x="5917100" y="830487"/>
            <a:ext cx="2711700" cy="10530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These are the AppWidgets that need to be updated. It may be all of them, or just a subset</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14" name="Shape 31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b="1">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45720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15" name="Shape 315"/>
          <p:cNvSpPr/>
          <p:nvPr/>
        </p:nvSpPr>
        <p:spPr>
          <a:xfrm>
            <a:off x="1407025" y="1123687"/>
            <a:ext cx="2748899" cy="10530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ComponentName simply encapsulates the package name and the class name of MyWidgetProvider</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21" name="Shape 32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b="1">
                <a:solidFill>
                  <a:srgbClr val="000000"/>
                </a:solidFill>
              </a:rPr>
              <a:t>int[] allWidgetIds = appWidgetManager.getAppWidgetIds(thisWidget);</a:t>
            </a:r>
          </a:p>
          <a:p>
            <a:endParaRPr lang="en" sz="1200" b="1">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45720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22" name="Shape 322"/>
          <p:cNvSpPr/>
          <p:nvPr/>
        </p:nvSpPr>
        <p:spPr>
          <a:xfrm>
            <a:off x="1407025" y="1352287"/>
            <a:ext cx="2748899" cy="10530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We will get all of the widget ids anyway, and try to update them all (however, in this example there's just one widget)</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28" name="Shape 32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b="1">
                <a:solidFill>
                  <a:srgbClr val="000000"/>
                </a:solidFill>
              </a:rPr>
              <a:t>int[] allWidgetIds = appWidgetManager.getAppWidgetIds(thisWidget);</a:t>
            </a:r>
          </a:p>
          <a:p>
            <a:endParaRPr lang="en" sz="1200" b="1">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45720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29" name="Shape 329"/>
          <p:cNvSpPr/>
          <p:nvPr/>
        </p:nvSpPr>
        <p:spPr>
          <a:xfrm>
            <a:off x="1407025" y="1352287"/>
            <a:ext cx="2748899" cy="10530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b="1"/>
              <a:t>We will show how to have multiple widgets for a single app in step 4</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Shape Drawables</a:t>
            </a:r>
          </a:p>
        </p:txBody>
      </p:sp>
      <p:sp>
        <p:nvSpPr>
          <p:cNvPr id="100" name="Shape 10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50000"/>
              </a:lnSpc>
              <a:buClr>
                <a:schemeClr val="dk1"/>
              </a:buClr>
              <a:buSzPct val="208333"/>
              <a:buFont typeface="Arial"/>
              <a:buChar char="•"/>
            </a:pPr>
            <a:r>
              <a:rPr lang="en" sz="2400" dirty="0" smtClean="0"/>
              <a:t>To </a:t>
            </a:r>
            <a:r>
              <a:rPr lang="en" sz="2400" dirty="0"/>
              <a:t>create a new Shape</a:t>
            </a:r>
          </a:p>
          <a:p>
            <a:pPr marL="457200" lvl="0" indent="-419100" rtl="0">
              <a:lnSpc>
                <a:spcPct val="150000"/>
              </a:lnSpc>
              <a:buClr>
                <a:schemeClr val="dk1"/>
              </a:buClr>
              <a:buSzPct val="208333"/>
              <a:buFont typeface="Arial"/>
              <a:buChar char="•"/>
            </a:pPr>
            <a:r>
              <a:rPr lang="en" sz="2400" dirty="0"/>
              <a:t>File &gt; New &gt; Android XML File</a:t>
            </a:r>
          </a:p>
          <a:p>
            <a:pPr marL="457200" lvl="0" indent="-419100" rtl="0">
              <a:lnSpc>
                <a:spcPct val="150000"/>
              </a:lnSpc>
              <a:buClr>
                <a:schemeClr val="dk1"/>
              </a:buClr>
              <a:buSzPct val="208333"/>
              <a:buFont typeface="Arial"/>
              <a:buChar char="•"/>
            </a:pPr>
            <a:r>
              <a:rPr lang="en" sz="2400" dirty="0"/>
              <a:t>Resource Type: Drawable</a:t>
            </a:r>
          </a:p>
          <a:p>
            <a:pPr marL="457200" lvl="0" indent="-419100" rtl="0">
              <a:lnSpc>
                <a:spcPct val="150000"/>
              </a:lnSpc>
              <a:buClr>
                <a:schemeClr val="dk1"/>
              </a:buClr>
              <a:buSzPct val="208333"/>
              <a:buFont typeface="Arial"/>
              <a:buChar char="•"/>
            </a:pPr>
            <a:r>
              <a:rPr lang="en" sz="2400" dirty="0"/>
              <a:t>File: e.g. myshape.xml</a:t>
            </a:r>
          </a:p>
          <a:p>
            <a:pPr marL="457200" lvl="0" indent="-419100" rtl="0">
              <a:lnSpc>
                <a:spcPct val="150000"/>
              </a:lnSpc>
              <a:buClr>
                <a:schemeClr val="dk1"/>
              </a:buClr>
              <a:buSzPct val="208333"/>
              <a:buFont typeface="Arial"/>
              <a:buChar char="•"/>
            </a:pPr>
            <a:r>
              <a:rPr lang="en" sz="2400" dirty="0"/>
              <a:t>Root element: shape</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35" name="Shape 33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b="1">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45720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36" name="Shape 336"/>
          <p:cNvSpPr/>
          <p:nvPr/>
        </p:nvSpPr>
        <p:spPr>
          <a:xfrm>
            <a:off x="1435000" y="1648812"/>
            <a:ext cx="2748899" cy="10530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Iterate through all of the widget ids. This is similar to using allWidgetIds.length to iterate</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42" name="Shape 34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b="1">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45720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43" name="Shape 343"/>
          <p:cNvSpPr/>
          <p:nvPr/>
        </p:nvSpPr>
        <p:spPr>
          <a:xfrm>
            <a:off x="1435000" y="1877412"/>
            <a:ext cx="2748899" cy="10530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Get a random number</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49" name="Shape 34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b="1">
                <a:solidFill>
                  <a:srgbClr val="000000"/>
                </a:solidFill>
              </a:rPr>
              <a:t>RemoteViews remoteViews = new RemoteViews(context.getPackageName(), </a:t>
            </a:r>
          </a:p>
          <a:p>
            <a:pPr marL="5943600" lvl="0" indent="0" rtl="0">
              <a:lnSpc>
                <a:spcPct val="115000"/>
              </a:lnSpc>
              <a:spcBef>
                <a:spcPts val="0"/>
              </a:spcBef>
              <a:buNone/>
            </a:pPr>
            <a:r>
              <a:rPr lang="en" sz="1200" b="1">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50" name="Shape 350"/>
          <p:cNvSpPr/>
          <p:nvPr/>
        </p:nvSpPr>
        <p:spPr>
          <a:xfrm>
            <a:off x="1435000" y="1877412"/>
            <a:ext cx="3000600" cy="10530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A RemoteView can be executed by another process. Here the widget will run with the same permissions as the app</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56" name="Shape 35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b="1">
                <a:solidFill>
                  <a:srgbClr val="000000"/>
                </a:solidFill>
              </a:rPr>
              <a:t>RemoteViews remoteViews = new RemoteViews(context.getPackageName(), </a:t>
            </a:r>
          </a:p>
          <a:p>
            <a:pPr marL="5943600" lvl="0" indent="0" rtl="0">
              <a:lnSpc>
                <a:spcPct val="115000"/>
              </a:lnSpc>
              <a:spcBef>
                <a:spcPts val="0"/>
              </a:spcBef>
              <a:buNone/>
            </a:pPr>
            <a:r>
              <a:rPr lang="en" sz="1200" b="1">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57" name="Shape 357"/>
          <p:cNvSpPr/>
          <p:nvPr/>
        </p:nvSpPr>
        <p:spPr>
          <a:xfrm>
            <a:off x="1435000" y="1877412"/>
            <a:ext cx="3000600" cy="10530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We use this because the Homescreen app will run our Widget, instead of our own app running the Widget</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63" name="Shape 36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a:t>
            </a:r>
            <a:r>
              <a:rPr lang="en" sz="1200" b="1">
                <a:solidFill>
                  <a:srgbClr val="000000"/>
                </a:solidFill>
              </a:rPr>
              <a:t>context.getPackageName()</a:t>
            </a:r>
            <a:r>
              <a:rPr lang="en" sz="1200">
                <a:solidFill>
                  <a:srgbClr val="000000"/>
                </a:solidFill>
              </a:rPr>
              <a:t>, </a:t>
            </a:r>
          </a:p>
          <a:p>
            <a:pPr marL="5943600" lvl="0" indent="0" rtl="0">
              <a:lnSpc>
                <a:spcPct val="115000"/>
              </a:lnSpc>
              <a:spcBef>
                <a:spcPts val="0"/>
              </a:spcBef>
              <a:buNone/>
            </a:pPr>
            <a:r>
              <a:rPr lang="en" sz="1200">
                <a:solidFill>
                  <a:srgbClr val="000000"/>
                </a:solidFill>
              </a:rPr>
              <a:t>R.layout.widget_layout</a:t>
            </a:r>
            <a:r>
              <a:rPr lang="en" sz="1200" b="1">
                <a:solidFill>
                  <a:srgbClr val="000000"/>
                </a:solidFill>
              </a:rPr>
              <a: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64" name="Shape 364"/>
          <p:cNvSpPr/>
          <p:nvPr/>
        </p:nvSpPr>
        <p:spPr>
          <a:xfrm>
            <a:off x="5168800" y="1877412"/>
            <a:ext cx="3000600" cy="10530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First argument is the package name of your app. We can get the package name from the Context</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70" name="Shape 37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0" rtl="0">
              <a:lnSpc>
                <a:spcPct val="115000"/>
              </a:lnSpc>
              <a:spcBef>
                <a:spcPts val="0"/>
              </a:spcBef>
              <a:buNone/>
            </a:pPr>
            <a:r>
              <a:rPr lang="en" sz="1200" b="1">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71" name="Shape 371"/>
          <p:cNvSpPr/>
          <p:nvPr/>
        </p:nvSpPr>
        <p:spPr>
          <a:xfrm>
            <a:off x="5168800" y="2182212"/>
            <a:ext cx="3000600" cy="1053000"/>
          </a:xfrm>
          <a:prstGeom prst="wedgeRoundRectCallout">
            <a:avLst>
              <a:gd name="adj1" fmla="val 19959"/>
              <a:gd name="adj2" fmla="val 6726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Second argument is the resource id of the Layout defining what the Widget looks like. This is the XML file from step 1</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77" name="Shape 37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b="1">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78" name="Shape 378"/>
          <p:cNvSpPr/>
          <p:nvPr/>
        </p:nvSpPr>
        <p:spPr>
          <a:xfrm>
            <a:off x="847975" y="2483687"/>
            <a:ext cx="3000600" cy="1053000"/>
          </a:xfrm>
          <a:prstGeom prst="wedgeRoundRectCallout">
            <a:avLst>
              <a:gd name="adj1" fmla="val -23205"/>
              <a:gd name="adj2" fmla="val 6132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Here we change the text that should show up on the Widget when it is updated</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84" name="Shape 3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a:t>
            </a:r>
            <a:r>
              <a:rPr lang="en" sz="1200" b="1">
                <a:solidFill>
                  <a:srgbClr val="000000"/>
                </a:solidFill>
              </a:rPr>
              <a:t>setTextViewText</a:t>
            </a:r>
            <a:r>
              <a:rPr lang="en" sz="1200">
                <a:solidFill>
                  <a:srgbClr val="000000"/>
                </a:solidFill>
              </a:rPr>
              <a: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85" name="Shape 385"/>
          <p:cNvSpPr/>
          <p:nvPr/>
        </p:nvSpPr>
        <p:spPr>
          <a:xfrm>
            <a:off x="2441350" y="2651412"/>
            <a:ext cx="3000600" cy="1053000"/>
          </a:xfrm>
          <a:prstGeom prst="wedgeRoundRectCallout">
            <a:avLst>
              <a:gd name="adj1" fmla="val -23205"/>
              <a:gd name="adj2" fmla="val 6132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Call setTextViewText on the RemoteView</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91" name="Shape 39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a:t>
            </a:r>
            <a:r>
              <a:rPr lang="en" sz="1200" b="1">
                <a:solidFill>
                  <a:srgbClr val="000000"/>
                </a:solidFill>
              </a:rPr>
              <a:t>R.id.update</a:t>
            </a:r>
            <a:r>
              <a:rPr lang="en" sz="1200">
                <a:solidFill>
                  <a:srgbClr val="000000"/>
                </a:solidFill>
              </a:rPr>
              <a:t>,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92" name="Shape 392"/>
          <p:cNvSpPr/>
          <p:nvPr/>
        </p:nvSpPr>
        <p:spPr>
          <a:xfrm>
            <a:off x="3466325" y="2725962"/>
            <a:ext cx="3000600" cy="1053000"/>
          </a:xfrm>
          <a:prstGeom prst="wedgeRoundRectCallout">
            <a:avLst>
              <a:gd name="adj1" fmla="val -23205"/>
              <a:gd name="adj2" fmla="val 6132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First argument is the id of the TextView in our XML Layout file</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398" name="Shape 39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a:t>
            </a:r>
            <a:r>
              <a:rPr lang="en" sz="1200" b="1">
                <a:solidFill>
                  <a:srgbClr val="000000"/>
                </a:solidFill>
              </a:rPr>
              <a:t>String.valueOf(number)</a:t>
            </a:r>
            <a:r>
              <a:rPr lang="en" sz="1200">
                <a:solidFill>
                  <a:srgbClr val="000000"/>
                </a:solidFill>
              </a:rPr>
              <a:t>);</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399" name="Shape 399"/>
          <p:cNvSpPr/>
          <p:nvPr/>
        </p:nvSpPr>
        <p:spPr>
          <a:xfrm>
            <a:off x="4456925" y="2725962"/>
            <a:ext cx="3000600" cy="1053000"/>
          </a:xfrm>
          <a:prstGeom prst="wedgeRoundRectCallout">
            <a:avLst>
              <a:gd name="adj1" fmla="val -23205"/>
              <a:gd name="adj2" fmla="val 6132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Second argument is the text. Here we convert the int to a String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Shape Drawables</a:t>
            </a:r>
          </a:p>
        </p:txBody>
      </p:sp>
      <p:sp>
        <p:nvSpPr>
          <p:cNvPr id="106" name="Shape 10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1400"/>
              <a:t>
&lt;?xml version="1.0" encoding="utf-8"?&gt;</a:t>
            </a:r>
          </a:p>
          <a:p>
            <a:pPr lvl="0" rtl="0">
              <a:lnSpc>
                <a:spcPct val="115000"/>
              </a:lnSpc>
              <a:buNone/>
            </a:pPr>
            <a:r>
              <a:rPr lang="en" sz="1400"/>
              <a:t>&lt;shape xmlns:android="http://schemas.android.com/apk/res/android" &gt;</a:t>
            </a:r>
          </a:p>
          <a:p>
            <a:pPr lvl="0" rtl="0">
              <a:lnSpc>
                <a:spcPct val="115000"/>
              </a:lnSpc>
              <a:buNone/>
            </a:pPr>
            <a:r>
              <a:rPr lang="en" sz="1400"/>
              <a:t>&lt;/shape&gt;</a:t>
            </a:r>
          </a:p>
          <a:p>
            <a:endParaRPr lang="en" sz="1400"/>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405" name="Shape 40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b="1">
                <a:solidFill>
                  <a:srgbClr val="000000"/>
                </a:solidFill>
              </a:rPr>
              <a:t>Intent intent = new Intent(context, MyWidgetProvider.class);</a:t>
            </a:r>
          </a:p>
          <a:p>
            <a:pPr marL="914400" lvl="0" indent="457200" rtl="0">
              <a:lnSpc>
                <a:spcPct val="115000"/>
              </a:lnSpc>
              <a:spcBef>
                <a:spcPts val="0"/>
              </a:spcBef>
              <a:buNone/>
            </a:pPr>
            <a:r>
              <a:rPr lang="en" sz="1200" b="1">
                <a:solidFill>
                  <a:srgbClr val="000000"/>
                </a:solidFill>
              </a:rPr>
              <a:t>intent.setAction(AppWidgetManager.ACTION_APPWIDGET_UPDATE);</a:t>
            </a:r>
          </a:p>
          <a:p>
            <a:pPr marL="914400" lvl="0" indent="457200" rtl="0">
              <a:lnSpc>
                <a:spcPct val="115000"/>
              </a:lnSpc>
              <a:spcBef>
                <a:spcPts val="0"/>
              </a:spcBef>
              <a:buNone/>
            </a:pPr>
            <a:r>
              <a:rPr lang="en" sz="1200" b="1">
                <a:solidFill>
                  <a:srgbClr val="000000"/>
                </a:solidFill>
              </a:rPr>
              <a:t>intent.putExtra(AppWidgetManager.EXTRA_APPWIDGET_IDS, appWidgetIds);</a:t>
            </a:r>
          </a:p>
          <a:p>
            <a:pPr marL="914400" lvl="0" indent="457200" rtl="0">
              <a:lnSpc>
                <a:spcPct val="115000"/>
              </a:lnSpc>
              <a:spcBef>
                <a:spcPts val="0"/>
              </a:spcBef>
              <a:buNone/>
            </a:pPr>
            <a:r>
              <a:rPr lang="en" sz="1200" b="1">
                <a:solidFill>
                  <a:srgbClr val="000000"/>
                </a:solidFill>
              </a:rPr>
              <a:t>PendingIntent pendingIntent = PendingIntent.getBroadcast(context, 0, intent,</a:t>
            </a:r>
          </a:p>
          <a:p>
            <a:pPr marL="4572000" lvl="0" indent="457200" rtl="0">
              <a:lnSpc>
                <a:spcPct val="115000"/>
              </a:lnSpc>
              <a:spcBef>
                <a:spcPts val="0"/>
              </a:spcBef>
              <a:buNone/>
            </a:pPr>
            <a:r>
              <a:rPr lang="en" sz="1200" b="1">
                <a:solidFill>
                  <a:srgbClr val="000000"/>
                </a:solidFill>
              </a:rPr>
              <a:t>PendingIntent.FLAG_UPDATE_CURRENT);</a:t>
            </a:r>
          </a:p>
          <a:p>
            <a:pPr marL="914400" lvl="0" indent="457200" rtl="0">
              <a:lnSpc>
                <a:spcPct val="115000"/>
              </a:lnSpc>
              <a:spcBef>
                <a:spcPts val="0"/>
              </a:spcBef>
              <a:buNone/>
            </a:pPr>
            <a:r>
              <a:rPr lang="en" sz="1200" b="1">
                <a:solidFill>
                  <a:srgbClr val="000000"/>
                </a:solidFill>
              </a:rPr>
              <a:t>remoteViews.setOnClickPendingIntent(R.id.update, pendingIntent);</a:t>
            </a:r>
          </a:p>
          <a:p>
            <a:pPr marL="914400" lvl="0" indent="457200" rtl="0">
              <a:lnSpc>
                <a:spcPct val="115000"/>
              </a:lnSpc>
              <a:spcBef>
                <a:spcPts val="0"/>
              </a:spcBef>
              <a:buNone/>
            </a:pPr>
            <a:r>
              <a:rPr lang="en" sz="1200" b="1">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406" name="Shape 406"/>
          <p:cNvSpPr/>
          <p:nvPr/>
        </p:nvSpPr>
        <p:spPr>
          <a:xfrm>
            <a:off x="4456925" y="2725962"/>
            <a:ext cx="3000600" cy="1053000"/>
          </a:xfrm>
          <a:prstGeom prst="wedgeRoundRectCallout">
            <a:avLst>
              <a:gd name="adj1" fmla="val -23205"/>
              <a:gd name="adj2" fmla="val 6132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Next we will register an onClick event that will allow the widget to be updated when it is clicked</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412" name="Shape 41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b="1">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413" name="Shape 413"/>
          <p:cNvSpPr/>
          <p:nvPr/>
        </p:nvSpPr>
        <p:spPr>
          <a:xfrm>
            <a:off x="1642925" y="2834462"/>
            <a:ext cx="3000600" cy="1053000"/>
          </a:xfrm>
          <a:prstGeom prst="wedgeRoundRectCallout">
            <a:avLst>
              <a:gd name="adj1" fmla="val -23205"/>
              <a:gd name="adj2" fmla="val 6132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Nothing new here. We're just creating an instance of an Intent the way we know how, for a BroadcastReceiver</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419" name="Shape 41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b="1">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420" name="Shape 420"/>
          <p:cNvSpPr/>
          <p:nvPr/>
        </p:nvSpPr>
        <p:spPr>
          <a:xfrm>
            <a:off x="1652250" y="3151262"/>
            <a:ext cx="3000600" cy="1053000"/>
          </a:xfrm>
          <a:prstGeom prst="wedgeRoundRectCallout">
            <a:avLst>
              <a:gd name="adj1" fmla="val -23205"/>
              <a:gd name="adj2" fmla="val 6132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Set the Intent Action. This intent will be sent when it's time to update the AppWidget, or when it's being instantiated</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426" name="Shape 42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t>
            </a:r>
            <a:r>
              <a:rPr lang="en" sz="1200" b="1">
                <a:solidFill>
                  <a:srgbClr val="000000"/>
                </a:solidFill>
              </a:rPr>
              <a:t>AppWidgetManager.EXTRA_APPWIDGET_IDS</a:t>
            </a:r>
            <a:r>
              <a:rPr lang="en" sz="1200">
                <a:solidFill>
                  <a:srgbClr val="000000"/>
                </a:solidFill>
              </a:rPr>
              <a:t>,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427" name="Shape 427"/>
          <p:cNvSpPr/>
          <p:nvPr/>
        </p:nvSpPr>
        <p:spPr>
          <a:xfrm>
            <a:off x="3264275" y="3346937"/>
            <a:ext cx="3382500" cy="1053000"/>
          </a:xfrm>
          <a:prstGeom prst="wedgeRoundRectCallout">
            <a:avLst>
              <a:gd name="adj1" fmla="val -23205"/>
              <a:gd name="adj2" fmla="val 6132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Here we put extra information in our Intent. EXTRA_APPWIDGET_IDS is a String, and is used for exactly this purpose (used as the key for the extra)</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433" name="Shape 43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b="1">
                <a:solidFill>
                  <a:srgbClr val="000000"/>
                </a:solidFill>
              </a:rPr>
              <a:t>PendingIntent pendingIntent = PendingIntent.getBroadcast(context, 0, intent,</a:t>
            </a:r>
          </a:p>
          <a:p>
            <a:pPr marL="4572000" lvl="0" indent="0" rtl="0">
              <a:lnSpc>
                <a:spcPct val="115000"/>
              </a:lnSpc>
              <a:spcBef>
                <a:spcPts val="0"/>
              </a:spcBef>
              <a:buNone/>
            </a:pPr>
            <a:r>
              <a:rPr lang="en" sz="1200" b="1">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434" name="Shape 434"/>
          <p:cNvSpPr/>
          <p:nvPr/>
        </p:nvSpPr>
        <p:spPr>
          <a:xfrm>
            <a:off x="3264275" y="3346937"/>
            <a:ext cx="3382500" cy="1053000"/>
          </a:xfrm>
          <a:prstGeom prst="wedgeRoundRectCallout">
            <a:avLst>
              <a:gd name="adj1" fmla="val -23205"/>
              <a:gd name="adj2" fmla="val 6132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Since we don't want to fire off the Intent now, we create a PendingIntent so that we can hand it off to the AppWidgetManager</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440" name="Shape 44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b="1">
                <a:solidFill>
                  <a:srgbClr val="000000"/>
                </a:solidFill>
              </a:rPr>
              <a:t>remoteViews.setOnClickPendingIntent(R.id.update, pendingIntent);</a:t>
            </a:r>
          </a:p>
          <a:p>
            <a:pPr marL="914400" lvl="0" indent="457200" rtl="0">
              <a:lnSpc>
                <a:spcPct val="115000"/>
              </a:lnSpc>
              <a:spcBef>
                <a:spcPts val="0"/>
              </a:spcBef>
              <a:buNone/>
            </a:pPr>
            <a:r>
              <a:rPr lang="en" sz="1200">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441" name="Shape 441"/>
          <p:cNvSpPr/>
          <p:nvPr/>
        </p:nvSpPr>
        <p:spPr>
          <a:xfrm>
            <a:off x="3180400" y="3719637"/>
            <a:ext cx="3382500" cy="1053000"/>
          </a:xfrm>
          <a:prstGeom prst="wedgeRoundRectCallout">
            <a:avLst>
              <a:gd name="adj1" fmla="val -23205"/>
              <a:gd name="adj2" fmla="val 6132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This is equivalent to calling setOnClickListener on a View. The View in this case is the TextView identified by R.id.update</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447" name="Shape 44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MyWidgetProvider extends AppWidgetProvider {</a:t>
            </a:r>
          </a:p>
          <a:p>
            <a:endParaRPr lang="en" sz="1200">
              <a:solidFill>
                <a:srgbClr val="000000"/>
              </a:solidFill>
            </a:endParaRPr>
          </a:p>
          <a:p>
            <a:pPr lvl="0" indent="457200" rtl="0">
              <a:lnSpc>
                <a:spcPct val="115000"/>
              </a:lnSpc>
              <a:spcBef>
                <a:spcPts val="0"/>
              </a:spcBef>
              <a:buNone/>
            </a:pPr>
            <a:r>
              <a:rPr lang="en" sz="1200">
                <a:solidFill>
                  <a:srgbClr val="000000"/>
                </a:solidFill>
              </a:rPr>
              <a:t>@Override </a:t>
            </a:r>
          </a:p>
          <a:p>
            <a:pPr lvl="0" indent="457200" rtl="0">
              <a:lnSpc>
                <a:spcPct val="115000"/>
              </a:lnSpc>
              <a:spcBef>
                <a:spcPts val="0"/>
              </a:spcBef>
              <a:buNone/>
            </a:pPr>
            <a:r>
              <a:rPr lang="en" sz="1200">
                <a:solidFill>
                  <a:srgbClr val="000000"/>
                </a:solidFill>
              </a:rPr>
              <a:t>public void onUpdate(Context context, AppWidgetManager appWidgetManager, int[] appWidgetIds) {</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ComponentName thisWidget = new ComponentName(context, MyWidgetProvider.class);</a:t>
            </a:r>
          </a:p>
          <a:p>
            <a:pPr marL="457200" lvl="0" indent="457200" rtl="0">
              <a:lnSpc>
                <a:spcPct val="115000"/>
              </a:lnSpc>
              <a:spcBef>
                <a:spcPts val="0"/>
              </a:spcBef>
              <a:buNone/>
            </a:pPr>
            <a:r>
              <a:rPr lang="en" sz="1200">
                <a:solidFill>
                  <a:srgbClr val="000000"/>
                </a:solidFill>
              </a:rPr>
              <a:t>int[] allWidgetIds = appWidgetManager.getAppWidgetIds(thisWidget);</a:t>
            </a:r>
          </a:p>
          <a:p>
            <a:endParaRPr lang="en" sz="1200">
              <a:solidFill>
                <a:srgbClr val="000000"/>
              </a:solidFill>
            </a:endParaRPr>
          </a:p>
          <a:p>
            <a:pPr marL="457200" lvl="0" indent="457200" rtl="0">
              <a:lnSpc>
                <a:spcPct val="115000"/>
              </a:lnSpc>
              <a:spcBef>
                <a:spcPts val="0"/>
              </a:spcBef>
              <a:buNone/>
            </a:pPr>
            <a:r>
              <a:rPr lang="en" sz="1200">
                <a:solidFill>
                  <a:srgbClr val="000000"/>
                </a:solidFill>
              </a:rPr>
              <a:t>for (int widgetId : allWidgetIds) {</a:t>
            </a:r>
          </a:p>
          <a:p>
            <a:pPr marL="457200" lvl="0" indent="457200" rtl="0">
              <a:lnSpc>
                <a:spcPct val="115000"/>
              </a:lnSpc>
              <a:spcBef>
                <a:spcPts val="0"/>
              </a:spcBef>
              <a:buNone/>
            </a:pPr>
            <a:r>
              <a:rPr lang="en" sz="1200">
                <a:solidFill>
                  <a:srgbClr val="000000"/>
                </a:solidFill>
              </a:rPr>
              <a:t>            int number = (new Random().nextInt(100));</a:t>
            </a:r>
          </a:p>
          <a:p>
            <a:pPr marL="1371600" lvl="0" indent="0" rtl="0">
              <a:lnSpc>
                <a:spcPct val="115000"/>
              </a:lnSpc>
              <a:spcBef>
                <a:spcPts val="0"/>
              </a:spcBef>
              <a:buNone/>
            </a:pPr>
            <a:r>
              <a:rPr lang="en" sz="1200">
                <a:solidFill>
                  <a:srgbClr val="000000"/>
                </a:solidFill>
              </a:rPr>
              <a:t>RemoteViews remoteViews = new RemoteViews(context.getPackageName(), </a:t>
            </a:r>
          </a:p>
          <a:p>
            <a:pPr marL="5943600" lvl="0" indent="0" rtl="0">
              <a:lnSpc>
                <a:spcPct val="115000"/>
              </a:lnSpc>
              <a:spcBef>
                <a:spcPts val="0"/>
              </a:spcBef>
              <a:buNone/>
            </a:pPr>
            <a:r>
              <a:rPr lang="en" sz="1200">
                <a:solidFill>
                  <a:srgbClr val="000000"/>
                </a:solidFill>
              </a:rPr>
              <a:t>R.layout.widget_layout);</a:t>
            </a:r>
          </a:p>
          <a:p>
            <a:pPr marL="914400" lvl="0" indent="457200" rtl="0">
              <a:lnSpc>
                <a:spcPct val="115000"/>
              </a:lnSpc>
              <a:spcBef>
                <a:spcPts val="0"/>
              </a:spcBef>
              <a:buNone/>
            </a:pPr>
            <a:r>
              <a:rPr lang="en" sz="1200">
                <a:solidFill>
                  <a:srgbClr val="000000"/>
                </a:solidFill>
              </a:rPr>
              <a:t>remoteViews.setTextViewText(R.id.update, String.valueOf(number));</a:t>
            </a:r>
          </a:p>
          <a:p>
            <a:pPr marL="914400" lvl="0" indent="457200" rtl="0">
              <a:lnSpc>
                <a:spcPct val="115000"/>
              </a:lnSpc>
              <a:spcBef>
                <a:spcPts val="0"/>
              </a:spcBef>
              <a:buNone/>
            </a:pPr>
            <a:r>
              <a:rPr lang="en" sz="1200">
                <a:solidFill>
                  <a:srgbClr val="000000"/>
                </a:solidFill>
              </a:rPr>
              <a:t>Intent intent = new Intent(context, MyWidgetProvider.class);</a:t>
            </a:r>
          </a:p>
          <a:p>
            <a:pPr marL="914400" lvl="0" indent="457200" rtl="0">
              <a:lnSpc>
                <a:spcPct val="115000"/>
              </a:lnSpc>
              <a:spcBef>
                <a:spcPts val="0"/>
              </a:spcBef>
              <a:buNone/>
            </a:pPr>
            <a:r>
              <a:rPr lang="en" sz="1200">
                <a:solidFill>
                  <a:srgbClr val="000000"/>
                </a:solidFill>
              </a:rPr>
              <a:t>intent.setAction(AppWidgetManager.ACTION_APPWIDGET_UPDATE);</a:t>
            </a:r>
          </a:p>
          <a:p>
            <a:pPr marL="914400" lvl="0" indent="457200" rtl="0">
              <a:lnSpc>
                <a:spcPct val="115000"/>
              </a:lnSpc>
              <a:spcBef>
                <a:spcPts val="0"/>
              </a:spcBef>
              <a:buNone/>
            </a:pPr>
            <a:r>
              <a:rPr lang="en" sz="1200">
                <a:solidFill>
                  <a:srgbClr val="000000"/>
                </a:solidFill>
              </a:rPr>
              <a:t>intent.putExtra(AppWidgetManager.EXTRA_APPWIDGET_IDS, appWidgetIds);</a:t>
            </a:r>
          </a:p>
          <a:p>
            <a:pPr marL="914400" lvl="0" indent="457200" rtl="0">
              <a:lnSpc>
                <a:spcPct val="115000"/>
              </a:lnSpc>
              <a:spcBef>
                <a:spcPts val="0"/>
              </a:spcBef>
              <a:buNone/>
            </a:pPr>
            <a:r>
              <a:rPr lang="en" sz="1200">
                <a:solidFill>
                  <a:srgbClr val="000000"/>
                </a:solidFill>
              </a:rPr>
              <a:t>PendingIntent pendingIntent = PendingIntent.getBroadcast(context, 0, intent,</a:t>
            </a:r>
          </a:p>
          <a:p>
            <a:pPr marL="4572000" lvl="0" indent="457200" rtl="0">
              <a:lnSpc>
                <a:spcPct val="115000"/>
              </a:lnSpc>
              <a:spcBef>
                <a:spcPts val="0"/>
              </a:spcBef>
              <a:buNone/>
            </a:pPr>
            <a:r>
              <a:rPr lang="en" sz="1200">
                <a:solidFill>
                  <a:srgbClr val="000000"/>
                </a:solidFill>
              </a:rPr>
              <a:t>PendingIntent.FLAG_UPDATE_CURRENT);</a:t>
            </a:r>
          </a:p>
          <a:p>
            <a:pPr marL="914400" lvl="0" indent="457200" rtl="0">
              <a:lnSpc>
                <a:spcPct val="115000"/>
              </a:lnSpc>
              <a:spcBef>
                <a:spcPts val="0"/>
              </a:spcBef>
              <a:buNone/>
            </a:pPr>
            <a:r>
              <a:rPr lang="en" sz="1200">
                <a:solidFill>
                  <a:srgbClr val="000000"/>
                </a:solidFill>
              </a:rPr>
              <a:t>remoteViews.setOnClickPendingIntent(R.id.update, pendingIntent);</a:t>
            </a:r>
          </a:p>
          <a:p>
            <a:pPr marL="914400" lvl="0" indent="457200" rtl="0">
              <a:lnSpc>
                <a:spcPct val="115000"/>
              </a:lnSpc>
              <a:spcBef>
                <a:spcPts val="0"/>
              </a:spcBef>
              <a:buNone/>
            </a:pPr>
            <a:r>
              <a:rPr lang="en" sz="1200" b="1">
                <a:solidFill>
                  <a:srgbClr val="000000"/>
                </a:solidFill>
              </a:rPr>
              <a:t>appWidgetManager.updateAppWidget(widgetId, remoteViews);</a:t>
            </a:r>
          </a:p>
          <a:p>
            <a:pPr marL="457200" lvl="0" indent="457200" rtl="0">
              <a:lnSpc>
                <a:spcPct val="115000"/>
              </a:lnSpc>
              <a:spcBef>
                <a:spcPts val="0"/>
              </a:spcBef>
              <a:buNone/>
            </a:pPr>
            <a:r>
              <a:rPr lang="en" sz="1200">
                <a:solidFill>
                  <a:srgbClr val="000000"/>
                </a:solidFill>
              </a:rPr>
              <a:t>}</a:t>
            </a:r>
          </a:p>
          <a:p>
            <a:pPr lvl="0" indent="457200" rtl="0">
              <a:lnSpc>
                <a:spcPct val="115000"/>
              </a:lnSpc>
              <a:spcBef>
                <a:spcPts val="0"/>
              </a:spcBef>
              <a:buNone/>
            </a:pPr>
            <a:r>
              <a:rPr lang="en" sz="1200">
                <a:solidFill>
                  <a:srgbClr val="000000"/>
                </a:solidFill>
              </a:rPr>
              <a:t>}</a:t>
            </a:r>
          </a:p>
          <a:p>
            <a:pPr lvl="0" rtl="0">
              <a:lnSpc>
                <a:spcPct val="115000"/>
              </a:lnSpc>
              <a:spcBef>
                <a:spcPts val="0"/>
              </a:spcBef>
              <a:buNone/>
            </a:pPr>
            <a:r>
              <a:rPr lang="en" sz="1200">
                <a:solidFill>
                  <a:srgbClr val="000000"/>
                </a:solidFill>
              </a:rPr>
              <a:t>}</a:t>
            </a:r>
          </a:p>
          <a:p>
            <a:endParaRPr lang="en" sz="1200">
              <a:solidFill>
                <a:srgbClr val="000000"/>
              </a:solidFill>
            </a:endParaRPr>
          </a:p>
        </p:txBody>
      </p:sp>
      <p:sp>
        <p:nvSpPr>
          <p:cNvPr id="448" name="Shape 448"/>
          <p:cNvSpPr/>
          <p:nvPr/>
        </p:nvSpPr>
        <p:spPr>
          <a:xfrm>
            <a:off x="3096550" y="4064412"/>
            <a:ext cx="3382500" cy="1053000"/>
          </a:xfrm>
          <a:prstGeom prst="wedgeRoundRectCallout">
            <a:avLst>
              <a:gd name="adj1" fmla="val -23205"/>
              <a:gd name="adj2" fmla="val 6132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Here we set the RemoteViews used to update this widget. Again, the RemoteView can be executed by another process.</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454" name="Shape 45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600"/>
              <a:t>You need to register your BCR in the manifest file</a:t>
            </a:r>
          </a:p>
          <a:p>
            <a:endParaRPr lang="en" sz="1600"/>
          </a:p>
          <a:p>
            <a:pPr lvl="0" rtl="0">
              <a:lnSpc>
                <a:spcPct val="115000"/>
              </a:lnSpc>
              <a:spcBef>
                <a:spcPts val="0"/>
              </a:spcBef>
              <a:buNone/>
            </a:pPr>
            <a:r>
              <a:rPr lang="en" sz="1600"/>
              <a:t>&lt;application</a:t>
            </a:r>
          </a:p>
          <a:p>
            <a:pPr lvl="0" rtl="0">
              <a:lnSpc>
                <a:spcPct val="115000"/>
              </a:lnSpc>
              <a:spcBef>
                <a:spcPts val="0"/>
              </a:spcBef>
              <a:buNone/>
            </a:pPr>
            <a:r>
              <a:rPr lang="en" sz="1600"/>
              <a:t>        android:icon="@drawable/icon"</a:t>
            </a:r>
          </a:p>
          <a:p>
            <a:pPr lvl="0" rtl="0">
              <a:lnSpc>
                <a:spcPct val="115000"/>
              </a:lnSpc>
              <a:spcBef>
                <a:spcPts val="0"/>
              </a:spcBef>
              <a:buNone/>
            </a:pPr>
            <a:r>
              <a:rPr lang="en" sz="1600"/>
              <a:t>        android:label="@string/app_name" &gt;</a:t>
            </a:r>
          </a:p>
          <a:p>
            <a:pPr lvl="0" rtl="0">
              <a:lnSpc>
                <a:spcPct val="115000"/>
              </a:lnSpc>
              <a:spcBef>
                <a:spcPts val="0"/>
              </a:spcBef>
              <a:buNone/>
            </a:pPr>
            <a:r>
              <a:rPr lang="en" sz="1600"/>
              <a:t>        &lt;receiver android:name="MyWidgetProvider" &gt;</a:t>
            </a:r>
          </a:p>
          <a:p>
            <a:pPr lvl="0" rtl="0">
              <a:lnSpc>
                <a:spcPct val="115000"/>
              </a:lnSpc>
              <a:spcBef>
                <a:spcPts val="0"/>
              </a:spcBef>
              <a:buNone/>
            </a:pPr>
            <a:r>
              <a:rPr lang="en" sz="1600"/>
              <a:t>            &lt;intent-filter &gt;</a:t>
            </a:r>
          </a:p>
          <a:p>
            <a:pPr lvl="0" rtl="0">
              <a:lnSpc>
                <a:spcPct val="115000"/>
              </a:lnSpc>
              <a:spcBef>
                <a:spcPts val="0"/>
              </a:spcBef>
              <a:buNone/>
            </a:pPr>
            <a:r>
              <a:rPr lang="en" sz="1600"/>
              <a:t>                &lt;action </a:t>
            </a:r>
          </a:p>
          <a:p>
            <a:pPr lvl="0" rtl="0">
              <a:lnSpc>
                <a:spcPct val="115000"/>
              </a:lnSpc>
              <a:spcBef>
                <a:spcPts val="0"/>
              </a:spcBef>
              <a:buNone/>
            </a:pPr>
            <a:r>
              <a:rPr lang="en" sz="1600"/>
              <a:t>                   android:name="android.appwidget.action.APPWIDGET_UPDATE" /&gt;</a:t>
            </a:r>
          </a:p>
          <a:p>
            <a:pPr lvl="0" rtl="0">
              <a:lnSpc>
                <a:spcPct val="115000"/>
              </a:lnSpc>
              <a:spcBef>
                <a:spcPts val="0"/>
              </a:spcBef>
              <a:buNone/>
            </a:pPr>
            <a:r>
              <a:rPr lang="en" sz="1600"/>
              <a:t>            &lt;/intent-filter&gt;</a:t>
            </a:r>
          </a:p>
          <a:p>
            <a:pPr lvl="0" rtl="0">
              <a:lnSpc>
                <a:spcPct val="115000"/>
              </a:lnSpc>
              <a:spcBef>
                <a:spcPts val="0"/>
              </a:spcBef>
              <a:buNone/>
            </a:pPr>
            <a:r>
              <a:rPr lang="en" sz="1600"/>
              <a:t>        &lt;/receiver&gt;</a:t>
            </a:r>
          </a:p>
          <a:p>
            <a:pPr lvl="0" rtl="0">
              <a:lnSpc>
                <a:spcPct val="115000"/>
              </a:lnSpc>
              <a:spcBef>
                <a:spcPts val="0"/>
              </a:spcBef>
              <a:buNone/>
            </a:pPr>
            <a:r>
              <a:rPr lang="en" sz="1600"/>
              <a:t>    &lt;/application&gt;</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3 Create and register BCR</a:t>
            </a:r>
          </a:p>
        </p:txBody>
      </p:sp>
      <p:sp>
        <p:nvSpPr>
          <p:cNvPr id="460" name="Shape 46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600"/>
              <a:t>You need to register your BCR in the manifest file</a:t>
            </a:r>
          </a:p>
          <a:p>
            <a:endParaRPr lang="en" sz="1600"/>
          </a:p>
          <a:p>
            <a:pPr lvl="0" rtl="0">
              <a:lnSpc>
                <a:spcPct val="115000"/>
              </a:lnSpc>
              <a:spcBef>
                <a:spcPts val="0"/>
              </a:spcBef>
              <a:buNone/>
            </a:pPr>
            <a:r>
              <a:rPr lang="en" sz="1600"/>
              <a:t>&lt;application</a:t>
            </a:r>
          </a:p>
          <a:p>
            <a:pPr lvl="0" rtl="0">
              <a:lnSpc>
                <a:spcPct val="115000"/>
              </a:lnSpc>
              <a:spcBef>
                <a:spcPts val="0"/>
              </a:spcBef>
              <a:buNone/>
            </a:pPr>
            <a:r>
              <a:rPr lang="en" sz="1600"/>
              <a:t>        android:icon="@drawable/icon"</a:t>
            </a:r>
          </a:p>
          <a:p>
            <a:pPr lvl="0" rtl="0">
              <a:lnSpc>
                <a:spcPct val="115000"/>
              </a:lnSpc>
              <a:spcBef>
                <a:spcPts val="0"/>
              </a:spcBef>
              <a:buNone/>
            </a:pPr>
            <a:r>
              <a:rPr lang="en" sz="1600"/>
              <a:t>        android:label="@string/app_name" &gt;</a:t>
            </a:r>
          </a:p>
          <a:p>
            <a:pPr lvl="0" rtl="0">
              <a:lnSpc>
                <a:spcPct val="115000"/>
              </a:lnSpc>
              <a:spcBef>
                <a:spcPts val="0"/>
              </a:spcBef>
              <a:buNone/>
            </a:pPr>
            <a:r>
              <a:rPr lang="en" sz="1600"/>
              <a:t>        </a:t>
            </a:r>
            <a:r>
              <a:rPr lang="en" sz="1600" b="1"/>
              <a:t>&lt;receiver android:name="MyWidgetProvider" &gt;</a:t>
            </a:r>
          </a:p>
          <a:p>
            <a:pPr lvl="0" rtl="0">
              <a:lnSpc>
                <a:spcPct val="115000"/>
              </a:lnSpc>
              <a:spcBef>
                <a:spcPts val="0"/>
              </a:spcBef>
              <a:buNone/>
            </a:pPr>
            <a:r>
              <a:rPr lang="en" sz="1600" b="1"/>
              <a:t>            &lt;intent-filter &gt;</a:t>
            </a:r>
          </a:p>
          <a:p>
            <a:pPr lvl="0" rtl="0">
              <a:lnSpc>
                <a:spcPct val="115000"/>
              </a:lnSpc>
              <a:spcBef>
                <a:spcPts val="0"/>
              </a:spcBef>
              <a:buNone/>
            </a:pPr>
            <a:r>
              <a:rPr lang="en" sz="1600" b="1"/>
              <a:t>                &lt;action </a:t>
            </a:r>
          </a:p>
          <a:p>
            <a:pPr lvl="0" rtl="0">
              <a:lnSpc>
                <a:spcPct val="115000"/>
              </a:lnSpc>
              <a:spcBef>
                <a:spcPts val="0"/>
              </a:spcBef>
              <a:buNone/>
            </a:pPr>
            <a:r>
              <a:rPr lang="en" sz="1600" b="1"/>
              <a:t>                   android:name="android.appwidget.action.APPWIDGET_UPDATE" /&gt;</a:t>
            </a:r>
          </a:p>
          <a:p>
            <a:pPr lvl="0" rtl="0">
              <a:lnSpc>
                <a:spcPct val="115000"/>
              </a:lnSpc>
              <a:spcBef>
                <a:spcPts val="0"/>
              </a:spcBef>
              <a:buNone/>
            </a:pPr>
            <a:r>
              <a:rPr lang="en" sz="1600" b="1"/>
              <a:t>            &lt;/intent-filter&gt;</a:t>
            </a:r>
          </a:p>
          <a:p>
            <a:pPr lvl="0" rtl="0">
              <a:lnSpc>
                <a:spcPct val="115000"/>
              </a:lnSpc>
              <a:spcBef>
                <a:spcPts val="0"/>
              </a:spcBef>
              <a:buNone/>
            </a:pPr>
            <a:r>
              <a:rPr lang="en" sz="1600" b="1"/>
              <a:t>        &lt;/receiver&gt;</a:t>
            </a:r>
          </a:p>
          <a:p>
            <a:pPr lvl="0" rtl="0">
              <a:lnSpc>
                <a:spcPct val="115000"/>
              </a:lnSpc>
              <a:spcBef>
                <a:spcPts val="0"/>
              </a:spcBef>
              <a:buNone/>
            </a:pPr>
            <a:r>
              <a:rPr lang="en" sz="1600"/>
              <a:t>    &lt;/application&gt;</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4 Add Widget Config to Manifest</a:t>
            </a:r>
          </a:p>
        </p:txBody>
      </p:sp>
      <p:sp>
        <p:nvSpPr>
          <p:cNvPr id="466" name="Shape 46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600"/>
              <a:t>You need to register your BCR in the manifest file</a:t>
            </a:r>
          </a:p>
          <a:p>
            <a:endParaRPr lang="en" sz="1600"/>
          </a:p>
          <a:p>
            <a:pPr lvl="0" rtl="0">
              <a:lnSpc>
                <a:spcPct val="115000"/>
              </a:lnSpc>
              <a:spcBef>
                <a:spcPts val="0"/>
              </a:spcBef>
              <a:buClr>
                <a:srgbClr val="000000"/>
              </a:buClr>
              <a:buSzPct val="68750"/>
              <a:buFont typeface="Arial"/>
              <a:buNone/>
            </a:pPr>
            <a:r>
              <a:rPr lang="en" sz="1600"/>
              <a:t>&lt;application</a:t>
            </a:r>
          </a:p>
          <a:p>
            <a:pPr lvl="0" indent="457200" rtl="0">
              <a:lnSpc>
                <a:spcPct val="115000"/>
              </a:lnSpc>
              <a:spcBef>
                <a:spcPts val="0"/>
              </a:spcBef>
              <a:buClr>
                <a:srgbClr val="000000"/>
              </a:buClr>
              <a:buSzPct val="68750"/>
              <a:buFont typeface="Arial"/>
              <a:buNone/>
            </a:pPr>
            <a:r>
              <a:rPr lang="en" sz="1600"/>
              <a:t>android:icon="@drawable/icon"</a:t>
            </a:r>
          </a:p>
          <a:p>
            <a:pPr lvl="0" indent="457200" rtl="0">
              <a:lnSpc>
                <a:spcPct val="115000"/>
              </a:lnSpc>
              <a:spcBef>
                <a:spcPts val="0"/>
              </a:spcBef>
              <a:buClr>
                <a:srgbClr val="000000"/>
              </a:buClr>
              <a:buSzPct val="68750"/>
              <a:buFont typeface="Arial"/>
              <a:buNone/>
            </a:pPr>
            <a:r>
              <a:rPr lang="en" sz="1600"/>
              <a:t>android:label="@string/app_name" &gt;</a:t>
            </a:r>
          </a:p>
          <a:p>
            <a:pPr lvl="0" indent="457200" rtl="0">
              <a:lnSpc>
                <a:spcPct val="115000"/>
              </a:lnSpc>
              <a:spcBef>
                <a:spcPts val="0"/>
              </a:spcBef>
              <a:buClr>
                <a:srgbClr val="000000"/>
              </a:buClr>
              <a:buSzPct val="68750"/>
              <a:buFont typeface="Arial"/>
              <a:buNone/>
            </a:pPr>
            <a:r>
              <a:rPr lang="en" sz="1600"/>
              <a:t>&lt;receiver android:name="MyWidgetProvider" &gt;</a:t>
            </a:r>
          </a:p>
          <a:p>
            <a:pPr marL="457200" lvl="0" indent="457200" rtl="0">
              <a:lnSpc>
                <a:spcPct val="115000"/>
              </a:lnSpc>
              <a:spcBef>
                <a:spcPts val="0"/>
              </a:spcBef>
              <a:buClr>
                <a:srgbClr val="000000"/>
              </a:buClr>
              <a:buSzPct val="68750"/>
              <a:buFont typeface="Arial"/>
              <a:buNone/>
            </a:pPr>
            <a:r>
              <a:rPr lang="en" sz="1600"/>
              <a:t>&lt;intent-filter &gt;</a:t>
            </a:r>
          </a:p>
          <a:p>
            <a:pPr marL="914400" lvl="0" indent="457200" rtl="0">
              <a:lnSpc>
                <a:spcPct val="115000"/>
              </a:lnSpc>
              <a:spcBef>
                <a:spcPts val="0"/>
              </a:spcBef>
              <a:buClr>
                <a:srgbClr val="000000"/>
              </a:buClr>
              <a:buSzPct val="68750"/>
              <a:buFont typeface="Arial"/>
              <a:buNone/>
            </a:pPr>
            <a:r>
              <a:rPr lang="en" sz="1600"/>
              <a:t>&lt;action </a:t>
            </a:r>
          </a:p>
          <a:p>
            <a:pPr marL="1828800" lvl="0" indent="0" rtl="0">
              <a:lnSpc>
                <a:spcPct val="115000"/>
              </a:lnSpc>
              <a:spcBef>
                <a:spcPts val="0"/>
              </a:spcBef>
              <a:buClr>
                <a:srgbClr val="000000"/>
              </a:buClr>
              <a:buSzPct val="68750"/>
              <a:buFont typeface="Arial"/>
              <a:buNone/>
            </a:pPr>
            <a:r>
              <a:rPr lang="en" sz="1600"/>
              <a:t>android:name="android.appwidget.action.APPWIDGET_UPDATE" /&gt;</a:t>
            </a:r>
          </a:p>
          <a:p>
            <a:pPr marL="457200" lvl="0" indent="457200" rtl="0">
              <a:lnSpc>
                <a:spcPct val="115000"/>
              </a:lnSpc>
              <a:spcBef>
                <a:spcPts val="0"/>
              </a:spcBef>
              <a:buClr>
                <a:srgbClr val="000000"/>
              </a:buClr>
              <a:buSzPct val="68750"/>
              <a:buFont typeface="Arial"/>
              <a:buNone/>
            </a:pPr>
            <a:r>
              <a:rPr lang="en" sz="1600"/>
              <a:t>&lt;/intent-filter&gt;</a:t>
            </a:r>
          </a:p>
          <a:p>
            <a:endParaRPr lang="en" sz="1600"/>
          </a:p>
          <a:p>
            <a:pPr marL="457200" lvl="0" indent="457200" rtl="0">
              <a:lnSpc>
                <a:spcPct val="115000"/>
              </a:lnSpc>
              <a:spcBef>
                <a:spcPts val="0"/>
              </a:spcBef>
              <a:buClr>
                <a:srgbClr val="000000"/>
              </a:buClr>
              <a:buSzPct val="68750"/>
              <a:buFont typeface="Arial"/>
              <a:buNone/>
            </a:pPr>
            <a:r>
              <a:rPr lang="en" sz="1600"/>
              <a:t>&lt;meta-data</a:t>
            </a:r>
          </a:p>
          <a:p>
            <a:pPr marL="914400" lvl="0" indent="457200" rtl="0">
              <a:lnSpc>
                <a:spcPct val="115000"/>
              </a:lnSpc>
              <a:spcBef>
                <a:spcPts val="0"/>
              </a:spcBef>
              <a:buClr>
                <a:srgbClr val="000000"/>
              </a:buClr>
              <a:buSzPct val="68750"/>
              <a:buFont typeface="Arial"/>
              <a:buNone/>
            </a:pPr>
            <a:r>
              <a:rPr lang="en" sz="1600"/>
              <a:t>android:name="android.appwidget.provider"</a:t>
            </a:r>
          </a:p>
          <a:p>
            <a:pPr marL="914400" lvl="0" indent="457200" rtl="0">
              <a:lnSpc>
                <a:spcPct val="115000"/>
              </a:lnSpc>
              <a:spcBef>
                <a:spcPts val="0"/>
              </a:spcBef>
              <a:buClr>
                <a:srgbClr val="000000"/>
              </a:buClr>
              <a:buSzPct val="68750"/>
              <a:buFont typeface="Arial"/>
              <a:buNone/>
            </a:pPr>
            <a:r>
              <a:rPr lang="en" sz="1600"/>
              <a:t>android:resource="@xml/widget_info" /&gt;</a:t>
            </a:r>
          </a:p>
          <a:p>
            <a:pPr marL="457200" lvl="0" indent="0" rtl="0">
              <a:lnSpc>
                <a:spcPct val="115000"/>
              </a:lnSpc>
              <a:spcBef>
                <a:spcPts val="0"/>
              </a:spcBef>
              <a:buClr>
                <a:srgbClr val="000000"/>
              </a:buClr>
              <a:buSzPct val="68750"/>
              <a:buFont typeface="Arial"/>
              <a:buNone/>
            </a:pPr>
            <a:r>
              <a:rPr lang="en" sz="1600"/>
              <a:t>&lt;/receiver&gt;</a:t>
            </a:r>
          </a:p>
          <a:p>
            <a:pPr lvl="0" rtl="0">
              <a:lnSpc>
                <a:spcPct val="115000"/>
              </a:lnSpc>
              <a:spcBef>
                <a:spcPts val="0"/>
              </a:spcBef>
              <a:buClr>
                <a:srgbClr val="000000"/>
              </a:buClr>
              <a:buSzPct val="68750"/>
              <a:buFont typeface="Arial"/>
              <a:buNone/>
            </a:pPr>
            <a:r>
              <a:rPr lang="en" sz="1600"/>
              <a:t>&lt;/application&gt;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Shape Drawables</a:t>
            </a:r>
          </a:p>
        </p:txBody>
      </p:sp>
      <p:sp>
        <p:nvSpPr>
          <p:cNvPr id="112" name="Shape 11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Clr>
                <a:srgbClr val="000000"/>
              </a:buClr>
              <a:buSzPct val="78571"/>
              <a:buFont typeface="Arial"/>
              <a:buNone/>
            </a:pPr>
            <a:r>
              <a:rPr lang="en" sz="1400"/>
              <a:t>
&lt;?xml version="1.0" encoding="utf-8"?&gt;</a:t>
            </a:r>
          </a:p>
          <a:p>
            <a:pPr lvl="0" rtl="0">
              <a:lnSpc>
                <a:spcPct val="115000"/>
              </a:lnSpc>
              <a:buNone/>
            </a:pPr>
            <a:r>
              <a:rPr lang="en" sz="1400"/>
              <a:t>&lt;shape xmlns:android="http://schemas.android.com/apk/res/android" </a:t>
            </a:r>
          </a:p>
          <a:p>
            <a:pPr marL="5029200" lvl="0" indent="457200" rtl="0">
              <a:lnSpc>
                <a:spcPct val="115000"/>
              </a:lnSpc>
              <a:buClr>
                <a:srgbClr val="000000"/>
              </a:buClr>
              <a:buSzPct val="78571"/>
              <a:buFont typeface="Arial"/>
              <a:buNone/>
            </a:pPr>
            <a:r>
              <a:rPr lang="en" sz="1400" b="1"/>
              <a:t>android:shape="rectangle"</a:t>
            </a:r>
            <a:r>
              <a:rPr lang="en" sz="1400"/>
              <a:t>&gt;</a:t>
            </a:r>
          </a:p>
          <a:p>
            <a:pPr lvl="0" rtl="0">
              <a:lnSpc>
                <a:spcPct val="115000"/>
              </a:lnSpc>
              <a:buClr>
                <a:srgbClr val="000000"/>
              </a:buClr>
              <a:buSzPct val="78571"/>
              <a:buFont typeface="Arial"/>
              <a:buNone/>
            </a:pPr>
            <a:r>
              <a:rPr lang="en" sz="1400"/>
              <a:t>&lt;/shape&gt;</a:t>
            </a:r>
          </a:p>
          <a:p>
            <a:endParaRPr lang="en" sz="1400"/>
          </a:p>
          <a:p>
            <a:endParaRPr lang="en" sz="1400"/>
          </a:p>
        </p:txBody>
      </p:sp>
      <p:sp>
        <p:nvSpPr>
          <p:cNvPr id="113" name="Shape 113"/>
          <p:cNvSpPr/>
          <p:nvPr/>
        </p:nvSpPr>
        <p:spPr>
          <a:xfrm>
            <a:off x="5907569" y="3473525"/>
            <a:ext cx="2096400" cy="922500"/>
          </a:xfrm>
          <a:prstGeom prst="wedgeRoundRectCallout">
            <a:avLst>
              <a:gd name="adj1" fmla="val -27372"/>
              <a:gd name="adj2" fmla="val -7835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Specify the type of shape by adding the android:shape attribute</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4 Add Widget Config to Manifest</a:t>
            </a:r>
          </a:p>
        </p:txBody>
      </p:sp>
      <p:sp>
        <p:nvSpPr>
          <p:cNvPr id="472" name="Shape 47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600"/>
              <a:t>You need to register your BCR in the manifest file</a:t>
            </a:r>
          </a:p>
          <a:p>
            <a:endParaRPr lang="en" sz="1600"/>
          </a:p>
          <a:p>
            <a:pPr lvl="0" rtl="0">
              <a:lnSpc>
                <a:spcPct val="115000"/>
              </a:lnSpc>
              <a:spcBef>
                <a:spcPts val="0"/>
              </a:spcBef>
              <a:buNone/>
            </a:pPr>
            <a:r>
              <a:rPr lang="en" sz="1600"/>
              <a:t>&lt;application</a:t>
            </a:r>
          </a:p>
          <a:p>
            <a:pPr lvl="0" indent="457200" rtl="0">
              <a:lnSpc>
                <a:spcPct val="115000"/>
              </a:lnSpc>
              <a:spcBef>
                <a:spcPts val="0"/>
              </a:spcBef>
              <a:buNone/>
            </a:pPr>
            <a:r>
              <a:rPr lang="en" sz="1600"/>
              <a:t>android:icon="@drawable/icon"</a:t>
            </a:r>
          </a:p>
          <a:p>
            <a:pPr lvl="0" indent="457200" rtl="0">
              <a:lnSpc>
                <a:spcPct val="115000"/>
              </a:lnSpc>
              <a:spcBef>
                <a:spcPts val="0"/>
              </a:spcBef>
              <a:buNone/>
            </a:pPr>
            <a:r>
              <a:rPr lang="en" sz="1600"/>
              <a:t>android:label="@string/app_name" &gt;</a:t>
            </a:r>
          </a:p>
          <a:p>
            <a:pPr lvl="0" indent="457200" rtl="0">
              <a:lnSpc>
                <a:spcPct val="115000"/>
              </a:lnSpc>
              <a:spcBef>
                <a:spcPts val="0"/>
              </a:spcBef>
              <a:buNone/>
            </a:pPr>
            <a:r>
              <a:rPr lang="en" sz="1600"/>
              <a:t>&lt;receiver android:name="MyWidgetProvider" &gt;</a:t>
            </a:r>
          </a:p>
          <a:p>
            <a:pPr marL="457200" lvl="0" indent="457200" rtl="0">
              <a:lnSpc>
                <a:spcPct val="115000"/>
              </a:lnSpc>
              <a:spcBef>
                <a:spcPts val="0"/>
              </a:spcBef>
              <a:buNone/>
            </a:pPr>
            <a:r>
              <a:rPr lang="en" sz="1600"/>
              <a:t>&lt;intent-filter &gt;</a:t>
            </a:r>
          </a:p>
          <a:p>
            <a:pPr marL="914400" lvl="0" indent="457200" rtl="0">
              <a:lnSpc>
                <a:spcPct val="115000"/>
              </a:lnSpc>
              <a:spcBef>
                <a:spcPts val="0"/>
              </a:spcBef>
              <a:buNone/>
            </a:pPr>
            <a:r>
              <a:rPr lang="en" sz="1600"/>
              <a:t>&lt;action </a:t>
            </a:r>
          </a:p>
          <a:p>
            <a:pPr marL="1828800" lvl="0" indent="0" rtl="0">
              <a:lnSpc>
                <a:spcPct val="115000"/>
              </a:lnSpc>
              <a:spcBef>
                <a:spcPts val="0"/>
              </a:spcBef>
              <a:buNone/>
            </a:pPr>
            <a:r>
              <a:rPr lang="en" sz="1600"/>
              <a:t>android:name="android.appwidget.action.APPWIDGET_UPDATE" /&gt;</a:t>
            </a:r>
          </a:p>
          <a:p>
            <a:pPr marL="457200" lvl="0" indent="457200" rtl="0">
              <a:lnSpc>
                <a:spcPct val="115000"/>
              </a:lnSpc>
              <a:spcBef>
                <a:spcPts val="0"/>
              </a:spcBef>
              <a:buNone/>
            </a:pPr>
            <a:r>
              <a:rPr lang="en" sz="1600"/>
              <a:t>&lt;/intent-filter&gt;</a:t>
            </a:r>
          </a:p>
          <a:p>
            <a:endParaRPr lang="en" sz="1600"/>
          </a:p>
          <a:p>
            <a:pPr marL="457200" lvl="0" indent="457200" rtl="0">
              <a:lnSpc>
                <a:spcPct val="115000"/>
              </a:lnSpc>
              <a:spcBef>
                <a:spcPts val="0"/>
              </a:spcBef>
              <a:buClr>
                <a:srgbClr val="000000"/>
              </a:buClr>
              <a:buSzPct val="68750"/>
              <a:buFont typeface="Arial"/>
              <a:buNone/>
            </a:pPr>
            <a:r>
              <a:rPr lang="en" sz="1600" b="1"/>
              <a:t>&lt;meta-data</a:t>
            </a:r>
          </a:p>
          <a:p>
            <a:pPr marL="914400" lvl="0" indent="457200" rtl="0">
              <a:lnSpc>
                <a:spcPct val="115000"/>
              </a:lnSpc>
              <a:spcBef>
                <a:spcPts val="0"/>
              </a:spcBef>
              <a:buClr>
                <a:srgbClr val="000000"/>
              </a:buClr>
              <a:buSzPct val="68750"/>
              <a:buFont typeface="Arial"/>
              <a:buNone/>
            </a:pPr>
            <a:r>
              <a:rPr lang="en" sz="1600" b="1"/>
              <a:t>android:name="android.appwidget.provider"</a:t>
            </a:r>
          </a:p>
          <a:p>
            <a:pPr marL="914400" lvl="0" indent="457200" rtl="0">
              <a:lnSpc>
                <a:spcPct val="115000"/>
              </a:lnSpc>
              <a:spcBef>
                <a:spcPts val="0"/>
              </a:spcBef>
              <a:buClr>
                <a:srgbClr val="000000"/>
              </a:buClr>
              <a:buSzPct val="68750"/>
              <a:buFont typeface="Arial"/>
              <a:buNone/>
            </a:pPr>
            <a:r>
              <a:rPr lang="en" sz="1600" b="1"/>
              <a:t>android:resource="@xml/widget_info" /&gt;</a:t>
            </a:r>
          </a:p>
          <a:p>
            <a:pPr marL="457200" lvl="0" indent="0" rtl="0">
              <a:lnSpc>
                <a:spcPct val="115000"/>
              </a:lnSpc>
              <a:spcBef>
                <a:spcPts val="0"/>
              </a:spcBef>
              <a:buClr>
                <a:srgbClr val="000000"/>
              </a:buClr>
              <a:buSzPct val="68750"/>
              <a:buFont typeface="Arial"/>
              <a:buNone/>
            </a:pPr>
            <a:r>
              <a:rPr lang="en" sz="1600"/>
              <a:t>&lt;/receiver&gt;</a:t>
            </a:r>
          </a:p>
          <a:p>
            <a:pPr lvl="0" rtl="0">
              <a:lnSpc>
                <a:spcPct val="115000"/>
              </a:lnSpc>
              <a:spcBef>
                <a:spcPts val="0"/>
              </a:spcBef>
              <a:buNone/>
            </a:pPr>
            <a:r>
              <a:rPr lang="en" sz="1600"/>
              <a:t>&lt;/application&gt;</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4 Add Widget Config to Manifest</a:t>
            </a:r>
          </a:p>
        </p:txBody>
      </p:sp>
      <p:sp>
        <p:nvSpPr>
          <p:cNvPr id="478" name="Shape 4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dirty="0"/>
              <a:t>
</a:t>
            </a:r>
          </a:p>
          <a:p>
            <a:endParaRPr lang="en" dirty="0"/>
          </a:p>
          <a:p>
            <a:pPr lvl="0" rtl="0">
              <a:lnSpc>
                <a:spcPct val="115000"/>
              </a:lnSpc>
              <a:spcBef>
                <a:spcPts val="0"/>
              </a:spcBef>
              <a:buNone/>
            </a:pPr>
            <a:r>
              <a:rPr lang="en" dirty="0"/>
              <a:t>See </a:t>
            </a:r>
            <a:r>
              <a:rPr lang="en" u="sng" dirty="0">
                <a:solidFill>
                  <a:schemeClr val="hlink"/>
                </a:solidFill>
                <a:hlinkClick r:id="rId3"/>
              </a:rPr>
              <a:t>this post on StackOverflow</a:t>
            </a:r>
            <a:r>
              <a:rPr lang="en" dirty="0"/>
              <a:t> on adding multiple widgets for the same App</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Homescreen Widgets</a:t>
            </a:r>
          </a:p>
        </p:txBody>
      </p:sp>
      <p:sp>
        <p:nvSpPr>
          <p:cNvPr id="484" name="Shape 4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US" dirty="0" smtClean="0"/>
              <a:t>How to </a:t>
            </a:r>
            <a:r>
              <a:rPr lang="en" dirty="0"/>
              <a:t>r</a:t>
            </a:r>
            <a:r>
              <a:rPr lang="en" dirty="0" smtClean="0"/>
              <a:t>un </a:t>
            </a:r>
            <a:r>
              <a:rPr lang="en" dirty="0"/>
              <a:t>your </a:t>
            </a:r>
            <a:r>
              <a:rPr lang="en" dirty="0" smtClean="0"/>
              <a:t>app?</a:t>
            </a:r>
            <a:endParaRPr lang="en" dirty="0"/>
          </a:p>
          <a:p>
            <a:endParaRPr lang="en" dirty="0"/>
          </a:p>
          <a:p>
            <a:pPr marL="457200" lvl="0" indent="-419100" rtl="0">
              <a:buClr>
                <a:schemeClr val="dk1"/>
              </a:buClr>
              <a:buSzPct val="166666"/>
              <a:buFont typeface="Arial"/>
              <a:buChar char="•"/>
            </a:pPr>
            <a:r>
              <a:rPr lang="en" dirty="0"/>
              <a:t>Longpress an empty area on the home screen</a:t>
            </a:r>
          </a:p>
          <a:p>
            <a:endParaRPr lang="en" dirty="0"/>
          </a:p>
          <a:p>
            <a:pPr marL="457200" lvl="0" indent="-419100" rtl="0">
              <a:buClr>
                <a:schemeClr val="dk1"/>
              </a:buClr>
              <a:buSzPct val="166666"/>
              <a:buFont typeface="Arial"/>
              <a:buChar char="•"/>
            </a:pPr>
            <a:r>
              <a:rPr lang="en" dirty="0"/>
              <a:t>Add your Widget to the home screen</a:t>
            </a:r>
          </a:p>
          <a:p>
            <a:endParaRPr lang="en" dirty="0"/>
          </a:p>
          <a:p>
            <a:pPr lvl="0" rtl="0">
              <a:buNone/>
            </a:pPr>
            <a:r>
              <a:rPr lang="en" dirty="0"/>
              <a:t>Tapping on the widget should update the number</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Homescreen Widgets</a:t>
            </a:r>
          </a:p>
        </p:txBody>
      </p:sp>
      <p:sp>
        <p:nvSpPr>
          <p:cNvPr id="490" name="Shape 49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dirty="0"/>
              <a:t>
</a:t>
            </a:r>
          </a:p>
          <a:p>
            <a:pPr lvl="0" rtl="0">
              <a:buNone/>
            </a:pPr>
            <a:r>
              <a:rPr lang="en" dirty="0"/>
              <a:t>See </a:t>
            </a:r>
            <a:r>
              <a:rPr lang="en" dirty="0" smtClean="0"/>
              <a:t>WidgetExample.tar</a:t>
            </a:r>
            <a:endParaRPr lang="en" dirty="0"/>
          </a:p>
          <a:p>
            <a:endParaRPr lang="en" dirty="0"/>
          </a:p>
          <a:p>
            <a:endParaRPr lang="en" dirty="0"/>
          </a:p>
          <a:p>
            <a:pPr lvl="0" rtl="0">
              <a:buNone/>
            </a:pPr>
            <a:r>
              <a:rPr lang="en" dirty="0"/>
              <a:t>Also note when the callback methods for MyWidgetProvider are executed by looking at the Log tag for MyWidgetProvider in LogCat</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Available Views and Layouts</a:t>
            </a:r>
          </a:p>
        </p:txBody>
      </p:sp>
      <p:sp>
        <p:nvSpPr>
          <p:cNvPr id="496" name="Shape 49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342900" rtl="0">
              <a:buClr>
                <a:schemeClr val="dk1"/>
              </a:buClr>
              <a:buSzPct val="166666"/>
              <a:buFont typeface="Arial"/>
              <a:buChar char="•"/>
            </a:pPr>
            <a:r>
              <a:rPr lang="en" sz="1800" dirty="0" smtClean="0">
                <a:solidFill>
                  <a:srgbClr val="000000"/>
                </a:solidFill>
              </a:rPr>
              <a:t>A </a:t>
            </a:r>
            <a:r>
              <a:rPr lang="en" sz="1800" dirty="0">
                <a:solidFill>
                  <a:srgbClr val="000000"/>
                </a:solidFill>
              </a:rPr>
              <a:t>widget is restricted in the elements it can use. </a:t>
            </a:r>
          </a:p>
          <a:p>
            <a:pPr marL="914400" lvl="1" indent="-342900" rtl="0">
              <a:buClr>
                <a:schemeClr val="dk1"/>
              </a:buClr>
              <a:buSzPct val="100000"/>
              <a:buFont typeface="Courier New"/>
              <a:buChar char="o"/>
            </a:pPr>
            <a:r>
              <a:rPr lang="en" sz="1800" dirty="0">
                <a:solidFill>
                  <a:srgbClr val="000000"/>
                </a:solidFill>
              </a:rPr>
              <a:t>For layouts you can use </a:t>
            </a:r>
          </a:p>
          <a:p>
            <a:pPr marL="1371600" lvl="2" indent="-342900" rtl="0">
              <a:buClr>
                <a:schemeClr val="dk1"/>
              </a:buClr>
              <a:buSzPct val="100000"/>
              <a:buFont typeface="Wingdings"/>
              <a:buChar char="§"/>
            </a:pPr>
            <a:r>
              <a:rPr lang="en" sz="1800" dirty="0">
                <a:solidFill>
                  <a:srgbClr val="000000"/>
                </a:solidFill>
              </a:rPr>
              <a:t>FrameLayout, LinearLayout, RelativeLayout</a:t>
            </a:r>
          </a:p>
          <a:p>
            <a:pPr marL="914400" lvl="1" indent="-342900" rtl="0">
              <a:buClr>
                <a:schemeClr val="dk1"/>
              </a:buClr>
              <a:buSzPct val="100000"/>
              <a:buFont typeface="Courier New"/>
              <a:buChar char="o"/>
            </a:pPr>
            <a:r>
              <a:rPr lang="en" sz="1800" dirty="0">
                <a:solidFill>
                  <a:srgbClr val="000000"/>
                </a:solidFill>
              </a:rPr>
              <a:t>As views you can use </a:t>
            </a:r>
          </a:p>
          <a:p>
            <a:pPr marL="1371600" lvl="2" indent="-342900" rtl="0">
              <a:buClr>
                <a:schemeClr val="dk1"/>
              </a:buClr>
              <a:buSzPct val="100000"/>
              <a:buFont typeface="Wingdings"/>
              <a:buChar char="§"/>
            </a:pPr>
            <a:r>
              <a:rPr lang="en" sz="1800" dirty="0">
                <a:solidFill>
                  <a:srgbClr val="000000"/>
                </a:solidFill>
              </a:rPr>
              <a:t>AnalogClock, Button, Chromometer, ImageButton,ImageView, ProgressBar and TextView</a:t>
            </a:r>
          </a:p>
          <a:p>
            <a:endParaRPr lang="en" sz="1800" dirty="0">
              <a:solidFill>
                <a:srgbClr val="000000"/>
              </a:solidFill>
            </a:endParaRPr>
          </a:p>
          <a:p>
            <a:endParaRPr lang="en" sz="1800" dirty="0">
              <a:solidFill>
                <a:srgbClr val="000000"/>
              </a:solidFill>
            </a:endParaRPr>
          </a:p>
          <a:p>
            <a:pPr marL="457200" lvl="0" indent="-342900" rtl="0">
              <a:buClr>
                <a:schemeClr val="dk1"/>
              </a:buClr>
              <a:buSzPct val="166666"/>
              <a:buFont typeface="Arial"/>
              <a:buChar char="•"/>
            </a:pPr>
            <a:r>
              <a:rPr lang="en" sz="1800" dirty="0">
                <a:solidFill>
                  <a:srgbClr val="000000"/>
                </a:solidFill>
              </a:rPr>
              <a:t>As of Android 3.0 more views are available: GridView, ListView, StackView, ViewFlipper and AdapterViewFlipper</a:t>
            </a:r>
          </a:p>
          <a:p>
            <a:endParaRPr lang="en" sz="1800" dirty="0">
              <a:solidFill>
                <a:srgbClr val="000000"/>
              </a:solidFill>
            </a:endParaRPr>
          </a:p>
          <a:p>
            <a:endParaRPr lang="en" sz="1800" dirty="0">
              <a:solidFill>
                <a:srgbClr val="000000"/>
              </a:solidFill>
            </a:endParaRPr>
          </a:p>
          <a:p>
            <a:pPr marL="457200" lvl="0" indent="-342900" rtl="0">
              <a:buClr>
                <a:schemeClr val="dk1"/>
              </a:buClr>
              <a:buSzPct val="166666"/>
              <a:buFont typeface="Arial"/>
              <a:buChar char="•"/>
            </a:pPr>
            <a:r>
              <a:rPr lang="en" sz="1800" dirty="0">
                <a:solidFill>
                  <a:srgbClr val="000000"/>
                </a:solidFill>
              </a:rPr>
              <a:t>The only interaction possible on the Views of a Widget is via on OnClickListener</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Widget Size</a:t>
            </a:r>
          </a:p>
        </p:txBody>
      </p:sp>
      <p:sp>
        <p:nvSpPr>
          <p:cNvPr id="502" name="Shape 50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277777"/>
              <a:buFont typeface="Arial"/>
              <a:buChar char="•"/>
            </a:pPr>
            <a:r>
              <a:rPr lang="en" sz="1800" dirty="0" smtClean="0">
                <a:solidFill>
                  <a:srgbClr val="000000"/>
                </a:solidFill>
              </a:rPr>
              <a:t>A </a:t>
            </a:r>
            <a:r>
              <a:rPr lang="en" sz="1800" dirty="0">
                <a:solidFill>
                  <a:srgbClr val="000000"/>
                </a:solidFill>
              </a:rPr>
              <a:t>Widget will take a certain amount of cells on the homescreen. </a:t>
            </a:r>
          </a:p>
          <a:p>
            <a:pPr marL="457200" lvl="0" indent="-419100" rtl="0">
              <a:buClr>
                <a:schemeClr val="dk1"/>
              </a:buClr>
              <a:buSzPct val="277777"/>
              <a:buFont typeface="Arial"/>
              <a:buChar char="•"/>
            </a:pPr>
            <a:r>
              <a:rPr lang="en" sz="1800" dirty="0">
                <a:solidFill>
                  <a:srgbClr val="000000"/>
                </a:solidFill>
              </a:rPr>
              <a:t>A cell is usually used to display the icon of one application. </a:t>
            </a:r>
          </a:p>
          <a:p>
            <a:pPr marL="457200" lvl="0" indent="-419100" rtl="0">
              <a:buClr>
                <a:schemeClr val="dk1"/>
              </a:buClr>
              <a:buSzPct val="277777"/>
              <a:buFont typeface="Arial"/>
              <a:buChar char="•"/>
            </a:pPr>
            <a:r>
              <a:rPr lang="en" sz="1800" dirty="0">
                <a:solidFill>
                  <a:srgbClr val="000000"/>
                </a:solidFill>
              </a:rPr>
              <a:t>As a calculation rule you should define the size of the widget with the formula: ((Number of columns / rows)* 74) - 2. </a:t>
            </a:r>
          </a:p>
          <a:p>
            <a:pPr marL="914400" lvl="1" indent="-381000" rtl="0">
              <a:buClr>
                <a:schemeClr val="dk1"/>
              </a:buClr>
              <a:buSzPct val="133333"/>
              <a:buFont typeface="Courier New"/>
              <a:buChar char="o"/>
            </a:pPr>
            <a:r>
              <a:rPr lang="en" sz="1800" dirty="0">
                <a:solidFill>
                  <a:srgbClr val="000000"/>
                </a:solidFill>
              </a:rPr>
              <a:t>These are device independent pixels and the -2 is used to avoid rounding issues</a:t>
            </a:r>
          </a:p>
          <a:p>
            <a:pPr marL="457200" lvl="0" indent="-419100" rtl="0">
              <a:buClr>
                <a:schemeClr val="dk1"/>
              </a:buClr>
              <a:buSzPct val="277777"/>
              <a:buFont typeface="Arial"/>
              <a:buChar char="•"/>
            </a:pPr>
            <a:r>
              <a:rPr lang="en" sz="1800" dirty="0">
                <a:solidFill>
                  <a:srgbClr val="000000"/>
                </a:solidFill>
              </a:rPr>
              <a:t>As of Android 3.1 a Widgets can be flexible in size, e.g. the user can make is larger or smaller.</a:t>
            </a:r>
          </a:p>
          <a:p>
            <a:pPr marL="914400" lvl="1" indent="-381000" rtl="0">
              <a:buClr>
                <a:schemeClr val="dk1"/>
              </a:buClr>
              <a:buSzPct val="133333"/>
              <a:buFont typeface="Courier New"/>
              <a:buChar char="o"/>
            </a:pPr>
            <a:r>
              <a:rPr lang="en" sz="1800" dirty="0">
                <a:solidFill>
                  <a:srgbClr val="000000"/>
                </a:solidFill>
              </a:rPr>
              <a:t>To enable this for Widgets you can use the android:resizeMode="horizontal|vertical" attribute in the XML configuration file for the widget.</a:t>
            </a:r>
          </a:p>
          <a:p>
            <a:endParaRPr lang="en" sz="1800" dirty="0">
              <a:solidFill>
                <a:srgbClr val="000000"/>
              </a:solidFill>
            </a:endParaRP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Widget Size</a:t>
            </a:r>
          </a:p>
        </p:txBody>
      </p:sp>
      <p:sp>
        <p:nvSpPr>
          <p:cNvPr id="508" name="Shape 50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2400">
                <a:solidFill>
                  <a:srgbClr val="000000"/>
                </a:solidFill>
              </a:rPr>
              <a:t>
</a:t>
            </a:r>
          </a:p>
          <a:p>
            <a:endParaRPr lang="en" sz="2400">
              <a:solidFill>
                <a:srgbClr val="000000"/>
              </a:solidFill>
            </a:endParaRPr>
          </a:p>
          <a:p>
            <a:endParaRPr lang="en" sz="2400">
              <a:solidFill>
                <a:srgbClr val="000000"/>
              </a:solidFill>
            </a:endParaRPr>
          </a:p>
          <a:p>
            <a:endParaRPr lang="en" sz="2400">
              <a:solidFill>
                <a:srgbClr val="000000"/>
              </a:solidFill>
            </a:endParaRPr>
          </a:p>
          <a:p>
            <a:pPr lvl="0" rtl="0">
              <a:buNone/>
            </a:pPr>
            <a:r>
              <a:rPr lang="en" sz="2400">
                <a:solidFill>
                  <a:srgbClr val="000000"/>
                </a:solidFill>
              </a:rPr>
              <a:t>Why use a BroadcastReceiver for updating widgets?</a:t>
            </a:r>
          </a:p>
          <a:p>
            <a:endParaRPr lang="en" sz="2400">
              <a:solidFill>
                <a:srgbClr val="000000"/>
              </a:solidFill>
            </a:endParaRP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Updating Widget via Service</a:t>
            </a:r>
          </a:p>
        </p:txBody>
      </p:sp>
      <p:sp>
        <p:nvSpPr>
          <p:cNvPr id="514" name="Shape 51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2400">
                <a:solidFill>
                  <a:srgbClr val="000000"/>
                </a:solidFill>
              </a:rPr>
              <a:t>
</a:t>
            </a:r>
          </a:p>
          <a:p>
            <a:pPr lvl="0" rtl="0">
              <a:buNone/>
            </a:pPr>
            <a:r>
              <a:rPr lang="en" sz="2400">
                <a:solidFill>
                  <a:srgbClr val="000000"/>
                </a:solidFill>
              </a:rPr>
              <a:t>BroadcastReceiver should finish onReceive() in a timely manner</a:t>
            </a:r>
          </a:p>
          <a:p>
            <a:endParaRPr lang="en" sz="2400">
              <a:solidFill>
                <a:srgbClr val="000000"/>
              </a:solidFill>
            </a:endParaRPr>
          </a:p>
          <a:p>
            <a:endParaRPr lang="en" sz="2400">
              <a:solidFill>
                <a:srgbClr val="000000"/>
              </a:solidFill>
            </a:endParaRPr>
          </a:p>
          <a:p>
            <a:pPr lvl="0" rtl="0">
              <a:buNone/>
            </a:pPr>
            <a:r>
              <a:rPr lang="en" sz="2400"/>
              <a:t>If you have a longer running operation for updating a widget, combine the BCR with a Service</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Updating Widget via Service</a:t>
            </a:r>
          </a:p>
        </p:txBody>
      </p:sp>
      <p:sp>
        <p:nvSpPr>
          <p:cNvPr id="520" name="Shape 52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2400">
                <a:solidFill>
                  <a:srgbClr val="000000"/>
                </a:solidFill>
              </a:rPr>
              <a:t>
</a:t>
            </a:r>
          </a:p>
          <a:p>
            <a:pPr lvl="0" rtl="0">
              <a:buNone/>
            </a:pPr>
            <a:r>
              <a:rPr lang="en" sz="2400">
                <a:solidFill>
                  <a:srgbClr val="000000"/>
                </a:solidFill>
              </a:rPr>
              <a:t>Create a new Service, e.g. UpdateWidgetService that extends Service</a:t>
            </a:r>
          </a:p>
          <a:p>
            <a:endParaRPr lang="en" sz="2400">
              <a:solidFill>
                <a:srgbClr val="000000"/>
              </a:solidFill>
            </a:endParaRPr>
          </a:p>
          <a:p>
            <a:endParaRPr lang="en" sz="2400">
              <a:solidFill>
                <a:srgbClr val="000000"/>
              </a:solidFill>
            </a:endParaRPr>
          </a:p>
          <a:p>
            <a:pPr lvl="0" rtl="0">
              <a:buNone/>
            </a:pPr>
            <a:r>
              <a:rPr lang="en" sz="2400"/>
              <a:t>We will use our BroadcastReceiver to start UpdateWidgetService</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Updating Widget via Service</a:t>
            </a:r>
          </a:p>
        </p:txBody>
      </p:sp>
      <p:sp>
        <p:nvSpPr>
          <p:cNvPr id="526" name="Shape 52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1400"/>
              <a:t>public class MyWidgetProvider extends AppWidgetProvider {</a:t>
            </a:r>
          </a:p>
          <a:p>
            <a:endParaRPr lang="en" sz="1400"/>
          </a:p>
          <a:p>
            <a:pPr lvl="0" indent="457200" rtl="0">
              <a:buNone/>
            </a:pPr>
            <a:r>
              <a:rPr lang="en" sz="1400"/>
              <a:t>@Override</a:t>
            </a:r>
          </a:p>
          <a:p>
            <a:pPr lvl="0" indent="457200" rtl="0">
              <a:buNone/>
            </a:pPr>
            <a:r>
              <a:rPr lang="en" sz="1400"/>
              <a:t>public void onUpdate(Context context, AppWidgetManager appWidgetManager, </a:t>
            </a:r>
          </a:p>
          <a:p>
            <a:pPr marL="5943600" lvl="0" indent="0" rtl="0">
              <a:buNone/>
            </a:pPr>
            <a:r>
              <a:rPr lang="en" sz="1400"/>
              <a:t>int[] appWidgetIds) {</a:t>
            </a:r>
          </a:p>
          <a:p>
            <a:endParaRPr lang="en" sz="1400"/>
          </a:p>
          <a:p>
            <a:pPr marL="457200" lvl="0" indent="457200" rtl="0">
              <a:buNone/>
            </a:pPr>
            <a:r>
              <a:rPr lang="en" sz="1400"/>
              <a:t>ComponentName thisWidget = new ComponentName(context, MyWidgetProvider.class);</a:t>
            </a:r>
          </a:p>
          <a:p>
            <a:pPr marL="457200" lvl="0" indent="457200" rtl="0">
              <a:buNone/>
            </a:pPr>
            <a:r>
              <a:rPr lang="en" sz="1400"/>
              <a:t>int[] allWidgetIds = appWidgetManager.getAppWidgetIds(thisWidget);</a:t>
            </a:r>
          </a:p>
          <a:p>
            <a:endParaRPr lang="en" sz="1400"/>
          </a:p>
          <a:p>
            <a:pPr marL="457200" lvl="0" indent="457200" rtl="0">
              <a:buNone/>
            </a:pPr>
            <a:r>
              <a:rPr lang="en" sz="1400"/>
              <a:t>Intent intent = new Intent(context.getApplicationContext(), UpdateWidgetService.class);</a:t>
            </a:r>
          </a:p>
          <a:p>
            <a:pPr marL="457200" lvl="0" indent="457200" rtl="0">
              <a:buNone/>
            </a:pPr>
            <a:r>
              <a:rPr lang="en" sz="1400"/>
              <a:t>intent.putExtra(AppWidgetManager.EXTRA_APPWIDGET_IDS, allWidgetIds);</a:t>
            </a:r>
          </a:p>
          <a:p>
            <a:endParaRPr lang="en" sz="1400"/>
          </a:p>
          <a:p>
            <a:pPr marL="457200" lvl="0" indent="457200" rtl="0">
              <a:buNone/>
            </a:pPr>
            <a:r>
              <a:rPr lang="en" sz="1400"/>
              <a:t>context.startService(intent);</a:t>
            </a:r>
          </a:p>
          <a:p>
            <a:pPr lvl="0" indent="457200" rtl="0">
              <a:buNone/>
            </a:pPr>
            <a:r>
              <a:rPr lang="en" sz="1400"/>
              <a:t>}</a:t>
            </a:r>
          </a:p>
          <a:p>
            <a:pPr lvl="0" rtl="0">
              <a:buNone/>
            </a:pPr>
            <a:r>
              <a:rPr lang="en" sz="1400"/>
              <a:t>}</a:t>
            </a:r>
          </a:p>
          <a:p>
            <a:endParaRPr lang="en" sz="14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Shape Drawables</a:t>
            </a:r>
          </a:p>
        </p:txBody>
      </p:sp>
      <p:sp>
        <p:nvSpPr>
          <p:cNvPr id="119" name="Shape 11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Clr>
                <a:srgbClr val="000000"/>
              </a:buClr>
              <a:buSzPct val="78571"/>
              <a:buFont typeface="Arial"/>
              <a:buNone/>
            </a:pPr>
            <a:r>
              <a:rPr lang="en" sz="1400"/>
              <a:t>
&lt;?xml version="1.0" encoding="utf-8"?&gt;</a:t>
            </a:r>
          </a:p>
          <a:p>
            <a:pPr lvl="0" rtl="0">
              <a:lnSpc>
                <a:spcPct val="115000"/>
              </a:lnSpc>
              <a:buClr>
                <a:srgbClr val="000000"/>
              </a:buClr>
              <a:buSzPct val="78571"/>
              <a:buFont typeface="Arial"/>
              <a:buNone/>
            </a:pPr>
            <a:r>
              <a:rPr lang="en" sz="1400"/>
              <a:t>&lt;shape xmlns:android="http://schemas.android.com/apk/res/android" android:shape="rectangle"&gt;</a:t>
            </a:r>
          </a:p>
          <a:p>
            <a:pPr marL="457200" lvl="0" indent="0" rtl="0">
              <a:lnSpc>
                <a:spcPct val="115000"/>
              </a:lnSpc>
              <a:buClr>
                <a:srgbClr val="000000"/>
              </a:buClr>
              <a:buSzPct val="78571"/>
              <a:buFont typeface="Arial"/>
              <a:buNone/>
            </a:pPr>
            <a:r>
              <a:rPr lang="en" sz="1400" b="1"/>
              <a:t>&lt;stroke</a:t>
            </a:r>
          </a:p>
          <a:p>
            <a:pPr marL="457200" lvl="0" indent="457200" rtl="0">
              <a:lnSpc>
                <a:spcPct val="115000"/>
              </a:lnSpc>
              <a:buClr>
                <a:srgbClr val="000000"/>
              </a:buClr>
              <a:buSzPct val="78571"/>
              <a:buFont typeface="Arial"/>
              <a:buNone/>
            </a:pPr>
            <a:r>
              <a:rPr lang="en" sz="1400" b="1"/>
              <a:t>android:width="2dp"</a:t>
            </a:r>
          </a:p>
          <a:p>
            <a:pPr marL="457200" lvl="0" indent="457200" rtl="0">
              <a:lnSpc>
                <a:spcPct val="115000"/>
              </a:lnSpc>
              <a:buClr>
                <a:srgbClr val="000000"/>
              </a:buClr>
              <a:buSzPct val="78571"/>
              <a:buFont typeface="Arial"/>
              <a:buNone/>
            </a:pPr>
            <a:r>
              <a:rPr lang="en" sz="1400" b="1"/>
              <a:t>android:color="#000000" /&gt;</a:t>
            </a:r>
          </a:p>
          <a:p>
            <a:pPr lvl="0" rtl="0">
              <a:lnSpc>
                <a:spcPct val="115000"/>
              </a:lnSpc>
              <a:buClr>
                <a:srgbClr val="000000"/>
              </a:buClr>
              <a:buSzPct val="78571"/>
              <a:buFont typeface="Arial"/>
              <a:buNone/>
            </a:pPr>
            <a:r>
              <a:rPr lang="en" sz="1400"/>
              <a:t>&lt;/shape&gt;</a:t>
            </a:r>
          </a:p>
          <a:p>
            <a:endParaRPr lang="en" sz="1400"/>
          </a:p>
          <a:p>
            <a:endParaRPr lang="en" sz="1400"/>
          </a:p>
        </p:txBody>
      </p:sp>
      <p:sp>
        <p:nvSpPr>
          <p:cNvPr id="120" name="Shape 120"/>
          <p:cNvSpPr/>
          <p:nvPr/>
        </p:nvSpPr>
        <p:spPr>
          <a:xfrm>
            <a:off x="4136144" y="2829975"/>
            <a:ext cx="2096400" cy="922500"/>
          </a:xfrm>
          <a:prstGeom prst="wedgeRoundRectCallout">
            <a:avLst>
              <a:gd name="adj1" fmla="val -58002"/>
              <a:gd name="adj2" fmla="val -11328"/>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The &lt;stroke&gt; element defines the border of the rectangle</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Updating Widget via Service</a:t>
            </a:r>
          </a:p>
        </p:txBody>
      </p:sp>
      <p:sp>
        <p:nvSpPr>
          <p:cNvPr id="532" name="Shape 53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1400"/>
              <a:t>public class MyWidgetProvider extends AppWidgetProvider {</a:t>
            </a:r>
          </a:p>
          <a:p>
            <a:endParaRPr lang="en" sz="1400"/>
          </a:p>
          <a:p>
            <a:pPr lvl="0" indent="457200" rtl="0">
              <a:buNone/>
            </a:pPr>
            <a:r>
              <a:rPr lang="en" sz="1400"/>
              <a:t>@Override</a:t>
            </a:r>
          </a:p>
          <a:p>
            <a:pPr lvl="0" indent="457200" rtl="0">
              <a:buNone/>
            </a:pPr>
            <a:r>
              <a:rPr lang="en" sz="1400"/>
              <a:t>public void onUpdate(Context context, AppWidgetManager appWidgetManager, </a:t>
            </a:r>
          </a:p>
          <a:p>
            <a:pPr marL="5943600" lvl="0" indent="0" rtl="0">
              <a:buNone/>
            </a:pPr>
            <a:r>
              <a:rPr lang="en" sz="1400"/>
              <a:t>int[] appWidgetIds) {</a:t>
            </a:r>
          </a:p>
          <a:p>
            <a:endParaRPr lang="en" sz="1400"/>
          </a:p>
          <a:p>
            <a:pPr marL="457200" lvl="0" indent="457200" rtl="0">
              <a:buNone/>
            </a:pPr>
            <a:r>
              <a:rPr lang="en" sz="1400"/>
              <a:t>ComponentName thisWidget = new ComponentName(context, MyWidgetProvider.class);</a:t>
            </a:r>
          </a:p>
          <a:p>
            <a:pPr marL="457200" lvl="0" indent="457200" rtl="0">
              <a:buNone/>
            </a:pPr>
            <a:r>
              <a:rPr lang="en" sz="1400"/>
              <a:t>int[] allWidgetIds = appWidgetManager.getAppWidgetIds(thisWidget);</a:t>
            </a:r>
          </a:p>
          <a:p>
            <a:endParaRPr lang="en" sz="1400"/>
          </a:p>
          <a:p>
            <a:pPr marL="457200" lvl="0" indent="457200" rtl="0">
              <a:buNone/>
            </a:pPr>
            <a:r>
              <a:rPr lang="en" sz="1400" b="1"/>
              <a:t>Intent intent = new Intent(context.getApplicationContext(), </a:t>
            </a:r>
          </a:p>
          <a:p>
            <a:pPr marL="5029200" lvl="0" indent="457200" rtl="0">
              <a:buNone/>
            </a:pPr>
            <a:r>
              <a:rPr lang="en" sz="1400" b="1"/>
              <a:t>UpdateWidgetService.class);</a:t>
            </a:r>
          </a:p>
          <a:p>
            <a:pPr marL="457200" lvl="0" indent="457200" rtl="0">
              <a:buNone/>
            </a:pPr>
            <a:r>
              <a:rPr lang="en" sz="1400" b="1"/>
              <a:t>intent.putExtra(AppWidgetManager.EXTRA_APPWIDGET_IDS, allWidgetIds);</a:t>
            </a:r>
          </a:p>
          <a:p>
            <a:endParaRPr lang="en" sz="1400" b="1"/>
          </a:p>
          <a:p>
            <a:pPr marL="457200" lvl="0" indent="457200" rtl="0">
              <a:buNone/>
            </a:pPr>
            <a:r>
              <a:rPr lang="en" sz="1400" b="1"/>
              <a:t>context.startService(intent);</a:t>
            </a:r>
          </a:p>
          <a:p>
            <a:pPr lvl="0" indent="457200" rtl="0">
              <a:buNone/>
            </a:pPr>
            <a:r>
              <a:rPr lang="en" sz="1400"/>
              <a:t>}</a:t>
            </a:r>
          </a:p>
          <a:p>
            <a:pPr lvl="0" rtl="0">
              <a:buNone/>
            </a:pPr>
            <a:r>
              <a:rPr lang="en" sz="1400"/>
              <a:t>}</a:t>
            </a:r>
          </a:p>
          <a:p>
            <a:endParaRPr lang="en" sz="1400"/>
          </a:p>
        </p:txBody>
      </p:sp>
      <p:sp>
        <p:nvSpPr>
          <p:cNvPr id="533" name="Shape 533"/>
          <p:cNvSpPr/>
          <p:nvPr/>
        </p:nvSpPr>
        <p:spPr>
          <a:xfrm>
            <a:off x="4621700" y="5534850"/>
            <a:ext cx="2571600" cy="847799"/>
          </a:xfrm>
          <a:prstGeom prst="wedgeRoundRectCallout">
            <a:avLst>
              <a:gd name="adj1" fmla="val -21426"/>
              <a:gd name="adj2" fmla="val -6911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Pass the information that was sent to the BCR to the our UpdateWidgetService</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Updating Widget via Service</a:t>
            </a:r>
          </a:p>
        </p:txBody>
      </p:sp>
      <p:sp>
        <p:nvSpPr>
          <p:cNvPr id="539" name="Shape 53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1200"/>
              <a:t>@Override public void onStart(Intent intent, int startId) {</a:t>
            </a:r>
          </a:p>
          <a:p>
            <a:pPr lvl="0" indent="457200" rtl="0">
              <a:buNone/>
            </a:pPr>
            <a:r>
              <a:rPr lang="en" sz="1200"/>
              <a:t>AppWidgetManager appWidgetManager = AppWidgetManager.getInstance(this.getApplicationContext());</a:t>
            </a:r>
          </a:p>
          <a:p>
            <a:pPr lvl="0" indent="457200" rtl="0">
              <a:buNone/>
            </a:pPr>
            <a:r>
              <a:rPr lang="en" sz="1200"/>
              <a:t>int[] allWidgetIds = intent.getIntArrayExtra(AppWidgetManager.EXTRA_APPWIDGET_IDS);</a:t>
            </a:r>
          </a:p>
          <a:p>
            <a:pPr lvl="0" indent="457200" rtl="0">
              <a:buNone/>
            </a:pPr>
            <a:r>
              <a:rPr lang="en" sz="1200"/>
              <a:t>ComponentName thisWidget = new ComponentName(getApplicationContext(), MyWidgetProvider.class);</a:t>
            </a:r>
          </a:p>
          <a:p>
            <a:pPr lvl="0" indent="457200" rtl="0">
              <a:buNone/>
            </a:pPr>
            <a:r>
              <a:rPr lang="en" sz="1200"/>
              <a:t>int[] allWidgetIds2 = appWidgetManager.getAppWidgetIds(thisWidget);</a:t>
            </a:r>
          </a:p>
          <a:p>
            <a:pPr lvl="0" indent="457200" rtl="0">
              <a:buNone/>
            </a:pPr>
            <a:r>
              <a:rPr lang="en" sz="1200"/>
              <a:t>for (int widgetId : allWidgetIds) {</a:t>
            </a:r>
          </a:p>
          <a:p>
            <a:pPr marL="457200" lvl="0" indent="457200" rtl="0">
              <a:buNone/>
            </a:pPr>
            <a:r>
              <a:rPr lang="en" sz="1200"/>
              <a:t>int number = (new Random().nextInt(100));</a:t>
            </a:r>
          </a:p>
          <a:p>
            <a:pPr marL="457200" lvl="0" indent="457200" rtl="0">
              <a:buNone/>
            </a:pPr>
            <a:r>
              <a:rPr lang="en" sz="1200"/>
              <a:t>RemoteViews remoteViews = new RemoteViews(this .getApplicationContext().getPackageName(), </a:t>
            </a:r>
          </a:p>
          <a:p>
            <a:pPr marL="5943600" lvl="0" indent="457200" rtl="0">
              <a:buNone/>
            </a:pPr>
            <a:r>
              <a:rPr lang="en" sz="1200"/>
              <a:t>R.layout.widget_layout);</a:t>
            </a:r>
          </a:p>
          <a:p>
            <a:pPr marL="457200" lvl="0" indent="457200" rtl="0">
              <a:buNone/>
            </a:pPr>
            <a:r>
              <a:rPr lang="en" sz="1200"/>
              <a:t>remoteViews.setTextViewText(R.id.update, "Random: " + String.valueOf(number));</a:t>
            </a:r>
          </a:p>
          <a:p>
            <a:pPr marL="457200" lvl="0" indent="457200" rtl="0">
              <a:buNone/>
            </a:pPr>
            <a:r>
              <a:rPr lang="en" sz="1200"/>
              <a:t>Intent intent = new Intent(this.getApplicationContext(), MyWidgetProvider.class);</a:t>
            </a:r>
          </a:p>
          <a:p>
            <a:pPr marL="914400" lvl="0" indent="0" rtl="0">
              <a:buNone/>
            </a:pPr>
            <a:r>
              <a:rPr lang="en" sz="1200"/>
              <a:t>intent.setAction(AppWidgetManager.ACTION_APPWIDGET_UPDATE);</a:t>
            </a:r>
          </a:p>
          <a:p>
            <a:pPr marL="457200" lvl="0" indent="457200" rtl="0">
              <a:buNone/>
            </a:pPr>
            <a:r>
              <a:rPr lang="en" sz="1200"/>
              <a:t>intent.putExtra(AppWidgetManager.EXTRA_APPWIDGET_IDS, allWidgetIds);</a:t>
            </a:r>
          </a:p>
          <a:p>
            <a:pPr marL="457200" lvl="0" indent="457200" rtl="0">
              <a:buNone/>
            </a:pPr>
            <a:r>
              <a:rPr lang="en" sz="1200"/>
              <a:t>PendingIntent pendingIntent = PendingIntent.getBroadcast(getApplicationContext(), 0, intent,</a:t>
            </a:r>
          </a:p>
          <a:p>
            <a:pPr marL="4114800" lvl="0" indent="457200" rtl="0">
              <a:buNone/>
            </a:pPr>
            <a:r>
              <a:rPr lang="en" sz="1200"/>
              <a:t>PendingIntent.FLAG_UPDATE_CURRENT);</a:t>
            </a:r>
          </a:p>
          <a:p>
            <a:pPr marL="457200" lvl="0" indent="457200" rtl="0">
              <a:buNone/>
            </a:pPr>
            <a:r>
              <a:rPr lang="en" sz="1200"/>
              <a:t>remoteViews.setOnClickPendingIntent(R.id.update, pendingIntent);</a:t>
            </a:r>
          </a:p>
          <a:p>
            <a:pPr marL="457200" lvl="0" indent="457200" rtl="0">
              <a:buNone/>
            </a:pPr>
            <a:r>
              <a:rPr lang="en" sz="1200"/>
              <a:t>appWidgetManager.updateAppWidget(widgetId, remoteViews);</a:t>
            </a:r>
          </a:p>
          <a:p>
            <a:pPr lvl="0" indent="457200" rtl="0">
              <a:buNone/>
            </a:pPr>
            <a:r>
              <a:rPr lang="en" sz="1200"/>
              <a:t>}</a:t>
            </a:r>
          </a:p>
          <a:p>
            <a:pPr lvl="0" indent="457200" rtl="0">
              <a:buNone/>
            </a:pPr>
            <a:r>
              <a:rPr lang="en" sz="1200"/>
              <a:t>stopSelf();</a:t>
            </a:r>
          </a:p>
          <a:p>
            <a:pPr lvl="0" indent="457200" rtl="0">
              <a:buNone/>
            </a:pPr>
            <a:r>
              <a:rPr lang="en" sz="1200"/>
              <a:t>super.onStart(intent, startId);</a:t>
            </a:r>
          </a:p>
          <a:p>
            <a:pPr lvl="0" rtl="0">
              <a:buNone/>
            </a:pPr>
            <a:r>
              <a:rPr lang="en" sz="1200"/>
              <a:t>}</a:t>
            </a:r>
          </a:p>
          <a:p>
            <a:endParaRPr lang="en" sz="1200"/>
          </a:p>
        </p:txBody>
      </p:sp>
      <p:sp>
        <p:nvSpPr>
          <p:cNvPr id="540" name="Shape 540"/>
          <p:cNvSpPr/>
          <p:nvPr/>
        </p:nvSpPr>
        <p:spPr>
          <a:xfrm>
            <a:off x="6196415" y="5823700"/>
            <a:ext cx="2637000" cy="791999"/>
          </a:xfrm>
          <a:prstGeom prst="roundRect">
            <a:avLst>
              <a:gd name="adj" fmla="val 16667"/>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This code is in our UpdateWidgetService class, which extends Service</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Shape 54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Updating Widget via Service</a:t>
            </a:r>
          </a:p>
        </p:txBody>
      </p:sp>
      <p:sp>
        <p:nvSpPr>
          <p:cNvPr id="546" name="Shape 54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1200" dirty="0"/>
              <a:t>@Override public void onStart(Intent intent, int startId) {</a:t>
            </a:r>
          </a:p>
          <a:p>
            <a:pPr lvl="0" indent="457200" rtl="0">
              <a:buNone/>
            </a:pPr>
            <a:r>
              <a:rPr lang="en" sz="1200" dirty="0"/>
              <a:t>AppWidgetManager appWidgetManager = AppWidgetManager.getInstance(this.getApplicationContext());</a:t>
            </a:r>
          </a:p>
          <a:p>
            <a:pPr lvl="0" indent="457200" rtl="0">
              <a:buNone/>
            </a:pPr>
            <a:r>
              <a:rPr lang="en" sz="1200" b="1" dirty="0"/>
              <a:t>int[] allWidgetIds = intent.getIntArrayExtra(AppWidgetManager.EXTRA_APPWIDGET_IDS);</a:t>
            </a:r>
          </a:p>
          <a:p>
            <a:pPr lvl="0" indent="457200" rtl="0">
              <a:buNone/>
            </a:pPr>
            <a:r>
              <a:rPr lang="en" sz="1200" dirty="0"/>
              <a:t>ComponentName thisWidget = new ComponentName(getApplicationContext(), MyWidgetProvider.class);</a:t>
            </a:r>
          </a:p>
          <a:p>
            <a:endParaRPr lang="en" sz="1200" dirty="0"/>
          </a:p>
          <a:p>
            <a:pPr lvl="0" indent="457200" rtl="0">
              <a:buNone/>
            </a:pPr>
            <a:r>
              <a:rPr lang="en" sz="1200" dirty="0"/>
              <a:t>for (int widgetId : allWidgetIds) {</a:t>
            </a:r>
          </a:p>
          <a:p>
            <a:pPr marL="457200" lvl="0" indent="457200" rtl="0">
              <a:buNone/>
            </a:pPr>
            <a:r>
              <a:rPr lang="en" sz="1200" dirty="0"/>
              <a:t>int number = (new Random().nextInt(100));</a:t>
            </a:r>
          </a:p>
          <a:p>
            <a:pPr marL="457200" lvl="0" indent="457200" rtl="0">
              <a:buNone/>
            </a:pPr>
            <a:r>
              <a:rPr lang="en" sz="1200" dirty="0"/>
              <a:t>RemoteViews remoteViews = new RemoteViews(this .getApplicationContext().getPackageName(), </a:t>
            </a:r>
          </a:p>
          <a:p>
            <a:pPr marL="5943600" lvl="0" indent="457200" rtl="0">
              <a:buNone/>
            </a:pPr>
            <a:r>
              <a:rPr lang="en" sz="1200" dirty="0"/>
              <a:t>R.layout.widget_layout);</a:t>
            </a:r>
          </a:p>
          <a:p>
            <a:pPr marL="457200" lvl="0" indent="457200" rtl="0">
              <a:buNone/>
            </a:pPr>
            <a:r>
              <a:rPr lang="en" sz="1200" dirty="0"/>
              <a:t>remoteViews.setTextViewText(R.id.update, "Random: " + String.valueOf(number));</a:t>
            </a:r>
          </a:p>
          <a:p>
            <a:pPr marL="457200" lvl="0" indent="457200" rtl="0">
              <a:buNone/>
            </a:pPr>
            <a:r>
              <a:rPr lang="en" sz="1200" dirty="0"/>
              <a:t>Intent intent = new Intent(this.getApplicationContext(), MyWidgetProvider.class);</a:t>
            </a:r>
          </a:p>
          <a:p>
            <a:pPr marL="914400" lvl="0" indent="0" rtl="0">
              <a:buNone/>
            </a:pPr>
            <a:r>
              <a:rPr lang="en" sz="1200" dirty="0"/>
              <a:t>intent.setAction(AppWidgetManager.ACTION_APPWIDGET_UPDATE);</a:t>
            </a:r>
          </a:p>
          <a:p>
            <a:pPr marL="457200" lvl="0" indent="457200" rtl="0">
              <a:buNone/>
            </a:pPr>
            <a:r>
              <a:rPr lang="en" sz="1200" dirty="0"/>
              <a:t>intent.putExtra(AppWidgetManager.EXTRA_APPWIDGET_IDS, allWidgetIds);</a:t>
            </a:r>
          </a:p>
          <a:p>
            <a:pPr marL="457200" lvl="0" indent="457200" rtl="0">
              <a:buNone/>
            </a:pPr>
            <a:r>
              <a:rPr lang="en" sz="1200" dirty="0"/>
              <a:t>PendingIntent pendingIntent = PendingIntent.getBroadcast(getApplicationContext(), 0, intent,</a:t>
            </a:r>
          </a:p>
          <a:p>
            <a:pPr marL="4114800" lvl="0" indent="457200" rtl="0">
              <a:buNone/>
            </a:pPr>
            <a:r>
              <a:rPr lang="en" sz="1200" dirty="0"/>
              <a:t>PendingIntent.FLAG_UPDATE_CURRENT);</a:t>
            </a:r>
          </a:p>
          <a:p>
            <a:pPr marL="457200" lvl="0" indent="457200" rtl="0">
              <a:buNone/>
            </a:pPr>
            <a:r>
              <a:rPr lang="en" sz="1200" dirty="0"/>
              <a:t>remoteViews.setOnClickPendingIntent(R.id.update, pendingIntent);</a:t>
            </a:r>
          </a:p>
          <a:p>
            <a:pPr marL="457200" lvl="0" indent="457200" rtl="0">
              <a:buNone/>
            </a:pPr>
            <a:r>
              <a:rPr lang="en" sz="1200" dirty="0"/>
              <a:t>appWidgetManager.updateAppWidget(widgetId, remoteViews);</a:t>
            </a:r>
          </a:p>
          <a:p>
            <a:pPr lvl="0" indent="457200" rtl="0">
              <a:buNone/>
            </a:pPr>
            <a:r>
              <a:rPr lang="en" sz="1200" dirty="0"/>
              <a:t>}</a:t>
            </a:r>
          </a:p>
          <a:p>
            <a:pPr lvl="0" indent="457200" rtl="0">
              <a:buNone/>
            </a:pPr>
            <a:r>
              <a:rPr lang="en" sz="1200" dirty="0"/>
              <a:t>stopSelf();</a:t>
            </a:r>
          </a:p>
          <a:p>
            <a:pPr lvl="0" indent="457200" rtl="0">
              <a:buNone/>
            </a:pPr>
            <a:r>
              <a:rPr lang="en" sz="1200" dirty="0"/>
              <a:t>super.onStart(intent, startId);</a:t>
            </a:r>
          </a:p>
          <a:p>
            <a:pPr lvl="0" rtl="0">
              <a:buNone/>
            </a:pPr>
            <a:r>
              <a:rPr lang="en" sz="1200" dirty="0"/>
              <a:t>}</a:t>
            </a:r>
          </a:p>
          <a:p>
            <a:endParaRPr lang="en" sz="1200" dirty="0"/>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Updating Widget via Service</a:t>
            </a:r>
          </a:p>
        </p:txBody>
      </p:sp>
      <p:sp>
        <p:nvSpPr>
          <p:cNvPr id="553" name="Shape 55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1200" dirty="0"/>
              <a:t>@Override public void onStart(Intent intent, int startId) {</a:t>
            </a:r>
          </a:p>
          <a:p>
            <a:pPr lvl="0" indent="457200" rtl="0">
              <a:buNone/>
            </a:pPr>
            <a:r>
              <a:rPr lang="en" sz="1200" b="1" dirty="0"/>
              <a:t>AppWidgetManager appWidgetManager = AppWidgetManager.getInstance(this.getApplicationContext());</a:t>
            </a:r>
          </a:p>
          <a:p>
            <a:pPr lvl="0" indent="457200" rtl="0">
              <a:buNone/>
            </a:pPr>
            <a:r>
              <a:rPr lang="en" sz="1200" b="1" dirty="0"/>
              <a:t>int[] allWidgetIds = intent.getIntArrayExtra(AppWidgetManager.EXTRA_APPWIDGET_IDS);</a:t>
            </a:r>
          </a:p>
          <a:p>
            <a:pPr lvl="0" indent="457200" rtl="0">
              <a:buNone/>
            </a:pPr>
            <a:r>
              <a:rPr lang="en" sz="1200" b="1" dirty="0"/>
              <a:t>ComponentName thisWidget = new ComponentName(getApplicationContext(), MyWidgetProvider.class);</a:t>
            </a:r>
          </a:p>
          <a:p>
            <a:endParaRPr lang="en" sz="1200" b="1" dirty="0"/>
          </a:p>
          <a:p>
            <a:pPr lvl="0" indent="457200" rtl="0">
              <a:buNone/>
            </a:pPr>
            <a:r>
              <a:rPr lang="en" sz="1200" b="1" dirty="0"/>
              <a:t>for (int widgetId : allWidgetIds) {</a:t>
            </a:r>
          </a:p>
          <a:p>
            <a:pPr marL="457200" lvl="0" indent="457200" rtl="0">
              <a:buNone/>
            </a:pPr>
            <a:r>
              <a:rPr lang="en" sz="1200" b="1" dirty="0"/>
              <a:t>int number = (new Random().nextInt(100));</a:t>
            </a:r>
          </a:p>
          <a:p>
            <a:pPr marL="457200" lvl="0" indent="457200" rtl="0">
              <a:buNone/>
            </a:pPr>
            <a:r>
              <a:rPr lang="en" sz="1200" b="1" dirty="0"/>
              <a:t>RemoteViews remoteViews = new RemoteViews(this .getApplicationContext().getPackageName(), </a:t>
            </a:r>
          </a:p>
          <a:p>
            <a:pPr marL="5943600" lvl="0" indent="0" rtl="0">
              <a:buNone/>
            </a:pPr>
            <a:r>
              <a:rPr lang="en" sz="1200" b="1" dirty="0"/>
              <a:t>R.layout.widget_layout);</a:t>
            </a:r>
          </a:p>
          <a:p>
            <a:pPr marL="457200" lvl="0" indent="457200" rtl="0">
              <a:buNone/>
            </a:pPr>
            <a:r>
              <a:rPr lang="en" sz="1200" b="1" dirty="0"/>
              <a:t>remoteViews.setTextViewText(R.id.update, "Random: " + String.valueOf(number));</a:t>
            </a:r>
          </a:p>
          <a:p>
            <a:pPr marL="457200" lvl="0" indent="457200" rtl="0">
              <a:buNone/>
            </a:pPr>
            <a:r>
              <a:rPr lang="en" sz="1200" b="1" dirty="0"/>
              <a:t>Intent intent = new Intent(this.getApplicationContext(), MyWidgetProvider.class);</a:t>
            </a:r>
          </a:p>
          <a:p>
            <a:pPr marL="914400" lvl="0" indent="0" rtl="0">
              <a:buNone/>
            </a:pPr>
            <a:r>
              <a:rPr lang="en" sz="1200" b="1" dirty="0"/>
              <a:t>intent.setAction(AppWidgetManager.ACTION_APPWIDGET_UPDATE);</a:t>
            </a:r>
          </a:p>
          <a:p>
            <a:pPr marL="457200" lvl="0" indent="457200" rtl="0">
              <a:buNone/>
            </a:pPr>
            <a:r>
              <a:rPr lang="en" sz="1200" b="1" dirty="0"/>
              <a:t>intent.putExtra(AppWidgetManager.EXTRA_APPWIDGET_IDS, allWidgetIds);</a:t>
            </a:r>
          </a:p>
          <a:p>
            <a:pPr marL="457200" lvl="0" indent="457200" rtl="0">
              <a:buNone/>
            </a:pPr>
            <a:r>
              <a:rPr lang="en" sz="1200" b="1" dirty="0"/>
              <a:t>PendingIntent pendingIntent = PendingIntent.getBroadcast(getApplicationContext(), 0, intent,</a:t>
            </a:r>
          </a:p>
          <a:p>
            <a:pPr marL="4114800" lvl="0" indent="457200" rtl="0">
              <a:buNone/>
            </a:pPr>
            <a:r>
              <a:rPr lang="en" sz="1200" b="1" dirty="0"/>
              <a:t>PendingIntent.FLAG_UPDATE_CURRENT);</a:t>
            </a:r>
          </a:p>
          <a:p>
            <a:pPr marL="457200" lvl="0" indent="457200" rtl="0">
              <a:buNone/>
            </a:pPr>
            <a:r>
              <a:rPr lang="en" sz="1200" b="1" dirty="0"/>
              <a:t>remoteViews.setOnClickPendingIntent(R.id.update, pendingIntent);</a:t>
            </a:r>
          </a:p>
          <a:p>
            <a:pPr marL="457200" lvl="0" indent="457200" rtl="0">
              <a:buNone/>
            </a:pPr>
            <a:r>
              <a:rPr lang="en" sz="1200" b="1" dirty="0"/>
              <a:t>appWidgetManager.updateAppWidget(widgetId, remoteViews);</a:t>
            </a:r>
          </a:p>
          <a:p>
            <a:pPr lvl="0" indent="457200" rtl="0">
              <a:buNone/>
            </a:pPr>
            <a:r>
              <a:rPr lang="en" sz="1200" b="1" dirty="0"/>
              <a:t>}</a:t>
            </a:r>
          </a:p>
          <a:p>
            <a:pPr lvl="0" indent="457200" rtl="0">
              <a:buNone/>
            </a:pPr>
            <a:r>
              <a:rPr lang="en" sz="1200" dirty="0"/>
              <a:t>stopSelf();</a:t>
            </a:r>
          </a:p>
          <a:p>
            <a:pPr lvl="0" indent="457200" rtl="0">
              <a:buNone/>
            </a:pPr>
            <a:r>
              <a:rPr lang="en" sz="1200" dirty="0"/>
              <a:t>super.onStart(intent, startId);</a:t>
            </a:r>
          </a:p>
          <a:p>
            <a:pPr lvl="0" rtl="0">
              <a:buNone/>
            </a:pPr>
            <a:r>
              <a:rPr lang="en" sz="1200" dirty="0"/>
              <a:t>}</a:t>
            </a:r>
          </a:p>
          <a:p>
            <a:endParaRPr lang="en" sz="1200" dirty="0"/>
          </a:p>
        </p:txBody>
      </p:sp>
      <p:sp>
        <p:nvSpPr>
          <p:cNvPr id="554" name="Shape 554"/>
          <p:cNvSpPr/>
          <p:nvPr/>
        </p:nvSpPr>
        <p:spPr>
          <a:xfrm>
            <a:off x="6172200" y="1371600"/>
            <a:ext cx="2664900" cy="987599"/>
          </a:xfrm>
          <a:prstGeom prst="wedgeRoundRectCallout">
            <a:avLst>
              <a:gd name="adj1" fmla="val 7738"/>
              <a:gd name="adj2" fmla="val -71305"/>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Most of this code has remained unchanged from the BCR code in our previous example</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Shape 55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Updating Widget via Service</a:t>
            </a:r>
          </a:p>
        </p:txBody>
      </p:sp>
      <p:sp>
        <p:nvSpPr>
          <p:cNvPr id="560" name="Shape 56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1200"/>
              <a:t>@Override public void onStart(Intent intent, int startId) {</a:t>
            </a:r>
          </a:p>
          <a:p>
            <a:pPr lvl="0" indent="457200" rtl="0">
              <a:buNone/>
            </a:pPr>
            <a:r>
              <a:rPr lang="en" sz="1200"/>
              <a:t>AppWidgetManager appWidgetManager = AppWidgetManager.getInstance(this.getApplicationContext());</a:t>
            </a:r>
          </a:p>
          <a:p>
            <a:pPr lvl="0" indent="457200" rtl="0">
              <a:buNone/>
            </a:pPr>
            <a:r>
              <a:rPr lang="en" sz="1200"/>
              <a:t>int[] allWidgetIds = intent.getIntArrayExtra(AppWidgetManager.EXTRA_APPWIDGET_IDS);</a:t>
            </a:r>
          </a:p>
          <a:p>
            <a:pPr lvl="0" indent="457200" rtl="0">
              <a:buNone/>
            </a:pPr>
            <a:r>
              <a:rPr lang="en" sz="1200"/>
              <a:t>ComponentName thisWidget = new ComponentName(getApplicationContext(), MyWidgetProvider.class);</a:t>
            </a:r>
          </a:p>
          <a:p>
            <a:endParaRPr lang="en" sz="1200"/>
          </a:p>
          <a:p>
            <a:pPr lvl="0" indent="457200" rtl="0">
              <a:buNone/>
            </a:pPr>
            <a:r>
              <a:rPr lang="en" sz="1200"/>
              <a:t>for (int widgetId : allWidgetIds) {</a:t>
            </a:r>
          </a:p>
          <a:p>
            <a:pPr marL="457200" lvl="0" indent="457200" rtl="0">
              <a:buNone/>
            </a:pPr>
            <a:r>
              <a:rPr lang="en" sz="1200"/>
              <a:t>int number = (new Random().nextInt(100));</a:t>
            </a:r>
          </a:p>
          <a:p>
            <a:pPr marL="457200" lvl="0" indent="457200" rtl="0">
              <a:buNone/>
            </a:pPr>
            <a:r>
              <a:rPr lang="en" sz="1200"/>
              <a:t>RemoteViews remoteViews = new RemoteViews(this .getApplicationContext().getPackageName(), </a:t>
            </a:r>
          </a:p>
          <a:p>
            <a:pPr marL="5943600" lvl="0" indent="0" rtl="0">
              <a:buNone/>
            </a:pPr>
            <a:r>
              <a:rPr lang="en" sz="1200"/>
              <a:t>R.layout.widget_layout);</a:t>
            </a:r>
          </a:p>
          <a:p>
            <a:pPr marL="457200" lvl="0" indent="457200" rtl="0">
              <a:buNone/>
            </a:pPr>
            <a:r>
              <a:rPr lang="en" sz="1200"/>
              <a:t>remoteViews.setTextViewText(R.id.update, "Random: " + String.valueOf(number));</a:t>
            </a:r>
          </a:p>
          <a:p>
            <a:pPr marL="457200" lvl="0" indent="457200" rtl="0">
              <a:buNone/>
            </a:pPr>
            <a:r>
              <a:rPr lang="en" sz="1200"/>
              <a:t>Intent intent = new Intent(this.getApplicationContext(), MyWidgetProvider.class);</a:t>
            </a:r>
          </a:p>
          <a:p>
            <a:pPr marL="914400" lvl="0" indent="0" rtl="0">
              <a:buNone/>
            </a:pPr>
            <a:r>
              <a:rPr lang="en" sz="1200"/>
              <a:t>intent.setAction(AppWidgetManager.ACTION_APPWIDGET_UPDATE);</a:t>
            </a:r>
          </a:p>
          <a:p>
            <a:pPr marL="457200" lvl="0" indent="457200" rtl="0">
              <a:buNone/>
            </a:pPr>
            <a:r>
              <a:rPr lang="en" sz="1200"/>
              <a:t>intent.putExtra(AppWidgetManager.EXTRA_APPWIDGET_IDS, allWidgetIds);</a:t>
            </a:r>
          </a:p>
          <a:p>
            <a:pPr marL="457200" lvl="0" indent="457200" rtl="0">
              <a:buNone/>
            </a:pPr>
            <a:r>
              <a:rPr lang="en" sz="1200"/>
              <a:t>PendingIntent pendingIntent = PendingIntent.getBroadcast(getApplicationContext(), 0, intent,</a:t>
            </a:r>
          </a:p>
          <a:p>
            <a:pPr marL="4114800" lvl="0" indent="457200" rtl="0">
              <a:buNone/>
            </a:pPr>
            <a:r>
              <a:rPr lang="en" sz="1200"/>
              <a:t>PendingIntent.FLAG_UPDATE_CURRENT);</a:t>
            </a:r>
          </a:p>
          <a:p>
            <a:pPr marL="457200" lvl="0" indent="457200" rtl="0">
              <a:buNone/>
            </a:pPr>
            <a:r>
              <a:rPr lang="en" sz="1200"/>
              <a:t>remoteViews.setOnClickPendingIntent(R.id.update, pendingIntent);</a:t>
            </a:r>
          </a:p>
          <a:p>
            <a:pPr marL="457200" lvl="0" indent="457200" rtl="0">
              <a:buNone/>
            </a:pPr>
            <a:r>
              <a:rPr lang="en" sz="1200"/>
              <a:t>appWidgetManager.updateAppWidget(widgetId, remoteViews);</a:t>
            </a:r>
          </a:p>
          <a:p>
            <a:pPr lvl="0" indent="457200" rtl="0">
              <a:buNone/>
            </a:pPr>
            <a:r>
              <a:rPr lang="en" sz="1200"/>
              <a:t>}</a:t>
            </a:r>
          </a:p>
          <a:p>
            <a:pPr lvl="0" indent="457200" rtl="0">
              <a:buNone/>
            </a:pPr>
            <a:r>
              <a:rPr lang="en" sz="1200" b="1"/>
              <a:t>stopSelf();</a:t>
            </a:r>
          </a:p>
          <a:p>
            <a:pPr lvl="0" indent="457200" rtl="0">
              <a:buNone/>
            </a:pPr>
            <a:r>
              <a:rPr lang="en" sz="1200" b="1"/>
              <a:t>super.onStart(intent, startId);</a:t>
            </a:r>
          </a:p>
          <a:p>
            <a:pPr lvl="0" rtl="0">
              <a:buNone/>
            </a:pPr>
            <a:r>
              <a:rPr lang="en" sz="1200"/>
              <a:t>}</a:t>
            </a:r>
          </a:p>
          <a:p>
            <a:endParaRPr lang="en" sz="1200"/>
          </a:p>
        </p:txBody>
      </p:sp>
      <p:sp>
        <p:nvSpPr>
          <p:cNvPr id="561" name="Shape 561"/>
          <p:cNvSpPr/>
          <p:nvPr/>
        </p:nvSpPr>
        <p:spPr>
          <a:xfrm>
            <a:off x="6397094" y="5782121"/>
            <a:ext cx="2664900" cy="987599"/>
          </a:xfrm>
          <a:prstGeom prst="wedgeRoundRectCallout">
            <a:avLst>
              <a:gd name="adj1" fmla="val -60677"/>
              <a:gd name="adj2" fmla="val 2025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The main reason for starting this Service is in case you have code that takes too long to be run in a BCR</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Shape 56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Updating Widget via Service</a:t>
            </a:r>
          </a:p>
        </p:txBody>
      </p:sp>
      <p:sp>
        <p:nvSpPr>
          <p:cNvPr id="567" name="Shape 56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1200"/>
              <a:t>@Override public void onStart(Intent intent, int startId) {</a:t>
            </a:r>
          </a:p>
          <a:p>
            <a:pPr lvl="0" indent="457200" rtl="0">
              <a:buNone/>
            </a:pPr>
            <a:r>
              <a:rPr lang="en" sz="1200"/>
              <a:t>AppWidgetManager appWidgetManager = AppWidgetManager.getInstance(this.getApplicationContext());</a:t>
            </a:r>
          </a:p>
          <a:p>
            <a:pPr lvl="0" indent="457200" rtl="0">
              <a:buNone/>
            </a:pPr>
            <a:r>
              <a:rPr lang="en" sz="1200"/>
              <a:t>int[] allWidgetIds = intent.getIntArrayExtra(AppWidgetManager.EXTRA_APPWIDGET_IDS);</a:t>
            </a:r>
          </a:p>
          <a:p>
            <a:pPr lvl="0" indent="457200" rtl="0">
              <a:buNone/>
            </a:pPr>
            <a:r>
              <a:rPr lang="en" sz="1200"/>
              <a:t>ComponentName thisWidget = new ComponentName(getApplicationContext(), MyWidgetProvider.class);</a:t>
            </a:r>
          </a:p>
          <a:p>
            <a:endParaRPr lang="en" sz="1200"/>
          </a:p>
          <a:p>
            <a:pPr lvl="0" indent="457200" rtl="0">
              <a:buNone/>
            </a:pPr>
            <a:r>
              <a:rPr lang="en" sz="1200"/>
              <a:t>for (int widgetId : allWidgetIds) {</a:t>
            </a:r>
          </a:p>
          <a:p>
            <a:pPr marL="457200" lvl="0" indent="457200" rtl="0">
              <a:buNone/>
            </a:pPr>
            <a:r>
              <a:rPr lang="en" sz="1200"/>
              <a:t>int number = (new Random().nextInt(100));</a:t>
            </a:r>
          </a:p>
          <a:p>
            <a:pPr marL="457200" lvl="0" indent="457200" rtl="0">
              <a:buNone/>
            </a:pPr>
            <a:r>
              <a:rPr lang="en" sz="1200"/>
              <a:t>RemoteViews remoteViews = new RemoteViews(this .getApplicationContext().getPackageName(), </a:t>
            </a:r>
          </a:p>
          <a:p>
            <a:pPr marL="5943600" lvl="0" indent="0" rtl="0">
              <a:buNone/>
            </a:pPr>
            <a:r>
              <a:rPr lang="en" sz="1200"/>
              <a:t>R.layout.widget_layout);</a:t>
            </a:r>
          </a:p>
          <a:p>
            <a:pPr marL="457200" lvl="0" indent="457200" rtl="0">
              <a:buNone/>
            </a:pPr>
            <a:r>
              <a:rPr lang="en" sz="1200"/>
              <a:t>remoteViews.setTextViewText(R.id.update, "Random: " + String.valueOf(number));</a:t>
            </a:r>
          </a:p>
          <a:p>
            <a:pPr marL="457200" lvl="0" indent="457200" rtl="0">
              <a:buNone/>
            </a:pPr>
            <a:r>
              <a:rPr lang="en" sz="1200"/>
              <a:t>Intent intent = new Intent(this.getApplicationContext(), MyWidgetProvider.class);</a:t>
            </a:r>
          </a:p>
          <a:p>
            <a:pPr marL="914400" lvl="0" indent="0" rtl="0">
              <a:buNone/>
            </a:pPr>
            <a:r>
              <a:rPr lang="en" sz="1200"/>
              <a:t>intent.setAction(AppWidgetManager.ACTION_APPWIDGET_UPDATE);</a:t>
            </a:r>
          </a:p>
          <a:p>
            <a:pPr marL="457200" lvl="0" indent="457200" rtl="0">
              <a:buNone/>
            </a:pPr>
            <a:r>
              <a:rPr lang="en" sz="1200"/>
              <a:t>intent.putExtra(AppWidgetManager.EXTRA_APPWIDGET_IDS, allWidgetIds);</a:t>
            </a:r>
          </a:p>
          <a:p>
            <a:pPr marL="457200" lvl="0" indent="457200" rtl="0">
              <a:buNone/>
            </a:pPr>
            <a:r>
              <a:rPr lang="en" sz="1200"/>
              <a:t>PendingIntent pendingIntent = PendingIntent.getBroadcast(getApplicationContext(), 0, intent,</a:t>
            </a:r>
          </a:p>
          <a:p>
            <a:pPr marL="4114800" lvl="0" indent="457200" rtl="0">
              <a:buNone/>
            </a:pPr>
            <a:r>
              <a:rPr lang="en" sz="1200"/>
              <a:t>PendingIntent.FLAG_UPDATE_CURRENT);</a:t>
            </a:r>
          </a:p>
          <a:p>
            <a:pPr marL="457200" lvl="0" indent="457200" rtl="0">
              <a:buNone/>
            </a:pPr>
            <a:r>
              <a:rPr lang="en" sz="1200"/>
              <a:t>remoteViews.setOnClickPendingIntent(R.id.update, pendingIntent);</a:t>
            </a:r>
          </a:p>
          <a:p>
            <a:pPr marL="457200" lvl="0" indent="457200" rtl="0">
              <a:buNone/>
            </a:pPr>
            <a:r>
              <a:rPr lang="en" sz="1200"/>
              <a:t>appWidgetManager.updateAppWidget(widgetId, remoteViews);</a:t>
            </a:r>
          </a:p>
          <a:p>
            <a:pPr lvl="0" indent="457200" rtl="0">
              <a:buNone/>
            </a:pPr>
            <a:r>
              <a:rPr lang="en" sz="1200"/>
              <a:t>}</a:t>
            </a:r>
          </a:p>
          <a:p>
            <a:pPr lvl="0" indent="457200" rtl="0">
              <a:buNone/>
            </a:pPr>
            <a:r>
              <a:rPr lang="en" sz="1200" b="1"/>
              <a:t>stopSelf();</a:t>
            </a:r>
          </a:p>
          <a:p>
            <a:pPr lvl="0" indent="457200" rtl="0">
              <a:buNone/>
            </a:pPr>
            <a:r>
              <a:rPr lang="en" sz="1200" b="1"/>
              <a:t>super.onStart(intent, startId);</a:t>
            </a:r>
          </a:p>
          <a:p>
            <a:pPr lvl="0" rtl="0">
              <a:buNone/>
            </a:pPr>
            <a:r>
              <a:rPr lang="en" sz="1200"/>
              <a:t>}</a:t>
            </a:r>
          </a:p>
          <a:p>
            <a:endParaRPr lang="en" sz="1200"/>
          </a:p>
        </p:txBody>
      </p:sp>
      <p:sp>
        <p:nvSpPr>
          <p:cNvPr id="568" name="Shape 568"/>
          <p:cNvSpPr/>
          <p:nvPr/>
        </p:nvSpPr>
        <p:spPr>
          <a:xfrm>
            <a:off x="6397094" y="5782121"/>
            <a:ext cx="2664900" cy="987599"/>
          </a:xfrm>
          <a:prstGeom prst="wedgeRoundRectCallout">
            <a:avLst>
              <a:gd name="adj1" fmla="val -60677"/>
              <a:gd name="adj2" fmla="val 2025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We stop the Service here because it has completed its task</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Updating Widget via Service</a:t>
            </a:r>
          </a:p>
        </p:txBody>
      </p:sp>
      <p:sp>
        <p:nvSpPr>
          <p:cNvPr id="581" name="Shape 58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
</a:t>
            </a:r>
          </a:p>
          <a:p>
            <a:endParaRPr lang="en"/>
          </a:p>
          <a:p>
            <a:endParaRPr lang="en"/>
          </a:p>
          <a:p>
            <a:pPr lvl="0" rtl="0">
              <a:buNone/>
            </a:pPr>
            <a:r>
              <a:rPr lang="en"/>
              <a:t>See WidgetServiceExample.tar</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Updating Widget via Service</a:t>
            </a:r>
          </a:p>
        </p:txBody>
      </p:sp>
      <p:sp>
        <p:nvSpPr>
          <p:cNvPr id="587" name="Shape 58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
</a:t>
            </a:r>
          </a:p>
          <a:p>
            <a:pPr lvl="0" rtl="0">
              <a:buNone/>
            </a:pPr>
            <a:r>
              <a:rPr lang="en"/>
              <a:t>Code examples taken from </a:t>
            </a:r>
          </a:p>
          <a:p>
            <a:endParaRPr lang="en"/>
          </a:p>
          <a:p>
            <a:endParaRPr lang="en"/>
          </a:p>
          <a:p>
            <a:pPr lvl="0" rtl="0">
              <a:buNone/>
            </a:pPr>
            <a:r>
              <a:rPr lang="en" sz="1800" u="sng">
                <a:solidFill>
                  <a:schemeClr val="hlink"/>
                </a:solidFill>
                <a:hlinkClick r:id="rId3"/>
              </a:rPr>
              <a:t>http://www.vogella.com/articles/AndroidWidgets/article.html</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References</a:t>
            </a:r>
          </a:p>
        </p:txBody>
      </p:sp>
      <p:sp>
        <p:nvSpPr>
          <p:cNvPr id="593" name="Shape 59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marR="0" lvl="0" indent="-419100" algn="l" rtl="0">
              <a:lnSpc>
                <a:spcPct val="100000"/>
              </a:lnSpc>
              <a:spcBef>
                <a:spcPts val="600"/>
              </a:spcBef>
              <a:spcAft>
                <a:spcPts val="0"/>
              </a:spcAft>
              <a:buClr>
                <a:schemeClr val="dk1"/>
              </a:buClr>
              <a:buSzPct val="166666"/>
              <a:buFont typeface="Arial"/>
              <a:buChar char="•"/>
            </a:pPr>
            <a:r>
              <a:rPr lang="en" u="sng" dirty="0">
                <a:solidFill>
                  <a:schemeClr val="hlink"/>
                </a:solidFill>
                <a:hlinkClick r:id="rId3"/>
              </a:rPr>
              <a:t>The Busy Coder's Guide to Android Development - Mark Murphy</a:t>
            </a:r>
          </a:p>
          <a:p>
            <a:endParaRPr lang="en" u="sng" dirty="0">
              <a:solidFill>
                <a:schemeClr val="hlink"/>
              </a:solidFill>
              <a:hlinkClick r:id="rId3"/>
            </a:endParaRPr>
          </a:p>
          <a:p>
            <a:pPr marL="457200" lvl="0" indent="-419100" rtl="0">
              <a:buClr>
                <a:schemeClr val="dk1"/>
              </a:buClr>
              <a:buSzPct val="166666"/>
              <a:buFont typeface="Arial"/>
              <a:buChar char="•"/>
            </a:pPr>
            <a:r>
              <a:rPr lang="en" u="sng" dirty="0">
                <a:solidFill>
                  <a:schemeClr val="hlink"/>
                </a:solidFill>
                <a:hlinkClick r:id="rId4"/>
              </a:rPr>
              <a:t>Android Developers</a:t>
            </a:r>
          </a:p>
          <a:p>
            <a:endParaRPr lang="en" u="sng" dirty="0">
              <a:solidFill>
                <a:schemeClr val="hlink"/>
              </a:solidFill>
              <a:hlinkClick r:id="rId4"/>
            </a:endParaRPr>
          </a:p>
          <a:p>
            <a:pPr marL="457200" lvl="0" indent="-419100" rtl="0">
              <a:buClr>
                <a:schemeClr val="dk1"/>
              </a:buClr>
              <a:buSzPct val="277777"/>
              <a:buFont typeface="Arial"/>
              <a:buChar char="•"/>
            </a:pPr>
            <a:r>
              <a:rPr lang="en" sz="1800" u="sng" dirty="0">
                <a:solidFill>
                  <a:schemeClr val="hlink"/>
                </a:solidFill>
              </a:rPr>
              <a:t>http://www.vogella.com/articles/AndroidWidgets/article.html</a:t>
            </a:r>
          </a:p>
          <a:p>
            <a:endParaRPr lang="en" sz="1800" u="sng" dirty="0">
              <a:solidFill>
                <a:schemeClr val="hlink"/>
              </a:solidFill>
            </a:endParaRPr>
          </a:p>
          <a:p>
            <a:pPr marL="457200" lvl="0" indent="-419100">
              <a:buClr>
                <a:schemeClr val="dk1"/>
              </a:buClr>
              <a:buSzPct val="166666"/>
              <a:buNone/>
            </a:pPr>
            <a:endParaRPr lang="en" u="sng" dirty="0">
              <a:solidFill>
                <a:schemeClr val="hlink"/>
              </a:solidFill>
              <a:hlinkClick r:id="rId5"/>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Shape Drawables</a:t>
            </a:r>
          </a:p>
        </p:txBody>
      </p:sp>
      <p:sp>
        <p:nvSpPr>
          <p:cNvPr id="126" name="Shape 12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1400"/>
              <a:t>
&lt;?xml version="1.0" encoding="utf-8"?&gt;</a:t>
            </a:r>
          </a:p>
          <a:p>
            <a:pPr lvl="0" rtl="0">
              <a:lnSpc>
                <a:spcPct val="115000"/>
              </a:lnSpc>
              <a:buNone/>
            </a:pPr>
            <a:r>
              <a:rPr lang="en" sz="1400"/>
              <a:t>&lt;shape xmlns:android="http://schemas.android.com/apk/res/android" android:shape="rectangle"&gt;</a:t>
            </a:r>
          </a:p>
          <a:p>
            <a:pPr marL="457200" lvl="0" indent="0" rtl="0">
              <a:lnSpc>
                <a:spcPct val="115000"/>
              </a:lnSpc>
              <a:buClr>
                <a:srgbClr val="000000"/>
              </a:buClr>
              <a:buSzPct val="78571"/>
              <a:buFont typeface="Arial"/>
              <a:buNone/>
            </a:pPr>
            <a:r>
              <a:rPr lang="en" sz="1400"/>
              <a:t>&lt;stroke</a:t>
            </a:r>
          </a:p>
          <a:p>
            <a:pPr marL="457200" lvl="0" indent="457200" rtl="0">
              <a:lnSpc>
                <a:spcPct val="115000"/>
              </a:lnSpc>
              <a:buClr>
                <a:srgbClr val="000000"/>
              </a:buClr>
              <a:buSzPct val="78571"/>
              <a:buFont typeface="Arial"/>
              <a:buNone/>
            </a:pPr>
            <a:r>
              <a:rPr lang="en" sz="1400" b="1"/>
              <a:t>android:width="2dp"</a:t>
            </a:r>
          </a:p>
          <a:p>
            <a:pPr marL="457200" lvl="0" indent="457200" rtl="0">
              <a:lnSpc>
                <a:spcPct val="115000"/>
              </a:lnSpc>
              <a:buClr>
                <a:srgbClr val="000000"/>
              </a:buClr>
              <a:buSzPct val="78571"/>
              <a:buFont typeface="Arial"/>
              <a:buNone/>
            </a:pPr>
            <a:r>
              <a:rPr lang="en" sz="1400" b="1"/>
              <a:t>android:color="#000000"</a:t>
            </a:r>
            <a:r>
              <a:rPr lang="en" sz="1400"/>
              <a:t> /&gt;</a:t>
            </a:r>
          </a:p>
          <a:p>
            <a:pPr lvl="0" rtl="0">
              <a:lnSpc>
                <a:spcPct val="115000"/>
              </a:lnSpc>
              <a:buNone/>
            </a:pPr>
            <a:r>
              <a:rPr lang="en" sz="1400"/>
              <a:t>&lt;/shape&gt;</a:t>
            </a:r>
          </a:p>
          <a:p>
            <a:endParaRPr lang="en" sz="1400"/>
          </a:p>
        </p:txBody>
      </p:sp>
      <p:sp>
        <p:nvSpPr>
          <p:cNvPr id="127" name="Shape 127"/>
          <p:cNvSpPr/>
          <p:nvPr/>
        </p:nvSpPr>
        <p:spPr>
          <a:xfrm>
            <a:off x="4517144" y="2829975"/>
            <a:ext cx="2096400" cy="922500"/>
          </a:xfrm>
          <a:prstGeom prst="wedgeRoundRectCallout">
            <a:avLst>
              <a:gd name="adj1" fmla="val -58002"/>
              <a:gd name="adj2" fmla="val -11328"/>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Here we make the border black and 2dp thick</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Shape Drawables</a:t>
            </a:r>
          </a:p>
        </p:txBody>
      </p:sp>
      <p:sp>
        <p:nvSpPr>
          <p:cNvPr id="133" name="Shape 13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1400"/>
              <a:t>
&lt;?xml version="1.0" encoding="utf-8"?&gt;</a:t>
            </a:r>
          </a:p>
          <a:p>
            <a:pPr lvl="0" rtl="0">
              <a:lnSpc>
                <a:spcPct val="115000"/>
              </a:lnSpc>
              <a:buNone/>
            </a:pPr>
            <a:r>
              <a:rPr lang="en" sz="1400"/>
              <a:t>&lt;shape xmlns:android="http://schemas.android.com/apk/res/android" android:shape="rectangle"&gt;</a:t>
            </a:r>
          </a:p>
          <a:p>
            <a:pPr marL="457200" lvl="0" indent="0" rtl="0">
              <a:lnSpc>
                <a:spcPct val="115000"/>
              </a:lnSpc>
              <a:buNone/>
            </a:pPr>
            <a:r>
              <a:rPr lang="en" sz="1400"/>
              <a:t>&lt;stroke</a:t>
            </a:r>
          </a:p>
          <a:p>
            <a:pPr marL="457200" lvl="0" indent="457200" rtl="0">
              <a:lnSpc>
                <a:spcPct val="115000"/>
              </a:lnSpc>
              <a:buNone/>
            </a:pPr>
            <a:r>
              <a:rPr lang="en" sz="1400"/>
              <a:t>android:width="2dp"</a:t>
            </a:r>
          </a:p>
          <a:p>
            <a:pPr marL="457200" lvl="0" indent="457200" rtl="0">
              <a:lnSpc>
                <a:spcPct val="115000"/>
              </a:lnSpc>
              <a:buNone/>
            </a:pPr>
            <a:r>
              <a:rPr lang="en" sz="1400"/>
              <a:t>android:color="#000000" /&gt;</a:t>
            </a:r>
          </a:p>
          <a:p>
            <a:pPr lvl="0" indent="457200" rtl="0">
              <a:lnSpc>
                <a:spcPct val="115000"/>
              </a:lnSpc>
              <a:buClr>
                <a:srgbClr val="000000"/>
              </a:buClr>
              <a:buSzPct val="78571"/>
              <a:buFont typeface="Arial"/>
              <a:buNone/>
            </a:pPr>
            <a:r>
              <a:rPr lang="en" sz="1400" b="1"/>
              <a:t>&lt;gradient</a:t>
            </a:r>
          </a:p>
          <a:p>
            <a:pPr marL="457200" lvl="0" indent="457200" rtl="0">
              <a:lnSpc>
                <a:spcPct val="115000"/>
              </a:lnSpc>
              <a:buClr>
                <a:srgbClr val="000000"/>
              </a:buClr>
              <a:buSzPct val="78571"/>
              <a:buFont typeface="Arial"/>
              <a:buNone/>
            </a:pPr>
            <a:r>
              <a:rPr lang="en" sz="1400" b="1"/>
              <a:t>android:angle="0"</a:t>
            </a:r>
          </a:p>
          <a:p>
            <a:pPr marL="457200" lvl="0" indent="457200" rtl="0">
              <a:lnSpc>
                <a:spcPct val="115000"/>
              </a:lnSpc>
              <a:buClr>
                <a:srgbClr val="000000"/>
              </a:buClr>
              <a:buSzPct val="78571"/>
              <a:buFont typeface="Arial"/>
              <a:buNone/>
            </a:pPr>
            <a:r>
              <a:rPr lang="en" sz="1400" b="1"/>
              <a:t>android:endColor="#DD2ECCFA"</a:t>
            </a:r>
          </a:p>
          <a:p>
            <a:pPr marL="457200" lvl="0" indent="457200" rtl="0">
              <a:lnSpc>
                <a:spcPct val="115000"/>
              </a:lnSpc>
              <a:buClr>
                <a:srgbClr val="000000"/>
              </a:buClr>
              <a:buSzPct val="78571"/>
              <a:buFont typeface="Arial"/>
              <a:buNone/>
            </a:pPr>
            <a:r>
              <a:rPr lang="en" sz="1400" b="1"/>
              <a:t>android:startColor="#DD000000"</a:t>
            </a:r>
            <a:r>
              <a:rPr lang="en" sz="1400"/>
              <a:t> /&gt;</a:t>
            </a:r>
          </a:p>
          <a:p>
            <a:pPr lvl="0" rtl="0">
              <a:lnSpc>
                <a:spcPct val="115000"/>
              </a:lnSpc>
              <a:buNone/>
            </a:pPr>
            <a:r>
              <a:rPr lang="en" sz="1400"/>
              <a:t>&lt;/shape&gt;</a:t>
            </a:r>
          </a:p>
          <a:p>
            <a:endParaRPr lang="en" sz="1400"/>
          </a:p>
        </p:txBody>
      </p:sp>
      <p:sp>
        <p:nvSpPr>
          <p:cNvPr id="134" name="Shape 134"/>
          <p:cNvSpPr/>
          <p:nvPr/>
        </p:nvSpPr>
        <p:spPr>
          <a:xfrm>
            <a:off x="5412719" y="3827000"/>
            <a:ext cx="2375999" cy="922500"/>
          </a:xfrm>
          <a:prstGeom prst="wedgeRoundRectCallout">
            <a:avLst>
              <a:gd name="adj1" fmla="val -58002"/>
              <a:gd name="adj2" fmla="val -11328"/>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The &lt;gradient&gt; element allows you to fade from one start color to an end color</a:t>
            </a:r>
          </a:p>
        </p:txBody>
      </p:sp>
    </p:spTree>
  </p:cSld>
  <p:clrMapOvr>
    <a:masterClrMapping/>
  </p:clrMapOvr>
  <p:transition spd="slow">
    <p:cut/>
  </p:transition>
</p:sld>
</file>

<file path=ppt/theme/theme1.xml><?xml version="1.0" encoding="utf-8"?>
<a:theme xmlns:a="http://schemas.openxmlformats.org/drawingml/2006/mai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5505</Words>
  <Application>Microsoft Office PowerPoint</Application>
  <PresentationFormat>On-screen Show (4:3)</PresentationFormat>
  <Paragraphs>1207</Paragraphs>
  <Slides>78</Slides>
  <Notes>78</Notes>
  <HiddenSlides>0</HiddenSlides>
  <MMClips>0</MMClips>
  <ScaleCrop>false</ScaleCrop>
  <HeadingPairs>
    <vt:vector size="4" baseType="variant">
      <vt:variant>
        <vt:lpstr>Theme</vt:lpstr>
      </vt:variant>
      <vt:variant>
        <vt:i4>3</vt:i4>
      </vt:variant>
      <vt:variant>
        <vt:lpstr>Slide Titles</vt:lpstr>
      </vt:variant>
      <vt:variant>
        <vt:i4>78</vt:i4>
      </vt:variant>
    </vt:vector>
  </HeadingPairs>
  <TitlesOfParts>
    <vt:vector size="81" baseType="lpstr">
      <vt:lpstr/>
      <vt:lpstr/>
      <vt:lpstr/>
      <vt:lpstr>Mobile Programming Lecture 17</vt:lpstr>
      <vt:lpstr>Agenda</vt:lpstr>
      <vt:lpstr>Shape Drawables</vt:lpstr>
      <vt:lpstr>Shape Drawables</vt:lpstr>
      <vt:lpstr>Shape Drawables</vt:lpstr>
      <vt:lpstr>Shape Drawables</vt:lpstr>
      <vt:lpstr>Shape Drawables</vt:lpstr>
      <vt:lpstr>Shape Drawables</vt:lpstr>
      <vt:lpstr>Shape Drawables</vt:lpstr>
      <vt:lpstr>Shape Drawables</vt:lpstr>
      <vt:lpstr>Shape Drawables</vt:lpstr>
      <vt:lpstr>Shape Drawables</vt:lpstr>
      <vt:lpstr>Shape Drawables</vt:lpstr>
      <vt:lpstr>Shape Drawables</vt:lpstr>
      <vt:lpstr>Homescreen Widgets</vt:lpstr>
      <vt:lpstr>Homescreen Widgets</vt:lpstr>
      <vt:lpstr>Homescreen Widgets</vt:lpstr>
      <vt:lpstr>Homescreen Widgets</vt:lpstr>
      <vt:lpstr>Steps to Create a Widget</vt:lpstr>
      <vt:lpstr>Example</vt:lpstr>
      <vt:lpstr>1 Define Layout file for Widget</vt:lpstr>
      <vt:lpstr>1 Define Layout file for Widget</vt:lpstr>
      <vt:lpstr>1 Define Layout file for Widget</vt:lpstr>
      <vt:lpstr>1 Define Layout file for Widget</vt:lpstr>
      <vt:lpstr>2 Create XML Widget info file</vt:lpstr>
      <vt:lpstr>2 Create XML Widget info file</vt:lpstr>
      <vt:lpstr>2 Create XML Widget info file</vt:lpstr>
      <vt:lpstr>2 Create XML Widget info file</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3 Create and register BCR</vt:lpstr>
      <vt:lpstr>4 Add Widget Config to Manifest</vt:lpstr>
      <vt:lpstr>4 Add Widget Config to Manifest</vt:lpstr>
      <vt:lpstr>4 Add Widget Config to Manifest</vt:lpstr>
      <vt:lpstr>Homescreen Widgets</vt:lpstr>
      <vt:lpstr>Homescreen Widgets</vt:lpstr>
      <vt:lpstr>Available Views and Layouts</vt:lpstr>
      <vt:lpstr>Widget Size</vt:lpstr>
      <vt:lpstr>Widget Size</vt:lpstr>
      <vt:lpstr>Updating Widget via Service</vt:lpstr>
      <vt:lpstr>Updating Widget via Service</vt:lpstr>
      <vt:lpstr>Updating Widget via Service</vt:lpstr>
      <vt:lpstr>Updating Widget via Service</vt:lpstr>
      <vt:lpstr>Updating Widget via Service</vt:lpstr>
      <vt:lpstr>Updating Widget via Service</vt:lpstr>
      <vt:lpstr>Updating Widget via Service</vt:lpstr>
      <vt:lpstr>Updating Widget via Service</vt:lpstr>
      <vt:lpstr>Updating Widget via Service</vt:lpstr>
      <vt:lpstr>Updating Widget via Service</vt:lpstr>
      <vt:lpstr>Updating Widget via Service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 Lecture 17</dc:title>
  <cp:lastModifiedBy>KIENLT</cp:lastModifiedBy>
  <cp:revision>9</cp:revision>
  <dcterms:modified xsi:type="dcterms:W3CDTF">2013-09-24T04:42:04Z</dcterms:modified>
</cp:coreProperties>
</file>