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Layouts/slideLayout48.xml" ContentType="application/vnd.openxmlformats-officedocument.presentationml.slideLayout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Layouts/slideLayout68.xml" ContentType="application/vnd.openxmlformats-officedocument.presentationml.slideLayout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78.xml" ContentType="application/vnd.openxmlformats-officedocument.presentationml.slide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notesSlides/notesSlide6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726" r:id="rId2"/>
    <p:sldMasterId id="2147483727" r:id="rId3"/>
    <p:sldMasterId id="2147483728" r:id="rId4"/>
    <p:sldMasterId id="2147483729" r:id="rId5"/>
    <p:sldMasterId id="2147483730" r:id="rId6"/>
    <p:sldMasterId id="2147483731" r:id="rId7"/>
    <p:sldMasterId id="2147483732" r:id="rId8"/>
    <p:sldMasterId id="2147483733" r:id="rId9"/>
    <p:sldMasterId id="2147483734" r:id="rId10"/>
    <p:sldMasterId id="2147483735" r:id="rId11"/>
    <p:sldMasterId id="2147483736" r:id="rId12"/>
  </p:sldMasterIdLst>
  <p:notesMasterIdLst>
    <p:notesMasterId r:id="rId104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346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D26121D9-B991-43A5-8551-4215E0823C95}">
  <a:tblStyle styleId="{D26121D9-B991-43A5-8551-4215E0823C9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BBA61EB-3999-4332-AB54-4F40E9675692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831" autoAdjust="0"/>
  </p:normalViewPr>
  <p:slideViewPr>
    <p:cSldViewPr>
      <p:cViewPr varScale="1">
        <p:scale>
          <a:sx n="49" d="100"/>
          <a:sy n="49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84" Type="http://schemas.openxmlformats.org/officeDocument/2006/relationships/slide" Target="slides/slide72.xml"/><Relationship Id="rId89" Type="http://schemas.openxmlformats.org/officeDocument/2006/relationships/slide" Target="slides/slide7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92" Type="http://schemas.openxmlformats.org/officeDocument/2006/relationships/slide" Target="slides/slide8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07" Type="http://schemas.openxmlformats.org/officeDocument/2006/relationships/theme" Target="theme/theme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87" Type="http://schemas.openxmlformats.org/officeDocument/2006/relationships/slide" Target="slides/slide75.xml"/><Relationship Id="rId102" Type="http://schemas.openxmlformats.org/officeDocument/2006/relationships/slide" Target="slides/slide9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90" Type="http://schemas.openxmlformats.org/officeDocument/2006/relationships/slide" Target="slides/slide78.xml"/><Relationship Id="rId95" Type="http://schemas.openxmlformats.org/officeDocument/2006/relationships/slide" Target="slides/slide83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slide" Target="slides/slide65.xml"/><Relationship Id="rId100" Type="http://schemas.openxmlformats.org/officeDocument/2006/relationships/slide" Target="slides/slide88.xml"/><Relationship Id="rId10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93" Type="http://schemas.openxmlformats.org/officeDocument/2006/relationships/slide" Target="slides/slide81.xml"/><Relationship Id="rId98" Type="http://schemas.openxmlformats.org/officeDocument/2006/relationships/slide" Target="slides/slide8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103" Type="http://schemas.openxmlformats.org/officeDocument/2006/relationships/slide" Target="slides/slide91.xml"/><Relationship Id="rId108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91" Type="http://schemas.openxmlformats.org/officeDocument/2006/relationships/slide" Target="slides/slide79.xml"/><Relationship Id="rId96" Type="http://schemas.openxmlformats.org/officeDocument/2006/relationships/slide" Target="slides/slide8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94" Type="http://schemas.openxmlformats.org/officeDocument/2006/relationships/slide" Target="slides/slide82.xml"/><Relationship Id="rId99" Type="http://schemas.openxmlformats.org/officeDocument/2006/relationships/slide" Target="slides/slide87.xml"/><Relationship Id="rId101" Type="http://schemas.openxmlformats.org/officeDocument/2006/relationships/slide" Target="slides/slide8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97" Type="http://schemas.openxmlformats.org/officeDocument/2006/relationships/slide" Target="slides/slide85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3256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Shape 10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Shape 10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0" name="Shape 80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4" name="Shape 104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1" name="Shape 111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3" name="Shape 113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6" name="Shape 116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 rot="10800000" flipH="1">
            <a:off x="0" y="-256"/>
            <a:ext cx="9162288" cy="4114897"/>
            <a:chOff x="-7937" y="4255637"/>
            <a:chExt cx="9144000" cy="2606675"/>
          </a:xfrm>
        </p:grpSpPr>
        <p:sp>
          <p:nvSpPr>
            <p:cNvPr id="143" name="Shape 143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Shape 186"/>
          <p:cNvGrpSpPr/>
          <p:nvPr/>
        </p:nvGrpSpPr>
        <p:grpSpPr>
          <a:xfrm>
            <a:off x="0" y="5442546"/>
            <a:ext cx="9162288" cy="1430803"/>
            <a:chOff x="-7937" y="4255637"/>
            <a:chExt cx="9144000" cy="2606675"/>
          </a:xfrm>
        </p:grpSpPr>
        <p:sp>
          <p:nvSpPr>
            <p:cNvPr id="187" name="Shape 187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5" name="Shape 24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50" name="Shape 25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55" name="Shape 25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58" name="Shape 25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61" name="Shape 26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Shape 26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77" name="Shape 277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82" name="Shape 28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87" name="Shape 287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90" name="Shape 29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93" name="Shape 293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hape 295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9" name="Shape 309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Shape 310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14" name="Shape 31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19" name="Shape 319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322" name="Shape 32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25" name="Shape 325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Shape 32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1" name="Shape 34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Shape 34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46" name="Shape 34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51" name="Shape 35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57" name="Shape 35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Shape 35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7" name="Shape 367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Shape 368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72" name="Shape 37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77" name="Shape 377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380" name="Shape 38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83" name="Shape 383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Shape 385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9" name="Shape 399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404" name="Shape 40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409" name="Shape 409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412" name="Shape 41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415" name="Shape 415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Shape 41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7" name="Shape 33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3" name="Shape 363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5" name="Shape 395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Shape 122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123" name="Shape 123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126" name="Shape 126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1" name="Shape 24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73" name="Shape 273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5" name="Shape 305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ui-events.html" TargetMode="External"/><Relationship Id="rId3" Type="http://schemas.openxmlformats.org/officeDocument/2006/relationships/hyperlink" Target="http://developer.android.com/resources/tutorials/views/hello-formstuff.html" TargetMode="External"/><Relationship Id="rId7" Type="http://schemas.openxmlformats.org/officeDocument/2006/relationships/hyperlink" Target="http://developer.android.com/guide/topics/ui/notifiers/toas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sources/tutorials/views/hello-tablelayout.html" TargetMode="External"/><Relationship Id="rId5" Type="http://schemas.openxmlformats.org/officeDocument/2006/relationships/hyperlink" Target="http://developer.android.com/resources/tutorials/views/hello-relativelayout.html" TargetMode="External"/><Relationship Id="rId4" Type="http://schemas.openxmlformats.org/officeDocument/2006/relationships/hyperlink" Target="http://developer.android.com/resources/tutorials/views/hello-linearlayout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sources/articles/layout-tricks-efficiency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2.xml"/><Relationship Id="rId4" Type="http://schemas.openxmlformats.org/officeDocument/2006/relationships/hyperlink" Target="http://developer.android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>
              <a:buNone/>
            </a:pPr>
            <a:r>
              <a:rPr lang="en"/>
              <a:t>Lecture 2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Layouts, Widgets, Toasts, and Event Handling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 smtClean="0"/>
              <a:t>As </a:t>
            </a:r>
            <a:r>
              <a:rPr lang="en" dirty="0"/>
              <a:t>you may have noticed, you can do this for attributes other than the </a:t>
            </a:r>
            <a:r>
              <a:rPr lang="en" b="1" dirty="0">
                <a:solidFill>
                  <a:srgbClr val="38761D"/>
                </a:solidFill>
              </a:rPr>
              <a:t>android:id</a:t>
            </a:r>
            <a:r>
              <a:rPr lang="en" dirty="0"/>
              <a:t> attribute</a:t>
            </a:r>
          </a:p>
          <a:p>
            <a:endParaRPr lang="en" dirty="0"/>
          </a:p>
          <a:p>
            <a:endParaRPr lang="en" dirty="0"/>
          </a:p>
          <a:p>
            <a:pPr marL="0" lvl="0" indent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You can explore your options by right clicking on anything on the canvas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layout_height/width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set the android:layout_height and android:layout_width attributes in the XML file for your widgets. 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b="1"/>
              <a:t>NOT </a:t>
            </a:r>
            <a:r>
              <a:rPr lang="en"/>
              <a:t>doing so is an easy way to get </a:t>
            </a:r>
            <a:r>
              <a:rPr lang="en" b="1"/>
              <a:t>Force close</a:t>
            </a:r>
          </a:p>
          <a:p>
            <a:endParaRPr lang="en" b="1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Drag and drop onto the canvas so that you don't have to worry about this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layout_height/width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Values for android:layout_height and android:layout_width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"wrap_content"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big enough to hold it's contents</a:t>
            </a:r>
          </a:p>
          <a:p>
            <a:endParaRPr lang="en" sz="180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"match_parent"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make the specified dimension as big as its parent</a:t>
            </a:r>
          </a:p>
          <a:p>
            <a:endParaRPr lang="en" sz="180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"fill_parent"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being deprecated, replaced by "match_parent"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TextView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experiment with some of the attributes for the TextView widget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android:text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"Hello World</a:t>
            </a:r>
            <a:r>
              <a:rPr lang="en" sz="1800" dirty="0" smtClean="0"/>
              <a:t>!"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android:textSize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"20dp"</a:t>
            </a:r>
          </a:p>
          <a:p>
            <a:pPr marL="914400" lvl="1" indent="-298450">
              <a:spcBef>
                <a:spcPts val="600"/>
              </a:spcBef>
              <a:buClr>
                <a:srgbClr val="000000"/>
              </a:buClr>
              <a:buSzPct val="61111"/>
            </a:pPr>
            <a:r>
              <a:rPr lang="en" sz="1800" dirty="0" smtClean="0"/>
              <a:t>android:textSize </a:t>
            </a:r>
            <a:r>
              <a:rPr lang="en" sz="1800" dirty="0"/>
              <a:t>should be specified in dp (density-pixels), so that phones with different pixels-per-inch can be </a:t>
            </a:r>
            <a:r>
              <a:rPr lang="en" sz="1800" dirty="0" smtClean="0"/>
              <a:t>supported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android:textStyle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"italic</a:t>
            </a:r>
            <a:r>
              <a:rPr lang="en" sz="1800" dirty="0" smtClean="0"/>
              <a:t>"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android:textColor</a:t>
            </a:r>
          </a:p>
          <a:p>
            <a:pPr marL="914400" lvl="1" indent="-298450" rtl="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#FFFFFF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EditText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Experimenting with the EditText widget. EditText is a subclass of TextView.</a:t>
            </a:r>
          </a:p>
          <a:p>
            <a:pPr marL="457200" lvl="0" indent="-298450" rtl="0"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android:hint</a:t>
            </a:r>
          </a:p>
          <a:p>
            <a:pPr marL="914400" lvl="1" indent="-298450" rtl="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"Enter your name</a:t>
            </a:r>
            <a:r>
              <a:rPr lang="en" sz="1800" dirty="0" smtClean="0"/>
              <a:t>"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android:inputType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textCapWords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 smtClean="0"/>
              <a:t>textMultiLine</a:t>
            </a:r>
            <a:endParaRPr lang="en" sz="18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textPassword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 smtClean="0"/>
              <a:t>textNumber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android:gravity</a:t>
            </a:r>
          </a:p>
          <a:p>
            <a:pPr marL="914400" lvl="1" indent="-298450">
              <a:spcBef>
                <a:spcPts val="600"/>
              </a:spcBef>
              <a:buClr>
                <a:srgbClr val="000000"/>
              </a:buClr>
              <a:buSzPct val="61111"/>
            </a:pPr>
            <a:r>
              <a:rPr lang="en" sz="1800" dirty="0"/>
              <a:t>e.g. </a:t>
            </a:r>
            <a:r>
              <a:rPr lang="en" sz="1800" dirty="0" smtClean="0"/>
              <a:t>"right</a:t>
            </a:r>
            <a:r>
              <a:rPr lang="en" sz="1800" dirty="0"/>
              <a:t>”, “center_vertical”, “top”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/>
              <a:t>Widgets - </a:t>
            </a:r>
            <a:r>
              <a:rPr lang="en" dirty="0" smtClean="0"/>
              <a:t>Gravity</a:t>
            </a:r>
            <a:endParaRPr lang="en" dirty="0"/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73100" indent="-457200">
              <a:buClr>
                <a:srgbClr val="000000"/>
              </a:buClr>
              <a:buSzPct val="61111"/>
            </a:pPr>
            <a:r>
              <a:rPr lang="en-US" dirty="0" err="1"/>
              <a:t>A</a:t>
            </a:r>
            <a:r>
              <a:rPr lang="en-US" dirty="0" err="1" smtClean="0"/>
              <a:t>ndroid:gravity</a:t>
            </a:r>
            <a:r>
              <a:rPr lang="en-US" dirty="0" smtClean="0"/>
              <a:t> </a:t>
            </a:r>
            <a:r>
              <a:rPr lang="en-US" dirty="0"/>
              <a:t>sets the gravity of the content of the View its used on.</a:t>
            </a:r>
            <a:br>
              <a:rPr lang="en-US" dirty="0"/>
            </a:br>
            <a:endParaRPr lang="en-US" dirty="0" smtClean="0"/>
          </a:p>
          <a:p>
            <a:pPr marL="673100" indent="-457200">
              <a:buClr>
                <a:srgbClr val="000000"/>
              </a:buClr>
              <a:buSzPct val="61111"/>
            </a:pPr>
            <a:r>
              <a:rPr lang="en-US" dirty="0" err="1"/>
              <a:t>A</a:t>
            </a:r>
            <a:r>
              <a:rPr lang="en-US" dirty="0" err="1" smtClean="0"/>
              <a:t>ndroid:layout_gravity</a:t>
            </a:r>
            <a:r>
              <a:rPr lang="en-US" dirty="0" smtClean="0"/>
              <a:t> </a:t>
            </a:r>
            <a:r>
              <a:rPr lang="en-US" dirty="0"/>
              <a:t>sets the gravity of the View or Layout in its parent.</a:t>
            </a:r>
            <a:br>
              <a:rPr lang="en-US" dirty="0"/>
            </a:br>
            <a:endParaRPr lang="en" dirty="0" smtClean="0"/>
          </a:p>
          <a:p>
            <a:pPr marL="215900" indent="0">
              <a:buClr>
                <a:srgbClr val="000000"/>
              </a:buClr>
              <a:buSzPct val="61111"/>
              <a:buNone/>
            </a:pPr>
            <a:endParaRPr lang="en" dirty="0"/>
          </a:p>
          <a:p>
            <a:pPr marL="215900" indent="0">
              <a:buClr>
                <a:srgbClr val="000000"/>
              </a:buClr>
              <a:buSzPct val="61111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923290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Button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Experimenting with the Button widget. Button is a subclass of TextView.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android:inputType</a:t>
            </a:r>
          </a:p>
          <a:p>
            <a:endParaRPr lang="en" sz="2400"/>
          </a:p>
          <a:p>
            <a:endParaRPr lang="en" sz="2400"/>
          </a:p>
          <a:p>
            <a:endParaRPr lang="en" sz="2400"/>
          </a:p>
          <a:p>
            <a:pPr marL="457200" lvl="0" indent="-29845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android:gravity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CheckBox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Experimenting with the CheckBox widget. CheckBox is a subclass of Button</a:t>
            </a:r>
          </a:p>
          <a:p>
            <a:endParaRPr lang="en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android:text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e.g. "I agree to the terms and conditions"</a:t>
            </a:r>
          </a:p>
          <a:p>
            <a:pPr marL="0" indent="0">
              <a:buNone/>
            </a:pPr>
            <a:endParaRPr lang="en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android:checked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"true" or "false"</a:t>
            </a:r>
          </a:p>
          <a:p>
            <a:pPr marL="914400" lvl="1" indent="-298450" rtl="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sets the default value of the CheckBox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RadioGroup / RadioButton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You </a:t>
            </a:r>
            <a:r>
              <a:rPr lang="en" dirty="0"/>
              <a:t>usually want to drag a RadioGroup onto the canvas first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It's easy to drag and drop or remove RadioButtons to the RadioGroup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RadioButton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Experimenting with the RadioButton widget. RadioButton is a subclass of Button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android:text</a:t>
            </a:r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e.g. "</a:t>
            </a:r>
            <a:r>
              <a:rPr lang="en"/>
              <a:t>Female</a:t>
            </a:r>
            <a:r>
              <a:rPr lang="en" sz="2400"/>
              <a:t>"</a:t>
            </a:r>
          </a:p>
          <a:p>
            <a:endParaRPr lang="en" sz="2400"/>
          </a:p>
          <a:p>
            <a:endParaRPr lang="en" sz="240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android:checked</a:t>
            </a:r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"true" or "false"</a:t>
            </a:r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sets the default value of the </a:t>
            </a:r>
            <a:r>
              <a:rPr lang="en"/>
              <a:t>RadioButton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Lecture 1 Review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How to edit XML files in Eclipse?</a:t>
            </a:r>
          </a:p>
          <a:p>
            <a:endParaRPr lang="en" sz="24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4999"/>
              <a:buFont typeface="Arial"/>
              <a:buChar char="•"/>
            </a:pPr>
            <a:r>
              <a:rPr lang="en" sz="2400"/>
              <a:t>What holds all elements (Views) that appear to the user in an Activity?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When should you make changes to R.java?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Give an example of a View (something in Android that extends View)</a:t>
            </a:r>
          </a:p>
          <a:p>
            <a:endParaRPr lang="en" sz="2400"/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How to add a new XML Layout file?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ToggleButton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Experimenting with the ToggleButton widget. ToggleButton is a subclass of Button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android:textOn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e.g. "</a:t>
            </a:r>
            <a:r>
              <a:rPr lang="en"/>
              <a:t>GPS Enabled"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default value is "On"</a:t>
            </a:r>
          </a:p>
          <a:p>
            <a:pPr marL="457200" lvl="0" indent="-298450" rtl="0">
              <a:spcBef>
                <a:spcPts val="48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android:textOff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e.g. "GPS Disabled"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default value is "Off"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android:checked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"true" or "false"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sets the default value of the </a:t>
            </a:r>
            <a:r>
              <a:rPr lang="en"/>
              <a:t>ToggleButton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SeekBar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Experimenting with the SeekBar widget. 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 smtClean="0"/>
              <a:t>android:max</a:t>
            </a:r>
            <a:endParaRPr lang="en" sz="24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e.g. "100"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you can't set the min, it's always 0</a:t>
            </a:r>
          </a:p>
          <a:p>
            <a:endParaRPr lang="en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android:progress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e.g. "50"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sets the current position of the slider on the SeekBar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RatingBar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Experimenting with the RatingBar widget. 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android:numStars</a:t>
            </a:r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 dirty="0"/>
              <a:t>e.g. "</a:t>
            </a:r>
            <a:r>
              <a:rPr lang="en" dirty="0"/>
              <a:t>6"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 smtClean="0"/>
              <a:t>android:rating</a:t>
            </a:r>
            <a:endParaRPr lang="en" sz="2400" dirty="0"/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 dirty="0"/>
              <a:t>e.g. "</a:t>
            </a:r>
            <a:r>
              <a:rPr lang="en" dirty="0"/>
              <a:t>3</a:t>
            </a:r>
            <a:r>
              <a:rPr lang="en" sz="2400" dirty="0"/>
              <a:t>"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 dirty="0"/>
              <a:t>sets the </a:t>
            </a:r>
            <a:r>
              <a:rPr lang="en" dirty="0"/>
              <a:t>default rating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 smtClean="0"/>
              <a:t>android:stepSize</a:t>
            </a:r>
            <a:endParaRPr lang="en" sz="24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e.g. "2"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rating is set in groups of stepSize</a:t>
            </a:r>
          </a:p>
          <a:p>
            <a:pPr marL="914400" lvl="1" indent="-298450" rtl="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default = "1"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
</a:t>
            </a:r>
          </a:p>
          <a:p>
            <a:endParaRPr lang="en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You can add multiple Layouts to the canvas!</a:t>
            </a:r>
          </a:p>
          <a:p>
            <a:endParaRPr lang="en" b="1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LinearLayout</a:t>
            </a:r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RelativeLayout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TableLayout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LinearLayout Review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Only allows you to arrange widgets in a linear direction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horizontally or vertically</a:t>
            </a:r>
          </a:p>
          <a:p>
            <a:endParaRPr lang="en"/>
          </a:p>
          <a:p>
            <a:endParaRPr lang="en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sometimes this is all you need!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571" name="Shape 571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578" name="Shape 578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79" name="Shape 579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586" name="Shape 586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87" name="Shape 587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88" name="Shape 588"/>
          <p:cNvSpPr/>
          <p:nvPr/>
        </p:nvSpPr>
        <p:spPr>
          <a:xfrm>
            <a:off x="2676625" y="3200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595" name="Shape 595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96" name="Shape 596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97" name="Shape 597"/>
          <p:cNvSpPr/>
          <p:nvPr/>
        </p:nvSpPr>
        <p:spPr>
          <a:xfrm>
            <a:off x="2676625" y="3200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98" name="Shape 598"/>
          <p:cNvSpPr/>
          <p:nvPr/>
        </p:nvSpPr>
        <p:spPr>
          <a:xfrm>
            <a:off x="2676625" y="3962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Today's Agenda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Widgets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TextView, EditText, Buttons, SeekBar, NumberPicker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Layouts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4"/>
              </a:rPr>
              <a:t>LinearLayout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RelativeLayout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TableLayout</a:t>
            </a:r>
          </a:p>
          <a:p>
            <a:endParaRPr lang="en" u="sng">
              <a:solidFill>
                <a:schemeClr val="hlink"/>
              </a:solidFill>
              <a:hlinkClick r:id="rId6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7"/>
              </a:rPr>
              <a:t>Toasts</a:t>
            </a:r>
          </a:p>
          <a:p>
            <a:endParaRPr lang="en" u="sng">
              <a:solidFill>
                <a:schemeClr val="hlink"/>
              </a:solidFill>
              <a:hlinkClick r:id="rId7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8"/>
              </a:rPr>
              <a:t>Event Handling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05" name="Shape 605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06" name="Shape 606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07" name="Shape 607"/>
          <p:cNvSpPr/>
          <p:nvPr/>
        </p:nvSpPr>
        <p:spPr>
          <a:xfrm>
            <a:off x="2676625" y="3200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08" name="Shape 608"/>
          <p:cNvSpPr/>
          <p:nvPr/>
        </p:nvSpPr>
        <p:spPr>
          <a:xfrm>
            <a:off x="2676625" y="3962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09" name="Shape 609"/>
          <p:cNvSpPr/>
          <p:nvPr/>
        </p:nvSpPr>
        <p:spPr>
          <a:xfrm>
            <a:off x="2676625" y="4724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Nesting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LinearLayouts can degrade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performance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/>
            <a:r>
              <a:rPr lang="en-US" dirty="0"/>
              <a:t>http://developer.android.com/training/improving-layouts/optimizing-layout.html</a:t>
            </a:r>
            <a:endParaRPr lang="en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For </a:t>
            </a:r>
            <a:r>
              <a:rPr lang="en" dirty="0"/>
              <a:t>your homeworks and projects, </a:t>
            </a:r>
            <a:r>
              <a:rPr lang="en" b="1" dirty="0"/>
              <a:t>only use LinearLayout when you have good reason to do so</a:t>
            </a:r>
          </a:p>
          <a:p>
            <a:endParaRPr lang="en" b="1" dirty="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Try </a:t>
            </a:r>
            <a:r>
              <a:rPr lang="en" dirty="0"/>
              <a:t>not to waste too much time on editing the Layout in the XML editor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If you want to switch from LinearLayout to another Layout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Right </a:t>
            </a:r>
            <a:r>
              <a:rPr lang="en" dirty="0"/>
              <a:t>click canvas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Change Layout...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Select a different Layout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Want </a:t>
            </a:r>
            <a:r>
              <a:rPr lang="en" dirty="0"/>
              <a:t>to add an entirely new UI?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Right click your project &gt; New &gt; Android XML File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Resource Type: Layout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File: xml_file_name.xml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Root Element: e.g. RelativeLayout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This s</a:t>
            </a:r>
            <a:r>
              <a:rPr lang="en" sz="2400" dirty="0"/>
              <a:t>tores the new XML file in res/layout</a:t>
            </a:r>
          </a:p>
          <a:p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Allows </a:t>
            </a:r>
            <a:r>
              <a:rPr lang="en" dirty="0"/>
              <a:t>you to specify the position of one view B relative to another view A</a:t>
            </a:r>
          </a:p>
          <a:p>
            <a:endParaRPr lang="en" dirty="0"/>
          </a:p>
        </p:txBody>
      </p:sp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RelativeLayout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RelativeLayout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40" name="Shape 640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47" name="Shape 647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48" name="Shape 648"/>
          <p:cNvSpPr/>
          <p:nvPr/>
        </p:nvSpPr>
        <p:spPr>
          <a:xfrm>
            <a:off x="2676625" y="24388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55" name="Shape 655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56" name="Shape 656"/>
          <p:cNvSpPr/>
          <p:nvPr/>
        </p:nvSpPr>
        <p:spPr>
          <a:xfrm>
            <a:off x="414887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63" name="Shape 663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64" name="Shape 664"/>
          <p:cNvSpPr/>
          <p:nvPr/>
        </p:nvSpPr>
        <p:spPr>
          <a:xfrm>
            <a:off x="2676625" y="24388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71" name="Shape 671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72" name="Shape 672"/>
          <p:cNvSpPr/>
          <p:nvPr/>
        </p:nvSpPr>
        <p:spPr>
          <a:xfrm>
            <a:off x="414887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Widgets - Finding available Widgets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To </a:t>
            </a:r>
            <a:r>
              <a:rPr lang="en" dirty="0"/>
              <a:t>see some of the available Widgets, open one of the XML files in res/layout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View the XML file as Graphical Layout using the tabs at the bottom of the window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Select  a category in the left pane if necessary (e.g. Form Widgets)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79" name="Shape 679"/>
          <p:cNvSpPr/>
          <p:nvPr/>
        </p:nvSpPr>
        <p:spPr>
          <a:xfrm>
            <a:off x="4726600" y="39334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80" name="Shape 680"/>
          <p:cNvSpPr/>
          <p:nvPr/>
        </p:nvSpPr>
        <p:spPr>
          <a:xfrm>
            <a:off x="3524700" y="23773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2619900" y="5423075"/>
            <a:ext cx="3904199" cy="848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400"/>
              <a:t>Many possibilities! Unlike LinearLayout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88" name="Shape 688"/>
          <p:cNvSpPr/>
          <p:nvPr/>
        </p:nvSpPr>
        <p:spPr>
          <a:xfrm>
            <a:off x="5062150" y="192075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89" name="Shape 689"/>
          <p:cNvSpPr/>
          <p:nvPr/>
        </p:nvSpPr>
        <p:spPr>
          <a:xfrm>
            <a:off x="2890925" y="479065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2619900" y="5423075"/>
            <a:ext cx="3904199" cy="848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Many possibilities! Unlike LinearLayout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97" name="Shape 697"/>
          <p:cNvSpPr/>
          <p:nvPr/>
        </p:nvSpPr>
        <p:spPr>
          <a:xfrm>
            <a:off x="4512250" y="40825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8" name="Shape 698"/>
          <p:cNvSpPr/>
          <p:nvPr/>
        </p:nvSpPr>
        <p:spPr>
          <a:xfrm>
            <a:off x="3058650" y="21723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619900" y="5423075"/>
            <a:ext cx="3904199" cy="848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Many possibilities! Unlike LinearLayout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RelativeLayout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Many more possibilities for arranging your widgets, unlike </a:t>
            </a:r>
            <a:r>
              <a:rPr lang="en" dirty="0" smtClean="0"/>
              <a:t>LinearLayout.</a:t>
            </a:r>
            <a:endParaRPr lang="en" dirty="0"/>
          </a:p>
          <a:p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RelativeLayout &gt; LinearLayout</a:t>
            </a:r>
          </a:p>
          <a:p>
            <a:endParaRPr lang="en" dirty="0"/>
          </a:p>
          <a:p>
            <a:endParaRPr lang="en" dirty="0"/>
          </a:p>
          <a:p>
            <a:pPr marL="457200" lvl="0" indent="-419100"/>
            <a:r>
              <a:rPr lang="en-US" u="sng" dirty="0"/>
              <a:t>http://developer.android.com/guide/topics/ui/layout/relative.html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TableLayout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Displays widgets in rows and columns similar to HTML tables</a:t>
            </a:r>
          </a:p>
          <a:p>
            <a:endParaRPr lang="en" sz="240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Your TableLayout usually consists of TableRows, which lay their children out horizontally</a:t>
            </a:r>
          </a:p>
          <a:p>
            <a:endParaRPr lang="en" sz="240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layout_width attribute of TableLayout's children are forced to be match_parent (even if you set it yourself)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Likewise, layout_height of a TableRow is forced to be wrap_content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" name="Shape 716"/>
          <p:cNvGraphicFramePr/>
          <p:nvPr/>
        </p:nvGraphicFramePr>
        <p:xfrm>
          <a:off x="2574750" y="1629400"/>
          <a:ext cx="4005675" cy="4938135"/>
        </p:xfrm>
        <a:graphic>
          <a:graphicData uri="http://schemas.openxmlformats.org/drawingml/2006/table">
            <a:tbl>
              <a:tblPr>
                <a:noFill/>
                <a:tableStyleId>{D26121D9-B991-43A5-8551-4215E0823C95}</a:tableStyleId>
              </a:tblPr>
              <a:tblGrid>
                <a:gridCol w="1335225"/>
                <a:gridCol w="1335225"/>
                <a:gridCol w="1335225"/>
              </a:tblGrid>
              <a:tr h="54622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150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952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37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650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TableLayout</a:t>
            </a:r>
          </a:p>
        </p:txBody>
      </p:sp>
      <p:sp>
        <p:nvSpPr>
          <p:cNvPr id="718" name="Shape 718"/>
          <p:cNvSpPr/>
          <p:nvPr/>
        </p:nvSpPr>
        <p:spPr>
          <a:xfrm>
            <a:off x="2574750" y="16294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19" name="Shape 719"/>
          <p:cNvSpPr/>
          <p:nvPr/>
        </p:nvSpPr>
        <p:spPr>
          <a:xfrm>
            <a:off x="2574750" y="21790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0" name="Shape 720"/>
          <p:cNvSpPr/>
          <p:nvPr/>
        </p:nvSpPr>
        <p:spPr>
          <a:xfrm>
            <a:off x="3911287" y="16294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549775" y="1741150"/>
            <a:ext cx="1686600" cy="400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TableRow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549775" y="2216206"/>
            <a:ext cx="1649100" cy="521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TableRow</a:t>
            </a:r>
          </a:p>
        </p:txBody>
      </p:sp>
      <p:sp>
        <p:nvSpPr>
          <p:cNvPr id="723" name="Shape 723"/>
          <p:cNvSpPr/>
          <p:nvPr/>
        </p:nvSpPr>
        <p:spPr>
          <a:xfrm>
            <a:off x="5254933" y="16294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542128" y="2709964"/>
            <a:ext cx="1649100" cy="521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TableRow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Oversized Layouts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If </a:t>
            </a:r>
            <a:r>
              <a:rPr lang="en" dirty="0"/>
              <a:t>you have some widgets that aren't being displayed on the screen, it could be because there isn't enough space on the screen to show them all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You won't be able to scroll by default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ScrollView</a:t>
            </a: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 solve this:</a:t>
            </a:r>
          </a:p>
          <a:p>
            <a:endParaRPr lang="en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a ScrollView view to the root of your root layout (can be LinearLayout)</a:t>
            </a:r>
          </a:p>
          <a:p>
            <a:endParaRPr lang="en"/>
          </a:p>
          <a:p>
            <a:endParaRPr lang="en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Move your main Layout to root of the ScrollView (e.g. RelativeLayout)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Finally, Java code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Before looking at Toasts ... let's look the autogenerated Java code.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Finally, Java code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Before looking at Toasts ... let's look the autogenerated Java code.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 b="1"/>
              <a:t>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749" name="Shape 749"/>
          <p:cNvSpPr/>
          <p:nvPr/>
        </p:nvSpPr>
        <p:spPr>
          <a:xfrm>
            <a:off x="2060300" y="3698189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Main point of entry into your code. Called when the Activity is created.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Widgets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All </a:t>
            </a:r>
            <a:r>
              <a:rPr lang="en" dirty="0"/>
              <a:t>of these widgets are subclasses of the View class (i.e., View is the base class for widgets)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Try to avoid modifying XML files directly if you can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use Forms or WYSIWYG "wizzy wig" instead</a:t>
            </a:r>
          </a:p>
          <a:p>
            <a:endParaRPr lang="en" dirty="0"/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Finally, Java code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Before looking at Toasts ... let's look the autogenerated Java code.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756" name="Shape 756"/>
          <p:cNvSpPr/>
          <p:nvPr/>
        </p:nvSpPr>
        <p:spPr>
          <a:xfrm>
            <a:off x="1755500" y="4049579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Android needs to do who knows what before you can do anything.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Finally, Java code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Before looking at Toasts ... let's look the autogenerated Java code.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763" name="Shape 763"/>
          <p:cNvSpPr/>
          <p:nvPr/>
        </p:nvSpPr>
        <p:spPr>
          <a:xfrm>
            <a:off x="1739125" y="4366382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Set the layout that you want to use. This one corresponds to res/layout/main.xml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A </a:t>
            </a:r>
            <a:r>
              <a:rPr lang="en" dirty="0"/>
              <a:t>notification message that pops up on the screen for a few seconds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/>
              <a:t>Add this to your code:</a:t>
            </a:r>
          </a:p>
          <a:p>
            <a:pPr marL="457200" lvl="0" indent="457200">
              <a:buNone/>
            </a:pPr>
            <a:r>
              <a:rPr lang="en" sz="1800" dirty="0"/>
              <a:t>Toast.makeText(this, "Message", Toast.LENGTH_SHORT).show();</a:t>
            </a:r>
          </a:p>
        </p:txBody>
      </p:sp>
      <p:sp>
        <p:nvSpPr>
          <p:cNvPr id="770" name="Shape 770"/>
          <p:cNvSpPr/>
          <p:nvPr/>
        </p:nvSpPr>
        <p:spPr>
          <a:xfrm>
            <a:off x="1032725" y="3185825"/>
            <a:ext cx="1905000" cy="133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There </a:t>
            </a:r>
            <a:r>
              <a:rPr lang="en" dirty="0"/>
              <a:t>are several reasons why your Toast won't show up on the screen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One reason is that you probably forgot the </a:t>
            </a:r>
            <a:r>
              <a:rPr lang="en" b="1" dirty="0"/>
              <a:t>.show()</a:t>
            </a:r>
            <a:r>
              <a:rPr lang="en" dirty="0"/>
              <a:t> part of the Toast code. 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Events - Event driven programming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Android is event-driven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flow of code depends on events, unlike programs you normally write in C++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If you've written JavaScript code before then you've probably done event-driven programming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examples events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Call </a:t>
            </a:r>
            <a:r>
              <a:rPr lang="en" dirty="0"/>
              <a:t>a method when the </a:t>
            </a:r>
            <a:r>
              <a:rPr lang="en" u="sng" dirty="0"/>
              <a:t>user</a:t>
            </a:r>
          </a:p>
          <a:p>
            <a:pPr marL="914400" lvl="1" indent="-419100" rtl="0"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 sz="2400" dirty="0"/>
              <a:t>clicks a button</a:t>
            </a:r>
          </a:p>
          <a:p>
            <a:pPr marL="914400" lvl="1" indent="-419100" rtl="0"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 sz="2400" dirty="0"/>
              <a:t>checks a checkbox</a:t>
            </a:r>
          </a:p>
          <a:p>
            <a:pPr marL="914400" lvl="1" indent="-419100" rtl="0"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 sz="2400" dirty="0"/>
              <a:t>pulls back on and lets go of slingshot in Angry Birds</a:t>
            </a:r>
          </a:p>
          <a:p>
            <a:endParaRPr lang="en" sz="24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Call a method when the </a:t>
            </a:r>
            <a:r>
              <a:rPr lang="en" u="sng" dirty="0"/>
              <a:t>system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receives an SMS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receives a phone call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completely loads a web page in the browser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Events - View</a:t>
            </a:r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Every </a:t>
            </a:r>
            <a:r>
              <a:rPr lang="en" dirty="0"/>
              <a:t>View can react to the onClick event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Layouts are also Views!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Let's react to a Button click event. </a:t>
            </a:r>
          </a:p>
          <a:p>
            <a:endParaRPr lang="en" sz="240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Add a button to the canvas, and add the code in bold below to the button</a:t>
            </a:r>
          </a:p>
          <a:p>
            <a:endParaRPr lang="en" sz="24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</a:t>
            </a:r>
            <a:r>
              <a:rPr lang="en" sz="2400"/>
              <a:t>  &lt;Button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android:text="Submit"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android:layout_width="wrap_content"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android:layout_height="wrap_content"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        android:onClick="myEventHandler"</a:t>
            </a:r>
            <a:r>
              <a:rPr lang="en" sz="1800" b="1"/>
              <a:t> </a:t>
            </a:r>
            <a:r>
              <a:rPr lang="en" sz="1800"/>
              <a:t> </a:t>
            </a:r>
            <a:r>
              <a:rPr lang="en" sz="2400"/>
              <a:t>/&gt;</a:t>
            </a:r>
          </a:p>
          <a:p>
            <a:endParaRPr lang="en" sz="2400"/>
          </a:p>
        </p:txBody>
      </p:sp>
      <p:sp>
        <p:nvSpPr>
          <p:cNvPr id="800" name="Shape 8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Let's react to a Button click event. </a:t>
            </a:r>
          </a:p>
          <a:p>
            <a:endParaRPr lang="en" sz="240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Add a button to the canvas, and add the code in bold below to the button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</a:t>
            </a:r>
            <a:r>
              <a:rPr lang="en" sz="2400"/>
              <a:t>  &lt;Button 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android:text="Submit"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android:layout_height="wrap_content" 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        android:onClick="myEventHandler"</a:t>
            </a:r>
            <a:r>
              <a:rPr lang="en" sz="1800" b="1"/>
              <a:t> </a:t>
            </a:r>
            <a:r>
              <a:rPr lang="en" sz="1800"/>
              <a:t> </a:t>
            </a:r>
            <a:r>
              <a:rPr lang="en" sz="2400"/>
              <a:t>/&gt;</a:t>
            </a:r>
          </a:p>
          <a:p>
            <a:endParaRPr lang="en" sz="2400"/>
          </a:p>
        </p:txBody>
      </p:sp>
      <p:sp>
        <p:nvSpPr>
          <p:cNvPr id="806" name="Shape 8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07" name="Shape 807"/>
          <p:cNvSpPr/>
          <p:nvPr/>
        </p:nvSpPr>
        <p:spPr>
          <a:xfrm>
            <a:off x="4018500" y="4406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says to launch the myEvent method when this button is clicked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/>
              <a:t>Let's react to a Button click event. </a:t>
            </a:r>
          </a:p>
          <a:p>
            <a:endParaRPr lang="en" dirty="0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/>
              <a:t>Add the method below to your Java code</a:t>
            </a:r>
          </a:p>
          <a:p>
            <a:pPr lvl="0" indent="457200" rtl="0">
              <a:buNone/>
            </a:pPr>
            <a:r>
              <a:rPr lang="en" sz="2400" dirty="0" smtClean="0"/>
              <a:t>public </a:t>
            </a:r>
            <a:r>
              <a:rPr lang="en" sz="2400" dirty="0"/>
              <a:t>void myEventHandler(View v)</a:t>
            </a:r>
          </a:p>
          <a:p>
            <a:pPr lvl="0" indent="457200" rtl="0">
              <a:buNone/>
            </a:pPr>
            <a:r>
              <a:rPr lang="en" sz="2400" dirty="0"/>
              <a:t>{</a:t>
            </a:r>
          </a:p>
          <a:p>
            <a:pPr marL="457200" lvl="0" indent="457200" rtl="0">
              <a:buNone/>
            </a:pPr>
            <a:r>
              <a:rPr lang="en" sz="2400" dirty="0"/>
              <a:t>Toast.makeText(</a:t>
            </a:r>
          </a:p>
          <a:p>
            <a:pPr marL="914400" lvl="0" indent="457200" rtl="0">
              <a:buNone/>
            </a:pPr>
            <a:r>
              <a:rPr lang="en" sz="2400" dirty="0"/>
              <a:t>this, "You pressed a button!", 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Toast.LENGTH_LONG).show();</a:t>
            </a:r>
          </a:p>
          <a:p>
            <a:pPr lvl="0" indent="457200" rtl="0">
              <a:buNone/>
            </a:pPr>
            <a:r>
              <a:rPr lang="en" sz="2400" dirty="0"/>
              <a:t>}</a:t>
            </a:r>
          </a:p>
          <a:p>
            <a:endParaRPr lang="en" sz="2400" dirty="0"/>
          </a:p>
          <a:p>
            <a:endParaRPr lang="en" sz="2400" dirty="0"/>
          </a:p>
        </p:txBody>
      </p:sp>
      <p:sp>
        <p:nvSpPr>
          <p:cNvPr id="813" name="Shape 8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Widgets - Examples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TextViews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displays text in your Activity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EditText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allows the user to enter some text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Button</a:t>
            </a:r>
            <a:endParaRPr lang="en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Can be pressed by the user to perform an action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CheckBox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RadioGroup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ToggleButton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</a:t>
            </a:r>
            <a:r>
              <a:rPr lang="en" sz="2400" b="1"/>
              <a:t>myEventHandler</a:t>
            </a:r>
            <a:r>
              <a:rPr lang="en" sz="2400"/>
              <a:t>(View v)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19" name="Shape 8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20" name="Shape 820"/>
          <p:cNvSpPr/>
          <p:nvPr/>
        </p:nvSpPr>
        <p:spPr>
          <a:xfrm>
            <a:off x="31136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Name of the method must match the android:onClick attribute in the XML file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public </a:t>
            </a:r>
            <a:r>
              <a:rPr lang="en" sz="2400"/>
              <a:t>void myEventHandler(View v)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26" name="Shape 8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27" name="Shape 827"/>
          <p:cNvSpPr/>
          <p:nvPr/>
        </p:nvSpPr>
        <p:spPr>
          <a:xfrm>
            <a:off x="9038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Has to be public to be able to work. private may give you a Force close.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</a:t>
            </a:r>
            <a:r>
              <a:rPr lang="en" sz="2400" b="1"/>
              <a:t>void </a:t>
            </a:r>
            <a:r>
              <a:rPr lang="en" sz="2400"/>
              <a:t>myEventHandler(View v)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33" name="Shape 8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34" name="Shape 834"/>
          <p:cNvSpPr/>
          <p:nvPr/>
        </p:nvSpPr>
        <p:spPr>
          <a:xfrm>
            <a:off x="15896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void for onClick. Not all event-handlers should return void, however. We'll see this soon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41" name="Shape 841"/>
          <p:cNvSpPr/>
          <p:nvPr/>
        </p:nvSpPr>
        <p:spPr>
          <a:xfrm>
            <a:off x="46376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View parameter is required. You may use myEventHandler to handle multiple events.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48" name="Shape 848"/>
          <p:cNvSpPr/>
          <p:nvPr/>
        </p:nvSpPr>
        <p:spPr>
          <a:xfrm>
            <a:off x="46376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How do you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So far we've done most of our development using XML. Now we're going to really start looking at Java code.</a:t>
            </a:r>
          </a:p>
          <a:p>
            <a:endParaRPr lang="en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We need to be able to reference our views (specified in the XML file) using Java</a:t>
            </a:r>
          </a:p>
          <a:p>
            <a:endParaRPr lang="en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Graphical Layout, right click the Button and choose Edit Id...</a:t>
            </a:r>
          </a:p>
          <a:p>
            <a:pPr marL="914400" lvl="1" indent="-298450" rtl="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set the ID to "submitButton"</a:t>
            </a:r>
          </a:p>
        </p:txBody>
      </p:sp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 smtClean="0"/>
              <a:t>Add </a:t>
            </a:r>
            <a:r>
              <a:rPr lang="en" dirty="0"/>
              <a:t>an EditText to the canvas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/>
              <a:t>Set the ID to "firstname"</a:t>
            </a:r>
          </a:p>
          <a:p>
            <a:endParaRPr lang="en" dirty="0"/>
          </a:p>
          <a:p>
            <a:endParaRPr lang="en" dirty="0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/>
              <a:t>Set android:onClick="myEventHandler"</a:t>
            </a:r>
          </a:p>
        </p:txBody>
      </p:sp>
      <p:sp>
        <p:nvSpPr>
          <p:cNvPr id="860" name="Shape 8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marL="0" lvl="0" indent="0" rtl="0">
              <a:buClr>
                <a:srgbClr val="000000"/>
              </a:buClr>
              <a:buSzPct val="61111"/>
              <a:buNone/>
            </a:pPr>
            <a:r>
              <a:rPr lang="en" sz="1800"/>
              <a:t>    Button mSubmitButton;</a:t>
            </a:r>
          </a:p>
          <a:p>
            <a:pPr marL="0" lvl="0" indent="0" rtl="0">
              <a:buClr>
                <a:srgbClr val="000000"/>
              </a:buClr>
              <a:buSzPct val="61111"/>
              <a:buNone/>
            </a:pPr>
            <a:r>
              <a:rPr lang="en" sz="1800"/>
              <a:t>    EditText mFirstName;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}</a:t>
            </a:r>
          </a:p>
        </p:txBody>
      </p:sp>
      <p:sp>
        <p:nvSpPr>
          <p:cNvPr id="866" name="Shape 8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EditText mFirstName;</a:t>
            </a:r>
          </a:p>
          <a:p>
            <a:endParaRPr lang="en" sz="1800" b="1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872" name="Shape 8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873" name="Shape 873"/>
          <p:cNvSpPr/>
          <p:nvPr/>
        </p:nvSpPr>
        <p:spPr>
          <a:xfrm>
            <a:off x="3496475" y="1985550"/>
            <a:ext cx="2124599" cy="978299"/>
          </a:xfrm>
          <a:prstGeom prst="wedgeRoundRectCallout">
            <a:avLst>
              <a:gd name="adj1" fmla="val -54336"/>
              <a:gd name="adj2" fmla="val 1216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Add local fields for the corresponding widgets to reference them later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EditText mFirstName;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880" name="Shape 880"/>
          <p:cNvSpPr/>
          <p:nvPr/>
        </p:nvSpPr>
        <p:spPr>
          <a:xfrm>
            <a:off x="6324150" y="3671100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Set the widgets. Remember we set the unique IDs for these widgets previously.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id's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Id's </a:t>
            </a:r>
            <a:r>
              <a:rPr lang="en" dirty="0"/>
              <a:t>are not required for each widget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R.java stores the id's for your widgets. How </a:t>
            </a:r>
            <a:r>
              <a:rPr lang="en" dirty="0" smtClean="0"/>
              <a:t>does </a:t>
            </a:r>
            <a:r>
              <a:rPr lang="en" dirty="0"/>
              <a:t>the </a:t>
            </a:r>
            <a:r>
              <a:rPr lang="en" dirty="0" smtClean="0"/>
              <a:t>id's set and get?</a:t>
            </a:r>
            <a:endParaRPr lang="en" dirty="0"/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Remember, don't edit the R.java file!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EditText mFirstName;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886" name="Shape 8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887" name="Shape 887"/>
          <p:cNvSpPr/>
          <p:nvPr/>
        </p:nvSpPr>
        <p:spPr>
          <a:xfrm>
            <a:off x="3733350" y="3671100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Cast it to the correct View subclass, since findViewById returns a View.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public class HelloWorldActivity extends Activity {</a:t>
            </a:r>
          </a:p>
          <a:p>
            <a:endParaRPr lang="en" sz="1800" dirty="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EditText mFirstName;</a:t>
            </a:r>
          </a:p>
          <a:p>
            <a:endParaRPr lang="en" sz="1800" dirty="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}</a:t>
            </a:r>
          </a:p>
        </p:txBody>
      </p:sp>
      <p:sp>
        <p:nvSpPr>
          <p:cNvPr id="893" name="Shape 8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894" name="Shape 894"/>
          <p:cNvSpPr/>
          <p:nvPr/>
        </p:nvSpPr>
        <p:spPr>
          <a:xfrm>
            <a:off x="3428550" y="3671100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Now that you can reference the views in Java, take a look at the method for the views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EditText mFirstName;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900" name="Shape 9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901" name="Shape 901"/>
          <p:cNvSpPr/>
          <p:nvPr/>
        </p:nvSpPr>
        <p:spPr>
          <a:xfrm>
            <a:off x="3199950" y="3671100"/>
            <a:ext cx="31404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e.g.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mSubmitButton.setText("submit");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mSubmitButton.getText();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This is important!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marL="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0" rtl="0">
              <a:buNone/>
            </a:pPr>
            <a:r>
              <a:rPr lang="en" sz="2400"/>
              <a:t>Toast.makeText(</a:t>
            </a:r>
          </a:p>
          <a:p>
            <a:pPr marL="914400" lvl="0" indent="0" rtl="0">
              <a:buNone/>
            </a:pPr>
            <a:r>
              <a:rPr lang="en" sz="2400"/>
              <a:t>this, "You pressed a button!", 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Toast.LENGTH_LONG).show();</a:t>
            </a:r>
          </a:p>
          <a:p>
            <a:pPr marL="0" lvl="0" indent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907" name="Shape 9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908" name="Shape 908"/>
          <p:cNvSpPr/>
          <p:nvPr/>
        </p:nvSpPr>
        <p:spPr>
          <a:xfrm>
            <a:off x="5543125" y="1645582"/>
            <a:ext cx="2124599" cy="978299"/>
          </a:xfrm>
          <a:prstGeom prst="wedgeRoundRectCallout">
            <a:avLst>
              <a:gd name="adj1" fmla="val -52943"/>
              <a:gd name="adj2" fmla="val -1533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How do you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if(v == mSubmitButton) {  /* submitButton clicked */ }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else if(v == mFirstName) { /* first name clicked */ }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914" name="Shape 9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if(v == mSubmitButton) {  /* submitButton clicked */ }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else if(v == mFirstName) { /* first name clicked */ }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921" name="Shape 921"/>
          <p:cNvSpPr/>
          <p:nvPr/>
        </p:nvSpPr>
        <p:spPr>
          <a:xfrm>
            <a:off x="5543125" y="1645582"/>
            <a:ext cx="2124599" cy="978299"/>
          </a:xfrm>
          <a:prstGeom prst="wedgeRoundRectCallout">
            <a:avLst>
              <a:gd name="adj1" fmla="val -52943"/>
              <a:gd name="adj2" fmla="val -1533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Add this method to your class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
</a:t>
            </a:r>
          </a:p>
          <a:p>
            <a:endParaRPr lang="en" sz="2400"/>
          </a:p>
          <a:p>
            <a:endParaRPr lang="en" sz="2400"/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You can also create a different method to handle events for different views if you want to.</a:t>
            </a:r>
          </a:p>
        </p:txBody>
      </p:sp>
      <p:sp>
        <p:nvSpPr>
          <p:cNvPr id="927" name="Shape 9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Handling Events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There are 3 ways to incorporate EventListeners:</a:t>
            </a:r>
          </a:p>
          <a:p>
            <a:endParaRPr lang="en" sz="24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1"/>
              <a:t>Specify the name of the method to handle the event in XML. We just did this.</a:t>
            </a:r>
          </a:p>
          <a:p>
            <a:endParaRPr lang="en" sz="2400" b="1"/>
          </a:p>
          <a:p>
            <a:endParaRPr lang="en" sz="2400" b="1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Have your Activity implement an EventListener</a:t>
            </a:r>
          </a:p>
          <a:p>
            <a:endParaRPr lang="en" sz="2400"/>
          </a:p>
          <a:p>
            <a:endParaRPr lang="en" sz="24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Create an anonymous implementation of the EventListener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Handling Events</a:t>
            </a:r>
          </a:p>
        </p:txBody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There are 3 ways to incorporate EventListeners: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Specify the name of the method to handle the event in XML. We just did this.</a:t>
            </a:r>
          </a:p>
          <a:p>
            <a:endParaRPr lang="en" sz="2400"/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1"/>
              <a:t>Have your Activity </a:t>
            </a:r>
            <a:r>
              <a:rPr lang="en" sz="2400" b="1" u="sng"/>
              <a:t>implement</a:t>
            </a:r>
            <a:r>
              <a:rPr lang="en" sz="2400" b="1"/>
              <a:t> an EventListener</a:t>
            </a:r>
          </a:p>
          <a:p>
            <a:endParaRPr lang="en" sz="2400" b="1"/>
          </a:p>
          <a:p>
            <a:endParaRPr lang="en" sz="2400" b="1"/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Create an anonymous implementation of the EventListener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Implement EventListener</a:t>
            </a:r>
          </a:p>
        </p:txBody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</a:t>
            </a:r>
            <a:r>
              <a:rPr lang="en" sz="1800"/>
              <a:t>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You should remove the android:onClick attribute from the submitButton in the XML file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id's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2 ways to add a widget and set its </a:t>
            </a:r>
            <a:r>
              <a:rPr lang="en" b="1" dirty="0">
                <a:solidFill>
                  <a:srgbClr val="38761D"/>
                </a:solidFill>
              </a:rPr>
              <a:t>android:id </a:t>
            </a:r>
            <a:r>
              <a:rPr lang="en" dirty="0" smtClean="0"/>
              <a:t>value</a:t>
            </a:r>
            <a:endParaRPr lang="en" dirty="0"/>
          </a:p>
          <a:p>
            <a:pPr marL="457200" indent="-381000">
              <a:buSzPct val="100000"/>
            </a:pPr>
            <a:r>
              <a:rPr lang="en" sz="2400" dirty="0"/>
              <a:t>Using the </a:t>
            </a:r>
            <a:r>
              <a:rPr lang="en" sz="2400" b="1" dirty="0"/>
              <a:t>Graphical Layout editor</a:t>
            </a:r>
          </a:p>
          <a:p>
            <a:pPr marL="914400" lvl="1" indent="-381000">
              <a:spcBef>
                <a:spcPts val="600"/>
              </a:spcBef>
              <a:buSzPct val="80000"/>
            </a:pPr>
            <a:r>
              <a:rPr lang="en" dirty="0"/>
              <a:t>Drag and drop a widget onto the canvas</a:t>
            </a:r>
          </a:p>
          <a:p>
            <a:pPr marL="914400" lvl="1" indent="-381000">
              <a:spcBef>
                <a:spcPts val="600"/>
              </a:spcBef>
              <a:buSzPct val="80000"/>
            </a:pPr>
            <a:r>
              <a:rPr lang="en" dirty="0"/>
              <a:t>Right click on the widget and select "Edit ID..."</a:t>
            </a:r>
          </a:p>
          <a:p>
            <a:endParaRPr lang="en" dirty="0"/>
          </a:p>
          <a:p>
            <a:pPr marL="457200" indent="-381000">
              <a:buSzPct val="100000"/>
            </a:pPr>
            <a:r>
              <a:rPr lang="en" sz="2400" dirty="0"/>
              <a:t>Using the </a:t>
            </a:r>
            <a:r>
              <a:rPr lang="en" sz="2400" b="1" dirty="0"/>
              <a:t>XML editor</a:t>
            </a:r>
          </a:p>
          <a:p>
            <a:pPr marL="914400" lvl="1" indent="-381000">
              <a:spcBef>
                <a:spcPts val="600"/>
              </a:spcBef>
              <a:buSzPct val="80000"/>
            </a:pPr>
            <a:r>
              <a:rPr lang="en" dirty="0"/>
              <a:t>type the XML code needed for the widget that you want</a:t>
            </a:r>
          </a:p>
          <a:p>
            <a:pPr marL="914400" lvl="1" indent="-381000">
              <a:spcBef>
                <a:spcPts val="600"/>
              </a:spcBef>
              <a:buSzPct val="80000"/>
            </a:pPr>
            <a:r>
              <a:rPr lang="en" dirty="0"/>
              <a:t>add </a:t>
            </a:r>
            <a:r>
              <a:rPr lang="en" b="1" dirty="0">
                <a:solidFill>
                  <a:srgbClr val="38761D"/>
                </a:solidFill>
              </a:rPr>
              <a:t>android:id="@+</a:t>
            </a:r>
            <a:r>
              <a:rPr lang="en" b="1" dirty="0" smtClean="0">
                <a:solidFill>
                  <a:srgbClr val="38761D"/>
                </a:solidFill>
              </a:rPr>
              <a:t>id/id_name“ </a:t>
            </a:r>
            <a:r>
              <a:rPr lang="en" sz="2400" dirty="0" smtClean="0"/>
              <a:t>to </a:t>
            </a:r>
            <a:r>
              <a:rPr lang="en" sz="2400" dirty="0"/>
              <a:t>its attributes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Implement EventListener</a:t>
            </a:r>
          </a:p>
        </p:txBody>
      </p:sp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 class HelloWorldActivity extends Activity </a:t>
            </a:r>
            <a:r>
              <a:rPr lang="en" sz="1800" b="1"/>
              <a:t>implements OnClickListener</a:t>
            </a:r>
            <a:r>
              <a:rPr lang="en" sz="1800"/>
              <a:t> {</a:t>
            </a:r>
          </a:p>
          <a:p>
            <a:pPr lvl="0" rtl="0">
              <a:buNone/>
            </a:pPr>
            <a:r>
              <a:rPr lang="en" sz="1800"/>
              <a:t>    @Override</a:t>
            </a:r>
          </a:p>
          <a:p>
            <a:pPr lvl="0" rtl="0"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</a:t>
            </a:r>
            <a:r>
              <a:rPr lang="en" sz="1800"/>
              <a:t>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mSubmitButton.setOnClickListener(this);</a:t>
            </a:r>
          </a:p>
          <a:p>
            <a:pPr lvl="0" rtl="0">
              <a:buNone/>
            </a:pPr>
            <a:r>
              <a:rPr lang="en" sz="1800"/>
              <a:t>    }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 b="1"/>
              <a:t>public void onClick(View v)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...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Implement EventListener</a:t>
            </a:r>
          </a:p>
        </p:txBody>
      </p:sp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</a:t>
            </a:r>
            <a:r>
              <a:rPr lang="en" sz="1800" b="1"/>
              <a:t>implements OnClickListener</a:t>
            </a:r>
            <a:r>
              <a:rPr lang="en" sz="1800"/>
              <a:t>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</a:t>
            </a:r>
            <a:r>
              <a:rPr lang="en" sz="1800"/>
              <a:t>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  <a:r>
              <a:rPr lang="en" sz="1800" b="1"/>
              <a:t> mSubmitButton.setOnClickListener(this);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 b="1"/>
              <a:t>public void onClick(View v)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...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958" name="Shape 958"/>
          <p:cNvSpPr/>
          <p:nvPr/>
        </p:nvSpPr>
        <p:spPr>
          <a:xfrm>
            <a:off x="1646125" y="3971975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What if I remove this? Try it.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Handling Events</a:t>
            </a:r>
          </a:p>
        </p:txBody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None/>
            </a:pPr>
            <a:r>
              <a:rPr lang="en" sz="2400"/>
              <a:t>There are 3 ways to incorporate EventListeners: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Specify the name of the method to handle the event in XML. We just did this.</a:t>
            </a:r>
          </a:p>
          <a:p>
            <a:endParaRPr lang="en" sz="2400"/>
          </a:p>
          <a:p>
            <a:endParaRPr lang="en" sz="24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Have your Activity implement an EventListener</a:t>
            </a:r>
          </a:p>
          <a:p>
            <a:endParaRPr lang="en" sz="2400"/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1"/>
              <a:t>Create an anonymous implementation of the EventListener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Anonymous Listener</a:t>
            </a:r>
          </a:p>
        </p:txBody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mSubmitButton = (Button) findViewById(R.id.submitButton);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EditText mFirstName = (EditText) findViewById(R.id.firstName);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Anonymous Listener</a:t>
            </a:r>
          </a:p>
        </p:txBody>
      </p:sp>
      <p:sp>
        <p:nvSpPr>
          <p:cNvPr id="976" name="Shape 9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mSubmitButton = (Button) findViewById(R.id.submitButton);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EditText mFirstName = (EditText) findViewById(R.id.firstName);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</p:txBody>
      </p:sp>
      <p:sp>
        <p:nvSpPr>
          <p:cNvPr id="977" name="Shape 977"/>
          <p:cNvSpPr/>
          <p:nvPr/>
        </p:nvSpPr>
        <p:spPr>
          <a:xfrm>
            <a:off x="5480150" y="1472075"/>
            <a:ext cx="2124599" cy="978299"/>
          </a:xfrm>
          <a:prstGeom prst="wedgeRoundRectCallout">
            <a:avLst>
              <a:gd name="adj1" fmla="val -51811"/>
              <a:gd name="adj2" fmla="val -583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Doesn't need to implement OnClickListener this time!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Anonymous Listener</a:t>
            </a:r>
          </a:p>
        </p:txBody>
      </p:sp>
      <p:sp>
        <p:nvSpPr>
          <p:cNvPr id="983" name="Shape 9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mSubmitButton = (Button) findViewById(R.id.submitButton);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EditText mFirstName = (EditText) findViewById(R.id.firstName);</a:t>
            </a:r>
          </a:p>
          <a:p>
            <a:endParaRPr lang="en" sz="1800"/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mSubmitButton.setOnClickListener( new OnClickListener() {</a:t>
            </a:r>
          </a:p>
          <a:p>
            <a:pPr marL="9144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public void onClick(View v)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		/* submitButton clicked */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	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});</a:t>
            </a:r>
          </a:p>
          <a:p>
            <a:pPr lvl="0" rtl="0"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Anonymous Listener</a:t>
            </a:r>
          </a:p>
        </p:txBody>
      </p:sp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
A fast way to set the onClickListener:</a:t>
            </a:r>
          </a:p>
          <a:p>
            <a:endParaRPr lang="en" sz="1800"/>
          </a:p>
          <a:p>
            <a:endParaRPr lang="en"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typing “mSubmitButton.” (including the dot)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choose the “setOnClickListener” method from the list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in the parentheses, type “new “ (including the whitespace)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press Ctrl+Spacebar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select View.OnClickListener from the list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You may have to press Ctrl + o to import any missing packages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add a semicolon at the end of the autogenerated code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add your code to the auto-generated methods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NumberPicker</a:t>
            </a:r>
          </a:p>
        </p:txBody>
      </p:sp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NumberPicker </a:t>
            </a:r>
            <a:r>
              <a:rPr lang="en" dirty="0"/>
              <a:t>is in HoneyComb or later (Android 3.0)</a:t>
            </a:r>
          </a:p>
          <a:p>
            <a:endParaRPr lang="en" dirty="0"/>
          </a:p>
          <a:p>
            <a:endParaRPr lang="en" dirty="0"/>
          </a:p>
          <a:p>
            <a:pPr marL="457200" lvl="0" indent="-41910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You may get Force close if you try to manipulate it in an earlier version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NumberPicker</a:t>
            </a:r>
          </a:p>
        </p:txBody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spcBef>
                <a:spcPts val="480"/>
              </a:spcBef>
              <a:buNone/>
            </a:pPr>
            <a:r>
              <a:rPr lang="en"/>
              <a:t>For some reason, it doesn't seem like NumberPicker attributes can be set in XML ...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NumberPicker</a:t>
            </a:r>
          </a:p>
        </p:txBody>
      </p:sp>
      <p:sp>
        <p:nvSpPr>
          <p:cNvPr id="1007" name="Shape 10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After adding NumberPicker with </a:t>
            </a:r>
            <a:r>
              <a:rPr lang="en" sz="1800" b="1"/>
              <a:t>android:id="@+id/agePicker"</a:t>
            </a:r>
            <a:r>
              <a:rPr lang="en" sz="1800"/>
              <a:t> to the XML file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NumberPicker mAgePicker;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mAgePicker = (NumberPicker) findViewById(R.id.agePicker);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mAgePicker.setMaxValue(120);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mAgePicker.setMinValue(5);</a:t>
            </a:r>
          </a:p>
          <a:p>
            <a:endParaRPr lang="en" sz="1800"/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id's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Save your file, and the id will automatically be added R.java </a:t>
            </a:r>
          </a:p>
          <a:p>
            <a:endParaRPr lang="en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b="1" dirty="0">
                <a:solidFill>
                  <a:srgbClr val="38761D"/>
                </a:solidFill>
              </a:rPr>
              <a:t>android:id="@+id/id_name"</a:t>
            </a:r>
          </a:p>
          <a:p>
            <a:pPr marL="914400" lvl="1" indent="-298450" rtl="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b="1" dirty="0">
                <a:solidFill>
                  <a:srgbClr val="38761D"/>
                </a:solidFill>
              </a:rPr>
              <a:t>@</a:t>
            </a:r>
            <a:r>
              <a:rPr lang="en" dirty="0"/>
              <a:t> tells the XML parser to expand the rest of the id string and treat it as an ID resource</a:t>
            </a:r>
          </a:p>
          <a:p>
            <a:pPr marL="914400" lvl="1" indent="-29845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b="1" dirty="0">
                <a:solidFill>
                  <a:srgbClr val="38761D"/>
                </a:solidFill>
              </a:rPr>
              <a:t>+</a:t>
            </a:r>
            <a:r>
              <a:rPr lang="en" dirty="0"/>
              <a:t> is what causes the id to be added to R.java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 smtClean="0"/>
              <a:t>Most </a:t>
            </a:r>
            <a:r>
              <a:rPr lang="en" dirty="0"/>
              <a:t>of a widget's XML attributes can be set and get programmatically</a:t>
            </a:r>
          </a:p>
          <a:p>
            <a:endParaRPr lang="en" dirty="0"/>
          </a:p>
          <a:p>
            <a:endParaRPr lang="en" dirty="0"/>
          </a:p>
        </p:txBody>
      </p:sp>
      <p:graphicFrame>
        <p:nvGraphicFramePr>
          <p:cNvPr id="1014" name="Shape 1014"/>
          <p:cNvGraphicFramePr/>
          <p:nvPr/>
        </p:nvGraphicFramePr>
        <p:xfrm>
          <a:off x="570450" y="2990425"/>
          <a:ext cx="8217400" cy="2590620"/>
        </p:xfrm>
        <a:graphic>
          <a:graphicData uri="http://schemas.openxmlformats.org/drawingml/2006/table">
            <a:tbl>
              <a:tblPr>
                <a:noFill/>
                <a:tableStyleId>{8BBA61EB-3999-4332-AB54-4F40E9675692}</a:tableStyleId>
              </a:tblPr>
              <a:tblGrid>
                <a:gridCol w="2054350"/>
                <a:gridCol w="2054350"/>
                <a:gridCol w="2054350"/>
                <a:gridCol w="2054350"/>
              </a:tblGrid>
              <a:tr h="261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Example widget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XML attribute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set method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get method</a:t>
                      </a:r>
                    </a:p>
                  </a:txBody>
                  <a:tcPr marL="91425" marR="91425" marT="91425" marB="91425" anchor="ctr"/>
                </a:tc>
              </a:tr>
              <a:tr h="2899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EditText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android:text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setText(String)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getText()</a:t>
                      </a:r>
                    </a:p>
                  </a:txBody>
                  <a:tcPr marL="91425" marR="91425" marT="91425" marB="91425" anchor="ctr"/>
                </a:tc>
              </a:tr>
              <a:tr h="434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Button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android:onClick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setOnClickListener(OnClickListener)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 anchor="ctr"/>
                </a:tc>
              </a:tr>
              <a:tr h="271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CheckBox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android:checked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setChecked()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isChecked()</a:t>
                      </a:r>
                    </a:p>
                  </a:txBody>
                  <a:tcPr marL="91425" marR="91425" marT="91425" marB="91425" anchor="ctr"/>
                </a:tc>
              </a:tr>
              <a:tr h="308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SeekBar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android:progress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setProgress()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getProgress()</a:t>
                      </a:r>
                    </a:p>
                  </a:txBody>
                  <a:tcPr marL="91425" marR="91425" marT="91425" marB="91425" anchor="ctr"/>
                </a:tc>
              </a:tr>
              <a:tr h="317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SeekBar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android:max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setmax()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getMax()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pPr>
              <a:buNone/>
            </a:pP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3336</Words>
  <Application>Microsoft Office PowerPoint</Application>
  <PresentationFormat>On-screen Show (4:3)</PresentationFormat>
  <Paragraphs>807</Paragraphs>
  <Slides>91</Slides>
  <Notes>91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91</vt:i4>
      </vt:variant>
    </vt:vector>
  </HeadingPairs>
  <TitlesOfParts>
    <vt:vector size="103" baseType="lpstr">
      <vt:lpstr/>
      <vt:lpstr/>
      <vt:lpstr/>
      <vt:lpstr/>
      <vt:lpstr/>
      <vt:lpstr/>
      <vt:lpstr/>
      <vt:lpstr/>
      <vt:lpstr/>
      <vt:lpstr/>
      <vt:lpstr/>
      <vt:lpstr/>
      <vt:lpstr>Mobile Programming Lecture 2</vt:lpstr>
      <vt:lpstr>Lecture 1 Review</vt:lpstr>
      <vt:lpstr>Today's Agenda</vt:lpstr>
      <vt:lpstr>Widgets - Finding available Widgets</vt:lpstr>
      <vt:lpstr>Widgets</vt:lpstr>
      <vt:lpstr>Widgets - Examples</vt:lpstr>
      <vt:lpstr>Widgets - id's</vt:lpstr>
      <vt:lpstr>Widgets - id's</vt:lpstr>
      <vt:lpstr>Widgets - id's</vt:lpstr>
      <vt:lpstr>Widgets</vt:lpstr>
      <vt:lpstr>Widgets - layout_height/width</vt:lpstr>
      <vt:lpstr>Widgets - layout_height/width</vt:lpstr>
      <vt:lpstr>Widgets - TextView</vt:lpstr>
      <vt:lpstr>Widgets - EditText</vt:lpstr>
      <vt:lpstr>Widgets - Gravity</vt:lpstr>
      <vt:lpstr>Widgets - Button</vt:lpstr>
      <vt:lpstr>Widgets - CheckBox</vt:lpstr>
      <vt:lpstr>Widgets - RadioGroup / RadioButton</vt:lpstr>
      <vt:lpstr>Widgets - RadioButton</vt:lpstr>
      <vt:lpstr>Widgets - ToggleButton</vt:lpstr>
      <vt:lpstr>Widgets - SeekBar</vt:lpstr>
      <vt:lpstr>Widgets - RatingBar</vt:lpstr>
      <vt:lpstr>Layouts</vt:lpstr>
      <vt:lpstr>Layouts</vt:lpstr>
      <vt:lpstr>Layouts - LinearLayout Review</vt:lpstr>
      <vt:lpstr>Layouts - LinearLayout (Vertical)</vt:lpstr>
      <vt:lpstr>Layouts - LinearLayout (Vertical)</vt:lpstr>
      <vt:lpstr>Layouts - LinearLayout (Vertical)</vt:lpstr>
      <vt:lpstr>Layouts - LinearLayout (Vertical)</vt:lpstr>
      <vt:lpstr>Layouts - LinearLayout (Vertical)</vt:lpstr>
      <vt:lpstr>Layouts - LinearLayout</vt:lpstr>
      <vt:lpstr>Layouts</vt:lpstr>
      <vt:lpstr>Layouts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TableLayout</vt:lpstr>
      <vt:lpstr>Layouts - TableLayout</vt:lpstr>
      <vt:lpstr>Layouts - Oversized Layouts</vt:lpstr>
      <vt:lpstr>Layouts - ScrollView</vt:lpstr>
      <vt:lpstr>Toast</vt:lpstr>
      <vt:lpstr>Toast</vt:lpstr>
      <vt:lpstr>Toast</vt:lpstr>
      <vt:lpstr>Toast</vt:lpstr>
      <vt:lpstr>Toast</vt:lpstr>
      <vt:lpstr>Toast</vt:lpstr>
      <vt:lpstr>Events - Event driven programming</vt:lpstr>
      <vt:lpstr>Events - examples events</vt:lpstr>
      <vt:lpstr>Events - View</vt:lpstr>
      <vt:lpstr>Events - Button Click</vt:lpstr>
      <vt:lpstr>Events - Button Click</vt:lpstr>
      <vt:lpstr>Events - Button Click</vt:lpstr>
      <vt:lpstr>Events - Button Click</vt:lpstr>
      <vt:lpstr>Events - Button Click</vt:lpstr>
      <vt:lpstr>Events - Button Click</vt:lpstr>
      <vt:lpstr>Events - Button Click</vt:lpstr>
      <vt:lpstr>Events - Button Click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</vt:lpstr>
      <vt:lpstr>Events - Handling Events</vt:lpstr>
      <vt:lpstr>Events - Handling Events</vt:lpstr>
      <vt:lpstr>Events - Implement EventListener</vt:lpstr>
      <vt:lpstr>Events - Implement EventListener</vt:lpstr>
      <vt:lpstr>Events - Implement EventListener</vt:lpstr>
      <vt:lpstr>Events - Handling Events</vt:lpstr>
      <vt:lpstr>Events - Anonymous Listener</vt:lpstr>
      <vt:lpstr>Events - Anonymous Listener</vt:lpstr>
      <vt:lpstr>Events - Anonymous Listener</vt:lpstr>
      <vt:lpstr>Events - Anonymous Listener</vt:lpstr>
      <vt:lpstr>Widgets - NumberPicker</vt:lpstr>
      <vt:lpstr>Widgets - NumberPicker</vt:lpstr>
      <vt:lpstr>Widgets - NumberPicker</vt:lpstr>
      <vt:lpstr>Widgets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2</dc:title>
  <dc:creator>guanyu1109</dc:creator>
  <cp:lastModifiedBy>Sarah Nguyen</cp:lastModifiedBy>
  <cp:revision>12</cp:revision>
  <dcterms:modified xsi:type="dcterms:W3CDTF">2013-09-08T15:11:26Z</dcterms:modified>
</cp:coreProperties>
</file>