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50" r:id="rId1"/>
    <p:sldMasterId id="2147483653" r:id="rId2"/>
  </p:sldMasterIdLst>
  <p:notesMasterIdLst>
    <p:notesMasterId r:id="rId40"/>
  </p:notesMasterIdLst>
  <p:handoutMasterIdLst>
    <p:handoutMasterId r:id="rId41"/>
  </p:handoutMasterIdLst>
  <p:sldIdLst>
    <p:sldId id="294" r:id="rId3"/>
    <p:sldId id="370" r:id="rId4"/>
    <p:sldId id="422" r:id="rId5"/>
    <p:sldId id="373" r:id="rId6"/>
    <p:sldId id="423" r:id="rId7"/>
    <p:sldId id="420" r:id="rId8"/>
    <p:sldId id="425" r:id="rId9"/>
    <p:sldId id="428" r:id="rId10"/>
    <p:sldId id="429" r:id="rId11"/>
    <p:sldId id="434" r:id="rId12"/>
    <p:sldId id="430" r:id="rId13"/>
    <p:sldId id="431" r:id="rId14"/>
    <p:sldId id="435" r:id="rId15"/>
    <p:sldId id="443" r:id="rId16"/>
    <p:sldId id="442" r:id="rId17"/>
    <p:sldId id="436" r:id="rId18"/>
    <p:sldId id="437" r:id="rId19"/>
    <p:sldId id="439" r:id="rId20"/>
    <p:sldId id="440" r:id="rId21"/>
    <p:sldId id="441" r:id="rId22"/>
    <p:sldId id="424" r:id="rId23"/>
    <p:sldId id="446" r:id="rId24"/>
    <p:sldId id="447" r:id="rId25"/>
    <p:sldId id="448" r:id="rId26"/>
    <p:sldId id="449" r:id="rId27"/>
    <p:sldId id="450" r:id="rId28"/>
    <p:sldId id="451" r:id="rId29"/>
    <p:sldId id="452" r:id="rId30"/>
    <p:sldId id="459" r:id="rId31"/>
    <p:sldId id="460" r:id="rId32"/>
    <p:sldId id="454" r:id="rId33"/>
    <p:sldId id="455" r:id="rId34"/>
    <p:sldId id="456" r:id="rId35"/>
    <p:sldId id="457" r:id="rId36"/>
    <p:sldId id="458" r:id="rId37"/>
    <p:sldId id="461" r:id="rId38"/>
    <p:sldId id="419" r:id="rId39"/>
  </p:sldIdLst>
  <p:sldSz cx="9906000" cy="7429500"/>
  <p:notesSz cx="6796088" cy="9993313"/>
  <p:embeddedFontLst>
    <p:embeddedFont>
      <p:font typeface="ＭＳ Ｐゴシック" pitchFamily="34" charset="-128"/>
      <p:regular r:id="rId42"/>
    </p:embeddedFont>
    <p:embeddedFont>
      <p:font typeface="ＭＳ Ｐ明朝" pitchFamily="18" charset="-128"/>
      <p:regular r:id="rId43"/>
    </p:embeddedFont>
    <p:embeddedFont>
      <p:font typeface="HGS創英角ｺﾞｼｯｸUB" pitchFamily="50" charset="-128"/>
      <p:regular r:id="rId44"/>
    </p:embeddedFont>
    <p:embeddedFont>
      <p:font typeface="Wingdings 3" pitchFamily="18" charset="2"/>
      <p:regular r:id="rId45"/>
    </p:embeddedFont>
    <p:embeddedFont>
      <p:font typeface="ＭＳ ゴシック" pitchFamily="49" charset="-128"/>
      <p:regular r:id="rId46"/>
    </p:embeddedFont>
    <p:embeddedFont>
      <p:font typeface="Tahoma" pitchFamily="34" charset="0"/>
      <p:regular r:id="rId47"/>
      <p:bold r:id="rId48"/>
    </p:embeddedFont>
    <p:embeddedFont>
      <p:font typeface="Helvetica" pitchFamily="34" charset="0"/>
      <p:regular r:id="rId49"/>
      <p:bold r:id="rId50"/>
      <p:italic r:id="rId51"/>
      <p:boldItalic r:id="rId52"/>
    </p:embeddedFont>
  </p:embeddedFontLst>
  <p:defaultTextStyle>
    <a:defPPr>
      <a:defRPr lang="ja-JP"/>
    </a:defPPr>
    <a:lvl1pPr algn="l" rtl="0" fontAlgn="base">
      <a:spcBef>
        <a:spcPct val="20000"/>
      </a:spcBef>
      <a:spcAft>
        <a:spcPct val="0"/>
      </a:spcAft>
      <a:buClr>
        <a:srgbClr val="000086"/>
      </a:buClr>
      <a:buFont typeface="Wingdings" pitchFamily="2" charset="2"/>
      <a:defRPr kumimoji="1" sz="1600" kern="1200">
        <a:solidFill>
          <a:schemeClr val="tx1"/>
        </a:solidFill>
        <a:latin typeface="Times New Roman" pitchFamily="18" charset="0"/>
        <a:ea typeface="ＭＳ Ｐゴシック" pitchFamily="50" charset="-128"/>
        <a:cs typeface="+mn-cs"/>
      </a:defRPr>
    </a:lvl1pPr>
    <a:lvl2pPr marL="457200" algn="l" rtl="0" fontAlgn="base">
      <a:spcBef>
        <a:spcPct val="20000"/>
      </a:spcBef>
      <a:spcAft>
        <a:spcPct val="0"/>
      </a:spcAft>
      <a:buClr>
        <a:srgbClr val="000086"/>
      </a:buClr>
      <a:buFont typeface="Wingdings" pitchFamily="2" charset="2"/>
      <a:defRPr kumimoji="1" sz="1600" kern="1200">
        <a:solidFill>
          <a:schemeClr val="tx1"/>
        </a:solidFill>
        <a:latin typeface="Times New Roman" pitchFamily="18" charset="0"/>
        <a:ea typeface="ＭＳ Ｐゴシック" pitchFamily="50" charset="-128"/>
        <a:cs typeface="+mn-cs"/>
      </a:defRPr>
    </a:lvl2pPr>
    <a:lvl3pPr marL="914400" algn="l" rtl="0" fontAlgn="base">
      <a:spcBef>
        <a:spcPct val="20000"/>
      </a:spcBef>
      <a:spcAft>
        <a:spcPct val="0"/>
      </a:spcAft>
      <a:buClr>
        <a:srgbClr val="000086"/>
      </a:buClr>
      <a:buFont typeface="Wingdings" pitchFamily="2" charset="2"/>
      <a:defRPr kumimoji="1" sz="1600" kern="1200">
        <a:solidFill>
          <a:schemeClr val="tx1"/>
        </a:solidFill>
        <a:latin typeface="Times New Roman" pitchFamily="18" charset="0"/>
        <a:ea typeface="ＭＳ Ｐゴシック" pitchFamily="50" charset="-128"/>
        <a:cs typeface="+mn-cs"/>
      </a:defRPr>
    </a:lvl3pPr>
    <a:lvl4pPr marL="1371600" algn="l" rtl="0" fontAlgn="base">
      <a:spcBef>
        <a:spcPct val="20000"/>
      </a:spcBef>
      <a:spcAft>
        <a:spcPct val="0"/>
      </a:spcAft>
      <a:buClr>
        <a:srgbClr val="000086"/>
      </a:buClr>
      <a:buFont typeface="Wingdings" pitchFamily="2" charset="2"/>
      <a:defRPr kumimoji="1" sz="1600" kern="1200">
        <a:solidFill>
          <a:schemeClr val="tx1"/>
        </a:solidFill>
        <a:latin typeface="Times New Roman" pitchFamily="18" charset="0"/>
        <a:ea typeface="ＭＳ Ｐゴシック" pitchFamily="50" charset="-128"/>
        <a:cs typeface="+mn-cs"/>
      </a:defRPr>
    </a:lvl4pPr>
    <a:lvl5pPr marL="1828800" algn="l" rtl="0" fontAlgn="base">
      <a:spcBef>
        <a:spcPct val="20000"/>
      </a:spcBef>
      <a:spcAft>
        <a:spcPct val="0"/>
      </a:spcAft>
      <a:buClr>
        <a:srgbClr val="000086"/>
      </a:buClr>
      <a:buFont typeface="Wingdings" pitchFamily="2" charset="2"/>
      <a:defRPr kumimoji="1" sz="16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16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16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16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1600" kern="1200">
        <a:solidFill>
          <a:schemeClr val="tx1"/>
        </a:solidFill>
        <a:latin typeface="Times New Roman" pitchFamily="18"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4D"/>
    <a:srgbClr val="FF5050"/>
    <a:srgbClr val="FF99FF"/>
    <a:srgbClr val="FF0000"/>
    <a:srgbClr val="EAEAEA"/>
    <a:srgbClr val="000099"/>
    <a:srgbClr val="CCECFF"/>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14" autoAdjust="0"/>
    <p:restoredTop sz="88104" autoAdjust="0"/>
  </p:normalViewPr>
  <p:slideViewPr>
    <p:cSldViewPr snapToGrid="0">
      <p:cViewPr varScale="1">
        <p:scale>
          <a:sx n="59" d="100"/>
          <a:sy n="59" d="100"/>
        </p:scale>
        <p:origin x="-1440" y="-90"/>
      </p:cViewPr>
      <p:guideLst>
        <p:guide orient="horz" pos="2342"/>
        <p:guide pos="311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860" y="-90"/>
      </p:cViewPr>
      <p:guideLst>
        <p:guide orient="horz" pos="3148"/>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6400" cy="500063"/>
          </a:xfrm>
          <a:prstGeom prst="rect">
            <a:avLst/>
          </a:prstGeom>
          <a:noFill/>
          <a:ln w="9525">
            <a:noFill/>
            <a:miter lim="800000"/>
            <a:headEnd/>
            <a:tailEnd/>
          </a:ln>
        </p:spPr>
        <p:txBody>
          <a:bodyPr vert="horz" wrap="square" lIns="91629" tIns="45814" rIns="91629" bIns="45814" numCol="1" anchor="t" anchorCtr="0" compatLnSpc="1">
            <a:prstTxWarp prst="textNoShape">
              <a:avLst/>
            </a:prstTxWarp>
          </a:bodyPr>
          <a:lstStyle>
            <a:lvl1pPr defTabSz="915988">
              <a:spcBef>
                <a:spcPct val="50000"/>
              </a:spcBef>
              <a:buClrTx/>
              <a:buFontTx/>
              <a:buNone/>
              <a:defRPr sz="1200"/>
            </a:lvl1pPr>
          </a:lstStyle>
          <a:p>
            <a:endParaRPr lang="en-US" altLang="ja-JP"/>
          </a:p>
        </p:txBody>
      </p:sp>
      <p:sp>
        <p:nvSpPr>
          <p:cNvPr id="2051" name="Rectangle 3"/>
          <p:cNvSpPr>
            <a:spLocks noGrp="1" noChangeArrowheads="1"/>
          </p:cNvSpPr>
          <p:nvPr>
            <p:ph type="dt" sz="quarter" idx="1"/>
          </p:nvPr>
        </p:nvSpPr>
        <p:spPr bwMode="auto">
          <a:xfrm>
            <a:off x="3849688" y="0"/>
            <a:ext cx="2946400" cy="500063"/>
          </a:xfrm>
          <a:prstGeom prst="rect">
            <a:avLst/>
          </a:prstGeom>
          <a:noFill/>
          <a:ln w="9525">
            <a:noFill/>
            <a:miter lim="800000"/>
            <a:headEnd/>
            <a:tailEnd/>
          </a:ln>
        </p:spPr>
        <p:txBody>
          <a:bodyPr vert="horz" wrap="square" lIns="91629" tIns="45814" rIns="91629" bIns="45814" numCol="1" anchor="t" anchorCtr="0" compatLnSpc="1">
            <a:prstTxWarp prst="textNoShape">
              <a:avLst/>
            </a:prstTxWarp>
          </a:bodyPr>
          <a:lstStyle>
            <a:lvl1pPr algn="r" defTabSz="915988">
              <a:spcBef>
                <a:spcPct val="50000"/>
              </a:spcBef>
              <a:buClrTx/>
              <a:buFontTx/>
              <a:buNone/>
              <a:defRPr sz="1200"/>
            </a:lvl1pPr>
          </a:lstStyle>
          <a:p>
            <a:endParaRPr lang="en-US" altLang="ja-JP"/>
          </a:p>
        </p:txBody>
      </p:sp>
      <p:sp>
        <p:nvSpPr>
          <p:cNvPr id="2052" name="Rectangle 4"/>
          <p:cNvSpPr>
            <a:spLocks noGrp="1" noChangeArrowheads="1"/>
          </p:cNvSpPr>
          <p:nvPr>
            <p:ph type="ftr" sz="quarter" idx="2"/>
          </p:nvPr>
        </p:nvSpPr>
        <p:spPr bwMode="auto">
          <a:xfrm>
            <a:off x="0" y="9493250"/>
            <a:ext cx="2946400" cy="500063"/>
          </a:xfrm>
          <a:prstGeom prst="rect">
            <a:avLst/>
          </a:prstGeom>
          <a:noFill/>
          <a:ln w="9525">
            <a:noFill/>
            <a:miter lim="800000"/>
            <a:headEnd/>
            <a:tailEnd/>
          </a:ln>
        </p:spPr>
        <p:txBody>
          <a:bodyPr vert="horz" wrap="square" lIns="91629" tIns="45814" rIns="91629" bIns="45814" numCol="1" anchor="b" anchorCtr="0" compatLnSpc="1">
            <a:prstTxWarp prst="textNoShape">
              <a:avLst/>
            </a:prstTxWarp>
          </a:bodyPr>
          <a:lstStyle>
            <a:lvl1pPr defTabSz="915988">
              <a:spcBef>
                <a:spcPct val="50000"/>
              </a:spcBef>
              <a:buClrTx/>
              <a:buFontTx/>
              <a:buNone/>
              <a:defRPr sz="1200"/>
            </a:lvl1pPr>
          </a:lstStyle>
          <a:p>
            <a:endParaRPr lang="en-US" altLang="ja-JP"/>
          </a:p>
        </p:txBody>
      </p:sp>
      <p:sp>
        <p:nvSpPr>
          <p:cNvPr id="2053" name="Rectangle 5"/>
          <p:cNvSpPr>
            <a:spLocks noGrp="1" noChangeArrowheads="1"/>
          </p:cNvSpPr>
          <p:nvPr>
            <p:ph type="sldNum" sz="quarter" idx="3"/>
          </p:nvPr>
        </p:nvSpPr>
        <p:spPr bwMode="auto">
          <a:xfrm>
            <a:off x="3849688" y="9493250"/>
            <a:ext cx="2946400" cy="500063"/>
          </a:xfrm>
          <a:prstGeom prst="rect">
            <a:avLst/>
          </a:prstGeom>
          <a:noFill/>
          <a:ln w="9525">
            <a:noFill/>
            <a:miter lim="800000"/>
            <a:headEnd/>
            <a:tailEnd/>
          </a:ln>
        </p:spPr>
        <p:txBody>
          <a:bodyPr vert="horz" wrap="square" lIns="91629" tIns="45814" rIns="91629" bIns="45814" numCol="1" anchor="b" anchorCtr="0" compatLnSpc="1">
            <a:prstTxWarp prst="textNoShape">
              <a:avLst/>
            </a:prstTxWarp>
          </a:bodyPr>
          <a:lstStyle>
            <a:lvl1pPr algn="r" defTabSz="915988">
              <a:spcBef>
                <a:spcPct val="50000"/>
              </a:spcBef>
              <a:buClrTx/>
              <a:buFontTx/>
              <a:buNone/>
              <a:defRPr sz="1200"/>
            </a:lvl1pPr>
          </a:lstStyle>
          <a:p>
            <a:fld id="{11851FE0-D6F1-47EB-8DDA-EA83007C0D6C}"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500063"/>
          </a:xfrm>
          <a:prstGeom prst="rect">
            <a:avLst/>
          </a:prstGeom>
          <a:noFill/>
          <a:ln w="9525">
            <a:noFill/>
            <a:miter lim="800000"/>
            <a:headEnd/>
            <a:tailEnd/>
          </a:ln>
        </p:spPr>
        <p:txBody>
          <a:bodyPr vert="horz" wrap="square" lIns="91629" tIns="45814" rIns="91629" bIns="45814" numCol="1" anchor="t" anchorCtr="0" compatLnSpc="1">
            <a:prstTxWarp prst="textNoShape">
              <a:avLst/>
            </a:prstTxWarp>
          </a:bodyPr>
          <a:lstStyle>
            <a:lvl1pPr defTabSz="915988">
              <a:spcBef>
                <a:spcPct val="50000"/>
              </a:spcBef>
              <a:buClrTx/>
              <a:buFontTx/>
              <a:buNone/>
              <a:defRPr sz="1200"/>
            </a:lvl1pPr>
          </a:lstStyle>
          <a:p>
            <a:endParaRPr lang="en-US" altLang="ja-JP"/>
          </a:p>
        </p:txBody>
      </p:sp>
      <p:sp>
        <p:nvSpPr>
          <p:cNvPr id="4099" name="Rectangle 3"/>
          <p:cNvSpPr>
            <a:spLocks noGrp="1" noChangeArrowheads="1"/>
          </p:cNvSpPr>
          <p:nvPr>
            <p:ph type="dt" idx="1"/>
          </p:nvPr>
        </p:nvSpPr>
        <p:spPr bwMode="auto">
          <a:xfrm>
            <a:off x="3849688" y="0"/>
            <a:ext cx="2946400" cy="500063"/>
          </a:xfrm>
          <a:prstGeom prst="rect">
            <a:avLst/>
          </a:prstGeom>
          <a:noFill/>
          <a:ln w="9525">
            <a:noFill/>
            <a:miter lim="800000"/>
            <a:headEnd/>
            <a:tailEnd/>
          </a:ln>
        </p:spPr>
        <p:txBody>
          <a:bodyPr vert="horz" wrap="square" lIns="91629" tIns="45814" rIns="91629" bIns="45814" numCol="1" anchor="t" anchorCtr="0" compatLnSpc="1">
            <a:prstTxWarp prst="textNoShape">
              <a:avLst/>
            </a:prstTxWarp>
          </a:bodyPr>
          <a:lstStyle>
            <a:lvl1pPr algn="r" defTabSz="915988">
              <a:spcBef>
                <a:spcPct val="50000"/>
              </a:spcBef>
              <a:buClrTx/>
              <a:buFontTx/>
              <a:buNone/>
              <a:defRPr sz="1200"/>
            </a:lvl1pPr>
          </a:lstStyle>
          <a:p>
            <a:endParaRPr lang="en-US" altLang="ja-JP"/>
          </a:p>
        </p:txBody>
      </p:sp>
      <p:sp>
        <p:nvSpPr>
          <p:cNvPr id="4100" name="Rectangle 4"/>
          <p:cNvSpPr>
            <a:spLocks noChangeArrowheads="1"/>
          </p:cNvSpPr>
          <p:nvPr>
            <p:ph type="sldImg" idx="2"/>
          </p:nvPr>
        </p:nvSpPr>
        <p:spPr bwMode="auto">
          <a:xfrm>
            <a:off x="900113" y="749300"/>
            <a:ext cx="4995862" cy="3746500"/>
          </a:xfrm>
          <a:prstGeom prst="rect">
            <a:avLst/>
          </a:prstGeom>
          <a:noFill/>
          <a:ln w="9525">
            <a:solidFill>
              <a:schemeClr val="tx1"/>
            </a:solidFill>
            <a:miter lim="800000"/>
            <a:headEnd/>
            <a:tailEnd/>
          </a:ln>
        </p:spPr>
      </p:sp>
      <p:sp>
        <p:nvSpPr>
          <p:cNvPr id="4101" name="Rectangle 5"/>
          <p:cNvSpPr>
            <a:spLocks noGrp="1" noChangeArrowheads="1"/>
          </p:cNvSpPr>
          <p:nvPr>
            <p:ph type="body" sz="quarter" idx="3"/>
          </p:nvPr>
        </p:nvSpPr>
        <p:spPr bwMode="auto">
          <a:xfrm>
            <a:off x="906463" y="4748213"/>
            <a:ext cx="4983162" cy="4495800"/>
          </a:xfrm>
          <a:prstGeom prst="rect">
            <a:avLst/>
          </a:prstGeom>
          <a:noFill/>
          <a:ln w="9525">
            <a:noFill/>
            <a:miter lim="800000"/>
            <a:headEnd/>
            <a:tailEnd/>
          </a:ln>
        </p:spPr>
        <p:txBody>
          <a:bodyPr vert="horz" wrap="square" lIns="91629" tIns="45814" rIns="91629" bIns="45814" numCol="1" anchor="t" anchorCtr="0" compatLnSpc="1">
            <a:prstTxWarp prst="textNoShape">
              <a:avLst/>
            </a:prstTxWarp>
          </a:bodyPr>
          <a:lstStyle/>
          <a:p>
            <a:pPr lvl="0"/>
            <a:r>
              <a:rPr lang="ja-JP" altLang="en-US" smtClean="0"/>
              <a:t>マスターテキストの書式設定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2" name="Rectangle 6"/>
          <p:cNvSpPr>
            <a:spLocks noGrp="1" noChangeArrowheads="1"/>
          </p:cNvSpPr>
          <p:nvPr>
            <p:ph type="ftr" sz="quarter" idx="4"/>
          </p:nvPr>
        </p:nvSpPr>
        <p:spPr bwMode="auto">
          <a:xfrm>
            <a:off x="0" y="9493250"/>
            <a:ext cx="2946400" cy="500063"/>
          </a:xfrm>
          <a:prstGeom prst="rect">
            <a:avLst/>
          </a:prstGeom>
          <a:noFill/>
          <a:ln w="9525">
            <a:noFill/>
            <a:miter lim="800000"/>
            <a:headEnd/>
            <a:tailEnd/>
          </a:ln>
        </p:spPr>
        <p:txBody>
          <a:bodyPr vert="horz" wrap="square" lIns="91629" tIns="45814" rIns="91629" bIns="45814" numCol="1" anchor="b" anchorCtr="0" compatLnSpc="1">
            <a:prstTxWarp prst="textNoShape">
              <a:avLst/>
            </a:prstTxWarp>
          </a:bodyPr>
          <a:lstStyle>
            <a:lvl1pPr defTabSz="915988">
              <a:spcBef>
                <a:spcPct val="50000"/>
              </a:spcBef>
              <a:buClrTx/>
              <a:buFontTx/>
              <a:buNone/>
              <a:defRPr sz="1200"/>
            </a:lvl1pPr>
          </a:lstStyle>
          <a:p>
            <a:endParaRPr lang="en-US" altLang="ja-JP"/>
          </a:p>
        </p:txBody>
      </p:sp>
      <p:sp>
        <p:nvSpPr>
          <p:cNvPr id="4103" name="Rectangle 7"/>
          <p:cNvSpPr>
            <a:spLocks noGrp="1" noChangeArrowheads="1"/>
          </p:cNvSpPr>
          <p:nvPr>
            <p:ph type="sldNum" sz="quarter" idx="5"/>
          </p:nvPr>
        </p:nvSpPr>
        <p:spPr bwMode="auto">
          <a:xfrm>
            <a:off x="3849688" y="9493250"/>
            <a:ext cx="2946400" cy="500063"/>
          </a:xfrm>
          <a:prstGeom prst="rect">
            <a:avLst/>
          </a:prstGeom>
          <a:noFill/>
          <a:ln w="9525">
            <a:noFill/>
            <a:miter lim="800000"/>
            <a:headEnd/>
            <a:tailEnd/>
          </a:ln>
        </p:spPr>
        <p:txBody>
          <a:bodyPr vert="horz" wrap="square" lIns="91629" tIns="45814" rIns="91629" bIns="45814" numCol="1" anchor="b" anchorCtr="0" compatLnSpc="1">
            <a:prstTxWarp prst="textNoShape">
              <a:avLst/>
            </a:prstTxWarp>
          </a:bodyPr>
          <a:lstStyle>
            <a:lvl1pPr algn="r" defTabSz="915988">
              <a:spcBef>
                <a:spcPct val="50000"/>
              </a:spcBef>
              <a:buClrTx/>
              <a:buFontTx/>
              <a:buNone/>
              <a:defRPr sz="1200"/>
            </a:lvl1pPr>
          </a:lstStyle>
          <a:p>
            <a:fld id="{432A8754-2B55-4B4D-81D6-2E5B31DAE3C0}"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514BAD7-F50C-4AFB-BB86-90578310C0DF}" type="slidenum">
              <a:rPr lang="en-US" altLang="ja-JP"/>
              <a:pPr/>
              <a:t>0</a:t>
            </a:fld>
            <a:endParaRPr lang="en-US" altLang="ja-JP"/>
          </a:p>
        </p:txBody>
      </p:sp>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7A3E612-F709-4A79-929B-95E986220C57}" type="slidenum">
              <a:rPr lang="en-US" altLang="ja-JP"/>
              <a:pPr/>
              <a:t>18</a:t>
            </a:fld>
            <a:endParaRPr lang="en-US" altLang="ja-JP"/>
          </a:p>
        </p:txBody>
      </p:sp>
      <p:sp>
        <p:nvSpPr>
          <p:cNvPr id="407554" name="Rectangle 2"/>
          <p:cNvSpPr>
            <a:spLocks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n-US" altLang="ja-JP" sz="900">
                <a:solidFill>
                  <a:srgbClr val="FF0000"/>
                </a:solidFill>
              </a:rPr>
              <a:t>(*1) l</a:t>
            </a:r>
            <a:r>
              <a:rPr lang="en-US" altLang="ja-JP" sz="900">
                <a:solidFill>
                  <a:srgbClr val="FF0000"/>
                </a:solidFill>
                <a:latin typeface="Arial"/>
              </a:rPr>
              <a:t>à</a:t>
            </a:r>
            <a:r>
              <a:rPr lang="en-US" altLang="ja-JP" sz="900">
                <a:solidFill>
                  <a:srgbClr val="FF0000"/>
                </a:solidFill>
              </a:rPr>
              <a:t> trạng th</a:t>
            </a:r>
            <a:r>
              <a:rPr lang="en-US" altLang="ja-JP" sz="900">
                <a:solidFill>
                  <a:srgbClr val="FF0000"/>
                </a:solidFill>
                <a:latin typeface="Arial"/>
              </a:rPr>
              <a:t>á</a:t>
            </a:r>
            <a:r>
              <a:rPr lang="en-US" altLang="ja-JP" sz="900">
                <a:solidFill>
                  <a:srgbClr val="FF0000"/>
                </a:solidFill>
              </a:rPr>
              <a:t>i m</a:t>
            </a:r>
            <a:r>
              <a:rPr lang="en-US" altLang="ja-JP" sz="900">
                <a:solidFill>
                  <a:srgbClr val="FF0000"/>
                </a:solidFill>
                <a:latin typeface="Arial"/>
              </a:rPr>
              <a:t>à</a:t>
            </a:r>
            <a:r>
              <a:rPr lang="en-US" altLang="ja-JP" sz="900">
                <a:solidFill>
                  <a:srgbClr val="FF0000"/>
                </a:solidFill>
              </a:rPr>
              <a:t>n h</a:t>
            </a:r>
            <a:r>
              <a:rPr lang="en-US" altLang="ja-JP" sz="900">
                <a:solidFill>
                  <a:srgbClr val="FF0000"/>
                </a:solidFill>
                <a:latin typeface="Arial"/>
              </a:rPr>
              <a:t>ì</a:t>
            </a:r>
            <a:r>
              <a:rPr lang="en-US" altLang="ja-JP" sz="900">
                <a:solidFill>
                  <a:srgbClr val="FF0000"/>
                </a:solidFill>
              </a:rPr>
              <a:t>nh chứ ko phải c</a:t>
            </a:r>
            <a:r>
              <a:rPr lang="en-US" altLang="ja-JP" sz="900">
                <a:solidFill>
                  <a:srgbClr val="FF0000"/>
                </a:solidFill>
                <a:latin typeface="Arial"/>
              </a:rPr>
              <a:t>á</a:t>
            </a:r>
            <a:r>
              <a:rPr lang="en-US" altLang="ja-JP" sz="900">
                <a:solidFill>
                  <a:srgbClr val="FF0000"/>
                </a:solidFill>
              </a:rPr>
              <a:t>c trạng th</a:t>
            </a:r>
            <a:r>
              <a:rPr lang="en-US" altLang="ja-JP" sz="900">
                <a:solidFill>
                  <a:srgbClr val="FF0000"/>
                </a:solidFill>
                <a:latin typeface="Arial"/>
              </a:rPr>
              <a:t>á</a:t>
            </a:r>
            <a:r>
              <a:rPr lang="en-US" altLang="ja-JP" sz="900">
                <a:solidFill>
                  <a:srgbClr val="FF0000"/>
                </a:solidFill>
              </a:rPr>
              <a:t>i </a:t>
            </a:r>
            <a:r>
              <a:rPr lang="en-US" altLang="ja-JP"/>
              <a:t>Resumed, Paused, Stopped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308225"/>
            <a:ext cx="8420100" cy="1592263"/>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4210050"/>
            <a:ext cx="6934200" cy="18986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96863"/>
            <a:ext cx="8915400" cy="1238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733550"/>
            <a:ext cx="8915400" cy="49037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96863"/>
            <a:ext cx="2228850" cy="63404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96863"/>
            <a:ext cx="6534150" cy="63404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98338" name="Rectangle 2"/>
          <p:cNvSpPr>
            <a:spLocks noGrp="1" noChangeArrowheads="1"/>
          </p:cNvSpPr>
          <p:nvPr>
            <p:ph type="subTitle" idx="1"/>
          </p:nvPr>
        </p:nvSpPr>
        <p:spPr>
          <a:xfrm>
            <a:off x="3609975" y="3729038"/>
            <a:ext cx="5770563" cy="2205037"/>
          </a:xfrm>
        </p:spPr>
        <p:txBody>
          <a:bodyPr/>
          <a:lstStyle>
            <a:lvl1pPr marL="0" indent="0" algn="ctr">
              <a:buFont typeface="Wingdings 3" pitchFamily="18" charset="2"/>
              <a:buNone/>
              <a:defRPr/>
            </a:lvl1pPr>
          </a:lstStyle>
          <a:p>
            <a:r>
              <a:rPr lang="ja-JP" altLang="en-US"/>
              <a:t>サブタイトル領域</a:t>
            </a:r>
          </a:p>
          <a:p>
            <a:endParaRPr lang="ja-JP" altLang="en-US"/>
          </a:p>
          <a:p>
            <a:r>
              <a:rPr lang="en-US" altLang="ja-JP"/>
              <a:t>Date</a:t>
            </a:r>
          </a:p>
          <a:p>
            <a:r>
              <a:rPr lang="ja-JP" altLang="en-US"/>
              <a:t>会社名</a:t>
            </a:r>
          </a:p>
          <a:p>
            <a:r>
              <a:rPr lang="ja-JP" altLang="en-US"/>
              <a:t>部署名</a:t>
            </a:r>
          </a:p>
        </p:txBody>
      </p:sp>
      <p:sp>
        <p:nvSpPr>
          <p:cNvPr id="398339" name="Rectangle 3"/>
          <p:cNvSpPr>
            <a:spLocks noGrp="1" noChangeArrowheads="1"/>
          </p:cNvSpPr>
          <p:nvPr>
            <p:ph type="ctrTitle"/>
          </p:nvPr>
        </p:nvSpPr>
        <p:spPr>
          <a:xfrm>
            <a:off x="3609975" y="1905000"/>
            <a:ext cx="5770563" cy="1560513"/>
          </a:xfrm>
        </p:spPr>
        <p:txBody>
          <a:bodyPr/>
          <a:lstStyle>
            <a:lvl1pPr>
              <a:defRPr/>
            </a:lvl1pPr>
          </a:lstStyle>
          <a:p>
            <a:r>
              <a:rPr lang="ja-JP" altLang="en-US"/>
              <a:t>日本ユニシスのプレゼンテーション</a:t>
            </a:r>
          </a:p>
        </p:txBody>
      </p:sp>
      <p:sp>
        <p:nvSpPr>
          <p:cNvPr id="398340" name="Line 4"/>
          <p:cNvSpPr>
            <a:spLocks noChangeShapeType="1"/>
          </p:cNvSpPr>
          <p:nvPr/>
        </p:nvSpPr>
        <p:spPr bwMode="auto">
          <a:xfrm flipH="1">
            <a:off x="547688" y="1447800"/>
            <a:ext cx="8832850" cy="0"/>
          </a:xfrm>
          <a:prstGeom prst="line">
            <a:avLst/>
          </a:prstGeom>
          <a:noFill/>
          <a:ln w="28575">
            <a:solidFill>
              <a:srgbClr val="003399"/>
            </a:solidFill>
            <a:round/>
            <a:headEnd/>
            <a:tailEnd/>
          </a:ln>
          <a:effectLst/>
        </p:spPr>
        <p:txBody>
          <a:bodyPr/>
          <a:lstStyle/>
          <a:p>
            <a:endParaRPr lang="en-US"/>
          </a:p>
        </p:txBody>
      </p:sp>
      <p:sp>
        <p:nvSpPr>
          <p:cNvPr id="398341" name="Rectangle 5"/>
          <p:cNvSpPr>
            <a:spLocks noChangeArrowheads="1"/>
          </p:cNvSpPr>
          <p:nvPr/>
        </p:nvSpPr>
        <p:spPr bwMode="auto">
          <a:xfrm>
            <a:off x="0" y="0"/>
            <a:ext cx="9906000" cy="506413"/>
          </a:xfrm>
          <a:prstGeom prst="rect">
            <a:avLst/>
          </a:prstGeom>
          <a:gradFill rotWithShape="0">
            <a:gsLst>
              <a:gs pos="0">
                <a:srgbClr val="003399"/>
              </a:gs>
              <a:gs pos="100000">
                <a:srgbClr val="FFFFFF"/>
              </a:gs>
            </a:gsLst>
            <a:lin ang="5400000" scaled="1"/>
          </a:gradFill>
          <a:ln w="9525">
            <a:noFill/>
            <a:miter lim="800000"/>
            <a:headEnd/>
            <a:tailEnd/>
          </a:ln>
          <a:effectLst/>
        </p:spPr>
        <p:txBody>
          <a:bodyPr wrap="none" anchor="ctr"/>
          <a:lstStyle/>
          <a:p>
            <a:endParaRPr lang="en-US"/>
          </a:p>
        </p:txBody>
      </p:sp>
      <p:sp>
        <p:nvSpPr>
          <p:cNvPr id="398342" name="Line 6"/>
          <p:cNvSpPr>
            <a:spLocks noChangeShapeType="1"/>
          </p:cNvSpPr>
          <p:nvPr/>
        </p:nvSpPr>
        <p:spPr bwMode="auto">
          <a:xfrm>
            <a:off x="581025" y="6705600"/>
            <a:ext cx="8939213" cy="0"/>
          </a:xfrm>
          <a:prstGeom prst="line">
            <a:avLst/>
          </a:prstGeom>
          <a:noFill/>
          <a:ln w="38100">
            <a:solidFill>
              <a:schemeClr val="tx1"/>
            </a:solidFill>
            <a:round/>
            <a:headEnd/>
            <a:tailEnd/>
          </a:ln>
          <a:effectLst/>
        </p:spPr>
        <p:txBody>
          <a:bodyPr/>
          <a:lstStyle/>
          <a:p>
            <a:endParaRPr lang="en-US"/>
          </a:p>
        </p:txBody>
      </p:sp>
      <p:pic>
        <p:nvPicPr>
          <p:cNvPr id="398343" name="Picture 7"/>
          <p:cNvPicPr>
            <a:picLocks noChangeAspect="1" noChangeArrowheads="1"/>
          </p:cNvPicPr>
          <p:nvPr/>
        </p:nvPicPr>
        <p:blipFill>
          <a:blip r:embed="rId2" cstate="print"/>
          <a:srcRect/>
          <a:stretch>
            <a:fillRect/>
          </a:stretch>
        </p:blipFill>
        <p:spPr bwMode="auto">
          <a:xfrm>
            <a:off x="558800" y="679450"/>
            <a:ext cx="2579688" cy="6127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FF61E9F-FA1B-4054-8133-2F62E54F7BC2}" type="slidenum">
              <a:rPr lang="en-US" altLang="ja-JP"/>
              <a:pPr/>
              <a:t>‹#›</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773613"/>
            <a:ext cx="8420100" cy="14763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3149600"/>
            <a:ext cx="8420100" cy="16240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777ABC4-7BBE-437D-B6B5-3819C8EC2525}" type="slidenum">
              <a:rPr lang="en-US" altLang="ja-JP"/>
              <a:pPr/>
              <a:t>‹#›</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1813" y="1131888"/>
            <a:ext cx="4343400" cy="574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7613" y="1131888"/>
            <a:ext cx="4344987" cy="574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5CE1025-B92E-42A0-B7F1-A18C8E21B0DC}" type="slidenum">
              <a:rPr lang="en-US" altLang="ja-JP"/>
              <a:pPr/>
              <a:t>‹#›</a:t>
            </a:fld>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96863"/>
            <a:ext cx="8915400" cy="1238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663700"/>
            <a:ext cx="4376738" cy="692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355850"/>
            <a:ext cx="4376738" cy="42814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663700"/>
            <a:ext cx="4378325" cy="692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355850"/>
            <a:ext cx="4378325" cy="42814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4F26457-F945-430B-922B-9DC2B9CDC65E}" type="slidenum">
              <a:rPr lang="en-US" altLang="ja-JP"/>
              <a:pPr/>
              <a:t>‹#›</a:t>
            </a:fld>
            <a:endParaRPr lang="en-US" altLang="ja-JP"/>
          </a:p>
        </p:txBody>
      </p:sp>
      <p:sp>
        <p:nvSpPr>
          <p:cNvPr id="8" name="Footer Placeholder 7"/>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395318E5-39EA-4DDC-8A7C-945F519B071D}" type="slidenum">
              <a:rPr lang="en-US" altLang="ja-JP"/>
              <a:pPr/>
              <a:t>‹#›</a:t>
            </a:fld>
            <a:endParaRPr lang="en-US" altLang="ja-JP"/>
          </a:p>
        </p:txBody>
      </p:sp>
      <p:sp>
        <p:nvSpPr>
          <p:cNvPr id="4" name="Footer Placeholder 3"/>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EB27DA8-9572-4856-BF0B-14B1C563B4E3}" type="slidenum">
              <a:rPr lang="en-US" altLang="ja-JP"/>
              <a:pPr/>
              <a:t>‹#›</a:t>
            </a:fld>
            <a:endParaRPr lang="en-US" altLang="ja-JP"/>
          </a:p>
        </p:txBody>
      </p:sp>
      <p:sp>
        <p:nvSpPr>
          <p:cNvPr id="3" name="Footer Placeholder 2"/>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95275"/>
            <a:ext cx="3259138" cy="125888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95275"/>
            <a:ext cx="5537200" cy="6342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554163"/>
            <a:ext cx="3259138" cy="5083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733E2CF-1861-4ECB-8D6F-6BA77E413F4A}" type="slidenum">
              <a:rPr lang="en-US" altLang="ja-JP"/>
              <a:pPr/>
              <a:t>‹#›</a:t>
            </a:fld>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96863"/>
            <a:ext cx="8915400" cy="1238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733550"/>
            <a:ext cx="8915400" cy="49037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200650"/>
            <a:ext cx="5943600" cy="614363"/>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63575"/>
            <a:ext cx="5943600" cy="4457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815013"/>
            <a:ext cx="5943600" cy="871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7F91F2A-FA54-45E8-B255-958BC4818231}" type="slidenum">
              <a:rPr lang="en-US" altLang="ja-JP"/>
              <a:pPr/>
              <a:t>‹#›</a:t>
            </a:fld>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3CE1E37-E693-4327-992F-5DBAAF081F17}" type="slidenum">
              <a:rPr lang="en-US" altLang="ja-JP"/>
              <a:pPr/>
              <a:t>‹#›</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601663"/>
            <a:ext cx="2209800" cy="6272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1813" y="601663"/>
            <a:ext cx="6478587" cy="6272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FC73C3C-FCAF-462C-AF83-D46AC450928E}" type="slidenum">
              <a:rPr lang="en-US" altLang="ja-JP"/>
              <a:pPr/>
              <a:t>‹#›</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773613"/>
            <a:ext cx="8420100" cy="14763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3149600"/>
            <a:ext cx="8420100" cy="162401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96863"/>
            <a:ext cx="8915400" cy="1238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733550"/>
            <a:ext cx="4381500" cy="4903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733550"/>
            <a:ext cx="4381500" cy="4903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96863"/>
            <a:ext cx="8915400" cy="1238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663700"/>
            <a:ext cx="4376738" cy="692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355850"/>
            <a:ext cx="4376738" cy="42814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663700"/>
            <a:ext cx="4378325" cy="692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355850"/>
            <a:ext cx="4378325" cy="42814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96863"/>
            <a:ext cx="8915400" cy="123825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95275"/>
            <a:ext cx="3259138" cy="1258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95275"/>
            <a:ext cx="5537200" cy="6342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554163"/>
            <a:ext cx="3259138" cy="50831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200650"/>
            <a:ext cx="5943600" cy="614363"/>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63575"/>
            <a:ext cx="5943600" cy="44577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815013"/>
            <a:ext cx="5943600" cy="8715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ＭＳ Ｐゴシック" pitchFamily="50" charset="-128"/>
        </a:defRPr>
      </a:lvl2pPr>
      <a:lvl3pPr algn="ctr" rtl="0" fontAlgn="base">
        <a:spcBef>
          <a:spcPct val="0"/>
        </a:spcBef>
        <a:spcAft>
          <a:spcPct val="0"/>
        </a:spcAft>
        <a:defRPr kumimoji="1" sz="4400">
          <a:solidFill>
            <a:schemeClr val="tx2"/>
          </a:solidFill>
          <a:latin typeface="Arial" charset="0"/>
          <a:ea typeface="ＭＳ Ｐゴシック" pitchFamily="50" charset="-128"/>
        </a:defRPr>
      </a:lvl3pPr>
      <a:lvl4pPr algn="ctr" rtl="0" fontAlgn="base">
        <a:spcBef>
          <a:spcPct val="0"/>
        </a:spcBef>
        <a:spcAft>
          <a:spcPct val="0"/>
        </a:spcAft>
        <a:defRPr kumimoji="1" sz="4400">
          <a:solidFill>
            <a:schemeClr val="tx2"/>
          </a:solidFill>
          <a:latin typeface="Arial" charset="0"/>
          <a:ea typeface="ＭＳ Ｐゴシック" pitchFamily="50" charset="-128"/>
        </a:defRPr>
      </a:lvl4pPr>
      <a:lvl5pPr algn="ctr" rtl="0" fontAlgn="base">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bwMode="auto">
          <a:xfrm>
            <a:off x="533400" y="601663"/>
            <a:ext cx="8836025" cy="36512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ja-JP" altLang="en-US" smtClean="0"/>
              <a:t>ここをクリックしてマスタータイトルを入れる。</a:t>
            </a:r>
          </a:p>
        </p:txBody>
      </p:sp>
      <p:sp>
        <p:nvSpPr>
          <p:cNvPr id="397315" name="Rectangle 3"/>
          <p:cNvSpPr>
            <a:spLocks noGrp="1" noChangeArrowheads="1"/>
          </p:cNvSpPr>
          <p:nvPr>
            <p:ph type="body" idx="1"/>
          </p:nvPr>
        </p:nvSpPr>
        <p:spPr bwMode="auto">
          <a:xfrm>
            <a:off x="531813" y="1131888"/>
            <a:ext cx="8840787" cy="57419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ja-JP" altLang="en-US" smtClean="0"/>
              <a:t>標準レイアウト第一階層</a:t>
            </a:r>
          </a:p>
          <a:p>
            <a:pPr lvl="1"/>
            <a:r>
              <a:rPr lang="ja-JP" altLang="en-US" smtClean="0"/>
              <a:t>標準レイアウト第二階層</a:t>
            </a:r>
          </a:p>
          <a:p>
            <a:pPr lvl="2"/>
            <a:r>
              <a:rPr lang="ja-JP" altLang="en-US" smtClean="0"/>
              <a:t>標準レイアウト第三階層</a:t>
            </a:r>
          </a:p>
          <a:p>
            <a:pPr lvl="3"/>
            <a:r>
              <a:rPr lang="ja-JP" altLang="en-US" smtClean="0"/>
              <a:t>標準レイアウト題四階層</a:t>
            </a:r>
          </a:p>
          <a:p>
            <a:pPr lvl="4"/>
            <a:r>
              <a:rPr lang="ja-JP" altLang="en-US" smtClean="0"/>
              <a:t>標準レイアウト第五階層</a:t>
            </a:r>
          </a:p>
        </p:txBody>
      </p:sp>
      <p:sp>
        <p:nvSpPr>
          <p:cNvPr id="397316" name="Rectangle 4"/>
          <p:cNvSpPr>
            <a:spLocks noGrp="1" noChangeArrowheads="1"/>
          </p:cNvSpPr>
          <p:nvPr>
            <p:ph type="sldNum" sz="quarter" idx="4"/>
          </p:nvPr>
        </p:nvSpPr>
        <p:spPr bwMode="auto">
          <a:xfrm>
            <a:off x="4710113" y="7077075"/>
            <a:ext cx="436562" cy="266700"/>
          </a:xfrm>
          <a:prstGeom prst="rect">
            <a:avLst/>
          </a:prstGeom>
          <a:noFill/>
          <a:ln w="9525">
            <a:noFill/>
            <a:miter lim="800000"/>
            <a:headEnd/>
            <a:tailEnd/>
          </a:ln>
        </p:spPr>
        <p:txBody>
          <a:bodyPr vert="horz" wrap="none" lIns="99057" tIns="49528" rIns="99057" bIns="49528" numCol="1" anchor="t" anchorCtr="0" compatLnSpc="1">
            <a:prstTxWarp prst="textNoShape">
              <a:avLst/>
            </a:prstTxWarp>
            <a:spAutoFit/>
          </a:bodyPr>
          <a:lstStyle>
            <a:lvl1pPr algn="ctr" defTabSz="990600">
              <a:spcBef>
                <a:spcPct val="50000"/>
              </a:spcBef>
              <a:buClrTx/>
              <a:buFontTx/>
              <a:buNone/>
              <a:defRPr sz="1100" b="1">
                <a:latin typeface="+mn-lt"/>
              </a:defRPr>
            </a:lvl1pPr>
          </a:lstStyle>
          <a:p>
            <a:fld id="{A44577A9-C87C-4F64-9BC2-1C417D75E0A7}" type="slidenum">
              <a:rPr lang="en-US" altLang="ja-JP"/>
              <a:pPr/>
              <a:t>‹#›</a:t>
            </a:fld>
            <a:endParaRPr lang="en-US" altLang="ja-JP"/>
          </a:p>
        </p:txBody>
      </p:sp>
      <p:sp>
        <p:nvSpPr>
          <p:cNvPr id="397317" name="Rectangle 5"/>
          <p:cNvSpPr>
            <a:spLocks noGrp="1" noChangeArrowheads="1"/>
          </p:cNvSpPr>
          <p:nvPr>
            <p:ph type="ftr" sz="quarter" idx="3"/>
          </p:nvPr>
        </p:nvSpPr>
        <p:spPr bwMode="auto">
          <a:xfrm>
            <a:off x="5257800" y="7046913"/>
            <a:ext cx="4114800" cy="228600"/>
          </a:xfrm>
          <a:prstGeom prst="rect">
            <a:avLst/>
          </a:prstGeom>
          <a:noFill/>
          <a:ln w="9525">
            <a:noFill/>
            <a:miter lim="800000"/>
            <a:headEnd/>
            <a:tailEnd/>
          </a:ln>
        </p:spPr>
        <p:txBody>
          <a:bodyPr vert="horz" wrap="square" lIns="99057" tIns="57600" rIns="99057" bIns="49528" numCol="1" anchor="t" anchorCtr="0" compatLnSpc="1">
            <a:prstTxWarp prst="textNoShape">
              <a:avLst/>
            </a:prstTxWarp>
            <a:spAutoFit/>
          </a:bodyPr>
          <a:lstStyle>
            <a:lvl1pPr algn="r" defTabSz="990600">
              <a:spcBef>
                <a:spcPct val="50000"/>
              </a:spcBef>
              <a:buClrTx/>
              <a:buFontTx/>
              <a:buNone/>
              <a:defRPr sz="800">
                <a:latin typeface="Helvetica" pitchFamily="34" charset="0"/>
              </a:defRPr>
            </a:lvl1pPr>
          </a:lstStyle>
          <a:p>
            <a:endParaRPr lang="en-US" altLang="ja-JP"/>
          </a:p>
        </p:txBody>
      </p:sp>
      <p:sp>
        <p:nvSpPr>
          <p:cNvPr id="397318" name="Line 6"/>
          <p:cNvSpPr>
            <a:spLocks noChangeShapeType="1"/>
          </p:cNvSpPr>
          <p:nvPr/>
        </p:nvSpPr>
        <p:spPr bwMode="auto">
          <a:xfrm>
            <a:off x="525463" y="1028700"/>
            <a:ext cx="8839200" cy="0"/>
          </a:xfrm>
          <a:prstGeom prst="line">
            <a:avLst/>
          </a:prstGeom>
          <a:noFill/>
          <a:ln w="6350">
            <a:solidFill>
              <a:srgbClr val="003399"/>
            </a:solidFill>
            <a:round/>
            <a:headEnd/>
            <a:tailEnd/>
          </a:ln>
          <a:effectLst/>
        </p:spPr>
        <p:txBody>
          <a:bodyPr lIns="0" tIns="0" rIns="0" bIns="0" anchor="ctr">
            <a:spAutoFit/>
          </a:bodyPr>
          <a:lstStyle/>
          <a:p>
            <a:endParaRPr lang="en-US"/>
          </a:p>
        </p:txBody>
      </p:sp>
      <p:sp>
        <p:nvSpPr>
          <p:cNvPr id="397319" name="Rectangle 7"/>
          <p:cNvSpPr>
            <a:spLocks noChangeArrowheads="1"/>
          </p:cNvSpPr>
          <p:nvPr/>
        </p:nvSpPr>
        <p:spPr bwMode="auto">
          <a:xfrm rot="10800000">
            <a:off x="541338" y="6978650"/>
            <a:ext cx="8839200" cy="17463"/>
          </a:xfrm>
          <a:prstGeom prst="rect">
            <a:avLst/>
          </a:prstGeom>
          <a:solidFill>
            <a:schemeClr val="tx1"/>
          </a:solidFill>
          <a:ln w="9525">
            <a:noFill/>
            <a:miter lim="800000"/>
            <a:headEnd/>
            <a:tailEnd/>
          </a:ln>
          <a:effectLst/>
        </p:spPr>
        <p:txBody>
          <a:bodyPr lIns="0" tIns="0" rIns="0" bIns="0" anchor="ctr">
            <a:spAutoFit/>
          </a:bodyPr>
          <a:lstStyle/>
          <a:p>
            <a:endParaRPr lang="en-US"/>
          </a:p>
        </p:txBody>
      </p:sp>
      <p:sp>
        <p:nvSpPr>
          <p:cNvPr id="397320" name="Rectangle 8"/>
          <p:cNvSpPr>
            <a:spLocks noChangeArrowheads="1"/>
          </p:cNvSpPr>
          <p:nvPr/>
        </p:nvSpPr>
        <p:spPr bwMode="auto">
          <a:xfrm rot="10800000">
            <a:off x="533400" y="514350"/>
            <a:ext cx="8839200" cy="17463"/>
          </a:xfrm>
          <a:prstGeom prst="rect">
            <a:avLst/>
          </a:prstGeom>
          <a:solidFill>
            <a:schemeClr val="tx1"/>
          </a:solidFill>
          <a:ln w="9525">
            <a:noFill/>
            <a:miter lim="800000"/>
            <a:headEnd/>
            <a:tailEnd/>
          </a:ln>
          <a:effectLst/>
        </p:spPr>
        <p:txBody>
          <a:bodyPr lIns="0" tIns="0" rIns="0" bIns="0" anchor="ctr">
            <a:spAutoFit/>
          </a:bodyPr>
          <a:lstStyle/>
          <a:p>
            <a:endParaRPr lang="en-US"/>
          </a:p>
        </p:txBody>
      </p:sp>
      <p:pic>
        <p:nvPicPr>
          <p:cNvPr id="397321" name="Picture 9"/>
          <p:cNvPicPr>
            <a:picLocks noChangeAspect="1" noChangeArrowheads="1"/>
          </p:cNvPicPr>
          <p:nvPr/>
        </p:nvPicPr>
        <p:blipFill>
          <a:blip r:embed="rId13" cstate="print"/>
          <a:srcRect/>
          <a:stretch>
            <a:fillRect/>
          </a:stretch>
        </p:blipFill>
        <p:spPr bwMode="auto">
          <a:xfrm>
            <a:off x="531813" y="103188"/>
            <a:ext cx="1393825" cy="3317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hf hdr="0" ftr="0" dt="0"/>
  <p:txStyles>
    <p:titleStyle>
      <a:lvl1pPr marL="1905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mj-lt"/>
          <a:ea typeface="+mj-ea"/>
          <a:cs typeface="+mj-cs"/>
        </a:defRPr>
      </a:lvl1pPr>
      <a:lvl2pPr marL="1905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2pPr>
      <a:lvl3pPr marL="1905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3pPr>
      <a:lvl4pPr marL="1905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4pPr>
      <a:lvl5pPr marL="1905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5pPr>
      <a:lvl6pPr marL="6477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6pPr>
      <a:lvl7pPr marL="11049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7pPr>
      <a:lvl8pPr marL="15621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8pPr>
      <a:lvl9pPr marL="2019300" indent="-190500" algn="l" defTabSz="990600" rtl="0" fontAlgn="base">
        <a:spcBef>
          <a:spcPct val="0"/>
        </a:spcBef>
        <a:spcAft>
          <a:spcPct val="0"/>
        </a:spcAft>
        <a:buClr>
          <a:srgbClr val="003399"/>
        </a:buClr>
        <a:buSzPct val="120000"/>
        <a:buFont typeface="ＭＳ Ｐゴシック" pitchFamily="50" charset="-128"/>
        <a:buChar char="▍"/>
        <a:defRPr kumimoji="1" sz="2400">
          <a:solidFill>
            <a:schemeClr val="tx2"/>
          </a:solidFill>
          <a:latin typeface="Arial" charset="0"/>
          <a:ea typeface="HGS創英角ｺﾞｼｯｸUB" pitchFamily="50" charset="-128"/>
        </a:defRPr>
      </a:lvl9pPr>
    </p:titleStyle>
    <p:bodyStyle>
      <a:lvl1pPr marL="233363" indent="-233363" algn="l" defTabSz="990600" rtl="0" fontAlgn="base">
        <a:spcBef>
          <a:spcPct val="20000"/>
        </a:spcBef>
        <a:spcAft>
          <a:spcPct val="0"/>
        </a:spcAft>
        <a:buClr>
          <a:srgbClr val="000099"/>
        </a:buClr>
        <a:buFont typeface="Wingdings 3" pitchFamily="18" charset="2"/>
        <a:buChar char=""/>
        <a:defRPr kumimoji="1" sz="2000" b="1">
          <a:solidFill>
            <a:schemeClr val="tx1"/>
          </a:solidFill>
          <a:latin typeface="+mn-lt"/>
          <a:ea typeface="+mn-ea"/>
          <a:cs typeface="+mn-cs"/>
        </a:defRPr>
      </a:lvl1pPr>
      <a:lvl2pPr marL="508000" indent="-147638" algn="l" defTabSz="990600" rtl="0" fontAlgn="base">
        <a:spcBef>
          <a:spcPct val="20000"/>
        </a:spcBef>
        <a:spcAft>
          <a:spcPct val="0"/>
        </a:spcAft>
        <a:buClr>
          <a:srgbClr val="000099"/>
        </a:buClr>
        <a:buFont typeface="ＭＳ ゴシック" pitchFamily="49" charset="-128"/>
        <a:buChar char="►"/>
        <a:defRPr kumimoji="1">
          <a:solidFill>
            <a:schemeClr val="tx1"/>
          </a:solidFill>
          <a:latin typeface="+mn-lt"/>
          <a:ea typeface="+mn-ea"/>
        </a:defRPr>
      </a:lvl2pPr>
      <a:lvl3pPr marL="941388" indent="-179388" algn="l" defTabSz="990600" rtl="0" fontAlgn="base">
        <a:spcBef>
          <a:spcPct val="20000"/>
        </a:spcBef>
        <a:spcAft>
          <a:spcPct val="0"/>
        </a:spcAft>
        <a:buClr>
          <a:srgbClr val="000099"/>
        </a:buClr>
        <a:buFont typeface="ＭＳ Ｐゴシック" pitchFamily="50" charset="-128"/>
        <a:buChar char="−"/>
        <a:defRPr kumimoji="1" sz="1600">
          <a:solidFill>
            <a:schemeClr val="tx1"/>
          </a:solidFill>
          <a:latin typeface="+mn-lt"/>
          <a:ea typeface="+mn-ea"/>
        </a:defRPr>
      </a:lvl3pPr>
      <a:lvl4pPr marL="1270000" indent="-171450" algn="l" defTabSz="990600" rtl="0" fontAlgn="base">
        <a:spcBef>
          <a:spcPct val="20000"/>
        </a:spcBef>
        <a:spcAft>
          <a:spcPct val="0"/>
        </a:spcAft>
        <a:buClr>
          <a:srgbClr val="000099"/>
        </a:buClr>
        <a:buFont typeface="ＭＳ ゴシック" pitchFamily="49" charset="-128"/>
        <a:buChar char="►"/>
        <a:defRPr kumimoji="1" sz="1400">
          <a:solidFill>
            <a:schemeClr val="tx1"/>
          </a:solidFill>
          <a:latin typeface="+mn-lt"/>
          <a:ea typeface="+mn-ea"/>
        </a:defRPr>
      </a:lvl4pPr>
      <a:lvl5pPr marL="1616075" indent="-184150" algn="l" defTabSz="990600" rtl="0" fontAlgn="base">
        <a:spcBef>
          <a:spcPct val="20000"/>
        </a:spcBef>
        <a:spcAft>
          <a:spcPct val="0"/>
        </a:spcAft>
        <a:buClr>
          <a:srgbClr val="000099"/>
        </a:buClr>
        <a:buFont typeface="ＭＳ ゴシック" pitchFamily="49" charset="-128"/>
        <a:buChar char="−"/>
        <a:defRPr kumimoji="1" sz="1200">
          <a:solidFill>
            <a:schemeClr val="tx1"/>
          </a:solidFill>
          <a:latin typeface="+mn-lt"/>
          <a:ea typeface="+mn-ea"/>
        </a:defRPr>
      </a:lvl5pPr>
      <a:lvl6pPr marL="2073275" indent="-184150" algn="l" defTabSz="990600" rtl="0" fontAlgn="base">
        <a:spcBef>
          <a:spcPct val="20000"/>
        </a:spcBef>
        <a:spcAft>
          <a:spcPct val="0"/>
        </a:spcAft>
        <a:buClr>
          <a:srgbClr val="000099"/>
        </a:buClr>
        <a:buFont typeface="ＭＳ ゴシック" pitchFamily="49" charset="-128"/>
        <a:buChar char="−"/>
        <a:defRPr kumimoji="1" sz="1200">
          <a:solidFill>
            <a:schemeClr val="tx1"/>
          </a:solidFill>
          <a:latin typeface="+mn-lt"/>
          <a:ea typeface="+mn-ea"/>
        </a:defRPr>
      </a:lvl6pPr>
      <a:lvl7pPr marL="2530475" indent="-184150" algn="l" defTabSz="990600" rtl="0" fontAlgn="base">
        <a:spcBef>
          <a:spcPct val="20000"/>
        </a:spcBef>
        <a:spcAft>
          <a:spcPct val="0"/>
        </a:spcAft>
        <a:buClr>
          <a:srgbClr val="000099"/>
        </a:buClr>
        <a:buFont typeface="ＭＳ ゴシック" pitchFamily="49" charset="-128"/>
        <a:buChar char="−"/>
        <a:defRPr kumimoji="1" sz="1200">
          <a:solidFill>
            <a:schemeClr val="tx1"/>
          </a:solidFill>
          <a:latin typeface="+mn-lt"/>
          <a:ea typeface="+mn-ea"/>
        </a:defRPr>
      </a:lvl7pPr>
      <a:lvl8pPr marL="2987675" indent="-184150" algn="l" defTabSz="990600" rtl="0" fontAlgn="base">
        <a:spcBef>
          <a:spcPct val="20000"/>
        </a:spcBef>
        <a:spcAft>
          <a:spcPct val="0"/>
        </a:spcAft>
        <a:buClr>
          <a:srgbClr val="000099"/>
        </a:buClr>
        <a:buFont typeface="ＭＳ ゴシック" pitchFamily="49" charset="-128"/>
        <a:buChar char="−"/>
        <a:defRPr kumimoji="1" sz="1200">
          <a:solidFill>
            <a:schemeClr val="tx1"/>
          </a:solidFill>
          <a:latin typeface="+mn-lt"/>
          <a:ea typeface="+mn-ea"/>
        </a:defRPr>
      </a:lvl8pPr>
      <a:lvl9pPr marL="3444875" indent="-184150" algn="l" defTabSz="990600" rtl="0" fontAlgn="base">
        <a:spcBef>
          <a:spcPct val="20000"/>
        </a:spcBef>
        <a:spcAft>
          <a:spcPct val="0"/>
        </a:spcAft>
        <a:buClr>
          <a:srgbClr val="000099"/>
        </a:buClr>
        <a:buFont typeface="ＭＳ ゴシック" pitchFamily="49" charset="-128"/>
        <a:buChar char="−"/>
        <a:defRPr kumimoji="1"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7" name="Rectangle 9"/>
          <p:cNvSpPr>
            <a:spLocks noGrp="1" noChangeArrowheads="1"/>
          </p:cNvSpPr>
          <p:nvPr>
            <p:ph type="ctrTitle"/>
          </p:nvPr>
        </p:nvSpPr>
        <p:spPr>
          <a:xfrm>
            <a:off x="2634917" y="2333316"/>
            <a:ext cx="4391526" cy="738664"/>
          </a:xfrm>
        </p:spPr>
        <p:txBody>
          <a:bodyPr/>
          <a:lstStyle/>
          <a:p>
            <a:r>
              <a:rPr lang="en-US" altLang="ja-JP" sz="4800" b="1" dirty="0" smtClean="0">
                <a:solidFill>
                  <a:schemeClr val="tx1"/>
                </a:solidFill>
              </a:rPr>
              <a:t>Activities</a:t>
            </a:r>
            <a:endParaRPr lang="en-US" altLang="ja-JP" sz="48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E4770610-442D-42D6-A2F5-90D7D3818228}" type="slidenum">
              <a:rPr lang="en-US" altLang="ja-JP"/>
              <a:pPr/>
              <a:t>9</a:t>
            </a:fld>
            <a:endParaRPr lang="en-US" altLang="ja-JP"/>
          </a:p>
        </p:txBody>
      </p:sp>
      <p:sp>
        <p:nvSpPr>
          <p:cNvPr id="373762" name="内容占位符 2"/>
          <p:cNvSpPr>
            <a:spLocks noGrp="1"/>
          </p:cNvSpPr>
          <p:nvPr>
            <p:ph sz="quarter" idx="4294967295"/>
          </p:nvPr>
        </p:nvSpPr>
        <p:spPr>
          <a:xfrm>
            <a:off x="595313" y="1074738"/>
            <a:ext cx="8915400" cy="5772150"/>
          </a:xfrm>
        </p:spPr>
        <p:txBody>
          <a:bodyPr lIns="99057" tIns="49528" rIns="99057" bIns="49528"/>
          <a:lstStyle/>
          <a:p>
            <a:pPr marL="273050" indent="-273050" defTabSz="914400"/>
            <a:r>
              <a:rPr lang="en-US" altLang="zh-CN" sz="2400" b="0"/>
              <a:t>1. Definition</a:t>
            </a:r>
          </a:p>
          <a:p>
            <a:pPr marL="273050" indent="-273050" defTabSz="914400"/>
            <a:r>
              <a:rPr lang="en-US" altLang="zh-CN" sz="2400" b="0"/>
              <a:t>2. Creating an Activity</a:t>
            </a:r>
          </a:p>
          <a:p>
            <a:pPr marL="273050" indent="-273050" defTabSz="914400"/>
            <a:r>
              <a:rPr lang="en-US" altLang="zh-CN" sz="2400" b="0">
                <a:solidFill>
                  <a:srgbClr val="FF0000"/>
                </a:solidFill>
              </a:rPr>
              <a:t>3. Starting and shutting down an Activity</a:t>
            </a:r>
          </a:p>
          <a:p>
            <a:pPr marL="273050" indent="-273050" defTabSz="914400"/>
            <a:r>
              <a:rPr lang="en-US" altLang="zh-CN" sz="2400" b="0"/>
              <a:t>4. Managing the Activity Lifecycle</a:t>
            </a:r>
          </a:p>
          <a:p>
            <a:pPr marL="273050" indent="-273050" defTabSz="914400"/>
            <a:r>
              <a:rPr lang="en-US" altLang="ja-JP" sz="2400" b="0"/>
              <a:t>5. Tasks and Back Stack</a:t>
            </a:r>
          </a:p>
          <a:p>
            <a:pPr marL="273050" indent="-273050" defTabSz="914400"/>
            <a:r>
              <a:rPr lang="en-US" altLang="ja-JP" sz="2400" b="0"/>
              <a:t>6. Practice</a:t>
            </a:r>
            <a:endParaRPr lang="en-US" altLang="zh-CN" sz="2400" b="0"/>
          </a:p>
        </p:txBody>
      </p:sp>
      <p:sp>
        <p:nvSpPr>
          <p:cNvPr id="373763"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Contents</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4114D592-80A8-4BEE-8F19-1066C235FE9E}" type="slidenum">
              <a:rPr lang="en-US" altLang="ja-JP"/>
              <a:pPr/>
              <a:t>10</a:t>
            </a:fld>
            <a:endParaRPr lang="en-US" altLang="ja-JP"/>
          </a:p>
        </p:txBody>
      </p:sp>
      <p:sp>
        <p:nvSpPr>
          <p:cNvPr id="369666" name="Rectangle 2"/>
          <p:cNvSpPr>
            <a:spLocks noGrp="1" noChangeArrowheads="1"/>
          </p:cNvSpPr>
          <p:nvPr>
            <p:ph type="body" idx="1"/>
          </p:nvPr>
        </p:nvSpPr>
        <p:spPr/>
        <p:txBody>
          <a:bodyPr/>
          <a:lstStyle/>
          <a:p>
            <a:r>
              <a:rPr lang="en-US" altLang="ja-JP" sz="2400" b="0"/>
              <a:t>Sử dụng method startActivity()</a:t>
            </a:r>
          </a:p>
          <a:p>
            <a:pPr lvl="1"/>
            <a:r>
              <a:rPr lang="en-US" altLang="ja-JP" sz="2000"/>
              <a:t>Truyền vào đối số là Intent object: Mô tả Activity muốn khởi động</a:t>
            </a:r>
          </a:p>
          <a:p>
            <a:r>
              <a:rPr lang="en-US" altLang="ja-JP" sz="2400" b="0"/>
              <a:t>Ví dụ </a:t>
            </a:r>
          </a:p>
          <a:p>
            <a:endParaRPr lang="en-US" altLang="ja-JP" sz="2400" b="0"/>
          </a:p>
          <a:p>
            <a:endParaRPr lang="en-US" altLang="ja-JP" sz="2400" b="0"/>
          </a:p>
          <a:p>
            <a:endParaRPr lang="en-US" altLang="ja-JP" sz="2400" b="0"/>
          </a:p>
          <a:p>
            <a:pPr>
              <a:buFont typeface="Wingdings 3" pitchFamily="18" charset="2"/>
              <a:buNone/>
            </a:pPr>
            <a:endParaRPr lang="en-US" altLang="ja-JP" sz="2400" b="0"/>
          </a:p>
          <a:p>
            <a:pPr>
              <a:buFont typeface="Wingdings 3" pitchFamily="18" charset="2"/>
              <a:buNone/>
            </a:pPr>
            <a:endParaRPr lang="en-US" altLang="ja-JP" sz="2400" b="0">
              <a:sym typeface="Wingdings" pitchFamily="2" charset="2"/>
            </a:endParaRPr>
          </a:p>
          <a:p>
            <a:pPr>
              <a:buFont typeface="Wingdings 3" pitchFamily="18" charset="2"/>
              <a:buNone/>
            </a:pPr>
            <a:r>
              <a:rPr lang="en-US" altLang="ja-JP" sz="2400" b="0">
                <a:sym typeface="Wingdings" pitchFamily="2" charset="2"/>
              </a:rPr>
              <a:t> Tại sao phải truyền Intent làm đối số?</a:t>
            </a:r>
          </a:p>
        </p:txBody>
      </p:sp>
      <p:sp>
        <p:nvSpPr>
          <p:cNvPr id="369667"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Starting an Activity</a:t>
            </a:r>
          </a:p>
        </p:txBody>
      </p:sp>
      <p:grpSp>
        <p:nvGrpSpPr>
          <p:cNvPr id="369671" name="Group 7"/>
          <p:cNvGrpSpPr>
            <a:grpSpLocks/>
          </p:cNvGrpSpPr>
          <p:nvPr/>
        </p:nvGrpSpPr>
        <p:grpSpPr bwMode="auto">
          <a:xfrm>
            <a:off x="1130300" y="2660650"/>
            <a:ext cx="6159500" cy="1276350"/>
            <a:chOff x="712" y="1468"/>
            <a:chExt cx="3880" cy="804"/>
          </a:xfrm>
        </p:grpSpPr>
        <p:pic>
          <p:nvPicPr>
            <p:cNvPr id="369668" name="Picture 4"/>
            <p:cNvPicPr>
              <a:picLocks noChangeAspect="1" noChangeArrowheads="1"/>
            </p:cNvPicPr>
            <p:nvPr/>
          </p:nvPicPr>
          <p:blipFill>
            <a:blip r:embed="rId2" cstate="print"/>
            <a:srcRect/>
            <a:stretch>
              <a:fillRect/>
            </a:stretch>
          </p:blipFill>
          <p:spPr bwMode="auto">
            <a:xfrm>
              <a:off x="712" y="1468"/>
              <a:ext cx="3880" cy="582"/>
            </a:xfrm>
            <a:prstGeom prst="rect">
              <a:avLst/>
            </a:prstGeom>
            <a:noFill/>
          </p:spPr>
        </p:pic>
        <p:sp>
          <p:nvSpPr>
            <p:cNvPr id="369669" name="AutoShape 5"/>
            <p:cNvSpPr>
              <a:spLocks/>
            </p:cNvSpPr>
            <p:nvPr/>
          </p:nvSpPr>
          <p:spPr bwMode="auto">
            <a:xfrm>
              <a:off x="880" y="2064"/>
              <a:ext cx="1880" cy="208"/>
            </a:xfrm>
            <a:prstGeom prst="borderCallout2">
              <a:avLst>
                <a:gd name="adj1" fmla="val 34616"/>
                <a:gd name="adj2" fmla="val 102551"/>
                <a:gd name="adj3" fmla="val 34616"/>
                <a:gd name="adj4" fmla="val 115903"/>
                <a:gd name="adj5" fmla="val -157694"/>
                <a:gd name="adj6" fmla="val 129787"/>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t> Tên Activity muốn khởi động</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C679FEC-AD52-4078-96CE-ED437190413E}" type="slidenum">
              <a:rPr lang="en-US" altLang="ja-JP"/>
              <a:pPr/>
              <a:t>11</a:t>
            </a:fld>
            <a:endParaRPr lang="en-US" altLang="ja-JP"/>
          </a:p>
        </p:txBody>
      </p:sp>
      <p:sp>
        <p:nvSpPr>
          <p:cNvPr id="370690" name="Rectangle 2"/>
          <p:cNvSpPr>
            <a:spLocks noGrp="1" noChangeArrowheads="1"/>
          </p:cNvSpPr>
          <p:nvPr>
            <p:ph type="body" idx="1"/>
          </p:nvPr>
        </p:nvSpPr>
        <p:spPr/>
        <p:txBody>
          <a:bodyPr/>
          <a:lstStyle/>
          <a:p>
            <a:r>
              <a:rPr lang="en-US" altLang="ja-JP" sz="2400" b="0"/>
              <a:t>Trong trường hợp:</a:t>
            </a:r>
          </a:p>
          <a:p>
            <a:pPr lvl="1"/>
            <a:r>
              <a:rPr lang="en-US" altLang="ja-JP" sz="2000"/>
              <a:t>Gọi ra Activity của ứng dụng khác</a:t>
            </a:r>
          </a:p>
          <a:p>
            <a:pPr lvl="1"/>
            <a:r>
              <a:rPr lang="en-US" altLang="ja-JP" sz="2000"/>
              <a:t>Truyền data khi gọi ra Activity khác</a:t>
            </a:r>
          </a:p>
          <a:p>
            <a:pPr>
              <a:buFont typeface="Wingdings 3" pitchFamily="18" charset="2"/>
              <a:buNone/>
            </a:pPr>
            <a:r>
              <a:rPr lang="en-US" altLang="ja-JP" sz="2400" b="0">
                <a:sym typeface="Wingdings" pitchFamily="2" charset="2"/>
              </a:rPr>
              <a:t>Sử dụng Intent để mô tả Activity sẽ được gọi.</a:t>
            </a:r>
          </a:p>
          <a:p>
            <a:pPr>
              <a:buFont typeface="Wingdings 3" pitchFamily="18" charset="2"/>
              <a:buNone/>
            </a:pPr>
            <a:r>
              <a:rPr lang="en-US" altLang="ja-JP" sz="2400" b="0"/>
              <a:t>Ví dụ</a:t>
            </a:r>
          </a:p>
          <a:p>
            <a:endParaRPr lang="en-US" altLang="ja-JP" sz="2400" b="0"/>
          </a:p>
          <a:p>
            <a:endParaRPr lang="en-US" altLang="ja-JP" sz="2400" b="0"/>
          </a:p>
          <a:p>
            <a:endParaRPr lang="en-US" altLang="ja-JP" sz="2400" b="0"/>
          </a:p>
          <a:p>
            <a:endParaRPr lang="en-US" altLang="ja-JP" sz="2400" b="0"/>
          </a:p>
          <a:p>
            <a:endParaRPr lang="en-US" altLang="ja-JP" sz="2400" b="0"/>
          </a:p>
        </p:txBody>
      </p:sp>
      <p:sp>
        <p:nvSpPr>
          <p:cNvPr id="370691"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Starting an Activity (cont.)</a:t>
            </a:r>
          </a:p>
        </p:txBody>
      </p:sp>
      <p:grpSp>
        <p:nvGrpSpPr>
          <p:cNvPr id="370694" name="Group 6"/>
          <p:cNvGrpSpPr>
            <a:grpSpLocks/>
          </p:cNvGrpSpPr>
          <p:nvPr/>
        </p:nvGrpSpPr>
        <p:grpSpPr bwMode="auto">
          <a:xfrm>
            <a:off x="862013" y="3302000"/>
            <a:ext cx="5727700" cy="2311400"/>
            <a:chOff x="535" y="1744"/>
            <a:chExt cx="3608" cy="1456"/>
          </a:xfrm>
        </p:grpSpPr>
        <p:pic>
          <p:nvPicPr>
            <p:cNvPr id="370692" name="Picture 4"/>
            <p:cNvPicPr>
              <a:picLocks noChangeAspect="1" noChangeArrowheads="1"/>
            </p:cNvPicPr>
            <p:nvPr/>
          </p:nvPicPr>
          <p:blipFill>
            <a:blip r:embed="rId2" cstate="print"/>
            <a:srcRect/>
            <a:stretch>
              <a:fillRect/>
            </a:stretch>
          </p:blipFill>
          <p:spPr bwMode="auto">
            <a:xfrm>
              <a:off x="535" y="1744"/>
              <a:ext cx="3608" cy="736"/>
            </a:xfrm>
            <a:prstGeom prst="rect">
              <a:avLst/>
            </a:prstGeom>
            <a:noFill/>
          </p:spPr>
        </p:pic>
        <p:sp>
          <p:nvSpPr>
            <p:cNvPr id="370693" name="AutoShape 5"/>
            <p:cNvSpPr>
              <a:spLocks/>
            </p:cNvSpPr>
            <p:nvPr/>
          </p:nvSpPr>
          <p:spPr bwMode="auto">
            <a:xfrm>
              <a:off x="568" y="2592"/>
              <a:ext cx="2376" cy="608"/>
            </a:xfrm>
            <a:prstGeom prst="borderCallout2">
              <a:avLst>
                <a:gd name="adj1" fmla="val 11843"/>
                <a:gd name="adj2" fmla="val 102019"/>
                <a:gd name="adj3" fmla="val 11843"/>
                <a:gd name="adj4" fmla="val 107954"/>
                <a:gd name="adj5" fmla="val -67106"/>
                <a:gd name="adj6" fmla="val 114144"/>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t> Ứng dụng gửi mail sẽ hiển thịcác địa chỉ mail tại item “</a:t>
              </a:r>
              <a:r>
                <a:rPr lang="en-US" altLang="ja-JP" b="1"/>
                <a:t>TO</a:t>
              </a:r>
              <a:r>
                <a:rPr lang="en-US" altLang="ja-JP"/>
                <a:t>” trên màn hình gửi mail.</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39C83EF6-D0AF-43A8-A6BF-886A5DC2DE0B}" type="slidenum">
              <a:rPr lang="en-US" altLang="ja-JP"/>
              <a:pPr/>
              <a:t>12</a:t>
            </a:fld>
            <a:endParaRPr lang="en-US" altLang="ja-JP"/>
          </a:p>
        </p:txBody>
      </p:sp>
      <p:sp>
        <p:nvSpPr>
          <p:cNvPr id="374786" name="Rectangle 2"/>
          <p:cNvSpPr>
            <a:spLocks noGrp="1" noChangeArrowheads="1"/>
          </p:cNvSpPr>
          <p:nvPr>
            <p:ph type="body" idx="1"/>
          </p:nvPr>
        </p:nvSpPr>
        <p:spPr/>
        <p:txBody>
          <a:bodyPr/>
          <a:lstStyle/>
          <a:p>
            <a:r>
              <a:rPr lang="en-US" altLang="ja-JP" b="0"/>
              <a:t>Nhiều trường hợp Activity được gọi trả về kết quả xử lý </a:t>
            </a:r>
            <a:r>
              <a:rPr lang="en-US" altLang="ja-JP" b="0">
                <a:sym typeface="Wingdings" pitchFamily="2" charset="2"/>
              </a:rPr>
              <a:t> Cách implement:</a:t>
            </a:r>
          </a:p>
          <a:p>
            <a:pPr lvl="1">
              <a:buFont typeface="ＭＳ ゴシック" pitchFamily="49" charset="-128"/>
              <a:buNone/>
            </a:pPr>
            <a:r>
              <a:rPr lang="en-US" altLang="ja-JP"/>
              <a:t>1. Sử dụng method </a:t>
            </a:r>
            <a:r>
              <a:rPr lang="en-US" altLang="ja-JP" b="1"/>
              <a:t>startActivityForResult</a:t>
            </a:r>
            <a:r>
              <a:rPr lang="en-US" altLang="ja-JP"/>
              <a:t>() thay cho startActivity()</a:t>
            </a:r>
          </a:p>
          <a:p>
            <a:pPr lvl="1">
              <a:buFont typeface="ＭＳ ゴシック" pitchFamily="49" charset="-128"/>
              <a:buNone/>
            </a:pPr>
            <a:r>
              <a:rPr lang="en-US" altLang="ja-JP"/>
              <a:t>2. Implement call back method: </a:t>
            </a:r>
            <a:r>
              <a:rPr lang="en-US" altLang="ja-JP" b="1"/>
              <a:t>onActivityResult</a:t>
            </a:r>
            <a:r>
              <a:rPr lang="en-US" altLang="ja-JP"/>
              <a:t>()</a:t>
            </a:r>
          </a:p>
          <a:p>
            <a:r>
              <a:rPr lang="en-US" altLang="ja-JP" sz="1800" b="0"/>
              <a:t>Ví dụ</a:t>
            </a:r>
          </a:p>
        </p:txBody>
      </p:sp>
      <p:sp>
        <p:nvSpPr>
          <p:cNvPr id="374787"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Starting an activity for a result</a:t>
            </a:r>
          </a:p>
        </p:txBody>
      </p:sp>
      <p:sp>
        <p:nvSpPr>
          <p:cNvPr id="374789" name="Text Box 5"/>
          <p:cNvSpPr txBox="1">
            <a:spLocks noChangeArrowheads="1"/>
          </p:cNvSpPr>
          <p:nvPr/>
        </p:nvSpPr>
        <p:spPr bwMode="auto">
          <a:xfrm>
            <a:off x="609600" y="2501900"/>
            <a:ext cx="8724900" cy="4359275"/>
          </a:xfrm>
          <a:prstGeom prst="rect">
            <a:avLst/>
          </a:prstGeom>
          <a:noFill/>
          <a:ln w="9525" algn="ctr">
            <a:solidFill>
              <a:srgbClr val="003300"/>
            </a:solidFill>
            <a:miter lim="800000"/>
            <a:headEnd/>
            <a:tailEnd/>
          </a:ln>
          <a:effectLst/>
        </p:spPr>
        <p:txBody>
          <a:bodyPr lIns="36000" tIns="36000" rIns="36000" bIns="36000">
            <a:spAutoFit/>
          </a:bodyPr>
          <a:lstStyle/>
          <a:p>
            <a:pPr marL="233363" indent="-233363" defTabSz="990600">
              <a:spcBef>
                <a:spcPct val="50000"/>
              </a:spcBef>
            </a:pPr>
            <a:r>
              <a:rPr lang="en-US" altLang="ja-JP" sz="1300" b="1">
                <a:solidFill>
                  <a:srgbClr val="7F0055"/>
                </a:solidFill>
                <a:latin typeface="Courier New" pitchFamily="49" charset="0"/>
              </a:rPr>
              <a:t>private</a:t>
            </a:r>
            <a:r>
              <a:rPr lang="en-US" altLang="ja-JP" sz="1300">
                <a:solidFill>
                  <a:srgbClr val="000000"/>
                </a:solidFill>
                <a:latin typeface="Courier New" pitchFamily="49" charset="0"/>
              </a:rPr>
              <a:t> </a:t>
            </a:r>
            <a:r>
              <a:rPr lang="en-US" altLang="ja-JP" sz="1300" b="1">
                <a:solidFill>
                  <a:srgbClr val="7F0055"/>
                </a:solidFill>
                <a:latin typeface="Courier New" pitchFamily="49" charset="0"/>
              </a:rPr>
              <a:t>void</a:t>
            </a:r>
            <a:r>
              <a:rPr lang="en-US" altLang="ja-JP" sz="1300">
                <a:solidFill>
                  <a:srgbClr val="000000"/>
                </a:solidFill>
                <a:latin typeface="Courier New" pitchFamily="49" charset="0"/>
              </a:rPr>
              <a:t> pickContact() {</a:t>
            </a:r>
          </a:p>
          <a:p>
            <a:pPr marL="233363" indent="-233363" defTabSz="990600">
              <a:spcBef>
                <a:spcPct val="50000"/>
              </a:spcBef>
            </a:pPr>
            <a:r>
              <a:rPr lang="en-US" altLang="ja-JP" sz="1300">
                <a:solidFill>
                  <a:srgbClr val="000000"/>
                </a:solidFill>
                <a:latin typeface="Courier New" pitchFamily="49" charset="0"/>
              </a:rPr>
              <a:t>    Intent intent = </a:t>
            </a:r>
            <a:r>
              <a:rPr lang="en-US" altLang="ja-JP" sz="1300" b="1">
                <a:solidFill>
                  <a:srgbClr val="7F0055"/>
                </a:solidFill>
                <a:latin typeface="Courier New" pitchFamily="49" charset="0"/>
              </a:rPr>
              <a:t>new</a:t>
            </a:r>
            <a:r>
              <a:rPr lang="en-US" altLang="ja-JP" sz="1300">
                <a:solidFill>
                  <a:srgbClr val="000000"/>
                </a:solidFill>
                <a:latin typeface="Courier New" pitchFamily="49" charset="0"/>
              </a:rPr>
              <a:t> Intent(Intent.</a:t>
            </a:r>
            <a:r>
              <a:rPr lang="en-US" altLang="ja-JP" sz="1300" i="1">
                <a:solidFill>
                  <a:srgbClr val="0000C0"/>
                </a:solidFill>
                <a:latin typeface="Courier New" pitchFamily="49" charset="0"/>
              </a:rPr>
              <a:t>ACTION_PICK</a:t>
            </a:r>
            <a:r>
              <a:rPr lang="en-US" altLang="ja-JP" sz="1300">
                <a:solidFill>
                  <a:srgbClr val="000000"/>
                </a:solidFill>
                <a:latin typeface="Courier New" pitchFamily="49" charset="0"/>
              </a:rPr>
              <a:t>, Contacts.</a:t>
            </a:r>
            <a:r>
              <a:rPr lang="en-US" altLang="ja-JP" sz="1300" i="1">
                <a:solidFill>
                  <a:srgbClr val="0000C0"/>
                </a:solidFill>
                <a:latin typeface="Courier New" pitchFamily="49" charset="0"/>
              </a:rPr>
              <a:t>CONTENT_URI</a:t>
            </a:r>
            <a:r>
              <a:rPr lang="en-US" altLang="ja-JP" sz="1300">
                <a:solidFill>
                  <a:srgbClr val="000000"/>
                </a:solidFill>
                <a:latin typeface="Courier New" pitchFamily="49" charset="0"/>
              </a:rPr>
              <a:t>);</a:t>
            </a:r>
          </a:p>
          <a:p>
            <a:pPr marL="233363" indent="-233363" defTabSz="990600">
              <a:spcBef>
                <a:spcPct val="50000"/>
              </a:spcBef>
            </a:pPr>
            <a:r>
              <a:rPr lang="en-US" altLang="ja-JP" sz="1300">
                <a:solidFill>
                  <a:srgbClr val="000000"/>
                </a:solidFill>
                <a:latin typeface="Courier New" pitchFamily="49" charset="0"/>
              </a:rPr>
              <a:t>    </a:t>
            </a:r>
            <a:r>
              <a:rPr lang="en-US" altLang="ja-JP" sz="1300">
                <a:solidFill>
                  <a:srgbClr val="FF0000"/>
                </a:solidFill>
                <a:latin typeface="Courier New" pitchFamily="49" charset="0"/>
              </a:rPr>
              <a:t>startActivityForResult</a:t>
            </a:r>
            <a:r>
              <a:rPr lang="en-US" altLang="ja-JP" sz="1300">
                <a:solidFill>
                  <a:srgbClr val="000000"/>
                </a:solidFill>
                <a:latin typeface="Courier New" pitchFamily="49" charset="0"/>
              </a:rPr>
              <a:t>(intent, </a:t>
            </a:r>
            <a:r>
              <a:rPr lang="en-US" altLang="ja-JP" sz="1300" i="1">
                <a:solidFill>
                  <a:srgbClr val="0000C0"/>
                </a:solidFill>
                <a:latin typeface="Courier New" pitchFamily="49" charset="0"/>
              </a:rPr>
              <a:t>PICK_CONTACT_REQUEST</a:t>
            </a:r>
            <a:r>
              <a:rPr lang="en-US" altLang="ja-JP" sz="1300">
                <a:solidFill>
                  <a:srgbClr val="000000"/>
                </a:solidFill>
                <a:latin typeface="Courier New" pitchFamily="49" charset="0"/>
              </a:rPr>
              <a:t>);</a:t>
            </a:r>
          </a:p>
          <a:p>
            <a:pPr marL="233363" indent="-233363" defTabSz="990600">
              <a:spcBef>
                <a:spcPct val="50000"/>
              </a:spcBef>
            </a:pPr>
            <a:r>
              <a:rPr lang="en-US" altLang="ja-JP" sz="1300">
                <a:solidFill>
                  <a:srgbClr val="000000"/>
                </a:solidFill>
                <a:latin typeface="Courier New" pitchFamily="49" charset="0"/>
              </a:rPr>
              <a:t>}</a:t>
            </a:r>
          </a:p>
          <a:p>
            <a:pPr marL="233363" indent="-233363" defTabSz="990600">
              <a:spcBef>
                <a:spcPct val="50000"/>
              </a:spcBef>
            </a:pPr>
            <a:r>
              <a:rPr lang="en-US" altLang="ja-JP" sz="1300" b="1">
                <a:solidFill>
                  <a:srgbClr val="7F0055"/>
                </a:solidFill>
                <a:latin typeface="Courier New" pitchFamily="49" charset="0"/>
              </a:rPr>
              <a:t>protected</a:t>
            </a:r>
            <a:r>
              <a:rPr lang="en-US" altLang="ja-JP" sz="1300">
                <a:solidFill>
                  <a:srgbClr val="000000"/>
                </a:solidFill>
                <a:latin typeface="Courier New" pitchFamily="49" charset="0"/>
              </a:rPr>
              <a:t> </a:t>
            </a:r>
            <a:r>
              <a:rPr lang="en-US" altLang="ja-JP" sz="1300" b="1">
                <a:solidFill>
                  <a:srgbClr val="7F0055"/>
                </a:solidFill>
                <a:latin typeface="Courier New" pitchFamily="49" charset="0"/>
              </a:rPr>
              <a:t>void</a:t>
            </a:r>
            <a:r>
              <a:rPr lang="en-US" altLang="ja-JP" sz="1300">
                <a:solidFill>
                  <a:srgbClr val="000000"/>
                </a:solidFill>
                <a:latin typeface="Courier New" pitchFamily="49" charset="0"/>
              </a:rPr>
              <a:t> </a:t>
            </a:r>
            <a:r>
              <a:rPr lang="en-US" altLang="ja-JP" sz="1300">
                <a:solidFill>
                  <a:srgbClr val="FF0000"/>
                </a:solidFill>
                <a:latin typeface="Courier New" pitchFamily="49" charset="0"/>
              </a:rPr>
              <a:t>onActivityResult</a:t>
            </a:r>
            <a:r>
              <a:rPr lang="en-US" altLang="ja-JP" sz="1300">
                <a:solidFill>
                  <a:srgbClr val="000000"/>
                </a:solidFill>
                <a:latin typeface="Courier New" pitchFamily="49" charset="0"/>
              </a:rPr>
              <a:t>(</a:t>
            </a:r>
            <a:r>
              <a:rPr lang="en-US" altLang="ja-JP" sz="1300" b="1">
                <a:solidFill>
                  <a:srgbClr val="7F0055"/>
                </a:solidFill>
                <a:latin typeface="Courier New" pitchFamily="49" charset="0"/>
              </a:rPr>
              <a:t>int</a:t>
            </a:r>
            <a:r>
              <a:rPr lang="en-US" altLang="ja-JP" sz="1300">
                <a:solidFill>
                  <a:srgbClr val="000000"/>
                </a:solidFill>
                <a:latin typeface="Courier New" pitchFamily="49" charset="0"/>
              </a:rPr>
              <a:t> requestCode, </a:t>
            </a:r>
            <a:r>
              <a:rPr lang="en-US" altLang="ja-JP" sz="1300" b="1">
                <a:solidFill>
                  <a:srgbClr val="7F0055"/>
                </a:solidFill>
                <a:latin typeface="Courier New" pitchFamily="49" charset="0"/>
              </a:rPr>
              <a:t>int</a:t>
            </a:r>
            <a:r>
              <a:rPr lang="en-US" altLang="ja-JP" sz="1300">
                <a:solidFill>
                  <a:srgbClr val="000000"/>
                </a:solidFill>
                <a:latin typeface="Courier New" pitchFamily="49" charset="0"/>
              </a:rPr>
              <a:t> resultCode, Intent data) {</a:t>
            </a:r>
          </a:p>
          <a:p>
            <a:pPr marL="233363" indent="-233363" defTabSz="990600">
              <a:spcBef>
                <a:spcPct val="50000"/>
              </a:spcBef>
            </a:pPr>
            <a:r>
              <a:rPr lang="en-US" altLang="ja-JP" sz="1300">
                <a:solidFill>
                  <a:srgbClr val="000000"/>
                </a:solidFill>
                <a:latin typeface="Courier New" pitchFamily="49" charset="0"/>
              </a:rPr>
              <a:t>    </a:t>
            </a:r>
            <a:r>
              <a:rPr lang="en-US" altLang="ja-JP" sz="1300" b="1">
                <a:solidFill>
                  <a:srgbClr val="7F0055"/>
                </a:solidFill>
                <a:latin typeface="Courier New" pitchFamily="49" charset="0"/>
              </a:rPr>
              <a:t>if</a:t>
            </a:r>
            <a:r>
              <a:rPr lang="en-US" altLang="ja-JP" sz="1300">
                <a:solidFill>
                  <a:srgbClr val="000000"/>
                </a:solidFill>
                <a:latin typeface="Courier New" pitchFamily="49" charset="0"/>
              </a:rPr>
              <a:t> (resultCode == Activity.</a:t>
            </a:r>
            <a:r>
              <a:rPr lang="en-US" altLang="ja-JP" sz="1300" i="1">
                <a:solidFill>
                  <a:srgbClr val="0000C0"/>
                </a:solidFill>
                <a:latin typeface="Courier New" pitchFamily="49" charset="0"/>
              </a:rPr>
              <a:t>RESULT_OK</a:t>
            </a:r>
            <a:r>
              <a:rPr lang="en-US" altLang="ja-JP" sz="1300">
                <a:solidFill>
                  <a:srgbClr val="000000"/>
                </a:solidFill>
                <a:latin typeface="Courier New" pitchFamily="49" charset="0"/>
              </a:rPr>
              <a:t> &amp;&amp; requestCode == </a:t>
            </a:r>
            <a:r>
              <a:rPr lang="en-US" altLang="ja-JP" sz="1300" i="1">
                <a:solidFill>
                  <a:srgbClr val="0000C0"/>
                </a:solidFill>
                <a:latin typeface="Courier New" pitchFamily="49" charset="0"/>
              </a:rPr>
              <a:t>PICK_CONTACT_REQUEST</a:t>
            </a:r>
            <a:r>
              <a:rPr lang="en-US" altLang="ja-JP" sz="1300">
                <a:solidFill>
                  <a:srgbClr val="000000"/>
                </a:solidFill>
                <a:latin typeface="Courier New" pitchFamily="49" charset="0"/>
              </a:rPr>
              <a:t>) {</a:t>
            </a:r>
          </a:p>
          <a:p>
            <a:pPr marL="233363" indent="-233363" defTabSz="990600">
              <a:spcBef>
                <a:spcPct val="50000"/>
              </a:spcBef>
            </a:pPr>
            <a:r>
              <a:rPr lang="en-US" altLang="ja-JP" sz="1300">
                <a:solidFill>
                  <a:srgbClr val="000000"/>
                </a:solidFill>
                <a:latin typeface="Courier New" pitchFamily="49" charset="0"/>
              </a:rPr>
              <a:t>        Cursor cursor = getContentResolver().query(data.getData(), </a:t>
            </a:r>
            <a:r>
              <a:rPr lang="en-US" altLang="ja-JP" sz="1300" b="1">
                <a:solidFill>
                  <a:srgbClr val="7F0055"/>
                </a:solidFill>
                <a:latin typeface="Courier New" pitchFamily="49" charset="0"/>
              </a:rPr>
              <a:t>new</a:t>
            </a:r>
            <a:r>
              <a:rPr lang="en-US" altLang="ja-JP" sz="1300">
                <a:solidFill>
                  <a:srgbClr val="000000"/>
                </a:solidFill>
                <a:latin typeface="Courier New" pitchFamily="49" charset="0"/>
              </a:rPr>
              <a:t> String[] { Contacts.</a:t>
            </a:r>
            <a:r>
              <a:rPr lang="en-US" altLang="ja-JP" sz="1300" i="1">
                <a:solidFill>
                  <a:srgbClr val="0000C0"/>
                </a:solidFill>
                <a:latin typeface="Courier New" pitchFamily="49" charset="0"/>
              </a:rPr>
              <a:t>DISPLAY_NAME</a:t>
            </a:r>
            <a:r>
              <a:rPr lang="en-US" altLang="ja-JP" sz="1300">
                <a:solidFill>
                  <a:srgbClr val="000000"/>
                </a:solidFill>
                <a:latin typeface="Courier New" pitchFamily="49" charset="0"/>
              </a:rPr>
              <a:t> }, </a:t>
            </a:r>
            <a:r>
              <a:rPr lang="en-US" altLang="ja-JP" sz="1300" b="1">
                <a:solidFill>
                  <a:srgbClr val="7F0055"/>
                </a:solidFill>
                <a:latin typeface="Courier New" pitchFamily="49" charset="0"/>
              </a:rPr>
              <a:t>null</a:t>
            </a:r>
            <a:r>
              <a:rPr lang="en-US" altLang="ja-JP" sz="1300">
                <a:solidFill>
                  <a:srgbClr val="000000"/>
                </a:solidFill>
                <a:latin typeface="Courier New" pitchFamily="49" charset="0"/>
              </a:rPr>
              <a:t>, </a:t>
            </a:r>
            <a:r>
              <a:rPr lang="en-US" altLang="ja-JP" sz="1300" b="1">
                <a:solidFill>
                  <a:srgbClr val="7F0055"/>
                </a:solidFill>
                <a:latin typeface="Courier New" pitchFamily="49" charset="0"/>
              </a:rPr>
              <a:t>null</a:t>
            </a:r>
            <a:r>
              <a:rPr lang="en-US" altLang="ja-JP" sz="1300">
                <a:solidFill>
                  <a:srgbClr val="000000"/>
                </a:solidFill>
                <a:latin typeface="Courier New" pitchFamily="49" charset="0"/>
              </a:rPr>
              <a:t>, </a:t>
            </a:r>
            <a:r>
              <a:rPr lang="en-US" altLang="ja-JP" sz="1300" b="1">
                <a:solidFill>
                  <a:srgbClr val="7F0055"/>
                </a:solidFill>
                <a:latin typeface="Courier New" pitchFamily="49" charset="0"/>
              </a:rPr>
              <a:t>null</a:t>
            </a:r>
            <a:r>
              <a:rPr lang="en-US" altLang="ja-JP" sz="1300">
                <a:solidFill>
                  <a:srgbClr val="000000"/>
                </a:solidFill>
                <a:latin typeface="Courier New" pitchFamily="49" charset="0"/>
              </a:rPr>
              <a:t>);</a:t>
            </a:r>
          </a:p>
          <a:p>
            <a:pPr marL="233363" indent="-233363" defTabSz="990600">
              <a:spcBef>
                <a:spcPct val="50000"/>
              </a:spcBef>
            </a:pPr>
            <a:r>
              <a:rPr lang="en-US" altLang="ja-JP" sz="1300">
                <a:solidFill>
                  <a:srgbClr val="000000"/>
                </a:solidFill>
                <a:latin typeface="Courier New" pitchFamily="49" charset="0"/>
              </a:rPr>
              <a:t>        </a:t>
            </a:r>
            <a:r>
              <a:rPr lang="en-US" altLang="ja-JP" sz="1300" b="1">
                <a:solidFill>
                  <a:srgbClr val="7F0055"/>
                </a:solidFill>
                <a:latin typeface="Courier New" pitchFamily="49" charset="0"/>
              </a:rPr>
              <a:t>if</a:t>
            </a:r>
            <a:r>
              <a:rPr lang="en-US" altLang="ja-JP" sz="1300">
                <a:solidFill>
                  <a:srgbClr val="000000"/>
                </a:solidFill>
                <a:latin typeface="Courier New" pitchFamily="49" charset="0"/>
              </a:rPr>
              <a:t> (cursor.moveToFirst()) {</a:t>
            </a:r>
          </a:p>
          <a:p>
            <a:pPr marL="233363" indent="-233363" defTabSz="990600">
              <a:spcBef>
                <a:spcPct val="50000"/>
              </a:spcBef>
            </a:pPr>
            <a:r>
              <a:rPr lang="en-US" altLang="ja-JP" sz="1300">
                <a:solidFill>
                  <a:srgbClr val="000000"/>
                </a:solidFill>
                <a:latin typeface="Courier New" pitchFamily="49" charset="0"/>
              </a:rPr>
              <a:t>            </a:t>
            </a:r>
            <a:r>
              <a:rPr lang="en-US" altLang="ja-JP" sz="1300" b="1">
                <a:solidFill>
                  <a:srgbClr val="7F0055"/>
                </a:solidFill>
                <a:latin typeface="Courier New" pitchFamily="49" charset="0"/>
              </a:rPr>
              <a:t>int</a:t>
            </a:r>
            <a:r>
              <a:rPr lang="en-US" altLang="ja-JP" sz="1300">
                <a:solidFill>
                  <a:srgbClr val="000000"/>
                </a:solidFill>
                <a:latin typeface="Courier New" pitchFamily="49" charset="0"/>
              </a:rPr>
              <a:t> columnIndex = cursor.getColumnIndex(Contacts.</a:t>
            </a:r>
            <a:r>
              <a:rPr lang="en-US" altLang="ja-JP" sz="1300" i="1">
                <a:solidFill>
                  <a:srgbClr val="0000C0"/>
                </a:solidFill>
                <a:latin typeface="Courier New" pitchFamily="49" charset="0"/>
              </a:rPr>
              <a:t>DISPLAY_NAME</a:t>
            </a:r>
            <a:r>
              <a:rPr lang="en-US" altLang="ja-JP" sz="1300">
                <a:solidFill>
                  <a:srgbClr val="000000"/>
                </a:solidFill>
                <a:latin typeface="Courier New" pitchFamily="49" charset="0"/>
              </a:rPr>
              <a:t>);</a:t>
            </a:r>
          </a:p>
          <a:p>
            <a:pPr marL="233363" indent="-233363" defTabSz="990600">
              <a:spcBef>
                <a:spcPct val="50000"/>
              </a:spcBef>
            </a:pPr>
            <a:r>
              <a:rPr lang="en-US" altLang="ja-JP" sz="1300">
                <a:solidFill>
                  <a:srgbClr val="000000"/>
                </a:solidFill>
                <a:latin typeface="Courier New" pitchFamily="49" charset="0"/>
              </a:rPr>
              <a:t>            String name = cursor.getString(columnIndex);</a:t>
            </a:r>
          </a:p>
          <a:p>
            <a:pPr marL="233363" indent="-233363" defTabSz="990600">
              <a:spcBef>
                <a:spcPct val="50000"/>
              </a:spcBef>
            </a:pPr>
            <a:r>
              <a:rPr lang="en-US" altLang="ja-JP" sz="1300">
                <a:solidFill>
                  <a:srgbClr val="000000"/>
                </a:solidFill>
                <a:latin typeface="Courier New" pitchFamily="49" charset="0"/>
              </a:rPr>
              <a:t>            </a:t>
            </a:r>
            <a:r>
              <a:rPr lang="en-US" altLang="ja-JP" sz="1300">
                <a:solidFill>
                  <a:srgbClr val="3F7F5F"/>
                </a:solidFill>
                <a:latin typeface="Courier New" pitchFamily="49" charset="0"/>
              </a:rPr>
              <a:t>// Do something with the selected contact's name...</a:t>
            </a:r>
            <a:endParaRPr lang="en-US" altLang="ja-JP" sz="1300">
              <a:solidFill>
                <a:srgbClr val="000000"/>
              </a:solidFill>
              <a:latin typeface="Courier New" pitchFamily="49" charset="0"/>
            </a:endParaRPr>
          </a:p>
          <a:p>
            <a:pPr marL="233363" indent="-233363" defTabSz="990600">
              <a:spcBef>
                <a:spcPct val="50000"/>
              </a:spcBef>
            </a:pPr>
            <a:r>
              <a:rPr lang="en-US" altLang="ja-JP" sz="1300">
                <a:solidFill>
                  <a:srgbClr val="000000"/>
                </a:solidFill>
                <a:latin typeface="Courier New" pitchFamily="49" charset="0"/>
              </a:rPr>
              <a:t>        }</a:t>
            </a:r>
          </a:p>
          <a:p>
            <a:pPr marL="233363" indent="-233363" defTabSz="990600">
              <a:spcBef>
                <a:spcPct val="50000"/>
              </a:spcBef>
            </a:pPr>
            <a:r>
              <a:rPr lang="en-US" altLang="ja-JP" sz="1300">
                <a:solidFill>
                  <a:srgbClr val="000000"/>
                </a:solidFill>
                <a:latin typeface="Courier New" pitchFamily="49" charset="0"/>
              </a:rPr>
              <a:t>    }</a:t>
            </a:r>
          </a:p>
          <a:p>
            <a:pPr marL="233363" indent="-233363" defTabSz="990600">
              <a:spcBef>
                <a:spcPct val="50000"/>
              </a:spcBef>
            </a:pPr>
            <a:r>
              <a:rPr lang="en-US" altLang="ja-JP" sz="1300">
                <a:solidFill>
                  <a:srgbClr val="000000"/>
                </a:solidFill>
                <a:latin typeface="Courier New" pitchFamily="49" charset="0"/>
              </a:rPr>
              <a:t>}</a:t>
            </a:r>
          </a:p>
        </p:txBody>
      </p:sp>
      <p:grpSp>
        <p:nvGrpSpPr>
          <p:cNvPr id="374795" name="Group 11"/>
          <p:cNvGrpSpPr>
            <a:grpSpLocks/>
          </p:cNvGrpSpPr>
          <p:nvPr/>
        </p:nvGrpSpPr>
        <p:grpSpPr bwMode="auto">
          <a:xfrm>
            <a:off x="4559300" y="2146300"/>
            <a:ext cx="4991100" cy="4038600"/>
            <a:chOff x="2872" y="1408"/>
            <a:chExt cx="3144" cy="2544"/>
          </a:xfrm>
        </p:grpSpPr>
        <p:sp>
          <p:nvSpPr>
            <p:cNvPr id="374790" name="AutoShape 6"/>
            <p:cNvSpPr>
              <a:spLocks/>
            </p:cNvSpPr>
            <p:nvPr/>
          </p:nvSpPr>
          <p:spPr bwMode="auto">
            <a:xfrm>
              <a:off x="2872" y="1408"/>
              <a:ext cx="3144" cy="384"/>
            </a:xfrm>
            <a:prstGeom prst="borderCallout1">
              <a:avLst>
                <a:gd name="adj1" fmla="val 18750"/>
                <a:gd name="adj2" fmla="val -1528"/>
                <a:gd name="adj3" fmla="val 114583"/>
                <a:gd name="adj4" fmla="val -21630"/>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t> Intent object dùng để gọi ra Activity lấy thông tin Contact</a:t>
              </a:r>
            </a:p>
          </p:txBody>
        </p:sp>
        <p:sp>
          <p:nvSpPr>
            <p:cNvPr id="374791" name="AutoShape 7"/>
            <p:cNvSpPr>
              <a:spLocks/>
            </p:cNvSpPr>
            <p:nvPr/>
          </p:nvSpPr>
          <p:spPr bwMode="auto">
            <a:xfrm>
              <a:off x="4168" y="1984"/>
              <a:ext cx="1848" cy="384"/>
            </a:xfrm>
            <a:prstGeom prst="borderCallout1">
              <a:avLst>
                <a:gd name="adj1" fmla="val 18750"/>
                <a:gd name="adj2" fmla="val -2597"/>
                <a:gd name="adj3" fmla="val 27083"/>
                <a:gd name="adj4" fmla="val -10824"/>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t> Hằng số private qu</a:t>
              </a:r>
              <a:r>
                <a:rPr lang="en-US" altLang="ja-JP" sz="1400">
                  <a:latin typeface="Arial" charset="0"/>
                </a:rPr>
                <a:t>y</a:t>
              </a:r>
              <a:r>
                <a:rPr lang="en-US" altLang="ja-JP" sz="1200"/>
                <a:t> </a:t>
              </a:r>
              <a:r>
                <a:rPr lang="en-US" altLang="ja-JP"/>
                <a:t>định request là lấy thông tin Contact</a:t>
              </a:r>
            </a:p>
          </p:txBody>
        </p:sp>
        <p:sp>
          <p:nvSpPr>
            <p:cNvPr id="374792" name="AutoShape 8"/>
            <p:cNvSpPr>
              <a:spLocks/>
            </p:cNvSpPr>
            <p:nvPr/>
          </p:nvSpPr>
          <p:spPr bwMode="auto">
            <a:xfrm>
              <a:off x="4488" y="3568"/>
              <a:ext cx="1528" cy="384"/>
            </a:xfrm>
            <a:prstGeom prst="borderCallout1">
              <a:avLst>
                <a:gd name="adj1" fmla="val 18750"/>
                <a:gd name="adj2" fmla="val -3144"/>
                <a:gd name="adj3" fmla="val -168750"/>
                <a:gd name="adj4" fmla="val -68588"/>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t> Truy vấn thông tin content provider của Contact</a:t>
              </a:r>
            </a:p>
          </p:txBody>
        </p:sp>
        <p:sp>
          <p:nvSpPr>
            <p:cNvPr id="374794" name="AutoShape 10"/>
            <p:cNvSpPr>
              <a:spLocks/>
            </p:cNvSpPr>
            <p:nvPr/>
          </p:nvSpPr>
          <p:spPr bwMode="auto">
            <a:xfrm>
              <a:off x="5024" y="2920"/>
              <a:ext cx="984" cy="384"/>
            </a:xfrm>
            <a:prstGeom prst="borderCallout1">
              <a:avLst>
                <a:gd name="adj1" fmla="val 18750"/>
                <a:gd name="adj2" fmla="val -4880"/>
                <a:gd name="adj3" fmla="val -52083"/>
                <a:gd name="adj4" fmla="val -215449"/>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t> Request thành công hay ko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4795"/>
                                        </p:tgtEl>
                                        <p:attrNameLst>
                                          <p:attrName>style.visibility</p:attrName>
                                        </p:attrNameLst>
                                      </p:cBhvr>
                                      <p:to>
                                        <p:strVal val="visible"/>
                                      </p:to>
                                    </p:set>
                                    <p:animEffect transition="in" filter="blinds(horizontal)">
                                      <p:cBhvr>
                                        <p:cTn id="7" dur="500"/>
                                        <p:tgtEl>
                                          <p:spTgt spid="374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89A19DA-4974-4AB9-8529-BC188EDDB5D4}" type="slidenum">
              <a:rPr lang="en-US" altLang="ja-JP"/>
              <a:pPr/>
              <a:t>13</a:t>
            </a:fld>
            <a:endParaRPr lang="en-US" altLang="ja-JP"/>
          </a:p>
        </p:txBody>
      </p:sp>
      <p:sp>
        <p:nvSpPr>
          <p:cNvPr id="384002" name="Rectangle 2"/>
          <p:cNvSpPr>
            <a:spLocks noGrp="1" noChangeArrowheads="1"/>
          </p:cNvSpPr>
          <p:nvPr>
            <p:ph type="body" idx="1"/>
          </p:nvPr>
        </p:nvSpPr>
        <p:spPr/>
        <p:txBody>
          <a:bodyPr/>
          <a:lstStyle/>
          <a:p>
            <a:r>
              <a:rPr lang="en-US" altLang="ja-JP" sz="2400" b="0"/>
              <a:t>Shut down Activity hiện tại: Sử dụng method </a:t>
            </a:r>
            <a:r>
              <a:rPr lang="en-US" altLang="ja-JP" sz="2400"/>
              <a:t>finish()</a:t>
            </a:r>
          </a:p>
          <a:p>
            <a:r>
              <a:rPr lang="en-US" altLang="ja-JP" sz="2400" b="0"/>
              <a:t>Shut down Activity khởi động trước đó: Sử dụng method  </a:t>
            </a:r>
            <a:r>
              <a:rPr lang="en-US" altLang="ja-JP" sz="2400"/>
              <a:t>finishActivity()</a:t>
            </a:r>
          </a:p>
          <a:p>
            <a:pPr lvl="1"/>
            <a:r>
              <a:rPr lang="en-US" altLang="ja-JP" sz="2000"/>
              <a:t>Đối số: Request code – Request code tương ứng với Activity mà Developer chỉ định khi khởi động Activity bằng method startActivityForResult()</a:t>
            </a:r>
          </a:p>
          <a:p>
            <a:r>
              <a:rPr lang="en-US" altLang="ja-JP" sz="2400" b="0">
                <a:solidFill>
                  <a:srgbClr val="FF0000"/>
                </a:solidFill>
              </a:rPr>
              <a:t>Chú ý</a:t>
            </a:r>
          </a:p>
          <a:p>
            <a:pPr lvl="1"/>
            <a:r>
              <a:rPr lang="en-US" altLang="ja-JP" sz="2000"/>
              <a:t>Về cơ bản sẽ không cần sử dụng các method này, do Android đã thực hiện quản lý life cycle cho Activity</a:t>
            </a:r>
          </a:p>
          <a:p>
            <a:pPr lvl="1"/>
            <a:endParaRPr lang="en-US" altLang="ja-JP" sz="2000"/>
          </a:p>
          <a:p>
            <a:endParaRPr lang="en-US" altLang="ja-JP" sz="2400" b="0"/>
          </a:p>
          <a:p>
            <a:endParaRPr lang="en-US" altLang="ja-JP" sz="2400" b="0"/>
          </a:p>
          <a:p>
            <a:endParaRPr lang="en-US" altLang="ja-JP" sz="2400" b="0"/>
          </a:p>
          <a:p>
            <a:endParaRPr lang="en-US" altLang="ja-JP" sz="2400" b="0"/>
          </a:p>
          <a:p>
            <a:endParaRPr lang="en-US" altLang="ja-JP" sz="2400" b="0"/>
          </a:p>
          <a:p>
            <a:endParaRPr lang="en-US" altLang="ja-JP" sz="2400" b="0"/>
          </a:p>
        </p:txBody>
      </p:sp>
      <p:sp>
        <p:nvSpPr>
          <p:cNvPr id="384003"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Shutting down an Activity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F8021B6E-0214-4FAF-9523-0E3AFFCEFECF}" type="slidenum">
              <a:rPr lang="en-US" altLang="ja-JP"/>
              <a:pPr/>
              <a:t>14</a:t>
            </a:fld>
            <a:endParaRPr lang="en-US" altLang="ja-JP"/>
          </a:p>
        </p:txBody>
      </p:sp>
      <p:sp>
        <p:nvSpPr>
          <p:cNvPr id="382978" name="内容占位符 2"/>
          <p:cNvSpPr>
            <a:spLocks noGrp="1"/>
          </p:cNvSpPr>
          <p:nvPr>
            <p:ph sz="quarter" idx="4294967295"/>
          </p:nvPr>
        </p:nvSpPr>
        <p:spPr>
          <a:xfrm>
            <a:off x="595313" y="1074738"/>
            <a:ext cx="8915400" cy="5772150"/>
          </a:xfrm>
        </p:spPr>
        <p:txBody>
          <a:bodyPr lIns="99057" tIns="49528" rIns="99057" bIns="49528"/>
          <a:lstStyle/>
          <a:p>
            <a:pPr marL="273050" indent="-273050" defTabSz="914400"/>
            <a:r>
              <a:rPr lang="en-US" altLang="zh-CN" sz="2400" b="0"/>
              <a:t>1. Definition</a:t>
            </a:r>
          </a:p>
          <a:p>
            <a:pPr marL="273050" indent="-273050" defTabSz="914400"/>
            <a:r>
              <a:rPr lang="en-US" altLang="zh-CN" sz="2400" b="0"/>
              <a:t>2. Creating an Activity</a:t>
            </a:r>
          </a:p>
          <a:p>
            <a:pPr marL="273050" indent="-273050" defTabSz="914400"/>
            <a:r>
              <a:rPr lang="en-US" altLang="zh-CN" sz="2400" b="0"/>
              <a:t>3. Starting and shutting down an Activity</a:t>
            </a:r>
          </a:p>
          <a:p>
            <a:pPr marL="273050" indent="-273050" defTabSz="914400"/>
            <a:r>
              <a:rPr lang="en-US" altLang="zh-CN" sz="2400" b="0">
                <a:solidFill>
                  <a:srgbClr val="FF0000"/>
                </a:solidFill>
              </a:rPr>
              <a:t>4. Managing the Activity Lifecycle</a:t>
            </a:r>
          </a:p>
          <a:p>
            <a:pPr marL="273050" indent="-273050" defTabSz="914400"/>
            <a:r>
              <a:rPr lang="en-US" altLang="ja-JP" sz="2400" b="0"/>
              <a:t>5. Tasks and Back Stack</a:t>
            </a:r>
          </a:p>
          <a:p>
            <a:pPr marL="273050" indent="-273050" defTabSz="914400"/>
            <a:r>
              <a:rPr lang="en-US" altLang="ja-JP" sz="2400" b="0"/>
              <a:t>6. Practice</a:t>
            </a:r>
            <a:endParaRPr lang="en-US" altLang="zh-CN" sz="2400" b="0"/>
          </a:p>
        </p:txBody>
      </p:sp>
      <p:sp>
        <p:nvSpPr>
          <p:cNvPr id="382979"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Contents</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6EF300D-98D7-4ECE-B6C9-92267C78535A}" type="slidenum">
              <a:rPr lang="en-US" altLang="ja-JP"/>
              <a:pPr/>
              <a:t>15</a:t>
            </a:fld>
            <a:endParaRPr lang="en-US" altLang="ja-JP"/>
          </a:p>
        </p:txBody>
      </p:sp>
      <p:sp>
        <p:nvSpPr>
          <p:cNvPr id="375810" name="Rectangle 2"/>
          <p:cNvSpPr>
            <a:spLocks noGrp="1" noChangeArrowheads="1"/>
          </p:cNvSpPr>
          <p:nvPr>
            <p:ph type="body" idx="1"/>
          </p:nvPr>
        </p:nvSpPr>
        <p:spPr>
          <a:xfrm>
            <a:off x="531813" y="1131888"/>
            <a:ext cx="4967287" cy="4891087"/>
          </a:xfrm>
        </p:spPr>
        <p:txBody>
          <a:bodyPr/>
          <a:lstStyle/>
          <a:p>
            <a:r>
              <a:rPr lang="en-US" altLang="ja-JP" sz="2400" b="0"/>
              <a:t>3 trạng thái cơ bản của Activity</a:t>
            </a:r>
          </a:p>
          <a:p>
            <a:pPr lvl="1"/>
            <a:r>
              <a:rPr lang="en-US" altLang="ja-JP" sz="2000" b="1"/>
              <a:t>Resumed (Running):</a:t>
            </a:r>
            <a:r>
              <a:rPr lang="en-US" altLang="ja-JP" sz="2000"/>
              <a:t> Activity ở foreground và được focus</a:t>
            </a:r>
          </a:p>
          <a:p>
            <a:pPr lvl="1"/>
            <a:r>
              <a:rPr lang="en-US" altLang="ja-JP" sz="2000" b="1"/>
              <a:t>Paused:</a:t>
            </a:r>
            <a:r>
              <a:rPr lang="en-US" altLang="ja-JP" sz="2000"/>
              <a:t> Activit</a:t>
            </a:r>
            <a:r>
              <a:rPr lang="en-US" altLang="ja-JP" sz="2000">
                <a:latin typeface="Tahoma" pitchFamily="34" charset="0"/>
              </a:rPr>
              <a:t>y</a:t>
            </a:r>
            <a:r>
              <a:rPr lang="en-US" altLang="ja-JP" sz="2000"/>
              <a:t> đang visible, nhưng 1 Activity khác đang hiển thị ở foreground và được focus</a:t>
            </a:r>
          </a:p>
          <a:p>
            <a:pPr lvl="2"/>
            <a:r>
              <a:rPr lang="en-US" altLang="ja-JP" sz="1800"/>
              <a:t>Activity object được lưu trong bộ nhớ và duy trì thông tin trạng thái</a:t>
            </a:r>
          </a:p>
          <a:p>
            <a:pPr lvl="2"/>
            <a:r>
              <a:rPr lang="en-US" altLang="ja-JP" sz="1800"/>
              <a:t>Vẫn được gắn với window manager</a:t>
            </a:r>
          </a:p>
          <a:p>
            <a:pPr lvl="2"/>
            <a:r>
              <a:rPr lang="en-US" altLang="ja-JP" sz="1800"/>
              <a:t>Có thể bị hủy bởi system nếu tình trạng bộ nhớ quá thấp</a:t>
            </a:r>
          </a:p>
          <a:p>
            <a:pPr lvl="1"/>
            <a:r>
              <a:rPr lang="en-US" altLang="ja-JP" sz="2000" b="1"/>
              <a:t>Stopped:</a:t>
            </a:r>
            <a:r>
              <a:rPr lang="en-US" altLang="ja-JP" sz="2000"/>
              <a:t> Activity không còn visible</a:t>
            </a:r>
          </a:p>
          <a:p>
            <a:pPr lvl="2"/>
            <a:r>
              <a:rPr lang="en-US" altLang="ja-JP" sz="1800"/>
              <a:t>Có thể bị hủy bởi system khi cần bộ nhớ</a:t>
            </a:r>
          </a:p>
        </p:txBody>
      </p:sp>
      <p:sp>
        <p:nvSpPr>
          <p:cNvPr id="375811"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Managing the Activity Lifecycle</a:t>
            </a:r>
          </a:p>
        </p:txBody>
      </p:sp>
      <p:pic>
        <p:nvPicPr>
          <p:cNvPr id="375813" name="Picture 5"/>
          <p:cNvPicPr>
            <a:picLocks noChangeAspect="1" noChangeArrowheads="1"/>
          </p:cNvPicPr>
          <p:nvPr/>
        </p:nvPicPr>
        <p:blipFill>
          <a:blip r:embed="rId2" cstate="print"/>
          <a:srcRect/>
          <a:stretch>
            <a:fillRect/>
          </a:stretch>
        </p:blipFill>
        <p:spPr bwMode="auto">
          <a:xfrm>
            <a:off x="5540375" y="1227138"/>
            <a:ext cx="4122738" cy="3265487"/>
          </a:xfrm>
          <a:prstGeom prst="rect">
            <a:avLst/>
          </a:prstGeom>
          <a:noFill/>
        </p:spPr>
      </p:pic>
      <p:sp>
        <p:nvSpPr>
          <p:cNvPr id="375814" name="Rectangle 6"/>
          <p:cNvSpPr>
            <a:spLocks noChangeArrowheads="1"/>
          </p:cNvSpPr>
          <p:nvPr/>
        </p:nvSpPr>
        <p:spPr bwMode="auto">
          <a:xfrm>
            <a:off x="481013" y="6249988"/>
            <a:ext cx="9005887" cy="433387"/>
          </a:xfrm>
          <a:prstGeom prst="rect">
            <a:avLst/>
          </a:prstGeom>
          <a:noFill/>
          <a:ln w="9525">
            <a:noFill/>
            <a:miter lim="800000"/>
            <a:headEnd/>
            <a:tailEnd/>
          </a:ln>
          <a:effectLst/>
        </p:spPr>
        <p:txBody>
          <a:bodyPr lIns="0" tIns="0" rIns="0" bIns="0"/>
          <a:lstStyle/>
          <a:p>
            <a:pPr marL="233363" indent="-233363" defTabSz="990600">
              <a:buClr>
                <a:srgbClr val="000099"/>
              </a:buClr>
              <a:buFont typeface="Wingdings 3" pitchFamily="18" charset="2"/>
              <a:buNone/>
            </a:pPr>
            <a:r>
              <a:rPr lang="en-US" altLang="ja-JP" sz="2000" b="1">
                <a:latin typeface="Arial" charset="0"/>
                <a:sym typeface="Wingdings" pitchFamily="2" charset="2"/>
              </a:rPr>
              <a:t></a:t>
            </a:r>
            <a:r>
              <a:rPr lang="en-US" altLang="ja-JP" sz="2000" b="1">
                <a:latin typeface="Arial" charset="0"/>
              </a:rPr>
              <a:t>Quản lý lifecycle của Activity bằng cách implement các callback method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6836" name="Picture 4"/>
          <p:cNvPicPr>
            <a:picLocks noChangeAspect="1" noChangeArrowheads="1"/>
          </p:cNvPicPr>
          <p:nvPr/>
        </p:nvPicPr>
        <p:blipFill>
          <a:blip r:embed="rId2" cstate="print"/>
          <a:srcRect/>
          <a:stretch>
            <a:fillRect/>
          </a:stretch>
        </p:blipFill>
        <p:spPr bwMode="auto">
          <a:xfrm>
            <a:off x="1895475" y="14288"/>
            <a:ext cx="5762625" cy="7415212"/>
          </a:xfrm>
          <a:prstGeom prst="rect">
            <a:avLst/>
          </a:prstGeom>
          <a:noFill/>
          <a:ln w="9525" algn="ctr">
            <a:noFill/>
            <a:miter lim="800000"/>
            <a:headEnd/>
            <a:tailEnd/>
          </a:ln>
          <a:effectLst/>
        </p:spPr>
      </p:pic>
      <p:sp>
        <p:nvSpPr>
          <p:cNvPr id="376839" name="AutoShape 7"/>
          <p:cNvSpPr>
            <a:spLocks/>
          </p:cNvSpPr>
          <p:nvPr/>
        </p:nvSpPr>
        <p:spPr bwMode="auto">
          <a:xfrm>
            <a:off x="139700" y="660400"/>
            <a:ext cx="2438400" cy="647700"/>
          </a:xfrm>
          <a:prstGeom prst="borderCallout2">
            <a:avLst>
              <a:gd name="adj1" fmla="val 17648"/>
              <a:gd name="adj2" fmla="val 103125"/>
              <a:gd name="adj3" fmla="val 17648"/>
              <a:gd name="adj4" fmla="val 127472"/>
              <a:gd name="adj5" fmla="val 250981"/>
              <a:gd name="adj6" fmla="val 152606"/>
            </a:avLst>
          </a:prstGeom>
          <a:solidFill>
            <a:srgbClr val="CCECFF"/>
          </a:solidFill>
          <a:ln w="9525" algn="ctr">
            <a:solidFill>
              <a:srgbClr val="808080"/>
            </a:solidFill>
            <a:miter lim="800000"/>
            <a:headEnd/>
            <a:tailEnd/>
          </a:ln>
          <a:effectLst/>
        </p:spPr>
        <p:txBody>
          <a:bodyPr lIns="36000" tIns="0" rIns="0" bIns="0" anchor="ctr"/>
          <a:lstStyle/>
          <a:p>
            <a:pPr marL="233363" indent="-233363" defTabSz="990600"/>
            <a:r>
              <a:rPr lang="en-US" altLang="ja-JP"/>
              <a:t>Activity bắt đầu visible</a:t>
            </a:r>
          </a:p>
          <a:p>
            <a:pPr marL="233363" indent="-233363" defTabSz="990600"/>
            <a:r>
              <a:rPr lang="en-US" altLang="ja-JP">
                <a:sym typeface="Wingdings" pitchFamily="2" charset="2"/>
              </a:rPr>
              <a:t></a:t>
            </a:r>
            <a:r>
              <a:rPr lang="en-US" altLang="ja-JP"/>
              <a:t>Trạng thái là </a:t>
            </a:r>
            <a:r>
              <a:rPr lang="en-US" altLang="ja-JP" b="1"/>
              <a:t>RESUMED</a:t>
            </a:r>
          </a:p>
        </p:txBody>
      </p:sp>
      <p:sp>
        <p:nvSpPr>
          <p:cNvPr id="376841" name="AutoShape 9"/>
          <p:cNvSpPr>
            <a:spLocks/>
          </p:cNvSpPr>
          <p:nvPr/>
        </p:nvSpPr>
        <p:spPr bwMode="auto">
          <a:xfrm>
            <a:off x="6985000" y="2374900"/>
            <a:ext cx="2794000" cy="2209800"/>
          </a:xfrm>
          <a:prstGeom prst="borderCallout2">
            <a:avLst>
              <a:gd name="adj1" fmla="val 5171"/>
              <a:gd name="adj2" fmla="val -2727"/>
              <a:gd name="adj3" fmla="val 5171"/>
              <a:gd name="adj4" fmla="val -45852"/>
              <a:gd name="adj5" fmla="val 71264"/>
              <a:gd name="adj6" fmla="val -67273"/>
            </a:avLst>
          </a:prstGeom>
          <a:solidFill>
            <a:srgbClr val="CCECFF"/>
          </a:solidFill>
          <a:ln w="9525" algn="ctr">
            <a:solidFill>
              <a:srgbClr val="808080"/>
            </a:solidFill>
            <a:miter lim="800000"/>
            <a:headEnd/>
            <a:tailEnd/>
          </a:ln>
          <a:effectLst/>
        </p:spPr>
        <p:txBody>
          <a:bodyPr lIns="36000" tIns="0" rIns="0" bIns="0" anchor="ctr"/>
          <a:lstStyle/>
          <a:p>
            <a:pPr marL="233363" indent="-233363" defTabSz="990600"/>
            <a:r>
              <a:rPr lang="en-US" altLang="ja-JP"/>
              <a:t>Activity khác chiếm focus</a:t>
            </a:r>
          </a:p>
          <a:p>
            <a:pPr marL="233363" indent="-233363" defTabSz="990600"/>
            <a:r>
              <a:rPr lang="en-US" altLang="ja-JP">
                <a:sym typeface="Wingdings" pitchFamily="2" charset="2"/>
              </a:rPr>
              <a:t></a:t>
            </a:r>
            <a:r>
              <a:rPr lang="en-US" altLang="ja-JP"/>
              <a:t>Trạng thái là </a:t>
            </a:r>
            <a:r>
              <a:rPr lang="en-US" altLang="ja-JP" b="1"/>
              <a:t>PAUSED</a:t>
            </a:r>
          </a:p>
          <a:p>
            <a:pPr marL="233363" indent="-233363" defTabSz="990600"/>
            <a:r>
              <a:rPr lang="en-US" altLang="ja-JP" sz="1200" b="1"/>
              <a:t>※</a:t>
            </a:r>
            <a:r>
              <a:rPr lang="en-US" altLang="ja-JP"/>
              <a:t> Do khi ở trạng thái PAUSED</a:t>
            </a:r>
            <a:r>
              <a:rPr lang="en-US" altLang="ja-JP" b="1"/>
              <a:t>,</a:t>
            </a:r>
          </a:p>
          <a:p>
            <a:pPr marL="233363" indent="-233363" defTabSz="990600"/>
            <a:r>
              <a:rPr lang="en-US" altLang="ja-JP"/>
              <a:t>Activity có thể bị hủy bởi</a:t>
            </a:r>
          </a:p>
          <a:p>
            <a:pPr marL="233363" indent="-233363" defTabSz="990600"/>
            <a:r>
              <a:rPr lang="en-US" altLang="ja-JP"/>
              <a:t>System nên sẽ viết code lưu</a:t>
            </a:r>
          </a:p>
          <a:p>
            <a:pPr marL="233363" indent="-233363" defTabSz="990600"/>
            <a:r>
              <a:rPr lang="en-US" altLang="ja-JP"/>
              <a:t>data cần thiết (Ví dụ data</a:t>
            </a:r>
          </a:p>
          <a:p>
            <a:pPr marL="233363" indent="-233363" defTabSz="990600"/>
            <a:r>
              <a:rPr lang="en-US" altLang="ja-JP"/>
              <a:t>người dùng edit) tại đây.</a:t>
            </a:r>
          </a:p>
        </p:txBody>
      </p:sp>
      <p:sp>
        <p:nvSpPr>
          <p:cNvPr id="376842" name="AutoShape 10"/>
          <p:cNvSpPr>
            <a:spLocks/>
          </p:cNvSpPr>
          <p:nvPr/>
        </p:nvSpPr>
        <p:spPr bwMode="auto">
          <a:xfrm>
            <a:off x="114300" y="5384800"/>
            <a:ext cx="2438400" cy="647700"/>
          </a:xfrm>
          <a:prstGeom prst="borderCallout2">
            <a:avLst>
              <a:gd name="adj1" fmla="val 17648"/>
              <a:gd name="adj2" fmla="val 103125"/>
              <a:gd name="adj3" fmla="val 17648"/>
              <a:gd name="adj4" fmla="val 127736"/>
              <a:gd name="adj5" fmla="val -19606"/>
              <a:gd name="adj6" fmla="val 153125"/>
            </a:avLst>
          </a:prstGeom>
          <a:solidFill>
            <a:srgbClr val="CCECFF"/>
          </a:solidFill>
          <a:ln w="9525" algn="ctr">
            <a:solidFill>
              <a:srgbClr val="808080"/>
            </a:solidFill>
            <a:miter lim="800000"/>
            <a:headEnd/>
            <a:tailEnd/>
          </a:ln>
          <a:effectLst/>
        </p:spPr>
        <p:txBody>
          <a:bodyPr lIns="36000" tIns="0" rIns="0" bIns="0" anchor="ctr"/>
          <a:lstStyle/>
          <a:p>
            <a:pPr marL="233363" indent="-233363" defTabSz="990600"/>
            <a:r>
              <a:rPr lang="en-US" altLang="ja-JP"/>
              <a:t>Activity không còn visible</a:t>
            </a:r>
          </a:p>
          <a:p>
            <a:pPr marL="233363" indent="-233363" defTabSz="990600"/>
            <a:r>
              <a:rPr lang="en-US" altLang="ja-JP">
                <a:sym typeface="Wingdings" pitchFamily="2" charset="2"/>
              </a:rPr>
              <a:t></a:t>
            </a:r>
            <a:r>
              <a:rPr lang="en-US" altLang="ja-JP"/>
              <a:t>Trạng thái là </a:t>
            </a:r>
            <a:r>
              <a:rPr lang="en-US" altLang="ja-JP" b="1"/>
              <a:t>STOPED</a:t>
            </a:r>
          </a:p>
        </p:txBody>
      </p:sp>
      <p:sp>
        <p:nvSpPr>
          <p:cNvPr id="376843" name="AutoShape 11"/>
          <p:cNvSpPr>
            <a:spLocks/>
          </p:cNvSpPr>
          <p:nvPr/>
        </p:nvSpPr>
        <p:spPr bwMode="auto">
          <a:xfrm>
            <a:off x="6197600" y="5892800"/>
            <a:ext cx="2667000" cy="609600"/>
          </a:xfrm>
          <a:prstGeom prst="borderCallout1">
            <a:avLst>
              <a:gd name="adj1" fmla="val 18750"/>
              <a:gd name="adj2" fmla="val -2856"/>
              <a:gd name="adj3" fmla="val 64583"/>
              <a:gd name="adj4" fmla="val -38569"/>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sym typeface="Wingdings" pitchFamily="2" charset="2"/>
              </a:rPr>
              <a:t></a:t>
            </a:r>
            <a:r>
              <a:rPr lang="en-US" altLang="ja-JP"/>
              <a:t>Trạng thái là </a:t>
            </a:r>
            <a:r>
              <a:rPr lang="en-US" altLang="ja-JP" b="1"/>
              <a:t>DESTROYED</a:t>
            </a:r>
          </a:p>
          <a:p>
            <a:pPr marL="233363" indent="-233363" algn="ctr" defTabSz="990600"/>
            <a:endParaRPr lang="en-US" altLang="ja-JP"/>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95E2F28-FB1B-4891-AE66-7831E452A422}" type="slidenum">
              <a:rPr lang="en-US" altLang="ja-JP"/>
              <a:pPr/>
              <a:t>17</a:t>
            </a:fld>
            <a:endParaRPr lang="en-US" altLang="ja-JP"/>
          </a:p>
        </p:txBody>
      </p:sp>
      <p:sp>
        <p:nvSpPr>
          <p:cNvPr id="378882" name="Rectangle 2"/>
          <p:cNvSpPr>
            <a:spLocks noGrp="1" noChangeArrowheads="1"/>
          </p:cNvSpPr>
          <p:nvPr>
            <p:ph type="body" idx="1"/>
          </p:nvPr>
        </p:nvSpPr>
        <p:spPr/>
        <p:txBody>
          <a:bodyPr/>
          <a:lstStyle/>
          <a:p>
            <a:r>
              <a:rPr lang="en-US" altLang="ja-JP" sz="1800" b="0"/>
              <a:t>onCreate()</a:t>
            </a:r>
          </a:p>
          <a:p>
            <a:pPr lvl="1"/>
            <a:r>
              <a:rPr lang="en-US" altLang="ja-JP" sz="1600"/>
              <a:t>Được gọi khi Activity được tạo</a:t>
            </a:r>
          </a:p>
          <a:p>
            <a:pPr lvl="1"/>
            <a:r>
              <a:rPr lang="en-US" altLang="ja-JP" sz="1600"/>
              <a:t>Xử lý thường implement: Khởi tạo UI (Tạo View, bind data, ...)</a:t>
            </a:r>
          </a:p>
          <a:p>
            <a:pPr lvl="1"/>
            <a:r>
              <a:rPr lang="en-US" altLang="ja-JP" sz="1600"/>
              <a:t>Đối số: Đối tượng Bundle lưu giữ trạng thái trước đó của Activity nếu có (Trường hợp Activity được capture)</a:t>
            </a:r>
          </a:p>
          <a:p>
            <a:r>
              <a:rPr lang="en-US" altLang="ja-JP" sz="1800" b="0"/>
              <a:t>onRestart()</a:t>
            </a:r>
          </a:p>
          <a:p>
            <a:pPr lvl="1"/>
            <a:r>
              <a:rPr lang="en-US" altLang="ja-JP" sz="1600"/>
              <a:t>Được gọi khi 1 Activity được start lại khi Activity đó đã bị stop trước đó</a:t>
            </a:r>
          </a:p>
          <a:p>
            <a:r>
              <a:rPr lang="en-US" altLang="ja-JP" sz="1800" b="0"/>
              <a:t>onStart()</a:t>
            </a:r>
          </a:p>
          <a:p>
            <a:pPr lvl="1"/>
            <a:r>
              <a:rPr lang="en-US" altLang="ja-JP" sz="1600"/>
              <a:t>Được gọi trước khi Activity trở nên visible với người dùng</a:t>
            </a:r>
          </a:p>
          <a:p>
            <a:r>
              <a:rPr lang="en-US" altLang="ja-JP" sz="1800" b="0"/>
              <a:t>onResume()</a:t>
            </a:r>
          </a:p>
          <a:p>
            <a:pPr lvl="1"/>
            <a:r>
              <a:rPr lang="en-US" altLang="ja-JP" sz="1600"/>
              <a:t>Được gọi ngay trước khi Activity bắt đầu tương tác với user</a:t>
            </a:r>
          </a:p>
          <a:p>
            <a:r>
              <a:rPr lang="en-US" altLang="ja-JP" sz="1800" b="0"/>
              <a:t>onPause()</a:t>
            </a:r>
          </a:p>
          <a:p>
            <a:pPr lvl="1"/>
            <a:r>
              <a:rPr lang="en-US" altLang="ja-JP" sz="1600"/>
              <a:t>Được gọi khi system tiếp tục lại 1 Activity khác</a:t>
            </a:r>
          </a:p>
          <a:p>
            <a:pPr lvl="1"/>
            <a:r>
              <a:rPr lang="en-US" altLang="ja-JP" sz="1600"/>
              <a:t>Xử lý thường implement: Lưu lại các thay đổi, stop animation cũng như các thao tác tiêu tốn CPU</a:t>
            </a:r>
          </a:p>
          <a:p>
            <a:r>
              <a:rPr lang="en-US" altLang="ja-JP" sz="1800" b="0"/>
              <a:t>onStop()</a:t>
            </a:r>
          </a:p>
          <a:p>
            <a:pPr lvl="1"/>
            <a:r>
              <a:rPr lang="en-US" altLang="ja-JP" sz="1600"/>
              <a:t>Được gọi khi Activity không còn visible</a:t>
            </a:r>
          </a:p>
          <a:p>
            <a:r>
              <a:rPr lang="en-US" altLang="ja-JP" sz="1800" b="0"/>
              <a:t>onDestroy()</a:t>
            </a:r>
          </a:p>
          <a:p>
            <a:pPr lvl="1"/>
            <a:r>
              <a:rPr lang="en-US" altLang="ja-JP" sz="1600"/>
              <a:t>Được gọi khi Activity bị hủy</a:t>
            </a:r>
          </a:p>
        </p:txBody>
      </p:sp>
      <p:sp>
        <p:nvSpPr>
          <p:cNvPr id="378883"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Callback methods summary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C50B1E2-FB1B-4D0C-9B4B-E0A8B42EE55E}" type="slidenum">
              <a:rPr lang="en-US" altLang="ja-JP"/>
              <a:pPr/>
              <a:t>18</a:t>
            </a:fld>
            <a:endParaRPr lang="en-US" altLang="ja-JP"/>
          </a:p>
        </p:txBody>
      </p:sp>
      <p:sp>
        <p:nvSpPr>
          <p:cNvPr id="379906" name="Rectangle 2"/>
          <p:cNvSpPr>
            <a:spLocks noGrp="1" noChangeArrowheads="1"/>
          </p:cNvSpPr>
          <p:nvPr>
            <p:ph type="body" idx="1"/>
          </p:nvPr>
        </p:nvSpPr>
        <p:spPr/>
        <p:txBody>
          <a:bodyPr/>
          <a:lstStyle/>
          <a:p>
            <a:r>
              <a:rPr lang="en-US" altLang="ja-JP" sz="2400" b="0"/>
              <a:t>Khi Activity bị pause hay bị stop, trạng thái </a:t>
            </a:r>
            <a:r>
              <a:rPr lang="en-US" altLang="ja-JP" sz="1600" b="0">
                <a:solidFill>
                  <a:srgbClr val="FF0000"/>
                </a:solidFill>
              </a:rPr>
              <a:t>(*1)</a:t>
            </a:r>
            <a:r>
              <a:rPr lang="en-US" altLang="ja-JP" sz="1400">
                <a:solidFill>
                  <a:srgbClr val="FF0000"/>
                </a:solidFill>
              </a:rPr>
              <a:t> </a:t>
            </a:r>
            <a:r>
              <a:rPr lang="en-US" altLang="ja-JP" sz="2400" b="0"/>
              <a:t>của Activity vẫn được giữ lại</a:t>
            </a:r>
          </a:p>
          <a:p>
            <a:pPr lvl="1">
              <a:buFont typeface="ＭＳ ゴシック" pitchFamily="49" charset="-128"/>
              <a:buNone/>
            </a:pPr>
            <a:r>
              <a:rPr lang="en-US" altLang="ja-JP" sz="2000">
                <a:sym typeface="Wingdings" pitchFamily="2" charset="2"/>
              </a:rPr>
              <a:t></a:t>
            </a:r>
            <a:r>
              <a:rPr lang="en-US" altLang="ja-JP" sz="2000"/>
              <a:t> Khi Activity được focus trở lại các thay đổi trước đó sẽ được giữ nguyên</a:t>
            </a:r>
          </a:p>
          <a:p>
            <a:r>
              <a:rPr lang="en-US" altLang="ja-JP" sz="2400" b="0"/>
              <a:t>Tuy nhiên 1 số trường hợp chẳng hạn khi system cần bộ nhớ, Activity sẽ bị hủy -&gt; Activity sẽ ko giữ nguyên được trạng thái khi lấy lại focus.</a:t>
            </a:r>
          </a:p>
          <a:p>
            <a:pPr>
              <a:buFont typeface="Wingdings 3" pitchFamily="18" charset="2"/>
              <a:buNone/>
            </a:pPr>
            <a:r>
              <a:rPr lang="en-US" altLang="ja-JP" sz="2400" b="0">
                <a:sym typeface="Wingdings" pitchFamily="2" charset="2"/>
              </a:rPr>
              <a:t></a:t>
            </a:r>
            <a:r>
              <a:rPr lang="en-US" altLang="ja-JP" sz="2400" b="0"/>
              <a:t>Cần implement callback method để lưu thông tin trạng thái của Activity:</a:t>
            </a:r>
          </a:p>
          <a:p>
            <a:pPr lvl="1"/>
            <a:r>
              <a:rPr lang="en-US" altLang="ja-JP" sz="2000"/>
              <a:t>onPause(): Lưu persistent state data phạm vi ứng dụng</a:t>
            </a:r>
          </a:p>
          <a:p>
            <a:pPr lvl="2"/>
            <a:r>
              <a:rPr lang="en-US" altLang="ja-JP" sz="1800"/>
              <a:t>Xử lý khôi phục trạng thái thực hiện ở method </a:t>
            </a:r>
            <a:r>
              <a:rPr lang="en-US" altLang="ja-JP" sz="1800" i="1"/>
              <a:t>onResume()</a:t>
            </a:r>
            <a:endParaRPr lang="en-US" altLang="ja-JP" sz="1800" b="1">
              <a:solidFill>
                <a:srgbClr val="FF0000"/>
              </a:solidFill>
            </a:endParaRPr>
          </a:p>
          <a:p>
            <a:pPr lvl="1"/>
            <a:r>
              <a:rPr lang="en-US" altLang="ja-JP" sz="2000"/>
              <a:t>onSaveInstanceState(Bundle outState): Lưu trạng thái của Activity (</a:t>
            </a:r>
            <a:r>
              <a:rPr lang="en-US" altLang="ja-JP" sz="2000">
                <a:solidFill>
                  <a:srgbClr val="000000"/>
                </a:solidFill>
              </a:rPr>
              <a:t>transient</a:t>
            </a:r>
            <a:r>
              <a:rPr lang="en-US" altLang="ja-JP" sz="2000"/>
              <a:t> state data</a:t>
            </a:r>
            <a:r>
              <a:rPr lang="en-US" altLang="ja-JP"/>
              <a:t>)</a:t>
            </a:r>
          </a:p>
          <a:p>
            <a:pPr lvl="2"/>
            <a:r>
              <a:rPr lang="en-US" altLang="ja-JP" sz="1800">
                <a:sym typeface="Wingdings" pitchFamily="2" charset="2"/>
              </a:rPr>
              <a:t>Xử lý khôi phục trạng thái thực hiện ở method </a:t>
            </a:r>
            <a:r>
              <a:rPr lang="en-US" altLang="ja-JP" sz="1800" i="1">
                <a:sym typeface="Wingdings" pitchFamily="2" charset="2"/>
              </a:rPr>
              <a:t>onCreate() hoặc onRestoreInstanceState()</a:t>
            </a:r>
          </a:p>
          <a:p>
            <a:pPr lvl="2"/>
            <a:r>
              <a:rPr lang="en-US" altLang="ja-JP" sz="1800">
                <a:sym typeface="Wingdings" pitchFamily="2" charset="2"/>
              </a:rPr>
              <a:t>Trường hợp khởi động lại ứng dụng sẽ mất  các thông tin trạng thái</a:t>
            </a:r>
          </a:p>
        </p:txBody>
      </p:sp>
      <p:sp>
        <p:nvSpPr>
          <p:cNvPr id="379907"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Saving activity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DD410C33-3428-4AAD-87C9-A4F43CD6F712}" type="slidenum">
              <a:rPr lang="en-US" altLang="ja-JP"/>
              <a:pPr/>
              <a:t>1</a:t>
            </a:fld>
            <a:endParaRPr lang="en-US" altLang="ja-JP"/>
          </a:p>
        </p:txBody>
      </p:sp>
      <p:sp>
        <p:nvSpPr>
          <p:cNvPr id="288772" name="内容占位符 2"/>
          <p:cNvSpPr>
            <a:spLocks noGrp="1"/>
          </p:cNvSpPr>
          <p:nvPr>
            <p:ph sz="quarter" idx="4294967295"/>
          </p:nvPr>
        </p:nvSpPr>
        <p:spPr>
          <a:xfrm>
            <a:off x="595313" y="1074738"/>
            <a:ext cx="8915400" cy="5772150"/>
          </a:xfrm>
        </p:spPr>
        <p:txBody>
          <a:bodyPr lIns="99057" tIns="49528" rIns="99057" bIns="49528"/>
          <a:lstStyle/>
          <a:p>
            <a:pPr marL="273050" indent="-273050" defTabSz="914400"/>
            <a:r>
              <a:rPr lang="en-US" altLang="zh-CN" sz="2400" b="0"/>
              <a:t>1. Definition</a:t>
            </a:r>
          </a:p>
          <a:p>
            <a:pPr marL="273050" indent="-273050" defTabSz="914400"/>
            <a:r>
              <a:rPr lang="en-US" altLang="zh-CN" sz="2400" b="0"/>
              <a:t>2. Creating an Activity</a:t>
            </a:r>
          </a:p>
          <a:p>
            <a:pPr marL="273050" indent="-273050" defTabSz="914400"/>
            <a:r>
              <a:rPr lang="en-US" altLang="zh-CN" sz="2400" b="0"/>
              <a:t>3. Starting and shutting down an Activity</a:t>
            </a:r>
          </a:p>
          <a:p>
            <a:pPr marL="273050" indent="-273050" defTabSz="914400"/>
            <a:r>
              <a:rPr lang="en-US" altLang="zh-CN" sz="2400" b="0"/>
              <a:t>4. Managing the Activity Lifecycle</a:t>
            </a:r>
            <a:endParaRPr lang="en-US" altLang="ja-JP" sz="2400" b="0"/>
          </a:p>
          <a:p>
            <a:pPr marL="273050" indent="-273050" defTabSz="914400"/>
            <a:r>
              <a:rPr lang="en-US" altLang="ja-JP" sz="2400" b="0"/>
              <a:t>5. Tasks and Back Stack</a:t>
            </a:r>
          </a:p>
          <a:p>
            <a:pPr marL="273050" indent="-273050" defTabSz="914400"/>
            <a:r>
              <a:rPr lang="en-US" altLang="ja-JP" sz="2400" b="0"/>
              <a:t>6. Practice</a:t>
            </a:r>
          </a:p>
        </p:txBody>
      </p:sp>
      <p:sp>
        <p:nvSpPr>
          <p:cNvPr id="288773" name="Rectangle 5"/>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Contents</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98024F4-72C2-4519-9412-44A5CB3878A7}" type="slidenum">
              <a:rPr lang="en-US" altLang="ja-JP"/>
              <a:pPr/>
              <a:t>19</a:t>
            </a:fld>
            <a:endParaRPr lang="en-US" altLang="ja-JP"/>
          </a:p>
        </p:txBody>
      </p:sp>
      <p:sp>
        <p:nvSpPr>
          <p:cNvPr id="380930" name="Rectangle 2"/>
          <p:cNvSpPr>
            <a:spLocks noGrp="1" noChangeArrowheads="1"/>
          </p:cNvSpPr>
          <p:nvPr>
            <p:ph type="body" idx="1"/>
          </p:nvPr>
        </p:nvSpPr>
        <p:spPr/>
        <p:txBody>
          <a:bodyPr/>
          <a:lstStyle/>
          <a:p>
            <a:r>
              <a:rPr lang="en-US" altLang="ja-JP" b="0"/>
              <a:t>Được gọi trước khi system hủy Activity</a:t>
            </a:r>
          </a:p>
          <a:p>
            <a:r>
              <a:rPr lang="en-US" altLang="ja-JP" b="0"/>
              <a:t>Đối số là Bundle instance dùng để lưu thông tin trạng thái Activity dưới dạng các cặp key-value.</a:t>
            </a:r>
          </a:p>
        </p:txBody>
      </p:sp>
      <p:sp>
        <p:nvSpPr>
          <p:cNvPr id="380931"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onSaveInstanceState() callback method</a:t>
            </a:r>
          </a:p>
        </p:txBody>
      </p:sp>
      <p:grpSp>
        <p:nvGrpSpPr>
          <p:cNvPr id="380937" name="Group 9"/>
          <p:cNvGrpSpPr>
            <a:grpSpLocks/>
          </p:cNvGrpSpPr>
          <p:nvPr/>
        </p:nvGrpSpPr>
        <p:grpSpPr bwMode="auto">
          <a:xfrm>
            <a:off x="469900" y="2368550"/>
            <a:ext cx="9004300" cy="3670300"/>
            <a:chOff x="304" y="1492"/>
            <a:chExt cx="5672" cy="2312"/>
          </a:xfrm>
        </p:grpSpPr>
        <p:pic>
          <p:nvPicPr>
            <p:cNvPr id="380933" name="Picture 5"/>
            <p:cNvPicPr>
              <a:picLocks noChangeAspect="1" noChangeArrowheads="1"/>
            </p:cNvPicPr>
            <p:nvPr/>
          </p:nvPicPr>
          <p:blipFill>
            <a:blip r:embed="rId2" cstate="print"/>
            <a:srcRect/>
            <a:stretch>
              <a:fillRect/>
            </a:stretch>
          </p:blipFill>
          <p:spPr bwMode="auto">
            <a:xfrm>
              <a:off x="1655" y="1492"/>
              <a:ext cx="3655" cy="2312"/>
            </a:xfrm>
            <a:prstGeom prst="rect">
              <a:avLst/>
            </a:prstGeom>
            <a:noFill/>
            <a:ln w="9525" algn="ctr">
              <a:noFill/>
              <a:miter lim="800000"/>
              <a:headEnd/>
              <a:tailEnd/>
            </a:ln>
            <a:effectLst/>
          </p:spPr>
        </p:pic>
        <p:sp>
          <p:nvSpPr>
            <p:cNvPr id="380934" name="AutoShape 6"/>
            <p:cNvSpPr>
              <a:spLocks/>
            </p:cNvSpPr>
            <p:nvPr/>
          </p:nvSpPr>
          <p:spPr bwMode="auto">
            <a:xfrm>
              <a:off x="4560" y="3304"/>
              <a:ext cx="1416" cy="472"/>
            </a:xfrm>
            <a:prstGeom prst="borderCallout1">
              <a:avLst>
                <a:gd name="adj1" fmla="val 15255"/>
                <a:gd name="adj2" fmla="val -3389"/>
                <a:gd name="adj3" fmla="val -110171"/>
                <a:gd name="adj4" fmla="val -46894"/>
              </a:avLst>
            </a:prstGeom>
            <a:solidFill>
              <a:srgbClr val="CCECFF"/>
            </a:solidFill>
            <a:ln w="9525" algn="ctr">
              <a:solidFill>
                <a:srgbClr val="808080"/>
              </a:solidFill>
              <a:miter lim="800000"/>
              <a:headEnd/>
              <a:tailEnd/>
            </a:ln>
            <a:effectLst/>
          </p:spPr>
          <p:txBody>
            <a:bodyPr lIns="36000" tIns="0" rIns="0" bIns="0" anchor="ctr"/>
            <a:lstStyle/>
            <a:p>
              <a:pPr marL="233363" indent="-233363" defTabSz="990600"/>
              <a:r>
                <a:rPr lang="en-US" altLang="ja-JP"/>
                <a:t>Lưu thông tin trạng thái vào đối tượng Bundle</a:t>
              </a:r>
            </a:p>
          </p:txBody>
        </p:sp>
        <p:sp>
          <p:nvSpPr>
            <p:cNvPr id="380935" name="AutoShape 7"/>
            <p:cNvSpPr>
              <a:spLocks/>
            </p:cNvSpPr>
            <p:nvPr/>
          </p:nvSpPr>
          <p:spPr bwMode="auto">
            <a:xfrm>
              <a:off x="304" y="2544"/>
              <a:ext cx="1296" cy="760"/>
            </a:xfrm>
            <a:prstGeom prst="borderCallout1">
              <a:avLst>
                <a:gd name="adj1" fmla="val 9472"/>
                <a:gd name="adj2" fmla="val 103704"/>
                <a:gd name="adj3" fmla="val -23157"/>
                <a:gd name="adj4" fmla="val 119134"/>
              </a:avLst>
            </a:prstGeom>
            <a:solidFill>
              <a:srgbClr val="CCECFF"/>
            </a:solidFill>
            <a:ln w="9525" algn="ctr">
              <a:solidFill>
                <a:srgbClr val="808080"/>
              </a:solidFill>
              <a:miter lim="800000"/>
              <a:headEnd/>
              <a:tailEnd/>
            </a:ln>
            <a:effectLst/>
          </p:spPr>
          <p:txBody>
            <a:bodyPr lIns="36000" tIns="0" rIns="0" bIns="0" anchor="ctr"/>
            <a:lstStyle/>
            <a:p>
              <a:pPr marL="233363" indent="-233363" defTabSz="990600"/>
              <a:r>
                <a:rPr lang="en-US" altLang="ja-JP"/>
                <a:t>Đối số là đối tượng</a:t>
              </a:r>
            </a:p>
            <a:p>
              <a:pPr marL="233363" indent="-233363" defTabSz="990600"/>
              <a:r>
                <a:rPr lang="en-US" altLang="ja-JP"/>
                <a:t> Bundle đã thiết đặt</a:t>
              </a:r>
            </a:p>
            <a:p>
              <a:pPr marL="233363" indent="-233363" defTabSz="990600"/>
              <a:r>
                <a:rPr lang="en-US" altLang="ja-JP"/>
                <a:t> thông tin ở method</a:t>
              </a:r>
            </a:p>
            <a:p>
              <a:pPr marL="233363" indent="-233363" defTabSz="990600"/>
              <a:r>
                <a:rPr lang="en-US" altLang="ja-JP">
                  <a:solidFill>
                    <a:schemeClr val="tx2"/>
                  </a:solidFill>
                </a:rPr>
                <a:t> onSaveInstanceState()</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AAAFE7D-2B87-4FA3-932C-BB05D38CA3FF}" type="slidenum">
              <a:rPr lang="en-US" altLang="ja-JP"/>
              <a:pPr/>
              <a:t>20</a:t>
            </a:fld>
            <a:endParaRPr lang="en-US" altLang="ja-JP"/>
          </a:p>
        </p:txBody>
      </p:sp>
      <p:sp>
        <p:nvSpPr>
          <p:cNvPr id="363522" name="Rectangle 2"/>
          <p:cNvSpPr>
            <a:spLocks noGrp="1" noChangeArrowheads="1"/>
          </p:cNvSpPr>
          <p:nvPr>
            <p:ph type="body" idx="1"/>
          </p:nvPr>
        </p:nvSpPr>
        <p:spPr>
          <a:xfrm>
            <a:off x="544513" y="1131888"/>
            <a:ext cx="8840787" cy="5780087"/>
          </a:xfrm>
          <a:noFill/>
          <a:ln w="12700">
            <a:solidFill>
              <a:schemeClr val="tx1"/>
            </a:solidFill>
          </a:ln>
        </p:spPr>
        <p:txBody>
          <a:bodyPr lIns="36000"/>
          <a:lstStyle/>
          <a:p>
            <a:pPr>
              <a:lnSpc>
                <a:spcPct val="80000"/>
              </a:lnSpc>
              <a:buFont typeface="Wingdings 3" pitchFamily="18" charset="2"/>
              <a:buNone/>
            </a:pPr>
            <a:r>
              <a:rPr lang="en-US" altLang="ja-JP" sz="1600" b="0">
                <a:solidFill>
                  <a:srgbClr val="646464"/>
                </a:solidFill>
                <a:latin typeface="Courier New" pitchFamily="49" charset="0"/>
              </a:rPr>
              <a:t>@Override</a:t>
            </a:r>
            <a:endParaRPr lang="en-US" altLang="ja-JP" sz="1600" b="0">
              <a:latin typeface="Courier New" pitchFamily="49" charset="0"/>
            </a:endParaRPr>
          </a:p>
          <a:p>
            <a:pPr>
              <a:lnSpc>
                <a:spcPct val="80000"/>
              </a:lnSpc>
              <a:buFont typeface="Wingdings 3" pitchFamily="18" charset="2"/>
              <a:buNone/>
            </a:pPr>
            <a:r>
              <a:rPr lang="en-US" altLang="ja-JP" sz="1600">
                <a:solidFill>
                  <a:srgbClr val="7F0055"/>
                </a:solidFill>
                <a:latin typeface="Courier New" pitchFamily="49" charset="0"/>
              </a:rPr>
              <a:t>public</a:t>
            </a:r>
            <a:r>
              <a:rPr lang="en-US" altLang="ja-JP" sz="1600" b="0">
                <a:solidFill>
                  <a:srgbClr val="000000"/>
                </a:solidFill>
                <a:latin typeface="Courier New" pitchFamily="49" charset="0"/>
              </a:rPr>
              <a:t> </a:t>
            </a:r>
            <a:r>
              <a:rPr lang="en-US" altLang="ja-JP" sz="1600">
                <a:solidFill>
                  <a:srgbClr val="7F0055"/>
                </a:solidFill>
                <a:latin typeface="Courier New" pitchFamily="49" charset="0"/>
              </a:rPr>
              <a:t>void</a:t>
            </a:r>
            <a:r>
              <a:rPr lang="en-US" altLang="ja-JP" sz="1600" b="0">
                <a:solidFill>
                  <a:srgbClr val="000000"/>
                </a:solidFill>
                <a:latin typeface="Courier New" pitchFamily="49" charset="0"/>
              </a:rPr>
              <a:t> onSaveInstanceState(Bundle savedInstanceState) {</a:t>
            </a:r>
            <a:endParaRPr lang="en-US" altLang="ja-JP" sz="1600" b="0">
              <a:latin typeface="Courier New" pitchFamily="49" charset="0"/>
            </a:endParaRPr>
          </a:p>
          <a:p>
            <a:pPr>
              <a:lnSpc>
                <a:spcPct val="80000"/>
              </a:lnSpc>
              <a:buFont typeface="Wingdings 3" pitchFamily="18" charset="2"/>
              <a:buNone/>
            </a:pPr>
            <a:r>
              <a:rPr lang="en-US" altLang="ja-JP" sz="1600">
                <a:solidFill>
                  <a:srgbClr val="7F0055"/>
                </a:solidFill>
                <a:latin typeface="Courier New" pitchFamily="49" charset="0"/>
              </a:rPr>
              <a:t>  super</a:t>
            </a:r>
            <a:r>
              <a:rPr lang="en-US" altLang="ja-JP" sz="1600" b="0">
                <a:solidFill>
                  <a:srgbClr val="000000"/>
                </a:solidFill>
                <a:latin typeface="Courier New" pitchFamily="49" charset="0"/>
              </a:rPr>
              <a:t>.onSaveInstanceState(savedInstanceState);</a:t>
            </a:r>
          </a:p>
          <a:p>
            <a:pPr>
              <a:lnSpc>
                <a:spcPct val="80000"/>
              </a:lnSpc>
              <a:buFont typeface="Wingdings 3" pitchFamily="18" charset="2"/>
              <a:buNone/>
            </a:pPr>
            <a:endParaRPr lang="en-US" altLang="ja-JP" sz="1600" b="0">
              <a:solidFill>
                <a:srgbClr val="3F7F5F"/>
              </a:solidFill>
              <a:latin typeface="Courier New" pitchFamily="49" charset="0"/>
            </a:endParaRPr>
          </a:p>
          <a:p>
            <a:pPr>
              <a:lnSpc>
                <a:spcPct val="80000"/>
              </a:lnSpc>
              <a:buFont typeface="Wingdings 3" pitchFamily="18" charset="2"/>
              <a:buNone/>
            </a:pPr>
            <a:r>
              <a:rPr lang="en-US" altLang="ja-JP" sz="1600" b="0">
                <a:solidFill>
                  <a:srgbClr val="3F7F5F"/>
                </a:solidFill>
                <a:latin typeface="Courier New" pitchFamily="49" charset="0"/>
              </a:rPr>
              <a:t>  // Save UI state changes to the savedInstanceState.</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b="0">
                <a:solidFill>
                  <a:srgbClr val="3F7F5F"/>
                </a:solidFill>
                <a:latin typeface="Courier New" pitchFamily="49" charset="0"/>
              </a:rPr>
              <a:t>// This bundle will be passed to onCreate if the process is killed and restarted.</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savedInstanceState.putBoolean(</a:t>
            </a:r>
            <a:r>
              <a:rPr lang="en-US" altLang="ja-JP" sz="1600" b="0">
                <a:solidFill>
                  <a:srgbClr val="2A00FF"/>
                </a:solidFill>
                <a:latin typeface="Courier New" pitchFamily="49" charset="0"/>
              </a:rPr>
              <a:t>"MyBoolean"</a:t>
            </a:r>
            <a:r>
              <a:rPr lang="en-US" altLang="ja-JP" sz="1600" b="0">
                <a:solidFill>
                  <a:srgbClr val="000000"/>
                </a:solidFill>
                <a:latin typeface="Courier New" pitchFamily="49" charset="0"/>
              </a:rPr>
              <a:t>, </a:t>
            </a:r>
            <a:r>
              <a:rPr lang="en-US" altLang="ja-JP" sz="1600">
                <a:solidFill>
                  <a:srgbClr val="7F0055"/>
                </a:solidFill>
                <a:latin typeface="Courier New" pitchFamily="49" charset="0"/>
              </a:rPr>
              <a:t>true</a:t>
            </a:r>
            <a:r>
              <a:rPr lang="en-US" altLang="ja-JP" sz="1600" b="0">
                <a:solidFill>
                  <a:srgbClr val="000000"/>
                </a:solidFill>
                <a:latin typeface="Courier New" pitchFamily="49" charset="0"/>
              </a:rPr>
              <a:t>);</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savedInstanceState.putDouble(</a:t>
            </a:r>
            <a:r>
              <a:rPr lang="en-US" altLang="ja-JP" sz="1600" b="0">
                <a:solidFill>
                  <a:srgbClr val="2A00FF"/>
                </a:solidFill>
                <a:latin typeface="Courier New" pitchFamily="49" charset="0"/>
              </a:rPr>
              <a:t>"myDouble"</a:t>
            </a:r>
            <a:r>
              <a:rPr lang="en-US" altLang="ja-JP" sz="1600" b="0">
                <a:solidFill>
                  <a:srgbClr val="000000"/>
                </a:solidFill>
                <a:latin typeface="Courier New" pitchFamily="49" charset="0"/>
              </a:rPr>
              <a:t>, 1.9);</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savedInstanceState.putInt(</a:t>
            </a:r>
            <a:r>
              <a:rPr lang="en-US" altLang="ja-JP" sz="1600" b="0">
                <a:solidFill>
                  <a:srgbClr val="2A00FF"/>
                </a:solidFill>
                <a:latin typeface="Courier New" pitchFamily="49" charset="0"/>
              </a:rPr>
              <a:t>"MyInt"</a:t>
            </a:r>
            <a:r>
              <a:rPr lang="en-US" altLang="ja-JP" sz="1600" b="0">
                <a:solidFill>
                  <a:srgbClr val="000000"/>
                </a:solidFill>
                <a:latin typeface="Courier New" pitchFamily="49" charset="0"/>
              </a:rPr>
              <a:t>, 1);</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savedInstanceState.putString(</a:t>
            </a:r>
            <a:r>
              <a:rPr lang="en-US" altLang="ja-JP" sz="1600" b="0">
                <a:solidFill>
                  <a:srgbClr val="2A00FF"/>
                </a:solidFill>
                <a:latin typeface="Courier New" pitchFamily="49" charset="0"/>
              </a:rPr>
              <a:t>"MyString"</a:t>
            </a:r>
            <a:r>
              <a:rPr lang="en-US" altLang="ja-JP" sz="1600" b="0">
                <a:solidFill>
                  <a:srgbClr val="000000"/>
                </a:solidFill>
                <a:latin typeface="Courier New" pitchFamily="49" charset="0"/>
              </a:rPr>
              <a:t>, </a:t>
            </a:r>
            <a:r>
              <a:rPr lang="en-US" altLang="ja-JP" sz="1600" b="0">
                <a:solidFill>
                  <a:srgbClr val="2A00FF"/>
                </a:solidFill>
                <a:latin typeface="Courier New" pitchFamily="49" charset="0"/>
              </a:rPr>
              <a:t>"Welcome back to Android"</a:t>
            </a:r>
            <a:r>
              <a:rPr lang="en-US" altLang="ja-JP" sz="1600" b="0">
                <a:solidFill>
                  <a:srgbClr val="000000"/>
                </a:solidFill>
                <a:latin typeface="Courier New" pitchFamily="49" charset="0"/>
              </a:rPr>
              <a:t>);</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b="0">
                <a:solidFill>
                  <a:srgbClr val="3F7F5F"/>
                </a:solidFill>
                <a:latin typeface="Courier New" pitchFamily="49" charset="0"/>
              </a:rPr>
              <a:t>// etc.</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a:t>
            </a:r>
            <a:endParaRPr lang="en-US" altLang="ja-JP" sz="1600" b="0">
              <a:latin typeface="Courier New" pitchFamily="49" charset="0"/>
            </a:endParaRPr>
          </a:p>
          <a:p>
            <a:pPr>
              <a:lnSpc>
                <a:spcPct val="80000"/>
              </a:lnSpc>
              <a:buFont typeface="Wingdings 3" pitchFamily="18" charset="2"/>
              <a:buNone/>
            </a:pPr>
            <a:r>
              <a:rPr lang="en-US" altLang="ja-JP" sz="1600" b="0">
                <a:solidFill>
                  <a:srgbClr val="646464"/>
                </a:solidFill>
                <a:latin typeface="Courier New" pitchFamily="49" charset="0"/>
              </a:rPr>
              <a:t>@Override</a:t>
            </a:r>
            <a:endParaRPr lang="en-US" altLang="ja-JP" sz="1600" b="0">
              <a:latin typeface="Courier New" pitchFamily="49" charset="0"/>
            </a:endParaRPr>
          </a:p>
          <a:p>
            <a:pPr>
              <a:lnSpc>
                <a:spcPct val="80000"/>
              </a:lnSpc>
              <a:buFont typeface="Wingdings 3" pitchFamily="18" charset="2"/>
              <a:buNone/>
            </a:pPr>
            <a:r>
              <a:rPr lang="en-US" altLang="ja-JP" sz="1600">
                <a:solidFill>
                  <a:srgbClr val="7F0055"/>
                </a:solidFill>
                <a:latin typeface="Courier New" pitchFamily="49" charset="0"/>
              </a:rPr>
              <a:t>public</a:t>
            </a:r>
            <a:r>
              <a:rPr lang="en-US" altLang="ja-JP" sz="1600" b="0">
                <a:solidFill>
                  <a:srgbClr val="000000"/>
                </a:solidFill>
                <a:latin typeface="Courier New" pitchFamily="49" charset="0"/>
              </a:rPr>
              <a:t> </a:t>
            </a:r>
            <a:r>
              <a:rPr lang="en-US" altLang="ja-JP" sz="1600">
                <a:solidFill>
                  <a:srgbClr val="7F0055"/>
                </a:solidFill>
                <a:latin typeface="Courier New" pitchFamily="49" charset="0"/>
              </a:rPr>
              <a:t>void</a:t>
            </a:r>
            <a:r>
              <a:rPr lang="en-US" altLang="ja-JP" sz="1600" b="0">
                <a:solidFill>
                  <a:srgbClr val="000000"/>
                </a:solidFill>
                <a:latin typeface="Courier New" pitchFamily="49" charset="0"/>
              </a:rPr>
              <a:t> onRestoreInstanceState(Bundle savedInstanceState) {</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a:solidFill>
                  <a:srgbClr val="7F0055"/>
                </a:solidFill>
                <a:latin typeface="Courier New" pitchFamily="49" charset="0"/>
              </a:rPr>
              <a:t>super</a:t>
            </a:r>
            <a:r>
              <a:rPr lang="en-US" altLang="ja-JP" sz="1600" b="0">
                <a:solidFill>
                  <a:srgbClr val="000000"/>
                </a:solidFill>
                <a:latin typeface="Courier New" pitchFamily="49" charset="0"/>
              </a:rPr>
              <a:t>.onRestoreInstanceState(savedInstanceState);</a:t>
            </a:r>
            <a:endParaRPr lang="en-US" altLang="ja-JP" sz="1600" b="0">
              <a:latin typeface="Courier New" pitchFamily="49" charset="0"/>
            </a:endParaRPr>
          </a:p>
          <a:p>
            <a:pPr>
              <a:lnSpc>
                <a:spcPct val="80000"/>
              </a:lnSpc>
              <a:buFont typeface="Wingdings 3" pitchFamily="18" charset="2"/>
              <a:buNone/>
            </a:pPr>
            <a:endParaRPr lang="en-US" altLang="ja-JP" sz="1600" b="0">
              <a:solidFill>
                <a:srgbClr val="000000"/>
              </a:solidFill>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b="0">
                <a:solidFill>
                  <a:srgbClr val="3F7F5F"/>
                </a:solidFill>
                <a:latin typeface="Courier New" pitchFamily="49" charset="0"/>
              </a:rPr>
              <a:t>// Restore UI state from the savedInstanceState.</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b="0">
                <a:solidFill>
                  <a:srgbClr val="3F7F5F"/>
                </a:solidFill>
                <a:latin typeface="Courier New" pitchFamily="49" charset="0"/>
              </a:rPr>
              <a:t>// This bundle has also been passed to onCreate.</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a:solidFill>
                  <a:srgbClr val="7F0055"/>
                </a:solidFill>
                <a:latin typeface="Courier New" pitchFamily="49" charset="0"/>
              </a:rPr>
              <a:t>boolean</a:t>
            </a:r>
            <a:r>
              <a:rPr lang="en-US" altLang="ja-JP" sz="1600" b="0">
                <a:solidFill>
                  <a:srgbClr val="000000"/>
                </a:solidFill>
                <a:latin typeface="Courier New" pitchFamily="49" charset="0"/>
              </a:rPr>
              <a:t> </a:t>
            </a:r>
            <a:r>
              <a:rPr lang="en-US" altLang="ja-JP" sz="1600" b="0" u="sng">
                <a:solidFill>
                  <a:srgbClr val="000000"/>
                </a:solidFill>
                <a:latin typeface="Courier New" pitchFamily="49" charset="0"/>
              </a:rPr>
              <a:t>myBoolean</a:t>
            </a:r>
            <a:r>
              <a:rPr lang="en-US" altLang="ja-JP" sz="1600" b="0">
                <a:solidFill>
                  <a:srgbClr val="000000"/>
                </a:solidFill>
                <a:latin typeface="Courier New" pitchFamily="49" charset="0"/>
              </a:rPr>
              <a:t> = savedInstanceState.getBoolean(</a:t>
            </a:r>
            <a:r>
              <a:rPr lang="en-US" altLang="ja-JP" sz="1600" b="0">
                <a:solidFill>
                  <a:srgbClr val="2A00FF"/>
                </a:solidFill>
                <a:latin typeface="Courier New" pitchFamily="49" charset="0"/>
              </a:rPr>
              <a:t>"MyBoolean"</a:t>
            </a:r>
            <a:r>
              <a:rPr lang="en-US" altLang="ja-JP" sz="1600" b="0">
                <a:solidFill>
                  <a:srgbClr val="000000"/>
                </a:solidFill>
                <a:latin typeface="Courier New" pitchFamily="49" charset="0"/>
              </a:rPr>
              <a:t>);</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a:solidFill>
                  <a:srgbClr val="7F0055"/>
                </a:solidFill>
                <a:latin typeface="Courier New" pitchFamily="49" charset="0"/>
              </a:rPr>
              <a:t>double</a:t>
            </a:r>
            <a:r>
              <a:rPr lang="en-US" altLang="ja-JP" sz="1600" b="0">
                <a:solidFill>
                  <a:srgbClr val="000000"/>
                </a:solidFill>
                <a:latin typeface="Courier New" pitchFamily="49" charset="0"/>
              </a:rPr>
              <a:t> </a:t>
            </a:r>
            <a:r>
              <a:rPr lang="en-US" altLang="ja-JP" sz="1600" b="0" u="sng">
                <a:solidFill>
                  <a:srgbClr val="000000"/>
                </a:solidFill>
                <a:latin typeface="Courier New" pitchFamily="49" charset="0"/>
              </a:rPr>
              <a:t>myDouble</a:t>
            </a:r>
            <a:r>
              <a:rPr lang="en-US" altLang="ja-JP" sz="1600" b="0">
                <a:solidFill>
                  <a:srgbClr val="000000"/>
                </a:solidFill>
                <a:latin typeface="Courier New" pitchFamily="49" charset="0"/>
              </a:rPr>
              <a:t> = savedInstanceState.getDouble(</a:t>
            </a:r>
            <a:r>
              <a:rPr lang="en-US" altLang="ja-JP" sz="1600" b="0">
                <a:solidFill>
                  <a:srgbClr val="2A00FF"/>
                </a:solidFill>
                <a:latin typeface="Courier New" pitchFamily="49" charset="0"/>
              </a:rPr>
              <a:t>"myDouble"</a:t>
            </a:r>
            <a:r>
              <a:rPr lang="en-US" altLang="ja-JP" sz="1600" b="0">
                <a:solidFill>
                  <a:srgbClr val="000000"/>
                </a:solidFill>
                <a:latin typeface="Courier New" pitchFamily="49" charset="0"/>
              </a:rPr>
              <a:t>);</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a:t>
            </a:r>
            <a:r>
              <a:rPr lang="en-US" altLang="ja-JP" sz="1600">
                <a:solidFill>
                  <a:srgbClr val="7F0055"/>
                </a:solidFill>
                <a:latin typeface="Courier New" pitchFamily="49" charset="0"/>
              </a:rPr>
              <a:t>int</a:t>
            </a:r>
            <a:r>
              <a:rPr lang="en-US" altLang="ja-JP" sz="1600" b="0">
                <a:solidFill>
                  <a:srgbClr val="000000"/>
                </a:solidFill>
                <a:latin typeface="Courier New" pitchFamily="49" charset="0"/>
              </a:rPr>
              <a:t> </a:t>
            </a:r>
            <a:r>
              <a:rPr lang="en-US" altLang="ja-JP" sz="1600" b="0" u="sng">
                <a:solidFill>
                  <a:srgbClr val="000000"/>
                </a:solidFill>
                <a:latin typeface="Courier New" pitchFamily="49" charset="0"/>
              </a:rPr>
              <a:t>myInt</a:t>
            </a:r>
            <a:r>
              <a:rPr lang="en-US" altLang="ja-JP" sz="1600" b="0">
                <a:solidFill>
                  <a:srgbClr val="000000"/>
                </a:solidFill>
                <a:latin typeface="Courier New" pitchFamily="49" charset="0"/>
              </a:rPr>
              <a:t> = savedInstanceState.getInt(</a:t>
            </a:r>
            <a:r>
              <a:rPr lang="en-US" altLang="ja-JP" sz="1600" b="0">
                <a:solidFill>
                  <a:srgbClr val="2A00FF"/>
                </a:solidFill>
                <a:latin typeface="Courier New" pitchFamily="49" charset="0"/>
              </a:rPr>
              <a:t>"MyInt"</a:t>
            </a:r>
            <a:r>
              <a:rPr lang="en-US" altLang="ja-JP" sz="1600" b="0">
                <a:solidFill>
                  <a:srgbClr val="000000"/>
                </a:solidFill>
                <a:latin typeface="Courier New" pitchFamily="49" charset="0"/>
              </a:rPr>
              <a:t>);</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  String </a:t>
            </a:r>
            <a:r>
              <a:rPr lang="en-US" altLang="ja-JP" sz="1600" b="0" u="sng">
                <a:solidFill>
                  <a:srgbClr val="000000"/>
                </a:solidFill>
                <a:latin typeface="Courier New" pitchFamily="49" charset="0"/>
              </a:rPr>
              <a:t>myString</a:t>
            </a:r>
            <a:r>
              <a:rPr lang="en-US" altLang="ja-JP" sz="1600" b="0">
                <a:solidFill>
                  <a:srgbClr val="000000"/>
                </a:solidFill>
                <a:latin typeface="Courier New" pitchFamily="49" charset="0"/>
              </a:rPr>
              <a:t> = savedInstanceState.getString(</a:t>
            </a:r>
            <a:r>
              <a:rPr lang="en-US" altLang="ja-JP" sz="1600" b="0">
                <a:solidFill>
                  <a:srgbClr val="2A00FF"/>
                </a:solidFill>
                <a:latin typeface="Courier New" pitchFamily="49" charset="0"/>
              </a:rPr>
              <a:t>"MyString"</a:t>
            </a:r>
            <a:r>
              <a:rPr lang="en-US" altLang="ja-JP" sz="1600" b="0">
                <a:solidFill>
                  <a:srgbClr val="000000"/>
                </a:solidFill>
                <a:latin typeface="Courier New" pitchFamily="49" charset="0"/>
              </a:rPr>
              <a:t>);</a:t>
            </a:r>
            <a:endParaRPr lang="en-US" altLang="ja-JP" sz="1600" b="0">
              <a:latin typeface="Courier New" pitchFamily="49" charset="0"/>
            </a:endParaRPr>
          </a:p>
          <a:p>
            <a:pPr>
              <a:lnSpc>
                <a:spcPct val="80000"/>
              </a:lnSpc>
              <a:buFont typeface="Wingdings 3" pitchFamily="18" charset="2"/>
              <a:buNone/>
            </a:pPr>
            <a:r>
              <a:rPr lang="en-US" altLang="ja-JP" sz="1600" b="0">
                <a:solidFill>
                  <a:srgbClr val="000000"/>
                </a:solidFill>
                <a:latin typeface="Courier New" pitchFamily="49" charset="0"/>
              </a:rPr>
              <a:t>}</a:t>
            </a:r>
          </a:p>
        </p:txBody>
      </p:sp>
      <p:sp>
        <p:nvSpPr>
          <p:cNvPr id="363524" name="Rectangle 4"/>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Sample implementation</a:t>
            </a:r>
          </a:p>
        </p:txBody>
      </p:sp>
      <p:sp>
        <p:nvSpPr>
          <p:cNvPr id="363525" name="Rectangle 5"/>
          <p:cNvSpPr>
            <a:spLocks noChangeArrowheads="1"/>
          </p:cNvSpPr>
          <p:nvPr/>
        </p:nvSpPr>
        <p:spPr bwMode="auto">
          <a:xfrm>
            <a:off x="749300" y="1574800"/>
            <a:ext cx="6172200" cy="292100"/>
          </a:xfrm>
          <a:prstGeom prst="rect">
            <a:avLst/>
          </a:prstGeom>
          <a:noFill/>
          <a:ln w="9525" algn="ctr">
            <a:solidFill>
              <a:srgbClr val="FF0000"/>
            </a:solidFill>
            <a:miter lim="800000"/>
            <a:headEnd/>
            <a:tailEnd/>
          </a:ln>
          <a:effectLst/>
        </p:spPr>
        <p:txBody>
          <a:bodyPr wrap="none" lIns="0" tIns="0" rIns="0" bIns="0" anchor="ctr"/>
          <a:lstStyle/>
          <a:p>
            <a:endParaRPr lang="en-US"/>
          </a:p>
        </p:txBody>
      </p:sp>
      <p:sp>
        <p:nvSpPr>
          <p:cNvPr id="363526" name="Rectangle 6"/>
          <p:cNvSpPr>
            <a:spLocks noChangeArrowheads="1"/>
          </p:cNvSpPr>
          <p:nvPr/>
        </p:nvSpPr>
        <p:spPr bwMode="auto">
          <a:xfrm>
            <a:off x="736600" y="4724400"/>
            <a:ext cx="6172200" cy="279400"/>
          </a:xfrm>
          <a:prstGeom prst="rect">
            <a:avLst/>
          </a:prstGeom>
          <a:noFill/>
          <a:ln w="9525" algn="ctr">
            <a:solidFill>
              <a:srgbClr val="FF0000"/>
            </a:solidFill>
            <a:miter lim="800000"/>
            <a:headEnd/>
            <a:tailEnd/>
          </a:ln>
          <a:effectLst/>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B0BCD20-42F5-4364-9BCC-E7EB020967CE}" type="slidenum">
              <a:rPr lang="en-US" altLang="ja-JP"/>
              <a:pPr/>
              <a:t>21</a:t>
            </a:fld>
            <a:endParaRPr lang="en-US" altLang="ja-JP"/>
          </a:p>
        </p:txBody>
      </p:sp>
      <p:sp>
        <p:nvSpPr>
          <p:cNvPr id="403458" name="Rectangle 2"/>
          <p:cNvSpPr>
            <a:spLocks noGrp="1" noChangeArrowheads="1"/>
          </p:cNvSpPr>
          <p:nvPr>
            <p:ph type="body" idx="1"/>
          </p:nvPr>
        </p:nvSpPr>
        <p:spPr/>
        <p:txBody>
          <a:bodyPr/>
          <a:lstStyle/>
          <a:p>
            <a:r>
              <a:rPr lang="en-US" altLang="ja-JP" sz="2400" b="0"/>
              <a:t>Cho dù Developer không implement </a:t>
            </a:r>
            <a:r>
              <a:rPr lang="en-US" altLang="ja-JP" b="0"/>
              <a:t>onSaveInstanceState(), </a:t>
            </a:r>
            <a:r>
              <a:rPr lang="en-US" altLang="ja-JP" sz="2400" b="0"/>
              <a:t>thì Activity vẫn sẽ được lưu trạng thái bởi implementation mặc định của framework</a:t>
            </a:r>
          </a:p>
          <a:p>
            <a:r>
              <a:rPr lang="en-US" altLang="ja-JP" sz="2400" b="0"/>
              <a:t>Default implementation của method onSaveInstanceState() gọi ra default implementation của từng View trong Layout</a:t>
            </a:r>
          </a:p>
          <a:p>
            <a:pPr lvl="1">
              <a:buFont typeface="ＭＳ ゴシック" pitchFamily="49" charset="-128"/>
              <a:buNone/>
            </a:pPr>
            <a:r>
              <a:rPr lang="en-US" altLang="ja-JP" sz="2000">
                <a:sym typeface="Wingdings" pitchFamily="2" charset="2"/>
              </a:rPr>
              <a:t></a:t>
            </a:r>
            <a:r>
              <a:rPr lang="en-US" altLang="ja-JP" sz="2000"/>
              <a:t>Từng View sẽ quyết định xem sẽ lưu thông tin gì</a:t>
            </a:r>
          </a:p>
          <a:p>
            <a:pPr lvl="1"/>
            <a:r>
              <a:rPr lang="en-US" altLang="ja-JP" sz="2000"/>
              <a:t>Hầu hết các Widget trong Android đã implement các xử lý lưu trạng thái thích hợp cho method này vì vậy mọi thay đổi ở UI sẽ tự động được lưu lại</a:t>
            </a:r>
          </a:p>
          <a:p>
            <a:pPr lvl="2"/>
            <a:r>
              <a:rPr lang="en-US" altLang="ja-JP" sz="1800" b="1"/>
              <a:t>Điều kiện:</a:t>
            </a:r>
            <a:r>
              <a:rPr lang="en-US" altLang="ja-JP" sz="1800"/>
              <a:t> Developer phải quy định ID (thuộc tính android:id) duy nhất cho mỗi Widget</a:t>
            </a:r>
          </a:p>
          <a:p>
            <a:r>
              <a:rPr lang="en-US" altLang="ja-JP" sz="2400" b="0"/>
              <a:t>Trường hợp override để lưu thông tin bổ sung thì cần gọi ra implementation của super class </a:t>
            </a:r>
            <a:r>
              <a:rPr lang="en-US" altLang="ja-JP" sz="2400" b="0" i="1"/>
              <a:t>(super.onSaveInstanceState())</a:t>
            </a:r>
            <a:r>
              <a:rPr lang="en-US" altLang="ja-JP" sz="2400" b="0"/>
              <a:t> </a:t>
            </a:r>
          </a:p>
        </p:txBody>
      </p:sp>
      <p:sp>
        <p:nvSpPr>
          <p:cNvPr id="403459"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Default implementation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7872DB05-79D5-471F-8A42-D8E9CFF49481}" type="slidenum">
              <a:rPr lang="en-US" altLang="ja-JP"/>
              <a:pPr/>
              <a:t>22</a:t>
            </a:fld>
            <a:endParaRPr lang="en-US" altLang="ja-JP"/>
          </a:p>
        </p:txBody>
      </p:sp>
      <p:sp>
        <p:nvSpPr>
          <p:cNvPr id="404482" name="Rectangle 2"/>
          <p:cNvSpPr>
            <a:spLocks noGrp="1" noChangeArrowheads="1"/>
          </p:cNvSpPr>
          <p:nvPr>
            <p:ph type="body" idx="1"/>
          </p:nvPr>
        </p:nvSpPr>
        <p:spPr/>
        <p:txBody>
          <a:bodyPr/>
          <a:lstStyle/>
          <a:p>
            <a:r>
              <a:rPr lang="en-US" altLang="ja-JP" sz="2400" b="0"/>
              <a:t>Xoay thiết bị để thay đổi hướng màn hình</a:t>
            </a:r>
          </a:p>
          <a:p>
            <a:pPr lvl="1">
              <a:buFont typeface="ＭＳ ゴシック" pitchFamily="49" charset="-128"/>
              <a:buNone/>
            </a:pPr>
            <a:r>
              <a:rPr lang="en-US" altLang="ja-JP" sz="2000">
                <a:sym typeface="Wingdings" pitchFamily="2" charset="2"/>
              </a:rPr>
              <a:t></a:t>
            </a:r>
            <a:r>
              <a:rPr lang="en-US" altLang="ja-JP" sz="2000"/>
              <a:t>System sẽ hủy và tạo lại Activity</a:t>
            </a:r>
          </a:p>
          <a:p>
            <a:r>
              <a:rPr lang="en-US" altLang="ja-JP" sz="2400" b="0"/>
              <a:t>Xác nhận thông tin trạng thái được giữ nguyên</a:t>
            </a:r>
          </a:p>
        </p:txBody>
      </p:sp>
      <p:sp>
        <p:nvSpPr>
          <p:cNvPr id="404483"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Testing ability to restore state</a:t>
            </a:r>
          </a:p>
        </p:txBody>
      </p:sp>
      <p:pic>
        <p:nvPicPr>
          <p:cNvPr id="404484" name="Picture 4"/>
          <p:cNvPicPr>
            <a:picLocks noChangeAspect="1" noChangeArrowheads="1"/>
          </p:cNvPicPr>
          <p:nvPr/>
        </p:nvPicPr>
        <p:blipFill>
          <a:blip r:embed="rId2" cstate="print"/>
          <a:srcRect/>
          <a:stretch>
            <a:fillRect/>
          </a:stretch>
        </p:blipFill>
        <p:spPr bwMode="auto">
          <a:xfrm>
            <a:off x="1066800" y="2406650"/>
            <a:ext cx="2651125" cy="4419600"/>
          </a:xfrm>
          <a:prstGeom prst="rect">
            <a:avLst/>
          </a:prstGeom>
          <a:noFill/>
          <a:ln w="12700" algn="ctr">
            <a:solidFill>
              <a:srgbClr val="0000FF"/>
            </a:solidFill>
            <a:miter lim="800000"/>
            <a:headEnd/>
            <a:tailEnd/>
          </a:ln>
          <a:effectLst/>
        </p:spPr>
      </p:pic>
      <p:pic>
        <p:nvPicPr>
          <p:cNvPr id="404485" name="Picture 5"/>
          <p:cNvPicPr>
            <a:picLocks noChangeAspect="1" noChangeArrowheads="1"/>
          </p:cNvPicPr>
          <p:nvPr/>
        </p:nvPicPr>
        <p:blipFill>
          <a:blip r:embed="rId3" cstate="print"/>
          <a:srcRect/>
          <a:stretch>
            <a:fillRect/>
          </a:stretch>
        </p:blipFill>
        <p:spPr bwMode="auto">
          <a:xfrm>
            <a:off x="4443413" y="3319463"/>
            <a:ext cx="4419600" cy="2651125"/>
          </a:xfrm>
          <a:prstGeom prst="rect">
            <a:avLst/>
          </a:prstGeom>
          <a:noFill/>
          <a:ln w="12700" algn="ctr">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B442DE7-0F42-4805-BFCC-7B2FB08F0760}" type="slidenum">
              <a:rPr lang="en-US" altLang="ja-JP"/>
              <a:pPr/>
              <a:t>23</a:t>
            </a:fld>
            <a:endParaRPr lang="en-US" altLang="ja-JP"/>
          </a:p>
        </p:txBody>
      </p:sp>
      <p:sp>
        <p:nvSpPr>
          <p:cNvPr id="405506" name="Rectangle 2"/>
          <p:cNvSpPr>
            <a:spLocks noGrp="1" noChangeArrowheads="1"/>
          </p:cNvSpPr>
          <p:nvPr>
            <p:ph type="body" idx="1"/>
          </p:nvPr>
        </p:nvSpPr>
        <p:spPr/>
        <p:txBody>
          <a:bodyPr/>
          <a:lstStyle/>
          <a:p>
            <a:r>
              <a:rPr lang="en-US" altLang="ja-JP" sz="2400" b="0"/>
              <a:t>Các cấu hình của thiết bị có thể thay đổi khi chạy ứng dụng, (ví dụ hướng màn hình, ngôn ngữ, …)</a:t>
            </a:r>
          </a:p>
          <a:p>
            <a:pPr>
              <a:buFont typeface="Wingdings 3" pitchFamily="18" charset="2"/>
              <a:buNone/>
            </a:pPr>
            <a:r>
              <a:rPr lang="en-US" altLang="ja-JP" b="0">
                <a:sym typeface="Wingdings" pitchFamily="2" charset="2"/>
              </a:rPr>
              <a:t>Android sẽ tạo lại Activity để ứng load lại ứng dụng với các thông tin resource phù hợp với cấu hình mới (layout, string, …)</a:t>
            </a:r>
          </a:p>
          <a:p>
            <a:pPr>
              <a:buFont typeface="Wingdings 3" pitchFamily="18" charset="2"/>
              <a:buNone/>
            </a:pPr>
            <a:r>
              <a:rPr lang="en-US" altLang="ja-JP" b="0">
                <a:sym typeface="Wingdings" pitchFamily="2" charset="2"/>
              </a:rPr>
              <a:t>Khi thiết kế ứng dụng cần tính đến việc xử lý cho các thay đổi này</a:t>
            </a:r>
          </a:p>
          <a:p>
            <a:r>
              <a:rPr lang="en-US" altLang="ja-JP" sz="2400" b="0"/>
              <a:t>Cách tốt nhất để lưu và khôi phục trạng thái là sử dụng các callback method:</a:t>
            </a:r>
          </a:p>
          <a:p>
            <a:pPr lvl="1"/>
            <a:r>
              <a:rPr lang="en-US" altLang="ja-JP" sz="2000"/>
              <a:t>onSaveInstanceState()</a:t>
            </a:r>
          </a:p>
          <a:p>
            <a:pPr lvl="1"/>
            <a:r>
              <a:rPr lang="en-US" altLang="ja-JP" sz="2000"/>
              <a:t>onRestoreInstanceState() (hoặc onCreate())</a:t>
            </a:r>
            <a:endParaRPr lang="en-US" altLang="ja-JP" sz="2000" b="1">
              <a:solidFill>
                <a:srgbClr val="FF0000"/>
              </a:solidFill>
            </a:endParaRPr>
          </a:p>
          <a:p>
            <a:endParaRPr lang="en-US" altLang="ja-JP" sz="2400" b="0"/>
          </a:p>
          <a:p>
            <a:endParaRPr lang="en-US" altLang="ja-JP" sz="2400" b="0"/>
          </a:p>
        </p:txBody>
      </p:sp>
      <p:sp>
        <p:nvSpPr>
          <p:cNvPr id="405507"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Handling configuration changes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441514A-B018-4531-9CD9-96233E1A197F}" type="slidenum">
              <a:rPr lang="en-US" altLang="ja-JP"/>
              <a:pPr/>
              <a:t>24</a:t>
            </a:fld>
            <a:endParaRPr lang="en-US" altLang="ja-JP"/>
          </a:p>
        </p:txBody>
      </p:sp>
      <p:sp>
        <p:nvSpPr>
          <p:cNvPr id="406530" name="Rectangle 2"/>
          <p:cNvSpPr>
            <a:spLocks noGrp="1" noChangeArrowheads="1"/>
          </p:cNvSpPr>
          <p:nvPr>
            <p:ph type="body" idx="1"/>
          </p:nvPr>
        </p:nvSpPr>
        <p:spPr/>
        <p:txBody>
          <a:bodyPr/>
          <a:lstStyle/>
          <a:p>
            <a:r>
              <a:rPr lang="en-US" altLang="ja-JP" sz="2400" b="0"/>
              <a:t>Khi 1 Activity gọi ra Activity khác, cả 2 Activity đều thay đổi về trạng thái (Resumed, Paused, Stopped)</a:t>
            </a:r>
          </a:p>
          <a:p>
            <a:r>
              <a:rPr lang="en-US" altLang="ja-JP" sz="2400" b="0"/>
              <a:t>Trong trường hợp cần chia sẻ dữ liệu giữa các Activity thì cần phải hiểu  đúng đắn về timing thay đổi trạng thái của Activity để implement xử lý thích hợp</a:t>
            </a:r>
          </a:p>
          <a:p>
            <a:r>
              <a:rPr lang="en-US" altLang="ja-JP" sz="2400" b="0"/>
              <a:t>Thứ tự gọi các callback method khi Activity A gọi ra Activity B</a:t>
            </a:r>
          </a:p>
          <a:p>
            <a:pPr lvl="1">
              <a:buFont typeface="ＭＳ ゴシック" pitchFamily="49" charset="-128"/>
              <a:buNone/>
            </a:pPr>
            <a:r>
              <a:rPr lang="en-US" altLang="ja-JP" sz="2000"/>
              <a:t>1. Method onPause() của Activity A được execute</a:t>
            </a:r>
          </a:p>
          <a:p>
            <a:pPr lvl="1">
              <a:buFont typeface="ＭＳ ゴシック" pitchFamily="49" charset="-128"/>
              <a:buNone/>
            </a:pPr>
            <a:r>
              <a:rPr lang="en-US" altLang="ja-JP" sz="2000"/>
              <a:t>2. Các method onCreate(), onStart(), và onResume() của Activity B được execute </a:t>
            </a:r>
            <a:r>
              <a:rPr lang="en-US" altLang="ja-JP" sz="2000">
                <a:sym typeface="Wingdings" pitchFamily="2" charset="2"/>
              </a:rPr>
              <a:t> </a:t>
            </a:r>
            <a:r>
              <a:rPr lang="en-US" altLang="ja-JP" sz="2000"/>
              <a:t>Activity B được focus</a:t>
            </a:r>
            <a:endParaRPr lang="en-US" altLang="ja-JP" sz="2000">
              <a:sym typeface="Wingdings" pitchFamily="2" charset="2"/>
            </a:endParaRPr>
          </a:p>
          <a:p>
            <a:pPr lvl="1">
              <a:buFont typeface="ＭＳ ゴシック" pitchFamily="49" charset="-128"/>
              <a:buNone/>
            </a:pPr>
            <a:r>
              <a:rPr lang="en-US" altLang="ja-JP" sz="2000"/>
              <a:t>3. Nếu Activity A không visible nữa, method onStop() được execute</a:t>
            </a:r>
          </a:p>
          <a:p>
            <a:pPr>
              <a:buFont typeface="Wingdings 3" pitchFamily="18" charset="2"/>
              <a:buNone/>
            </a:pPr>
            <a:r>
              <a:rPr lang="en-US" altLang="ja-JP" sz="2400" b="0">
                <a:sym typeface="Wingdings" pitchFamily="2" charset="2"/>
              </a:rPr>
              <a:t> Trường hợp muốn ghi thông tin vào Database khi Activity A stop và đọc thông tin từ Database khi Activity B start thì nên implement xử lý ghi thông tin vào Database ở method onPause() của Activity A.</a:t>
            </a:r>
          </a:p>
        </p:txBody>
      </p:sp>
      <p:sp>
        <p:nvSpPr>
          <p:cNvPr id="406531"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Coordinating activities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8A06DA22-0B92-4F2A-BEB1-F3B0E1664D8D}" type="slidenum">
              <a:rPr lang="en-US" altLang="ja-JP"/>
              <a:pPr/>
              <a:t>25</a:t>
            </a:fld>
            <a:endParaRPr lang="en-US" altLang="ja-JP"/>
          </a:p>
        </p:txBody>
      </p:sp>
      <p:sp>
        <p:nvSpPr>
          <p:cNvPr id="408578" name="内容占位符 2"/>
          <p:cNvSpPr>
            <a:spLocks noGrp="1"/>
          </p:cNvSpPr>
          <p:nvPr>
            <p:ph sz="quarter" idx="4294967295"/>
          </p:nvPr>
        </p:nvSpPr>
        <p:spPr>
          <a:xfrm>
            <a:off x="595313" y="1074738"/>
            <a:ext cx="8915400" cy="5772150"/>
          </a:xfrm>
        </p:spPr>
        <p:txBody>
          <a:bodyPr lIns="99057" tIns="49528" rIns="99057" bIns="49528"/>
          <a:lstStyle/>
          <a:p>
            <a:pPr marL="273050" indent="-273050" defTabSz="914400"/>
            <a:r>
              <a:rPr lang="en-US" altLang="zh-CN" sz="2400" b="0"/>
              <a:t>1. Definition</a:t>
            </a:r>
          </a:p>
          <a:p>
            <a:pPr marL="273050" indent="-273050" defTabSz="914400"/>
            <a:r>
              <a:rPr lang="en-US" altLang="zh-CN" sz="2400" b="0"/>
              <a:t>2. Creating an Activity</a:t>
            </a:r>
          </a:p>
          <a:p>
            <a:pPr marL="273050" indent="-273050" defTabSz="914400"/>
            <a:r>
              <a:rPr lang="en-US" altLang="zh-CN" sz="2400" b="0"/>
              <a:t>3. Starting and shutting down an Activity</a:t>
            </a:r>
          </a:p>
          <a:p>
            <a:pPr marL="273050" indent="-273050" defTabSz="914400"/>
            <a:r>
              <a:rPr lang="en-US" altLang="zh-CN" sz="2400" b="0"/>
              <a:t>4. Managing the Activity Lifecycle</a:t>
            </a:r>
            <a:endParaRPr lang="en-US" altLang="ja-JP" sz="2400" b="0"/>
          </a:p>
          <a:p>
            <a:pPr marL="273050" indent="-273050" defTabSz="914400"/>
            <a:r>
              <a:rPr lang="en-US" altLang="ja-JP" sz="2400" b="0">
                <a:solidFill>
                  <a:srgbClr val="FF0000"/>
                </a:solidFill>
              </a:rPr>
              <a:t>5. Tasks and Back Stack</a:t>
            </a:r>
          </a:p>
          <a:p>
            <a:pPr marL="742950" lvl="1" indent="-285750" defTabSz="914400"/>
            <a:r>
              <a:rPr lang="en-US" altLang="ja-JP" sz="2000"/>
              <a:t>5.1. Overview</a:t>
            </a:r>
          </a:p>
          <a:p>
            <a:pPr marL="742950" lvl="1" indent="-285750" defTabSz="914400"/>
            <a:r>
              <a:rPr lang="en-US" altLang="ja-JP" sz="2000"/>
              <a:t>5.2. Defining launch modes</a:t>
            </a:r>
          </a:p>
          <a:p>
            <a:pPr marL="742950" lvl="1" indent="-285750" defTabSz="914400"/>
            <a:r>
              <a:rPr lang="en-US" altLang="ja-JP" sz="2000"/>
              <a:t>5.3. Handling affinities</a:t>
            </a:r>
          </a:p>
          <a:p>
            <a:pPr marL="742950" lvl="1" indent="-285750" defTabSz="914400"/>
            <a:r>
              <a:rPr lang="en-US" altLang="ja-JP" sz="2000"/>
              <a:t>5.4. Clearing the back stack</a:t>
            </a:r>
          </a:p>
          <a:p>
            <a:pPr marL="742950" lvl="1" indent="-285750" defTabSz="914400"/>
            <a:r>
              <a:rPr lang="en-US" altLang="ja-JP" sz="2000"/>
              <a:t>5.5. Starting a task</a:t>
            </a:r>
          </a:p>
          <a:p>
            <a:pPr marL="273050" indent="-273050" defTabSz="914400"/>
            <a:r>
              <a:rPr lang="en-US" altLang="ja-JP" sz="2400" b="0"/>
              <a:t>6. Practice</a:t>
            </a:r>
            <a:endParaRPr lang="en-US" altLang="ja-JP" sz="2400"/>
          </a:p>
          <a:p>
            <a:pPr marL="742950" lvl="1" indent="-285750" defTabSz="914400"/>
            <a:endParaRPr lang="en-US" altLang="ja-JP" sz="2000"/>
          </a:p>
          <a:p>
            <a:pPr marL="742950" lvl="1" indent="-285750" defTabSz="914400"/>
            <a:endParaRPr lang="en-US" altLang="ja-JP" sz="2000" b="1"/>
          </a:p>
        </p:txBody>
      </p:sp>
      <p:sp>
        <p:nvSpPr>
          <p:cNvPr id="408579"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Contents</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3C2D3-2F2E-4C6A-B365-7517993B763A}" type="slidenum">
              <a:rPr lang="en-US" altLang="ja-JP"/>
              <a:pPr/>
              <a:t>26</a:t>
            </a:fld>
            <a:endParaRPr lang="en-US" altLang="ja-JP"/>
          </a:p>
        </p:txBody>
      </p:sp>
      <p:sp>
        <p:nvSpPr>
          <p:cNvPr id="410626" name="Rectangle 2"/>
          <p:cNvSpPr>
            <a:spLocks noGrp="1" noChangeArrowheads="1"/>
          </p:cNvSpPr>
          <p:nvPr>
            <p:ph type="body" idx="1"/>
          </p:nvPr>
        </p:nvSpPr>
        <p:spPr/>
        <p:txBody>
          <a:bodyPr/>
          <a:lstStyle/>
          <a:p>
            <a:r>
              <a:rPr lang="en-US" altLang="ja-JP" sz="2400" b="0"/>
              <a:t>Một ứng dụng thông thường chứa nhiều Activity</a:t>
            </a:r>
          </a:p>
          <a:p>
            <a:r>
              <a:rPr lang="en-US" altLang="ja-JP" sz="2400" b="0"/>
              <a:t>Một Activity được thiết kế để người dùng có thể thực hiện 1 action nào đó. Ví dụ ứng dụng Shopping như Amazon, Ebay có các Activity sau:</a:t>
            </a:r>
          </a:p>
          <a:p>
            <a:pPr lvl="1"/>
            <a:r>
              <a:rPr lang="en-US" altLang="ja-JP" sz="2000"/>
              <a:t>Activity hiển thị category hàng hóa</a:t>
            </a:r>
          </a:p>
          <a:p>
            <a:pPr lvl="1"/>
            <a:r>
              <a:rPr lang="en-US" altLang="ja-JP" sz="2000"/>
              <a:t>Activity hiển thị danh sách hàng hóa</a:t>
            </a:r>
          </a:p>
          <a:p>
            <a:pPr lvl="1"/>
            <a:r>
              <a:rPr lang="en-US" altLang="ja-JP" sz="2000"/>
              <a:t>Activity tìm kiếm hàng hóa</a:t>
            </a:r>
          </a:p>
          <a:p>
            <a:r>
              <a:rPr lang="en-US" altLang="ja-JP" sz="2400" b="0"/>
              <a:t>Một Activity có thể gọi ra Activity của ứng dụng khác. Ví dụ việc gọi ra Activity gửi mail như sau:</a:t>
            </a:r>
          </a:p>
          <a:p>
            <a:pPr lvl="1"/>
            <a:r>
              <a:rPr lang="en-US" altLang="ja-JP" sz="2000"/>
              <a:t>Start Activity thông qua đối tượng Intent có action là SEND, kèm theo data như địa chỉ email, nội dung mail, …</a:t>
            </a:r>
          </a:p>
          <a:p>
            <a:pPr lvl="1"/>
            <a:r>
              <a:rPr lang="en-US" altLang="ja-JP" sz="2000"/>
              <a:t>Activity Compose của ứng dụng gửi mail sẽ được khởi động</a:t>
            </a:r>
          </a:p>
          <a:p>
            <a:pPr lvl="2"/>
            <a:r>
              <a:rPr lang="en-US" altLang="ja-JP" sz="1800"/>
              <a:t>Activity (của ứng dụng khác) khai báo xử lý Intent loại này sẽ được gọi ra</a:t>
            </a:r>
          </a:p>
          <a:p>
            <a:pPr lvl="2"/>
            <a:r>
              <a:rPr lang="en-US" altLang="ja-JP" sz="1800"/>
              <a:t>Trường hợp nhiều Activity hỗ trợ Intent thì system sẽ đưa ra danh sách để người dùng lựa chọn</a:t>
            </a:r>
            <a:endParaRPr lang="en-US" altLang="ja-JP" sz="2000" b="1"/>
          </a:p>
        </p:txBody>
      </p:sp>
      <p:sp>
        <p:nvSpPr>
          <p:cNvPr id="410627"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Overview</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331DCF-EEFC-4128-AFF5-A5743168FF0E}" type="slidenum">
              <a:rPr lang="en-US" altLang="ja-JP"/>
              <a:pPr/>
              <a:t>27</a:t>
            </a:fld>
            <a:endParaRPr lang="en-US" altLang="ja-JP"/>
          </a:p>
        </p:txBody>
      </p:sp>
      <p:sp>
        <p:nvSpPr>
          <p:cNvPr id="411650" name="Rectangle 2"/>
          <p:cNvSpPr>
            <a:spLocks noGrp="1" noChangeArrowheads="1"/>
          </p:cNvSpPr>
          <p:nvPr>
            <p:ph type="body" idx="1"/>
          </p:nvPr>
        </p:nvSpPr>
        <p:spPr/>
        <p:txBody>
          <a:bodyPr/>
          <a:lstStyle/>
          <a:p>
            <a:r>
              <a:rPr lang="en-US" altLang="ja-JP" sz="2400" b="0"/>
              <a:t>Một task là 1 tập hợp các Activity mà người dùng tương tác để thực hiện 1 công việc nào đó.</a:t>
            </a:r>
          </a:p>
          <a:p>
            <a:pPr lvl="1"/>
            <a:r>
              <a:rPr lang="en-US" altLang="ja-JP" sz="2000"/>
              <a:t>Các Activity có thể thuộc cùng 1 ứng dụng hay nhiều ứng dụng khác nhau</a:t>
            </a:r>
          </a:p>
          <a:p>
            <a:pPr lvl="1"/>
            <a:r>
              <a:rPr lang="en-US" altLang="ja-JP" sz="2000"/>
              <a:t>Các Activity này được sắp xếp trong 1 stack (Back stack) theo thư tự Activity đó được open</a:t>
            </a:r>
          </a:p>
          <a:p>
            <a:r>
              <a:rPr lang="en-US" altLang="ja-JP" sz="2400" b="0"/>
              <a:t>Hầu hết các task được khởi động từ màn hình Home khi người dùng click vào icon chạy ứng dụng</a:t>
            </a:r>
          </a:p>
          <a:p>
            <a:pPr lvl="1"/>
            <a:r>
              <a:rPr lang="en-US" altLang="ja-JP" sz="2000"/>
              <a:t>Trường hợp chưa tồn tại task cho ứng dụng (Ứng dụng ko được sử dụng gần đây) </a:t>
            </a:r>
            <a:r>
              <a:rPr lang="en-US" altLang="ja-JP" sz="2000">
                <a:sym typeface="Wingdings" pitchFamily="2" charset="2"/>
              </a:rPr>
              <a:t>Task mới sẽ được tạo và “main” Activity của ứng dụng sẽ được open và đóng vai trò như root Activity</a:t>
            </a:r>
          </a:p>
          <a:p>
            <a:pPr lvl="1"/>
            <a:endParaRPr lang="en-US" altLang="ja-JP" sz="2000">
              <a:sym typeface="Wingdings" pitchFamily="2" charset="2"/>
            </a:endParaRPr>
          </a:p>
          <a:p>
            <a:pPr lvl="1"/>
            <a:endParaRPr lang="en-US" altLang="ja-JP" sz="2000"/>
          </a:p>
          <a:p>
            <a:endParaRPr lang="en-US" altLang="ja-JP" sz="2400" b="0"/>
          </a:p>
        </p:txBody>
      </p:sp>
      <p:sp>
        <p:nvSpPr>
          <p:cNvPr id="411651"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Overview (cont.)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EB4C5F9-B79D-43F6-AE38-5159750F113F}" type="slidenum">
              <a:rPr lang="en-US" altLang="ja-JP"/>
              <a:pPr/>
              <a:t>28</a:t>
            </a:fld>
            <a:endParaRPr lang="en-US" altLang="ja-JP"/>
          </a:p>
        </p:txBody>
      </p:sp>
      <p:sp>
        <p:nvSpPr>
          <p:cNvPr id="418818" name="Rectangle 2"/>
          <p:cNvSpPr>
            <a:spLocks noGrp="1" noChangeArrowheads="1"/>
          </p:cNvSpPr>
          <p:nvPr>
            <p:ph type="body" idx="1"/>
          </p:nvPr>
        </p:nvSpPr>
        <p:spPr/>
        <p:txBody>
          <a:bodyPr/>
          <a:lstStyle/>
          <a:p>
            <a:r>
              <a:rPr lang="en-US" altLang="ja-JP" sz="2400" b="0"/>
              <a:t>Khi 1 Activity mới được start</a:t>
            </a:r>
          </a:p>
          <a:p>
            <a:pPr lvl="1"/>
            <a:r>
              <a:rPr lang="en-US" altLang="ja-JP" sz="2000"/>
              <a:t>Activit</a:t>
            </a:r>
            <a:r>
              <a:rPr lang="en-US" altLang="ja-JP" sz="2400">
                <a:latin typeface="Times New Roman" pitchFamily="18" charset="0"/>
              </a:rPr>
              <a:t>y</a:t>
            </a:r>
            <a:r>
              <a:rPr lang="en-US" altLang="ja-JP" sz="2000"/>
              <a:t> trước đó sẽ bị stop và được hệ thống duy trì trong back stack</a:t>
            </a:r>
          </a:p>
          <a:p>
            <a:pPr lvl="1"/>
            <a:r>
              <a:rPr lang="en-US" altLang="ja-JP" sz="2000"/>
              <a:t>Activity mới nhận được focus và được đưa vào back stack</a:t>
            </a:r>
          </a:p>
          <a:p>
            <a:r>
              <a:rPr lang="en-US" altLang="ja-JP" sz="2400" b="0"/>
              <a:t>Khi người dùng kết thúc thao tác với Activity hiện tại và nhấn Back button</a:t>
            </a:r>
          </a:p>
          <a:p>
            <a:pPr lvl="1"/>
            <a:r>
              <a:rPr lang="en-US" altLang="ja-JP" sz="2000"/>
              <a:t>Activity hiện tại bị pop ra khỏi stack và bị destro</a:t>
            </a:r>
            <a:r>
              <a:rPr lang="en-US" altLang="ja-JP" sz="2000">
                <a:latin typeface="Tahoma" pitchFamily="34" charset="0"/>
              </a:rPr>
              <a:t>y</a:t>
            </a:r>
          </a:p>
          <a:p>
            <a:pPr lvl="1"/>
            <a:r>
              <a:rPr lang="en-US" altLang="ja-JP" sz="2000"/>
              <a:t>Activity trước đó được khôi phục</a:t>
            </a:r>
          </a:p>
          <a:p>
            <a:endParaRPr lang="en-US" altLang="ja-JP" sz="2400" b="0"/>
          </a:p>
          <a:p>
            <a:endParaRPr lang="en-US" altLang="ja-JP" b="0"/>
          </a:p>
        </p:txBody>
      </p:sp>
      <p:pic>
        <p:nvPicPr>
          <p:cNvPr id="418819" name="Picture 3"/>
          <p:cNvPicPr>
            <a:picLocks noChangeAspect="1" noChangeArrowheads="1"/>
          </p:cNvPicPr>
          <p:nvPr/>
        </p:nvPicPr>
        <p:blipFill>
          <a:blip r:embed="rId2" cstate="print"/>
          <a:srcRect/>
          <a:stretch>
            <a:fillRect/>
          </a:stretch>
        </p:blipFill>
        <p:spPr bwMode="auto">
          <a:xfrm>
            <a:off x="760413" y="4198938"/>
            <a:ext cx="8483600" cy="2774950"/>
          </a:xfrm>
          <a:prstGeom prst="rect">
            <a:avLst/>
          </a:prstGeom>
          <a:noFill/>
          <a:ln w="9525">
            <a:noFill/>
            <a:miter lim="800000"/>
            <a:headEnd/>
            <a:tailEnd/>
          </a:ln>
          <a:effectLst/>
        </p:spPr>
      </p:pic>
      <p:sp>
        <p:nvSpPr>
          <p:cNvPr id="418820" name="Rectangle 4"/>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Activity stack</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3698DCDE-A9B4-44CF-A2DF-3DC50480DD3C}" type="slidenum">
              <a:rPr lang="en-US" altLang="ja-JP"/>
              <a:pPr/>
              <a:t>2</a:t>
            </a:fld>
            <a:endParaRPr lang="en-US" altLang="ja-JP"/>
          </a:p>
        </p:txBody>
      </p:sp>
      <p:sp>
        <p:nvSpPr>
          <p:cNvPr id="361474" name="内容占位符 2"/>
          <p:cNvSpPr>
            <a:spLocks noGrp="1"/>
          </p:cNvSpPr>
          <p:nvPr>
            <p:ph sz="quarter" idx="4294967295"/>
          </p:nvPr>
        </p:nvSpPr>
        <p:spPr>
          <a:xfrm>
            <a:off x="595313" y="1074738"/>
            <a:ext cx="8915400" cy="5772150"/>
          </a:xfrm>
        </p:spPr>
        <p:txBody>
          <a:bodyPr lIns="99057" tIns="49528" rIns="99057" bIns="49528"/>
          <a:lstStyle/>
          <a:p>
            <a:pPr marL="273050" indent="-273050" defTabSz="914400"/>
            <a:r>
              <a:rPr lang="en-US" altLang="zh-CN" sz="2400" b="0">
                <a:solidFill>
                  <a:srgbClr val="FF0000"/>
                </a:solidFill>
              </a:rPr>
              <a:t>1. Definition</a:t>
            </a:r>
          </a:p>
          <a:p>
            <a:pPr marL="273050" indent="-273050" defTabSz="914400"/>
            <a:r>
              <a:rPr lang="en-US" altLang="zh-CN" sz="2400" b="0"/>
              <a:t>2. Creating an Activity</a:t>
            </a:r>
          </a:p>
          <a:p>
            <a:pPr marL="273050" indent="-273050" defTabSz="914400"/>
            <a:r>
              <a:rPr lang="en-US" altLang="zh-CN" sz="2400" b="0"/>
              <a:t>3. Starting and shutting down an Activity</a:t>
            </a:r>
          </a:p>
          <a:p>
            <a:pPr marL="273050" indent="-273050" defTabSz="914400"/>
            <a:r>
              <a:rPr lang="en-US" altLang="zh-CN" sz="2400" b="0"/>
              <a:t>4. Managing the Activity Lifecycle</a:t>
            </a:r>
          </a:p>
          <a:p>
            <a:pPr marL="273050" indent="-273050" defTabSz="914400"/>
            <a:r>
              <a:rPr lang="en-US" altLang="ja-JP" sz="2400" b="0"/>
              <a:t>5. Tasks and Back Stack</a:t>
            </a:r>
          </a:p>
          <a:p>
            <a:pPr marL="273050" indent="-273050" defTabSz="914400"/>
            <a:r>
              <a:rPr lang="en-US" altLang="ja-JP" sz="2400" b="0"/>
              <a:t>6. Practice</a:t>
            </a:r>
            <a:endParaRPr lang="en-US" altLang="zh-CN" sz="2400" b="0"/>
          </a:p>
        </p:txBody>
      </p:sp>
      <p:sp>
        <p:nvSpPr>
          <p:cNvPr id="361475"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Contents</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317F168-77D3-4ECB-BDB3-5A61E296D35E}" type="slidenum">
              <a:rPr lang="en-US" altLang="ja-JP"/>
              <a:pPr/>
              <a:t>29</a:t>
            </a:fld>
            <a:endParaRPr lang="en-US" altLang="ja-JP"/>
          </a:p>
        </p:txBody>
      </p:sp>
      <p:sp>
        <p:nvSpPr>
          <p:cNvPr id="419842" name="Rectangle 2"/>
          <p:cNvSpPr>
            <a:spLocks noGrp="1" noChangeArrowheads="1"/>
          </p:cNvSpPr>
          <p:nvPr>
            <p:ph type="body" idx="1"/>
          </p:nvPr>
        </p:nvSpPr>
        <p:spPr/>
        <p:txBody>
          <a:bodyPr/>
          <a:lstStyle/>
          <a:p>
            <a:r>
              <a:rPr lang="en-US" altLang="ja-JP" sz="2400" b="0"/>
              <a:t>Khi 1 Activity mới được start, Activity cũ sẽ được thông báo về việc thay đổi trạng thái thông qua các callback method</a:t>
            </a:r>
          </a:p>
          <a:p>
            <a:pPr lvl="1"/>
            <a:r>
              <a:rPr lang="en-US" altLang="ja-JP" sz="2400"/>
              <a:t>Implement callback method nhằm mục đích cung cấp xử lý thích hợp khi thay đổi trạng thái. Ví dụ:</a:t>
            </a:r>
          </a:p>
          <a:p>
            <a:pPr lvl="2"/>
            <a:r>
              <a:rPr lang="en-US" altLang="ja-JP" sz="2000"/>
              <a:t>Release kết nối mạng và kết nối database khi trạng thái là stop</a:t>
            </a:r>
          </a:p>
          <a:p>
            <a:pPr lvl="2"/>
            <a:r>
              <a:rPr lang="en-US" altLang="ja-JP" sz="2000"/>
              <a:t>Tiến hành kết nối lại khi trạng thái là resume</a:t>
            </a:r>
          </a:p>
          <a:p>
            <a:endParaRPr lang="en-US" altLang="ja-JP" sz="2400" b="0"/>
          </a:p>
        </p:txBody>
      </p:sp>
      <p:sp>
        <p:nvSpPr>
          <p:cNvPr id="419843"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Activity stack (cont.)</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CA87A4-B469-4B97-AE24-ECFB6A813AD8}" type="slidenum">
              <a:rPr lang="en-US" altLang="ja-JP"/>
              <a:pPr/>
              <a:t>30</a:t>
            </a:fld>
            <a:endParaRPr lang="en-US" altLang="ja-JP"/>
          </a:p>
        </p:txBody>
      </p:sp>
      <p:sp>
        <p:nvSpPr>
          <p:cNvPr id="413698" name="Rectangle 2"/>
          <p:cNvSpPr>
            <a:spLocks noGrp="1" noChangeArrowheads="1"/>
          </p:cNvSpPr>
          <p:nvPr>
            <p:ph type="body" idx="1"/>
          </p:nvPr>
        </p:nvSpPr>
        <p:spPr/>
        <p:txBody>
          <a:bodyPr/>
          <a:lstStyle/>
          <a:p>
            <a:r>
              <a:rPr lang="en-US" altLang="ja-JP" sz="2400" b="0"/>
              <a:t>Android sử dụng cơ chế stack ("Last in, first out") để quản lý các Activity của Task</a:t>
            </a:r>
          </a:p>
          <a:p>
            <a:r>
              <a:rPr lang="en-US" altLang="ja-JP" sz="2400" b="0"/>
              <a:t>Hầu hết trường hợp Developer ko cần quan tâm Activity liên kết với Task hay bị đưa ra khỏi back stack thế nào</a:t>
            </a:r>
          </a:p>
          <a:p>
            <a:r>
              <a:rPr lang="en-US" altLang="ja-JP" sz="2400" b="0"/>
              <a:t>Tuy nhiên Android cho phép Developer thay đổi cơ chế stack thông thường, ví dụ:</a:t>
            </a:r>
          </a:p>
          <a:p>
            <a:pPr lvl="1"/>
            <a:r>
              <a:rPr lang="en-US" altLang="ja-JP" sz="2000"/>
              <a:t>Thiết đặt để khi start 1 Activity thì 1 task mới được start thay vì đặt Activity vào task hiện tại</a:t>
            </a:r>
          </a:p>
          <a:p>
            <a:pPr lvl="1"/>
            <a:r>
              <a:rPr lang="en-US" altLang="ja-JP" sz="2000"/>
              <a:t>Thiết đặt để khi start 1 Activity thì instance trước đó của Activity (nếu có) sẽ được focus thay vì tạo mới 1 Instance cho Activity và push vào đầu của back stack</a:t>
            </a:r>
          </a:p>
          <a:p>
            <a:pPr lvl="1"/>
            <a:r>
              <a:rPr lang="en-US" altLang="ja-JP" sz="2000"/>
              <a:t>Thiết đặt để remove toàn bộ Activity, ngoại trừ root Activity khi người dùng rời khỏi Task (Nhấn nút “Home” của device)</a:t>
            </a:r>
          </a:p>
          <a:p>
            <a:endParaRPr lang="en-US" altLang="ja-JP" sz="2400" b="0"/>
          </a:p>
        </p:txBody>
      </p:sp>
      <p:sp>
        <p:nvSpPr>
          <p:cNvPr id="413699"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Managing Tasks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2B8CD0-1895-4BB1-9329-5479EBC248B5}" type="slidenum">
              <a:rPr lang="en-US" altLang="ja-JP"/>
              <a:pPr/>
              <a:t>31</a:t>
            </a:fld>
            <a:endParaRPr lang="en-US" altLang="ja-JP"/>
          </a:p>
        </p:txBody>
      </p:sp>
      <p:sp>
        <p:nvSpPr>
          <p:cNvPr id="414722" name="Rectangle 2"/>
          <p:cNvSpPr>
            <a:spLocks noGrp="1" noChangeArrowheads="1"/>
          </p:cNvSpPr>
          <p:nvPr>
            <p:ph type="body" idx="1"/>
          </p:nvPr>
        </p:nvSpPr>
        <p:spPr/>
        <p:txBody>
          <a:bodyPr/>
          <a:lstStyle/>
          <a:p>
            <a:pPr>
              <a:lnSpc>
                <a:spcPct val="90000"/>
              </a:lnSpc>
            </a:pPr>
            <a:r>
              <a:rPr lang="en-US" altLang="ja-JP" sz="2400" b="0"/>
              <a:t>Thay đổi cơ chế stack thông thường bằng cách</a:t>
            </a:r>
          </a:p>
          <a:p>
            <a:pPr lvl="1">
              <a:lnSpc>
                <a:spcPct val="90000"/>
              </a:lnSpc>
            </a:pPr>
            <a:r>
              <a:rPr lang="en-US" altLang="ja-JP"/>
              <a:t>Thiết đặt Flag cho đối tượng Intent khi khởi động Activity bằng method startActivity()</a:t>
            </a:r>
          </a:p>
          <a:p>
            <a:pPr lvl="1">
              <a:lnSpc>
                <a:spcPct val="90000"/>
              </a:lnSpc>
            </a:pPr>
            <a:r>
              <a:rPr lang="en-US" altLang="ja-JP"/>
              <a:t>Thiết đặt thuộc tính cho phần tử &lt;activity&gt; trong manifest file (AndroidManifest.xml)</a:t>
            </a:r>
          </a:p>
          <a:p>
            <a:pPr>
              <a:lnSpc>
                <a:spcPct val="90000"/>
              </a:lnSpc>
            </a:pPr>
            <a:r>
              <a:rPr lang="en-US" altLang="ja-JP" sz="2400" b="0"/>
              <a:t>Các intent flag chính</a:t>
            </a:r>
          </a:p>
          <a:p>
            <a:pPr lvl="1">
              <a:lnSpc>
                <a:spcPct val="90000"/>
              </a:lnSpc>
            </a:pPr>
            <a:r>
              <a:rPr lang="en-US" altLang="ja-JP"/>
              <a:t>FLAG_ACTIVITY_NEW_TASK</a:t>
            </a:r>
          </a:p>
          <a:p>
            <a:pPr lvl="2">
              <a:lnSpc>
                <a:spcPct val="90000"/>
              </a:lnSpc>
            </a:pPr>
            <a:r>
              <a:rPr lang="en-US" altLang="ja-JP" sz="1800"/>
              <a:t>Tạo ra 1 task mới</a:t>
            </a:r>
          </a:p>
          <a:p>
            <a:pPr lvl="2">
              <a:lnSpc>
                <a:spcPct val="90000"/>
              </a:lnSpc>
            </a:pPr>
            <a:r>
              <a:rPr lang="en-US" altLang="ja-JP" sz="1800"/>
              <a:t>Activity được khởi động là root Activity trong back stack của task mới</a:t>
            </a:r>
          </a:p>
          <a:p>
            <a:pPr lvl="2">
              <a:lnSpc>
                <a:spcPct val="90000"/>
              </a:lnSpc>
            </a:pPr>
            <a:r>
              <a:rPr lang="en-US" altLang="ja-JP" sz="1800"/>
              <a:t>Trường hợp đã tồn tại Task đang chạy Activity rồi thì Activity mới ko được tạo</a:t>
            </a:r>
          </a:p>
          <a:p>
            <a:pPr lvl="1">
              <a:lnSpc>
                <a:spcPct val="90000"/>
              </a:lnSpc>
            </a:pPr>
            <a:r>
              <a:rPr lang="en-US" altLang="ja-JP"/>
              <a:t>FLAG_ACTIVITY_CLEAR_TOP</a:t>
            </a:r>
          </a:p>
          <a:p>
            <a:pPr lvl="2">
              <a:lnSpc>
                <a:spcPct val="90000"/>
              </a:lnSpc>
            </a:pPr>
            <a:r>
              <a:rPr lang="en-US" altLang="ja-JP" sz="1800"/>
              <a:t>Trường hợp Activity được khởi động đã tồn tại đang chạy trong task hiện tại rồi thì sẽ pop toàn bộ Activity ở trên Activity đó khỏi back stack</a:t>
            </a:r>
          </a:p>
          <a:p>
            <a:pPr lvl="2">
              <a:lnSpc>
                <a:spcPct val="90000"/>
              </a:lnSpc>
            </a:pPr>
            <a:r>
              <a:rPr lang="en-US" altLang="ja-JP" sz="1800"/>
              <a:t>Ví dụ: Trường hợp back stack đang chứa các Activity A, B, C, D. Nếu D gọi ra B thì C và D sẽ kết thúc. Back stack còn lại A, B</a:t>
            </a:r>
          </a:p>
          <a:p>
            <a:pPr lvl="1">
              <a:lnSpc>
                <a:spcPct val="90000"/>
              </a:lnSpc>
            </a:pPr>
            <a:r>
              <a:rPr lang="en-US" altLang="ja-JP"/>
              <a:t>FLAG_ACTIVITY_SINGLE_TOP</a:t>
            </a:r>
          </a:p>
          <a:p>
            <a:pPr lvl="2">
              <a:lnSpc>
                <a:spcPct val="90000"/>
              </a:lnSpc>
            </a:pPr>
            <a:r>
              <a:rPr lang="en-US" altLang="ja-JP" sz="1800"/>
              <a:t>Trường hợp Activity được khởi động đang ở top của back stack thì ko tạo mới instance của Activity</a:t>
            </a:r>
          </a:p>
        </p:txBody>
      </p:sp>
      <p:sp>
        <p:nvSpPr>
          <p:cNvPr id="414723"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Managing Tasks (cont.)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E592EFB-C8FD-458A-A01E-147A51237E52}" type="slidenum">
              <a:rPr lang="en-US" altLang="ja-JP"/>
              <a:pPr/>
              <a:t>32</a:t>
            </a:fld>
            <a:endParaRPr lang="en-US" altLang="ja-JP"/>
          </a:p>
        </p:txBody>
      </p:sp>
      <p:sp>
        <p:nvSpPr>
          <p:cNvPr id="415746" name="Rectangle 2"/>
          <p:cNvSpPr>
            <a:spLocks noGrp="1" noChangeArrowheads="1"/>
          </p:cNvSpPr>
          <p:nvPr>
            <p:ph type="body" idx="1"/>
          </p:nvPr>
        </p:nvSpPr>
        <p:spPr/>
        <p:txBody>
          <a:bodyPr/>
          <a:lstStyle/>
          <a:p>
            <a:r>
              <a:rPr lang="en-US" altLang="ja-JP" b="0"/>
              <a:t>Các thuộc tính chính của phần tử &lt;activity&gt; trong manifest file (AndroidManifest.xml)</a:t>
            </a:r>
          </a:p>
          <a:p>
            <a:pPr lvl="1"/>
            <a:r>
              <a:rPr lang="en-US" altLang="ja-JP"/>
              <a:t>android:taskAffinity</a:t>
            </a:r>
          </a:p>
          <a:p>
            <a:pPr lvl="2"/>
            <a:r>
              <a:rPr lang="en-US" altLang="ja-JP"/>
              <a:t>Khai báo tên mối quan hệ (Affinity)</a:t>
            </a:r>
          </a:p>
          <a:p>
            <a:pPr lvl="2"/>
            <a:r>
              <a:rPr lang="en-US" altLang="ja-JP"/>
              <a:t>Các Activity có cùng Affinity sẽ thuộc về cùng 1 Task</a:t>
            </a:r>
          </a:p>
          <a:p>
            <a:pPr lvl="2"/>
            <a:r>
              <a:rPr lang="en-US" altLang="ja-JP"/>
              <a:t>Trường hợp thuộc tính android:taskAffinity không được thiết đặt thì Affinity của Activity sẽ kế thừa giá trị đã thiết đặt cho Application</a:t>
            </a:r>
          </a:p>
          <a:p>
            <a:pPr lvl="2"/>
            <a:r>
              <a:rPr lang="en-US" altLang="ja-JP"/>
              <a:t>Mặc định mọi Activity trong ứng dụng có cùng Affinity</a:t>
            </a:r>
          </a:p>
          <a:p>
            <a:pPr lvl="2"/>
            <a:r>
              <a:rPr lang="en-US" altLang="ja-JP"/>
              <a:t>Giá trị Affinity mặc định thiết đặt cho Application là package name khai báo trong file manifest</a:t>
            </a:r>
          </a:p>
          <a:p>
            <a:pPr lvl="1"/>
            <a:r>
              <a:rPr lang="en-US" altLang="ja-JP"/>
              <a:t>android:launchMode</a:t>
            </a:r>
          </a:p>
          <a:p>
            <a:pPr lvl="2"/>
            <a:r>
              <a:rPr lang="en-US" altLang="ja-JP"/>
              <a:t>Chỉ dẫn về việc Activity sẽ được start như thế nào</a:t>
            </a:r>
          </a:p>
          <a:p>
            <a:pPr lvl="2"/>
            <a:r>
              <a:rPr lang="en-US" altLang="ja-JP"/>
              <a:t>Có 4 mode: </a:t>
            </a:r>
          </a:p>
          <a:p>
            <a:pPr lvl="3"/>
            <a:r>
              <a:rPr lang="en-US" altLang="ja-JP"/>
              <a:t>"</a:t>
            </a:r>
            <a:r>
              <a:rPr lang="en-US" altLang="ja-JP" b="1"/>
              <a:t>standard</a:t>
            </a:r>
            <a:r>
              <a:rPr lang="en-US" altLang="ja-JP"/>
              <a:t>“, "</a:t>
            </a:r>
            <a:r>
              <a:rPr lang="en-US" altLang="ja-JP" b="1"/>
              <a:t>singleTop</a:t>
            </a:r>
            <a:r>
              <a:rPr lang="en-US" altLang="ja-JP"/>
              <a:t>"</a:t>
            </a:r>
          </a:p>
          <a:p>
            <a:pPr lvl="4"/>
            <a:r>
              <a:rPr lang="en-US" altLang="ja-JP"/>
              <a:t>Có thể khởi tạo nhiều instance. Mỗi instance có thể thuộc về bất cứ task nào</a:t>
            </a:r>
          </a:p>
          <a:p>
            <a:pPr lvl="4"/>
            <a:r>
              <a:rPr lang="en-US" altLang="ja-JP"/>
              <a:t>Mode "</a:t>
            </a:r>
            <a:r>
              <a:rPr lang="en-US" altLang="ja-JP" b="1"/>
              <a:t>singleTop</a:t>
            </a:r>
            <a:r>
              <a:rPr lang="en-US" altLang="ja-JP"/>
              <a:t>“: Trường hợp tồn tại Activity ở top của back stack thì ko tạo mới instance</a:t>
            </a:r>
          </a:p>
          <a:p>
            <a:pPr lvl="3"/>
            <a:r>
              <a:rPr lang="en-US" altLang="ja-JP"/>
              <a:t>"</a:t>
            </a:r>
            <a:r>
              <a:rPr lang="en-US" altLang="ja-JP" b="1"/>
              <a:t>singleTask</a:t>
            </a:r>
            <a:r>
              <a:rPr lang="en-US" altLang="ja-JP"/>
              <a:t>“, "</a:t>
            </a:r>
            <a:r>
              <a:rPr lang="en-US" altLang="ja-JP" b="1"/>
              <a:t>singleInstance</a:t>
            </a:r>
            <a:r>
              <a:rPr lang="en-US" altLang="ja-JP"/>
              <a:t>“</a:t>
            </a:r>
          </a:p>
          <a:p>
            <a:pPr lvl="4"/>
            <a:r>
              <a:rPr lang="en-US" altLang="ja-JP"/>
              <a:t>Tạo mới task, activity nằm ở root của task</a:t>
            </a:r>
          </a:p>
          <a:p>
            <a:pPr lvl="4"/>
            <a:r>
              <a:rPr lang="en-US" altLang="ja-JP"/>
              <a:t>Mode "</a:t>
            </a:r>
            <a:r>
              <a:rPr lang="en-US" altLang="ja-JP" b="1"/>
              <a:t>singleTask</a:t>
            </a:r>
            <a:r>
              <a:rPr lang="en-US" altLang="ja-JP"/>
              <a:t>“: Trường hợp 1 instance của Activity đã tồn tại thì ko tạo mới.</a:t>
            </a:r>
          </a:p>
          <a:p>
            <a:pPr lvl="4"/>
            <a:r>
              <a:rPr lang="en-US" altLang="ja-JP"/>
              <a:t>Mode "</a:t>
            </a:r>
            <a:r>
              <a:rPr lang="en-US" altLang="ja-JP" b="1"/>
              <a:t>singleInstance</a:t>
            </a:r>
            <a:r>
              <a:rPr lang="en-US" altLang="ja-JP"/>
              <a:t>“: Ko cho phép Activity khác ở cùng Task -&gt; Trường hợp “singleInstance” gọi ra 1 Activity khác thì Activity khác sẽ được phân cho 1 Task khác.</a:t>
            </a:r>
          </a:p>
        </p:txBody>
      </p:sp>
      <p:sp>
        <p:nvSpPr>
          <p:cNvPr id="415747"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Managing Tasks (cont.)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2EA9C95-1C92-4277-B3E4-20FE540EDF52}" type="slidenum">
              <a:rPr lang="en-US" altLang="ja-JP"/>
              <a:pPr/>
              <a:t>33</a:t>
            </a:fld>
            <a:endParaRPr lang="en-US" altLang="ja-JP"/>
          </a:p>
        </p:txBody>
      </p:sp>
      <p:sp>
        <p:nvSpPr>
          <p:cNvPr id="416770" name="Rectangle 2"/>
          <p:cNvSpPr>
            <a:spLocks noGrp="1" noChangeArrowheads="1"/>
          </p:cNvSpPr>
          <p:nvPr>
            <p:ph type="body" idx="1"/>
          </p:nvPr>
        </p:nvSpPr>
        <p:spPr/>
        <p:txBody>
          <a:bodyPr/>
          <a:lstStyle/>
          <a:p>
            <a:pPr lvl="1"/>
            <a:r>
              <a:rPr lang="en-US" altLang="ja-JP"/>
              <a:t>android:allowTaskReparenting</a:t>
            </a:r>
          </a:p>
          <a:p>
            <a:pPr lvl="2"/>
            <a:r>
              <a:rPr lang="en-US" altLang="ja-JP"/>
              <a:t>Thiết đặt liệu Activity có thể chuyển từ task khởi động nó tới task có cùng affinity khi task có cùng affinity được focus hay không.</a:t>
            </a:r>
          </a:p>
          <a:p>
            <a:pPr lvl="2"/>
            <a:r>
              <a:rPr lang="en-US" altLang="ja-JP"/>
              <a:t>Giá trị mặc định là false</a:t>
            </a:r>
          </a:p>
          <a:p>
            <a:pPr lvl="2"/>
            <a:r>
              <a:rPr lang="en-US" altLang="ja-JP"/>
              <a:t>Ví dụ: Trường hợp click vào link trong email message. Activity hiển thị trang Web được khởi động. Activity hiển thị trang web được định nghĩa bởi ứng dụng browser, nhưng được khởi động như 1 phần của e-mail task. Nếu Activity này được reparent (thiết đặt lại cha) tới browser task, nó sẽ được hiển thị khi browser focus và sẽ mất đi khi email task focus.</a:t>
            </a:r>
          </a:p>
          <a:p>
            <a:pPr lvl="2"/>
            <a:r>
              <a:rPr lang="en-US" altLang="ja-JP"/>
              <a:t>Vì các Activity có launchMode là "singleTask“, "singleInstance“, luôn ở root của back stack (ko có Activity cha) </a:t>
            </a:r>
            <a:r>
              <a:rPr lang="en-US" altLang="ja-JP">
                <a:sym typeface="Wingdings" pitchFamily="2" charset="2"/>
              </a:rPr>
              <a:t></a:t>
            </a:r>
            <a:r>
              <a:rPr lang="en-US" altLang="ja-JP"/>
              <a:t> ko áp dụng được thuộc tính này.</a:t>
            </a:r>
          </a:p>
          <a:p>
            <a:pPr lvl="1"/>
            <a:r>
              <a:rPr lang="en-US" altLang="ja-JP"/>
              <a:t>android:clearTaskOnLaunch</a:t>
            </a:r>
          </a:p>
          <a:p>
            <a:pPr lvl="2"/>
            <a:r>
              <a:rPr lang="en-US" altLang="ja-JP"/>
              <a:t>Flag thiết đặt việc có remove toàn bộ Activity của Task trừ root Activity khi Activity được khởi động lại từ home screen hay không</a:t>
            </a:r>
          </a:p>
          <a:p>
            <a:pPr lvl="2"/>
            <a:r>
              <a:rPr lang="en-US" altLang="ja-JP"/>
              <a:t>Ví dụ start Activity P từ home screen. Từ P gọi ra activity Q. Sau đó bấm Home và start lại P. Bình thường sẽ phải nhìn thấy Q. Tuy nhiên, trường hợp thiết đặt flag là true thì toàn bộ Activity trên P sẽ bị remove khỏi back stack nên chỉ nhìn thấy P.</a:t>
            </a:r>
          </a:p>
          <a:p>
            <a:pPr lvl="2"/>
            <a:r>
              <a:rPr lang="en-US" altLang="ja-JP"/>
              <a:t>Trường hợp thuộc tính clearTaskOnLaunch và allowTaskReparenting đều được thiết đặt là "true" thì các Activity có thể re-parent sẽ được chuyển tới task có cùng Affinity</a:t>
            </a:r>
          </a:p>
        </p:txBody>
      </p:sp>
      <p:sp>
        <p:nvSpPr>
          <p:cNvPr id="416771"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Managing Tasks (cont.)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FC086A7-94B0-4031-AEFD-15D5191F057D}" type="slidenum">
              <a:rPr lang="en-US" altLang="ja-JP"/>
              <a:pPr/>
              <a:t>34</a:t>
            </a:fld>
            <a:endParaRPr lang="en-US" altLang="ja-JP"/>
          </a:p>
        </p:txBody>
      </p:sp>
      <p:sp>
        <p:nvSpPr>
          <p:cNvPr id="417794" name="Rectangle 2"/>
          <p:cNvSpPr>
            <a:spLocks noGrp="1" noChangeArrowheads="1"/>
          </p:cNvSpPr>
          <p:nvPr>
            <p:ph type="body" idx="1"/>
          </p:nvPr>
        </p:nvSpPr>
        <p:spPr/>
        <p:txBody>
          <a:bodyPr/>
          <a:lstStyle/>
          <a:p>
            <a:pPr lvl="1"/>
            <a:r>
              <a:rPr lang="en-US" altLang="ja-JP"/>
              <a:t>android:alwaysRetainTaskState</a:t>
            </a:r>
          </a:p>
          <a:p>
            <a:pPr lvl="2"/>
            <a:r>
              <a:rPr lang="en-US" altLang="ja-JP"/>
              <a:t>Thiết đặt liệu state của task chứa Activity luôn được duy trì bởi system hay không</a:t>
            </a:r>
          </a:p>
          <a:p>
            <a:pPr lvl="2"/>
            <a:r>
              <a:rPr lang="en-US" altLang="ja-JP"/>
              <a:t>Trường hợp thiết đặt là false, system sẽ cho phép reset task về state khởi tạo</a:t>
            </a:r>
          </a:p>
          <a:p>
            <a:pPr lvl="2"/>
            <a:r>
              <a:rPr lang="en-US" altLang="ja-JP"/>
              <a:t>Thuộc tính này chỉ có ý nghĩa đối với root activity của task</a:t>
            </a:r>
          </a:p>
          <a:p>
            <a:pPr lvl="2"/>
            <a:r>
              <a:rPr lang="en-US" altLang="ja-JP"/>
              <a:t>Thông thường system sẽ xóa 1 task (xóa toàn bộ Activity nằm trên root Activity tại back stack) trong 1 số tình huống khi use lựa chọn lại task từ màn hình home</a:t>
            </a:r>
          </a:p>
          <a:p>
            <a:pPr lvl="3"/>
            <a:r>
              <a:rPr lang="en-US" altLang="ja-JP"/>
              <a:t>Ví dụ: trường hợp người dùng ko sử dụng task trong khoảng 30‘</a:t>
            </a:r>
          </a:p>
          <a:p>
            <a:pPr lvl="2"/>
            <a:r>
              <a:rPr lang="en-US" altLang="ja-JP"/>
              <a:t>Trường hợp thuộc tính "android:alwaysRetainTaskState" được thiết đặt là true, thì task ko bị xóa</a:t>
            </a:r>
          </a:p>
          <a:p>
            <a:pPr lvl="3"/>
            <a:r>
              <a:rPr lang="en-US" altLang="ja-JP"/>
              <a:t>Ví dụ trong ứng dụng web browser, người dùng muốn giữ lại trạng thái các tab ở lần truy cập tiếp theo</a:t>
            </a:r>
          </a:p>
          <a:p>
            <a:pPr lvl="1"/>
            <a:r>
              <a:rPr lang="en-US" altLang="ja-JP"/>
              <a:t>android:finishOnTaskLaunch</a:t>
            </a:r>
          </a:p>
          <a:p>
            <a:pPr lvl="2"/>
            <a:r>
              <a:rPr lang="en-US" altLang="ja-JP"/>
              <a:t>Thiết đặt xem có shutdown 1 instance đang tồn tại của Activity hay không khi người dùng chạy lại task của nó (lựa chọn task ở màn hình home)</a:t>
            </a:r>
          </a:p>
          <a:p>
            <a:pPr lvl="2"/>
            <a:r>
              <a:rPr lang="en-US" altLang="ja-JP"/>
              <a:t>Trường hợp thuộc tính này và thuộc tính "android:allowTaskReparenting" đều được thiết đặt là true thì thuộc tính này được ưu tiên hơn, tức là Activity bị shutdown (destroy) chứ không re-parent đến task khác</a:t>
            </a:r>
          </a:p>
        </p:txBody>
      </p:sp>
      <p:sp>
        <p:nvSpPr>
          <p:cNvPr id="417795"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Managing Tasks (cont.)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5D845E9-6EAC-463A-93D9-33559E15C67C}" type="slidenum">
              <a:rPr lang="en-US" altLang="ja-JP"/>
              <a:pPr/>
              <a:t>35</a:t>
            </a:fld>
            <a:endParaRPr lang="en-US" altLang="ja-JP"/>
          </a:p>
        </p:txBody>
      </p:sp>
      <p:sp>
        <p:nvSpPr>
          <p:cNvPr id="420866" name="内容占位符 2"/>
          <p:cNvSpPr>
            <a:spLocks noGrp="1"/>
          </p:cNvSpPr>
          <p:nvPr>
            <p:ph sz="quarter" idx="4294967295"/>
          </p:nvPr>
        </p:nvSpPr>
        <p:spPr>
          <a:xfrm>
            <a:off x="595313" y="1074738"/>
            <a:ext cx="8915400" cy="5772150"/>
          </a:xfrm>
        </p:spPr>
        <p:txBody>
          <a:bodyPr lIns="99057" tIns="49528" rIns="99057" bIns="49528"/>
          <a:lstStyle/>
          <a:p>
            <a:pPr marL="273050" indent="-273050" defTabSz="914400"/>
            <a:r>
              <a:rPr lang="en-US" altLang="zh-CN" sz="2400" b="0"/>
              <a:t>1. Definition</a:t>
            </a:r>
          </a:p>
          <a:p>
            <a:pPr marL="273050" indent="-273050" defTabSz="914400"/>
            <a:r>
              <a:rPr lang="en-US" altLang="zh-CN" sz="2400" b="0"/>
              <a:t>2. Creating an Activity</a:t>
            </a:r>
          </a:p>
          <a:p>
            <a:pPr marL="273050" indent="-273050" defTabSz="914400"/>
            <a:r>
              <a:rPr lang="en-US" altLang="zh-CN" sz="2400" b="0"/>
              <a:t>3. Starting and shutting down an Activity</a:t>
            </a:r>
          </a:p>
          <a:p>
            <a:pPr marL="273050" indent="-273050" defTabSz="914400"/>
            <a:r>
              <a:rPr lang="en-US" altLang="zh-CN" sz="2400" b="0"/>
              <a:t>4. Managing the Activity Lifecycle</a:t>
            </a:r>
            <a:endParaRPr lang="en-US" altLang="ja-JP" sz="2400" b="0"/>
          </a:p>
          <a:p>
            <a:pPr marL="273050" indent="-273050" defTabSz="914400"/>
            <a:r>
              <a:rPr lang="en-US" altLang="ja-JP" sz="2400" b="0"/>
              <a:t>5. Tasks and Back Stack</a:t>
            </a:r>
          </a:p>
          <a:p>
            <a:pPr marL="273050" indent="-273050" defTabSz="914400"/>
            <a:r>
              <a:rPr lang="en-US" altLang="ja-JP" sz="2400" b="0">
                <a:solidFill>
                  <a:srgbClr val="FF0000"/>
                </a:solidFill>
              </a:rPr>
              <a:t>6. Practice</a:t>
            </a:r>
          </a:p>
        </p:txBody>
      </p:sp>
      <p:sp>
        <p:nvSpPr>
          <p:cNvPr id="420867"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Contents</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4CDC3F23-7C80-43D3-9FDB-9AA0E35C892A}" type="slidenum">
              <a:rPr lang="en-US" altLang="ja-JP"/>
              <a:pPr/>
              <a:t>36</a:t>
            </a:fld>
            <a:endParaRPr lang="en-US" altLang="ja-JP"/>
          </a:p>
        </p:txBody>
      </p:sp>
      <p:sp>
        <p:nvSpPr>
          <p:cNvPr id="347140" name="Rectangle 4"/>
          <p:cNvSpPr>
            <a:spLocks noChangeArrowheads="1"/>
          </p:cNvSpPr>
          <p:nvPr/>
        </p:nvSpPr>
        <p:spPr bwMode="auto">
          <a:xfrm>
            <a:off x="501650" y="936625"/>
            <a:ext cx="8910638" cy="5386388"/>
          </a:xfrm>
          <a:prstGeom prst="rect">
            <a:avLst/>
          </a:prstGeom>
          <a:solidFill>
            <a:srgbClr val="F8F8F8"/>
          </a:solidFill>
          <a:ln w="9525">
            <a:noFill/>
            <a:miter lim="800000"/>
            <a:headEnd/>
            <a:tailEnd/>
          </a:ln>
          <a:effectLst/>
        </p:spPr>
        <p:txBody>
          <a:bodyPr wrap="none" lIns="0" tIns="0" rIns="0" bIns="0" anchor="ctr"/>
          <a:lstStyle/>
          <a:p>
            <a:pPr marL="233363" indent="-233363" algn="ctr" defTabSz="990600"/>
            <a:r>
              <a:rPr lang="en-US" altLang="ja-JP" sz="3600" b="1">
                <a:latin typeface="Tahoma" pitchFamily="34" charset="0"/>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B47A99D-ADE9-4F77-92F7-04D2A98F4CAB}" type="slidenum">
              <a:rPr lang="en-US" altLang="ja-JP"/>
              <a:pPr/>
              <a:t>3</a:t>
            </a:fld>
            <a:endParaRPr lang="en-US" altLang="ja-JP"/>
          </a:p>
        </p:txBody>
      </p:sp>
      <p:sp>
        <p:nvSpPr>
          <p:cNvPr id="292868" name="内容占位符 19"/>
          <p:cNvSpPr>
            <a:spLocks noGrp="1"/>
          </p:cNvSpPr>
          <p:nvPr>
            <p:ph sz="quarter" idx="4294967295"/>
          </p:nvPr>
        </p:nvSpPr>
        <p:spPr>
          <a:xfrm>
            <a:off x="404813" y="1081088"/>
            <a:ext cx="8840787" cy="5573712"/>
          </a:xfrm>
        </p:spPr>
        <p:txBody>
          <a:bodyPr lIns="99057" tIns="49528" rIns="99057" bIns="49528"/>
          <a:lstStyle/>
          <a:p>
            <a:pPr marL="273050" indent="-273050" defTabSz="914400"/>
            <a:r>
              <a:rPr lang="en-US" altLang="zh-CN" sz="2600" b="0"/>
              <a:t>Là thành phần cung cấp giao diện màn hình người dùng có thể tương tác.</a:t>
            </a:r>
          </a:p>
          <a:p>
            <a:pPr marL="273050" indent="-273050" defTabSz="914400"/>
            <a:r>
              <a:rPr lang="en-US" altLang="zh-CN" sz="2600" b="0"/>
              <a:t>Mỗi Activity được cung cấp 1 cửa sổ để thể hiện giao diện người dùng.</a:t>
            </a:r>
          </a:p>
          <a:p>
            <a:pPr marL="273050" indent="-273050" defTabSz="914400"/>
            <a:r>
              <a:rPr lang="en-US" altLang="zh-CN" sz="2600" b="0"/>
              <a:t>Một ứng dụng bao gồm nhiều Activity có quan hệ với nhau.</a:t>
            </a:r>
          </a:p>
          <a:p>
            <a:pPr marL="273050" indent="-273050" defTabSz="914400"/>
            <a:r>
              <a:rPr lang="en-US" altLang="zh-CN" sz="2600" b="0"/>
              <a:t>Một ứng dụng có 1 “main” Activity – Là Activity hiển thị đầu tiên khi chạy ứng dụng.</a:t>
            </a:r>
          </a:p>
          <a:p>
            <a:pPr marL="273050" indent="-273050" defTabSz="914400"/>
            <a:r>
              <a:rPr lang="en-US" altLang="zh-CN" sz="2600" b="0"/>
              <a:t>Mỗi Activity có thể gọi ra 1 Activity khác để thực hiện 1 action khác.</a:t>
            </a:r>
          </a:p>
        </p:txBody>
      </p:sp>
      <p:sp>
        <p:nvSpPr>
          <p:cNvPr id="292878" name="Rectangle 14"/>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Definition</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35D1C359-9DF0-4FA1-93A7-AA7B71BDBAB4}" type="slidenum">
              <a:rPr lang="en-US" altLang="ja-JP"/>
              <a:pPr/>
              <a:t>4</a:t>
            </a:fld>
            <a:endParaRPr lang="en-US" altLang="ja-JP"/>
          </a:p>
        </p:txBody>
      </p:sp>
      <p:sp>
        <p:nvSpPr>
          <p:cNvPr id="362498" name="内容占位符 2"/>
          <p:cNvSpPr>
            <a:spLocks noGrp="1"/>
          </p:cNvSpPr>
          <p:nvPr>
            <p:ph sz="quarter" idx="4294967295"/>
          </p:nvPr>
        </p:nvSpPr>
        <p:spPr>
          <a:xfrm>
            <a:off x="595313" y="1074738"/>
            <a:ext cx="8915400" cy="5772150"/>
          </a:xfrm>
        </p:spPr>
        <p:txBody>
          <a:bodyPr lIns="99057" tIns="49528" rIns="99057" bIns="49528"/>
          <a:lstStyle/>
          <a:p>
            <a:pPr marL="273050" indent="-273050" defTabSz="914400"/>
            <a:r>
              <a:rPr lang="en-US" altLang="zh-CN" sz="2400" b="0"/>
              <a:t>1. Definition</a:t>
            </a:r>
          </a:p>
          <a:p>
            <a:pPr marL="273050" indent="-273050" defTabSz="914400"/>
            <a:r>
              <a:rPr lang="en-US" altLang="zh-CN" sz="2400" b="0">
                <a:solidFill>
                  <a:srgbClr val="FF0000"/>
                </a:solidFill>
              </a:rPr>
              <a:t>2. Creating an Activity</a:t>
            </a:r>
          </a:p>
          <a:p>
            <a:pPr marL="273050" indent="-273050" defTabSz="914400"/>
            <a:r>
              <a:rPr lang="en-US" altLang="zh-CN" sz="2400" b="0"/>
              <a:t>3. Starting and shutting down an Activity</a:t>
            </a:r>
          </a:p>
          <a:p>
            <a:pPr marL="273050" indent="-273050" defTabSz="914400"/>
            <a:r>
              <a:rPr lang="en-US" altLang="zh-CN" sz="2400" b="0"/>
              <a:t>4. Managing the Activity Lifecycle</a:t>
            </a:r>
          </a:p>
          <a:p>
            <a:pPr marL="273050" indent="-273050" defTabSz="914400"/>
            <a:r>
              <a:rPr lang="en-US" altLang="ja-JP" sz="2400" b="0"/>
              <a:t>5. Tasks and Back Stack</a:t>
            </a:r>
          </a:p>
          <a:p>
            <a:pPr marL="273050" indent="-273050" defTabSz="914400"/>
            <a:r>
              <a:rPr lang="en-US" altLang="ja-JP" sz="2400" b="0"/>
              <a:t>6. Practice</a:t>
            </a:r>
            <a:endParaRPr lang="en-US" altLang="zh-CN" sz="2400" b="0"/>
          </a:p>
        </p:txBody>
      </p:sp>
      <p:sp>
        <p:nvSpPr>
          <p:cNvPr id="362499"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zh-CN" sz="2400" b="1">
                <a:solidFill>
                  <a:schemeClr val="tx2"/>
                </a:solidFill>
                <a:latin typeface="Arial" charset="0"/>
                <a:ea typeface="HGS創英角ｺﾞｼｯｸUB" pitchFamily="50" charset="-128"/>
              </a:rPr>
              <a:t>Contents</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3DD18FF-81D2-4514-923F-7297637AAB0F}" type="slidenum">
              <a:rPr lang="en-US" altLang="ja-JP"/>
              <a:pPr/>
              <a:t>5</a:t>
            </a:fld>
            <a:endParaRPr lang="en-US" altLang="ja-JP"/>
          </a:p>
        </p:txBody>
      </p:sp>
      <p:sp>
        <p:nvSpPr>
          <p:cNvPr id="358403" name="Rectangle 3"/>
          <p:cNvSpPr>
            <a:spLocks noGrp="1" noChangeArrowheads="1"/>
          </p:cNvSpPr>
          <p:nvPr>
            <p:ph type="body" idx="1"/>
          </p:nvPr>
        </p:nvSpPr>
        <p:spPr/>
        <p:txBody>
          <a:bodyPr/>
          <a:lstStyle/>
          <a:p>
            <a:pPr>
              <a:lnSpc>
                <a:spcPct val="90000"/>
              </a:lnSpc>
            </a:pPr>
            <a:r>
              <a:rPr lang="en-US" altLang="ja-JP" sz="2400" b="0"/>
              <a:t>Tạo class kế thừa “android.app.Activity”</a:t>
            </a:r>
          </a:p>
          <a:p>
            <a:pPr>
              <a:lnSpc>
                <a:spcPct val="90000"/>
              </a:lnSpc>
            </a:pPr>
            <a:r>
              <a:rPr lang="en-US" altLang="ja-JP" sz="2400" b="0"/>
              <a:t>Implement các callback method mà system sẽ gọi khi Activity thay đổi trạng thái</a:t>
            </a:r>
          </a:p>
          <a:p>
            <a:pPr lvl="1">
              <a:lnSpc>
                <a:spcPct val="90000"/>
              </a:lnSpc>
            </a:pPr>
            <a:r>
              <a:rPr lang="en-US" altLang="ja-JP" sz="2000"/>
              <a:t>2 callback method quan trọng nhất: onCreate() và onPause()</a:t>
            </a:r>
          </a:p>
          <a:p>
            <a:pPr>
              <a:lnSpc>
                <a:spcPct val="90000"/>
              </a:lnSpc>
            </a:pPr>
            <a:r>
              <a:rPr lang="en-US" altLang="ja-JP" sz="2400" b="0"/>
              <a:t>onCreate()</a:t>
            </a:r>
          </a:p>
          <a:p>
            <a:pPr lvl="1">
              <a:lnSpc>
                <a:spcPct val="90000"/>
              </a:lnSpc>
            </a:pPr>
            <a:r>
              <a:rPr lang="en-US" altLang="ja-JP" sz="2000"/>
              <a:t>Bắt buộc phải implement.</a:t>
            </a:r>
          </a:p>
          <a:p>
            <a:pPr lvl="1">
              <a:lnSpc>
                <a:spcPct val="90000"/>
              </a:lnSpc>
            </a:pPr>
            <a:r>
              <a:rPr lang="en-US" altLang="ja-JP" sz="2000"/>
              <a:t>Được gọi bởi system khi tạo Activity</a:t>
            </a:r>
          </a:p>
          <a:p>
            <a:pPr lvl="1">
              <a:lnSpc>
                <a:spcPct val="90000"/>
              </a:lnSpc>
            </a:pPr>
            <a:r>
              <a:rPr lang="en-US" altLang="ja-JP" sz="2000"/>
              <a:t>Thực hiện khởi tạo cho các component</a:t>
            </a:r>
          </a:p>
          <a:p>
            <a:pPr lvl="2">
              <a:lnSpc>
                <a:spcPct val="90000"/>
              </a:lnSpc>
            </a:pPr>
            <a:r>
              <a:rPr lang="en-US" altLang="ja-JP" sz="1800"/>
              <a:t>Quan trọng nhất là thiết đặt layout bằng cách gọi method setContentView()</a:t>
            </a:r>
            <a:endParaRPr lang="en-US" altLang="ja-JP"/>
          </a:p>
          <a:p>
            <a:pPr>
              <a:lnSpc>
                <a:spcPct val="90000"/>
              </a:lnSpc>
            </a:pPr>
            <a:r>
              <a:rPr lang="en-US" altLang="ja-JP" sz="2400" b="0"/>
              <a:t>onPause()</a:t>
            </a:r>
          </a:p>
          <a:p>
            <a:pPr lvl="1">
              <a:lnSpc>
                <a:spcPct val="90000"/>
              </a:lnSpc>
            </a:pPr>
            <a:r>
              <a:rPr lang="en-US" altLang="ja-JP" sz="2000"/>
              <a:t>Được gọi bởi system khi chuyển sang 1 Activity khác.</a:t>
            </a:r>
          </a:p>
          <a:p>
            <a:pPr lvl="1">
              <a:lnSpc>
                <a:spcPct val="90000"/>
              </a:lnSpc>
            </a:pPr>
            <a:r>
              <a:rPr lang="en-US" altLang="ja-JP" sz="2000"/>
              <a:t>Tiến hành commit (lưu lại) các thay đổi trong session người dùng (do người dùng có thể quay lại Activity này)</a:t>
            </a:r>
            <a:endParaRPr lang="en-US" altLang="ja-JP" sz="1600"/>
          </a:p>
        </p:txBody>
      </p:sp>
      <p:sp>
        <p:nvSpPr>
          <p:cNvPr id="358406" name="Rectangle 6"/>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en-US" sz="2400" b="1">
                <a:solidFill>
                  <a:schemeClr val="tx2"/>
                </a:solidFill>
                <a:latin typeface="Arial" charset="0"/>
                <a:ea typeface="HGS創英角ｺﾞｼｯｸUB" pitchFamily="50" charset="-128"/>
              </a:rPr>
              <a:t>Creating an Activity</a:t>
            </a:r>
            <a:endParaRPr lang="en-US" altLang="ja-JP" sz="2400" b="1">
              <a:solidFill>
                <a:schemeClr val="tx2"/>
              </a:solidFill>
              <a:latin typeface="Arial" charset="0"/>
              <a:ea typeface="HGS創英角ｺﾞｼｯｸUB"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9F3366-DBDD-444B-8A1F-05826FD9A04E}" type="slidenum">
              <a:rPr lang="en-US" altLang="ja-JP"/>
              <a:pPr/>
              <a:t>6</a:t>
            </a:fld>
            <a:endParaRPr lang="en-US" altLang="ja-JP"/>
          </a:p>
        </p:txBody>
      </p:sp>
      <p:sp>
        <p:nvSpPr>
          <p:cNvPr id="364547" name="Rectangle 3"/>
          <p:cNvSpPr>
            <a:spLocks noGrp="1" noChangeArrowheads="1"/>
          </p:cNvSpPr>
          <p:nvPr>
            <p:ph type="body" idx="1"/>
          </p:nvPr>
        </p:nvSpPr>
        <p:spPr/>
        <p:txBody>
          <a:bodyPr/>
          <a:lstStyle/>
          <a:p>
            <a:r>
              <a:rPr lang="en-US" altLang="ja-JP" sz="2400" b="0"/>
              <a:t>UI trong Android được cung cấp thông qua hệ thống các View như Text field, button, image, …</a:t>
            </a:r>
          </a:p>
          <a:p>
            <a:r>
              <a:rPr lang="en-US" altLang="ja-JP" sz="2400" b="0"/>
              <a:t>Các View quản lý 1 vùng không gian trong window của Activity và có thể phản hồi lại các thao tác của user</a:t>
            </a:r>
          </a:p>
          <a:p>
            <a:r>
              <a:rPr lang="en-US" altLang="ja-JP" sz="2400" b="0"/>
              <a:t>Android cung cấp sẵn 1 số View để Developer thiết kế và bố trí layout</a:t>
            </a:r>
          </a:p>
          <a:p>
            <a:pPr lvl="1"/>
            <a:r>
              <a:rPr lang="en-US" altLang="ja-JP" sz="2000"/>
              <a:t>"Widget“: Là view cung cấp các phần tử nhìn thấy được trên màn hình như button, text field, checkbox, image, …</a:t>
            </a:r>
          </a:p>
          <a:p>
            <a:pPr lvl="1"/>
            <a:r>
              <a:rPr lang="en-US" altLang="ja-JP" sz="2000"/>
              <a:t>"Layout“: Là view thiết đặt cách bố trí cho các view khác. Ví dụ: Linear layout, grid layout, relative layout, …</a:t>
            </a:r>
          </a:p>
          <a:p>
            <a:pPr lvl="1"/>
            <a:r>
              <a:rPr lang="en-US" altLang="ja-JP" sz="2000"/>
              <a:t>Developer có thể tạo ra các widget hay layout riêng của mình bằng cách kế thừa “android.view.View” hay “android.view.ViewGroup”.</a:t>
            </a:r>
          </a:p>
          <a:p>
            <a:r>
              <a:rPr lang="en-US" altLang="ja-JP" sz="2400" b="0"/>
              <a:t>Cách phổ biến nhất để định nghĩa layout là thông qua file XML.</a:t>
            </a:r>
          </a:p>
          <a:p>
            <a:pPr lvl="1"/>
            <a:r>
              <a:rPr lang="en-US" altLang="ja-JP" sz="2000"/>
              <a:t>Ưu điểm: Tách biệt View và Controller/Model</a:t>
            </a:r>
          </a:p>
        </p:txBody>
      </p:sp>
      <p:sp>
        <p:nvSpPr>
          <p:cNvPr id="364548" name="Rectangle 4"/>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Implementing a user interface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9CB379C-AE82-4E27-BC62-2AC29C71DD7C}" type="slidenum">
              <a:rPr lang="en-US" altLang="ja-JP"/>
              <a:pPr/>
              <a:t>7</a:t>
            </a:fld>
            <a:endParaRPr lang="en-US" altLang="ja-JP"/>
          </a:p>
        </p:txBody>
      </p:sp>
      <p:sp>
        <p:nvSpPr>
          <p:cNvPr id="367618" name="Rectangle 2"/>
          <p:cNvSpPr>
            <a:spLocks noGrp="1" noChangeArrowheads="1"/>
          </p:cNvSpPr>
          <p:nvPr>
            <p:ph type="body" idx="1"/>
          </p:nvPr>
        </p:nvSpPr>
        <p:spPr/>
        <p:txBody>
          <a:bodyPr/>
          <a:lstStyle/>
          <a:p>
            <a:r>
              <a:rPr lang="en-US" altLang="ja-JP" sz="2400" b="0"/>
              <a:t>Cần khai báo Activity trong file manifest file để Activity có thể truy cập bởi system.</a:t>
            </a:r>
          </a:p>
          <a:p>
            <a:r>
              <a:rPr lang="en-US" altLang="ja-JP" sz="2400" b="0"/>
              <a:t>Định nghĩa bằng phần tử &lt;activity&gt; trong manifest file</a:t>
            </a:r>
          </a:p>
          <a:p>
            <a:endParaRPr lang="en-US" altLang="ja-JP" sz="2400" b="0"/>
          </a:p>
          <a:p>
            <a:endParaRPr lang="en-US" altLang="ja-JP" b="0"/>
          </a:p>
          <a:p>
            <a:endParaRPr lang="en-US" altLang="ja-JP" b="0"/>
          </a:p>
          <a:p>
            <a:endParaRPr lang="en-US" altLang="ja-JP" b="0"/>
          </a:p>
          <a:p>
            <a:endParaRPr lang="en-US" altLang="ja-JP" b="0"/>
          </a:p>
          <a:p>
            <a:r>
              <a:rPr lang="en-US" altLang="ja-JP" sz="2400" b="0"/>
              <a:t>Một vài thuộc tính chỉ định cho &lt;activity&gt;</a:t>
            </a:r>
          </a:p>
          <a:p>
            <a:pPr lvl="1"/>
            <a:r>
              <a:rPr lang="en-US" altLang="ja-JP" sz="2000"/>
              <a:t>Name: Bắt buộc, chỉ định class name của Activity</a:t>
            </a:r>
          </a:p>
          <a:p>
            <a:pPr lvl="1"/>
            <a:r>
              <a:rPr lang="en-US" altLang="ja-JP" sz="2000"/>
              <a:t>Label, Icon, Theme and Style: Các chỉ định cho UI</a:t>
            </a:r>
          </a:p>
          <a:p>
            <a:pPr lvl="1"/>
            <a:r>
              <a:rPr lang="en-US" altLang="ja-JP" sz="2000"/>
              <a:t>Intent filter: Quy định các component khác của ứng dụng kích hoạt Activity này như thế nào</a:t>
            </a:r>
          </a:p>
        </p:txBody>
      </p:sp>
      <p:sp>
        <p:nvSpPr>
          <p:cNvPr id="367619"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Declaring the activity in the manifest</a:t>
            </a:r>
          </a:p>
        </p:txBody>
      </p:sp>
      <p:pic>
        <p:nvPicPr>
          <p:cNvPr id="367620" name="Picture 4"/>
          <p:cNvPicPr>
            <a:picLocks noChangeAspect="1" noChangeArrowheads="1"/>
          </p:cNvPicPr>
          <p:nvPr/>
        </p:nvPicPr>
        <p:blipFill>
          <a:blip r:embed="rId2" cstate="print"/>
          <a:srcRect/>
          <a:stretch>
            <a:fillRect/>
          </a:stretch>
        </p:blipFill>
        <p:spPr bwMode="auto">
          <a:xfrm>
            <a:off x="293688" y="2401888"/>
            <a:ext cx="9418637" cy="175101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A84B7737-4D68-4AEB-8250-768EF84D7FF9}" type="slidenum">
              <a:rPr lang="en-US" altLang="ja-JP"/>
              <a:pPr/>
              <a:t>8</a:t>
            </a:fld>
            <a:endParaRPr lang="en-US" altLang="ja-JP"/>
          </a:p>
        </p:txBody>
      </p:sp>
      <p:sp>
        <p:nvSpPr>
          <p:cNvPr id="368642" name="Rectangle 2"/>
          <p:cNvSpPr>
            <a:spLocks noGrp="1" noChangeArrowheads="1"/>
          </p:cNvSpPr>
          <p:nvPr>
            <p:ph type="body" idx="1"/>
          </p:nvPr>
        </p:nvSpPr>
        <p:spPr/>
        <p:txBody>
          <a:bodyPr/>
          <a:lstStyle/>
          <a:p>
            <a:r>
              <a:rPr lang="en-US" altLang="ja-JP" b="0"/>
              <a:t>Sử dụng phần tử &lt;intent-filter&gt; để qu</a:t>
            </a:r>
            <a:r>
              <a:rPr lang="en-US" altLang="ja-JP" sz="2400" b="0">
                <a:latin typeface="Times New Roman" pitchFamily="18" charset="0"/>
              </a:rPr>
              <a:t>y</a:t>
            </a:r>
            <a:r>
              <a:rPr lang="en-US" altLang="ja-JP" b="0">
                <a:latin typeface="Times New Roman" pitchFamily="18" charset="0"/>
              </a:rPr>
              <a:t> </a:t>
            </a:r>
            <a:r>
              <a:rPr lang="en-US" altLang="ja-JP" b="0"/>
              <a:t>định Intent filter.</a:t>
            </a:r>
          </a:p>
          <a:p>
            <a:r>
              <a:rPr lang="en-US" altLang="ja-JP" b="0"/>
              <a:t>Khi tạo mới ứng dụng, Android SDK tự động thêm Intent filter mặc định sau</a:t>
            </a:r>
          </a:p>
          <a:p>
            <a:endParaRPr lang="en-US" altLang="ja-JP" b="0"/>
          </a:p>
          <a:p>
            <a:endParaRPr lang="en-US" altLang="ja-JP" b="0"/>
          </a:p>
          <a:p>
            <a:endParaRPr lang="en-US" altLang="ja-JP" b="0"/>
          </a:p>
          <a:p>
            <a:endParaRPr lang="en-US" altLang="ja-JP" b="0"/>
          </a:p>
          <a:p>
            <a:endParaRPr lang="en-US" altLang="ja-JP" b="0"/>
          </a:p>
          <a:p>
            <a:endParaRPr lang="en-US" altLang="ja-JP" b="0"/>
          </a:p>
          <a:p>
            <a:endParaRPr lang="en-US" altLang="ja-JP" b="0"/>
          </a:p>
          <a:p>
            <a:endParaRPr lang="en-US" altLang="ja-JP" b="0"/>
          </a:p>
          <a:p>
            <a:endParaRPr lang="en-US" altLang="ja-JP" b="0"/>
          </a:p>
          <a:p>
            <a:endParaRPr lang="en-US" altLang="ja-JP" b="0"/>
          </a:p>
          <a:p>
            <a:r>
              <a:rPr lang="en-US" altLang="ja-JP" b="0"/>
              <a:t>Trong 1 ứng dụng chỉ có 1 activity có action là "main" và category là "launcher"</a:t>
            </a:r>
          </a:p>
          <a:p>
            <a:r>
              <a:rPr lang="en-US" altLang="ja-JP" b="0"/>
              <a:t>Không thiết đặt intent filter cho các Activity không public ra ngoài (cho các ứng dụng khác)</a:t>
            </a:r>
            <a:endParaRPr lang="en-US" altLang="ja-JP" b="0">
              <a:solidFill>
                <a:srgbClr val="FF0000"/>
              </a:solidFill>
              <a:sym typeface="Wingdings" pitchFamily="2" charset="2"/>
            </a:endParaRPr>
          </a:p>
        </p:txBody>
      </p:sp>
      <p:sp>
        <p:nvSpPr>
          <p:cNvPr id="368643" name="Rectangle 3"/>
          <p:cNvSpPr>
            <a:spLocks noChangeArrowheads="1"/>
          </p:cNvSpPr>
          <p:nvPr/>
        </p:nvSpPr>
        <p:spPr bwMode="auto">
          <a:xfrm>
            <a:off x="533400" y="588963"/>
            <a:ext cx="8836025" cy="365125"/>
          </a:xfrm>
          <a:prstGeom prst="rect">
            <a:avLst/>
          </a:prstGeom>
          <a:noFill/>
          <a:ln w="9525">
            <a:noFill/>
            <a:miter lim="800000"/>
            <a:headEnd/>
            <a:tailEnd/>
          </a:ln>
          <a:effectLst/>
        </p:spPr>
        <p:txBody>
          <a:bodyPr lIns="0" tIns="0" rIns="0" bIns="0" anchor="b">
            <a:spAutoFit/>
          </a:bodyPr>
          <a:lstStyle/>
          <a:p>
            <a:pPr marL="190500" indent="-190500" defTabSz="990600">
              <a:spcBef>
                <a:spcPct val="0"/>
              </a:spcBef>
              <a:buClr>
                <a:srgbClr val="003399"/>
              </a:buClr>
              <a:buSzPct val="120000"/>
              <a:buFont typeface="ＭＳ Ｐゴシック" pitchFamily="50" charset="-128"/>
              <a:buChar char="▍"/>
            </a:pPr>
            <a:r>
              <a:rPr lang="en-US" altLang="ja-JP" sz="2400" b="1">
                <a:solidFill>
                  <a:schemeClr val="tx2"/>
                </a:solidFill>
                <a:latin typeface="Arial" charset="0"/>
                <a:ea typeface="HGS創英角ｺﾞｼｯｸUB" pitchFamily="50" charset="-128"/>
              </a:rPr>
              <a:t>Using intent filters</a:t>
            </a:r>
          </a:p>
        </p:txBody>
      </p:sp>
      <p:grpSp>
        <p:nvGrpSpPr>
          <p:cNvPr id="368648" name="Group 8"/>
          <p:cNvGrpSpPr>
            <a:grpSpLocks/>
          </p:cNvGrpSpPr>
          <p:nvPr/>
        </p:nvGrpSpPr>
        <p:grpSpPr bwMode="auto">
          <a:xfrm>
            <a:off x="609600" y="2032000"/>
            <a:ext cx="7961313" cy="3289300"/>
            <a:chOff x="384" y="1280"/>
            <a:chExt cx="5015" cy="2072"/>
          </a:xfrm>
        </p:grpSpPr>
        <p:pic>
          <p:nvPicPr>
            <p:cNvPr id="368644" name="Picture 4"/>
            <p:cNvPicPr>
              <a:picLocks noChangeAspect="1" noChangeArrowheads="1"/>
            </p:cNvPicPr>
            <p:nvPr/>
          </p:nvPicPr>
          <p:blipFill>
            <a:blip r:embed="rId2" cstate="print"/>
            <a:srcRect/>
            <a:stretch>
              <a:fillRect/>
            </a:stretch>
          </p:blipFill>
          <p:spPr bwMode="auto">
            <a:xfrm>
              <a:off x="392" y="1280"/>
              <a:ext cx="5007" cy="1095"/>
            </a:xfrm>
            <a:prstGeom prst="rect">
              <a:avLst/>
            </a:prstGeom>
            <a:noFill/>
          </p:spPr>
        </p:pic>
        <p:sp>
          <p:nvSpPr>
            <p:cNvPr id="368645" name="AutoShape 5"/>
            <p:cNvSpPr>
              <a:spLocks/>
            </p:cNvSpPr>
            <p:nvPr/>
          </p:nvSpPr>
          <p:spPr bwMode="auto">
            <a:xfrm>
              <a:off x="384" y="2424"/>
              <a:ext cx="2544" cy="264"/>
            </a:xfrm>
            <a:prstGeom prst="borderCallout2">
              <a:avLst>
                <a:gd name="adj1" fmla="val 27273"/>
                <a:gd name="adj2" fmla="val 101889"/>
                <a:gd name="adj3" fmla="val 27273"/>
                <a:gd name="adj4" fmla="val 113051"/>
                <a:gd name="adj5" fmla="val -230301"/>
                <a:gd name="adj6" fmla="val 131759"/>
              </a:avLst>
            </a:prstGeom>
            <a:solidFill>
              <a:srgbClr val="CCECFF"/>
            </a:solidFill>
            <a:ln w="9525">
              <a:solidFill>
                <a:srgbClr val="808080"/>
              </a:solidFill>
              <a:miter lim="800000"/>
              <a:headEnd/>
              <a:tailEnd/>
            </a:ln>
            <a:effectLst/>
          </p:spPr>
          <p:txBody>
            <a:bodyPr lIns="0" tIns="0" rIns="0" bIns="0" anchor="ctr"/>
            <a:lstStyle/>
            <a:p>
              <a:pPr marL="233363" indent="-233363" defTabSz="990600"/>
              <a:r>
                <a:rPr lang="en-US" altLang="ja-JP"/>
                <a:t> Main entry point của ứng dụng</a:t>
              </a:r>
            </a:p>
          </p:txBody>
        </p:sp>
        <p:sp>
          <p:nvSpPr>
            <p:cNvPr id="368646" name="AutoShape 6"/>
            <p:cNvSpPr>
              <a:spLocks/>
            </p:cNvSpPr>
            <p:nvPr/>
          </p:nvSpPr>
          <p:spPr bwMode="auto">
            <a:xfrm>
              <a:off x="384" y="2808"/>
              <a:ext cx="2536" cy="544"/>
            </a:xfrm>
            <a:prstGeom prst="borderCallout2">
              <a:avLst>
                <a:gd name="adj1" fmla="val 13236"/>
                <a:gd name="adj2" fmla="val 101894"/>
                <a:gd name="adj3" fmla="val 13236"/>
                <a:gd name="adj4" fmla="val 117625"/>
                <a:gd name="adj5" fmla="val -155884"/>
                <a:gd name="adj6" fmla="val 142273"/>
              </a:avLst>
            </a:prstGeom>
            <a:solidFill>
              <a:srgbClr val="CCECFF"/>
            </a:solidFill>
            <a:ln w="9525" algn="ctr">
              <a:solidFill>
                <a:srgbClr val="808080"/>
              </a:solidFill>
              <a:miter lim="800000"/>
              <a:headEnd/>
              <a:tailEnd/>
            </a:ln>
            <a:effectLst/>
          </p:spPr>
          <p:txBody>
            <a:bodyPr lIns="0" tIns="0" rIns="0" bIns="0" anchor="ctr"/>
            <a:lstStyle/>
            <a:p>
              <a:pPr marL="233363" indent="-233363" defTabSz="990600"/>
              <a:r>
                <a:rPr lang="en-US" altLang="ja-JP"/>
                <a:t> Activity này được liệt vào application launcher của hệ thống (cho phép người dùng chạy Activity này)</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ECFF"/>
        </a:solidFill>
        <a:ln w="9525" cap="flat" cmpd="sng" algn="ctr">
          <a:solidFill>
            <a:srgbClr val="808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233363" marR="0" indent="-233363" algn="l" defTabSz="990600" rtl="0" eaLnBrk="1" fontAlgn="base" latinLnBrk="0" hangingPunct="1">
          <a:lnSpc>
            <a:spcPct val="100000"/>
          </a:lnSpc>
          <a:spcBef>
            <a:spcPct val="20000"/>
          </a:spcBef>
          <a:spcAft>
            <a:spcPct val="0"/>
          </a:spcAft>
          <a:buClr>
            <a:srgbClr val="000086"/>
          </a:buClr>
          <a:buSzTx/>
          <a:buFont typeface="Wingdings" pitchFamily="2" charset="2"/>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rgbClr val="CCECFF"/>
        </a:solidFill>
        <a:ln w="9525" cap="flat" cmpd="sng" algn="ctr">
          <a:solidFill>
            <a:srgbClr val="808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233363" marR="0" indent="-233363" algn="l" defTabSz="990600" rtl="0" eaLnBrk="1" fontAlgn="base" latinLnBrk="0" hangingPunct="1">
          <a:lnSpc>
            <a:spcPct val="100000"/>
          </a:lnSpc>
          <a:spcBef>
            <a:spcPct val="20000"/>
          </a:spcBef>
          <a:spcAft>
            <a:spcPct val="0"/>
          </a:spcAft>
          <a:buClr>
            <a:srgbClr val="000086"/>
          </a:buClr>
          <a:buSzTx/>
          <a:buFont typeface="Wingdings" pitchFamily="2" charset="2"/>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新しいﾌﾟﾚｾﾞﾝﾃｰｼｮﾝ">
  <a:themeElements>
    <a:clrScheme name="新しいﾌﾟﾚｾﾞﾝﾃｰｼｮﾝ 5">
      <a:dk1>
        <a:srgbClr val="000000"/>
      </a:dk1>
      <a:lt1>
        <a:srgbClr val="FFFFFF"/>
      </a:lt1>
      <a:dk2>
        <a:srgbClr val="292929"/>
      </a:dk2>
      <a:lt2>
        <a:srgbClr val="808080"/>
      </a:lt2>
      <a:accent1>
        <a:srgbClr val="B2B2B2"/>
      </a:accent1>
      <a:accent2>
        <a:srgbClr val="FF9933"/>
      </a:accent2>
      <a:accent3>
        <a:srgbClr val="FFFFFF"/>
      </a:accent3>
      <a:accent4>
        <a:srgbClr val="000000"/>
      </a:accent4>
      <a:accent5>
        <a:srgbClr val="D5D5D5"/>
      </a:accent5>
      <a:accent6>
        <a:srgbClr val="E78A2D"/>
      </a:accent6>
      <a:hlink>
        <a:srgbClr val="003399"/>
      </a:hlink>
      <a:folHlink>
        <a:srgbClr val="003399"/>
      </a:folHlink>
    </a:clrScheme>
    <a:fontScheme name="新しいﾌﾟﾚｾﾞﾝﾃｰｼｮﾝ">
      <a:majorFont>
        <a:latin typeface="Arial"/>
        <a:ea typeface="HGS創英角ｺﾞｼｯｸUB"/>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ECFF"/>
        </a:solidFill>
        <a:ln w="9525" cap="flat" cmpd="sng" algn="ctr">
          <a:solidFill>
            <a:srgbClr val="808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233363" marR="0" indent="-233363" algn="l" defTabSz="990600" rtl="0" eaLnBrk="1" fontAlgn="base" latinLnBrk="0" hangingPunct="1">
          <a:lnSpc>
            <a:spcPct val="100000"/>
          </a:lnSpc>
          <a:spcBef>
            <a:spcPct val="20000"/>
          </a:spcBef>
          <a:spcAft>
            <a:spcPct val="0"/>
          </a:spcAft>
          <a:buClr>
            <a:srgbClr val="000086"/>
          </a:buClr>
          <a:buSzTx/>
          <a:buFont typeface="Wingdings" pitchFamily="2" charset="2"/>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rgbClr val="CCECFF"/>
        </a:solidFill>
        <a:ln w="9525" cap="flat" cmpd="sng" algn="ctr">
          <a:solidFill>
            <a:srgbClr val="808080"/>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233363" marR="0" indent="-233363" algn="l" defTabSz="990600" rtl="0" eaLnBrk="1" fontAlgn="base" latinLnBrk="0" hangingPunct="1">
          <a:lnSpc>
            <a:spcPct val="100000"/>
          </a:lnSpc>
          <a:spcBef>
            <a:spcPct val="20000"/>
          </a:spcBef>
          <a:spcAft>
            <a:spcPct val="0"/>
          </a:spcAft>
          <a:buClr>
            <a:srgbClr val="000086"/>
          </a:buClr>
          <a:buSzTx/>
          <a:buFont typeface="Wingdings" pitchFamily="2" charset="2"/>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新しいﾌﾟﾚｾﾞﾝﾃｰｼｮﾝ 1">
        <a:dk1>
          <a:srgbClr val="000000"/>
        </a:dk1>
        <a:lt1>
          <a:srgbClr val="FFFFFF"/>
        </a:lt1>
        <a:dk2>
          <a:srgbClr val="292929"/>
        </a:dk2>
        <a:lt2>
          <a:srgbClr val="808080"/>
        </a:lt2>
        <a:accent1>
          <a:srgbClr val="B2B2B2"/>
        </a:accent1>
        <a:accent2>
          <a:srgbClr val="FF9933"/>
        </a:accent2>
        <a:accent3>
          <a:srgbClr val="FFFFFF"/>
        </a:accent3>
        <a:accent4>
          <a:srgbClr val="000000"/>
        </a:accent4>
        <a:accent5>
          <a:srgbClr val="D5D5D5"/>
        </a:accent5>
        <a:accent6>
          <a:srgbClr val="E78A2D"/>
        </a:accent6>
        <a:hlink>
          <a:srgbClr val="FF0000"/>
        </a:hlink>
        <a:folHlink>
          <a:srgbClr val="003399"/>
        </a:folHlink>
      </a:clrScheme>
      <a:clrMap bg1="lt1" tx1="dk1" bg2="lt2" tx2="dk2" accent1="accent1" accent2="accent2" accent3="accent3" accent4="accent4" accent5="accent5" accent6="accent6" hlink="hlink" folHlink="folHlink"/>
    </a:extraClrScheme>
    <a:extraClrScheme>
      <a:clrScheme name="新しいﾌﾟﾚｾﾞﾝﾃｰｼｮﾝ 2">
        <a:dk1>
          <a:srgbClr val="000000"/>
        </a:dk1>
        <a:lt1>
          <a:srgbClr val="FFFFFF"/>
        </a:lt1>
        <a:dk2>
          <a:srgbClr val="292929"/>
        </a:dk2>
        <a:lt2>
          <a:srgbClr val="808080"/>
        </a:lt2>
        <a:accent1>
          <a:srgbClr val="B2B2B2"/>
        </a:accent1>
        <a:accent2>
          <a:srgbClr val="FF9933"/>
        </a:accent2>
        <a:accent3>
          <a:srgbClr val="FFFFFF"/>
        </a:accent3>
        <a:accent4>
          <a:srgbClr val="000000"/>
        </a:accent4>
        <a:accent5>
          <a:srgbClr val="D5D5D5"/>
        </a:accent5>
        <a:accent6>
          <a:srgbClr val="E78A2D"/>
        </a:accent6>
        <a:hlink>
          <a:srgbClr val="FFFF99"/>
        </a:hlink>
        <a:folHlink>
          <a:srgbClr val="003399"/>
        </a:folHlink>
      </a:clrScheme>
      <a:clrMap bg1="lt1" tx1="dk1" bg2="lt2" tx2="dk2" accent1="accent1" accent2="accent2" accent3="accent3" accent4="accent4" accent5="accent5" accent6="accent6" hlink="hlink" folHlink="folHlink"/>
    </a:extraClrScheme>
    <a:extraClrScheme>
      <a:clrScheme name="新しいﾌﾟﾚｾﾞﾝﾃｰｼｮﾝ 3">
        <a:dk1>
          <a:srgbClr val="000000"/>
        </a:dk1>
        <a:lt1>
          <a:srgbClr val="FFFFFF"/>
        </a:lt1>
        <a:dk2>
          <a:srgbClr val="292929"/>
        </a:dk2>
        <a:lt2>
          <a:srgbClr val="808080"/>
        </a:lt2>
        <a:accent1>
          <a:srgbClr val="B2B2B2"/>
        </a:accent1>
        <a:accent2>
          <a:srgbClr val="FF9933"/>
        </a:accent2>
        <a:accent3>
          <a:srgbClr val="FFFFFF"/>
        </a:accent3>
        <a:accent4>
          <a:srgbClr val="000000"/>
        </a:accent4>
        <a:accent5>
          <a:srgbClr val="D5D5D5"/>
        </a:accent5>
        <a:accent6>
          <a:srgbClr val="E78A2D"/>
        </a:accent6>
        <a:hlink>
          <a:srgbClr val="FFFF99"/>
        </a:hlink>
        <a:folHlink>
          <a:srgbClr val="000099"/>
        </a:folHlink>
      </a:clrScheme>
      <a:clrMap bg1="lt1" tx1="dk1" bg2="lt2" tx2="dk2" accent1="accent1" accent2="accent2" accent3="accent3" accent4="accent4" accent5="accent5" accent6="accent6" hlink="hlink" folHlink="folHlink"/>
    </a:extraClrScheme>
    <a:extraClrScheme>
      <a:clrScheme name="新しいﾌﾟﾚｾﾞﾝﾃｰｼｮﾝ 4">
        <a:dk1>
          <a:srgbClr val="000000"/>
        </a:dk1>
        <a:lt1>
          <a:srgbClr val="FFFFFF"/>
        </a:lt1>
        <a:dk2>
          <a:srgbClr val="292929"/>
        </a:dk2>
        <a:lt2>
          <a:srgbClr val="808080"/>
        </a:lt2>
        <a:accent1>
          <a:srgbClr val="B2B2B2"/>
        </a:accent1>
        <a:accent2>
          <a:srgbClr val="FF9933"/>
        </a:accent2>
        <a:accent3>
          <a:srgbClr val="FFFFFF"/>
        </a:accent3>
        <a:accent4>
          <a:srgbClr val="000000"/>
        </a:accent4>
        <a:accent5>
          <a:srgbClr val="D5D5D5"/>
        </a:accent5>
        <a:accent6>
          <a:srgbClr val="E78A2D"/>
        </a:accent6>
        <a:hlink>
          <a:srgbClr val="000099"/>
        </a:hlink>
        <a:folHlink>
          <a:srgbClr val="003399"/>
        </a:folHlink>
      </a:clrScheme>
      <a:clrMap bg1="lt1" tx1="dk1" bg2="lt2" tx2="dk2" accent1="accent1" accent2="accent2" accent3="accent3" accent4="accent4" accent5="accent5" accent6="accent6" hlink="hlink" folHlink="folHlink"/>
    </a:extraClrScheme>
    <a:extraClrScheme>
      <a:clrScheme name="新しいﾌﾟﾚｾﾞﾝﾃｰｼｮﾝ 5">
        <a:dk1>
          <a:srgbClr val="000000"/>
        </a:dk1>
        <a:lt1>
          <a:srgbClr val="FFFFFF"/>
        </a:lt1>
        <a:dk2>
          <a:srgbClr val="292929"/>
        </a:dk2>
        <a:lt2>
          <a:srgbClr val="808080"/>
        </a:lt2>
        <a:accent1>
          <a:srgbClr val="B2B2B2"/>
        </a:accent1>
        <a:accent2>
          <a:srgbClr val="FF9933"/>
        </a:accent2>
        <a:accent3>
          <a:srgbClr val="FFFFFF"/>
        </a:accent3>
        <a:accent4>
          <a:srgbClr val="000000"/>
        </a:accent4>
        <a:accent5>
          <a:srgbClr val="D5D5D5"/>
        </a:accent5>
        <a:accent6>
          <a:srgbClr val="E78A2D"/>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14109</TotalTime>
  <Words>3699</Words>
  <Application>Microsoft Office PowerPoint</Application>
  <PresentationFormat>Custom</PresentationFormat>
  <Paragraphs>404</Paragraphs>
  <Slides>37</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Times New Roman</vt:lpstr>
      <vt:lpstr>ＭＳ Ｐゴシック</vt:lpstr>
      <vt:lpstr>Arial</vt:lpstr>
      <vt:lpstr>ＭＳ Ｐ明朝</vt:lpstr>
      <vt:lpstr>HGS創英角ｺﾞｼｯｸUB</vt:lpstr>
      <vt:lpstr>Wingdings 3</vt:lpstr>
      <vt:lpstr>ＭＳ ゴシック</vt:lpstr>
      <vt:lpstr>Wingdings</vt:lpstr>
      <vt:lpstr>Courier New</vt:lpstr>
      <vt:lpstr>Tahoma</vt:lpstr>
      <vt:lpstr>Helvetica</vt:lpstr>
      <vt:lpstr>デザインの設定</vt:lpstr>
      <vt:lpstr>新しいﾌﾟﾚｾﾞﾝﾃｰｼｮﾝ</vt:lpstr>
      <vt:lpstr>Activities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and Process in USOL-V.</dc:title>
  <dc:subject>Ver0.0</dc:subject>
  <dc:creator>Tadashi MATSUE</dc:creator>
  <dc:description>USOLベトナム社における開発のプロジェクトとプロセスについて</dc:description>
  <cp:lastModifiedBy>Sarah Nguyen</cp:lastModifiedBy>
  <cp:revision>1052</cp:revision>
  <dcterms:created xsi:type="dcterms:W3CDTF">2002-02-12T11:42:48Z</dcterms:created>
  <dcterms:modified xsi:type="dcterms:W3CDTF">2013-09-08T15:45:14Z</dcterms:modified>
</cp:coreProperties>
</file>