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Masters/slideMaster8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1" r:id="rId2"/>
    <p:sldMasterId id="2147483702" r:id="rId3"/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27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510272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Shape 88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03" name="Shape 103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hape 105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3" name="Shape 113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4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18" name="Shape 11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23" name="Shape 12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29" name="Shape 129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hape 131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Shape 14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50" name="Shape 15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55" name="Shape 15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8" name="Shape 15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61" name="Shape 16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Shape 16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7" name="Shape 177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82" name="Shape 18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87" name="Shape 187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90" name="Shape 19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93" name="Shape 193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hape 195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09" name="Shape 209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4" name="Shape 21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9" name="Shape 219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22" name="Shape 22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25" name="Shape 225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Shape 227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9" name="Shape 109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Shape 14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3" name="Shape 173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05" name="Shape 205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developing/debugging/debugging-lo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util/Lo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developing/debugging/debugging-lo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developing/debugging/debugging-log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developing/debugging/debugging-lo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Relationship Id="rId4" Type="http://schemas.openxmlformats.org/officeDocument/2006/relationships/hyperlink" Target="http://developer.android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developing/debugging/debugging-lo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developing/debugging/debugging-log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developing/debugging/debugging-lo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Mobile Programming</a:t>
            </a:r>
          </a:p>
          <a:p>
            <a:pPr>
              <a:buNone/>
            </a:pPr>
            <a:r>
              <a:rPr lang="en"/>
              <a:t>Lecture 3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Debugging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Debugging - </a:t>
            </a:r>
            <a:r>
              <a:rPr lang="en" u="sng">
                <a:solidFill>
                  <a:schemeClr val="hlink"/>
                </a:solidFill>
                <a:hlinkClick r:id="rId3"/>
              </a:rPr>
              <a:t>LogCat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
</a:t>
            </a:r>
          </a:p>
          <a:p>
            <a:endParaRPr lang="en" sz="2400"/>
          </a:p>
          <a:p>
            <a:endParaRPr lang="en" sz="2400"/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A good convention is to declare a TAG constant in your class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Debugging - </a:t>
            </a:r>
            <a:r>
              <a:rPr lang="en" u="sng">
                <a:solidFill>
                  <a:schemeClr val="hlink"/>
                </a:solidFill>
                <a:hlinkClick r:id="rId3"/>
              </a:rPr>
              <a:t>LogCat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/>
              <a:t>private static final String TAG = "HelloWorldActivity";</a:t>
            </a:r>
          </a:p>
          <a:p>
            <a:endParaRPr lang="en" sz="1800" b="1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Log.i(</a:t>
            </a:r>
            <a:r>
              <a:rPr lang="en" sz="1800" b="1"/>
              <a:t>TAG</a:t>
            </a:r>
            <a:r>
              <a:rPr lang="en" sz="1800"/>
              <a:t>, "This line has been executed");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Log.i(</a:t>
            </a:r>
            <a:r>
              <a:rPr lang="en" sz="1800" b="1"/>
              <a:t>TAG</a:t>
            </a:r>
            <a:r>
              <a:rPr lang="en" sz="1800"/>
              <a:t>, "Value of x = " + x);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Debugging - </a:t>
            </a:r>
            <a:r>
              <a:rPr lang="en" u="sng">
                <a:solidFill>
                  <a:schemeClr val="hlink"/>
                </a:solidFill>
                <a:hlinkClick r:id="rId3"/>
              </a:rPr>
              <a:t>LogCat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dirty="0" smtClean="0"/>
              <a:t>Open </a:t>
            </a:r>
            <a:r>
              <a:rPr lang="en" sz="1800" dirty="0"/>
              <a:t>the LogCat view if it's not already open in Eclipse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 dirty="0"/>
              <a:t>Window &gt; Show View &gt; </a:t>
            </a:r>
            <a:r>
              <a:rPr lang="en" sz="1800" dirty="0" smtClean="0"/>
              <a:t>LogCat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endParaRPr lang="en" sz="1800" dirty="0" smtClean="0"/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dirty="0" smtClean="0"/>
              <a:t>Under </a:t>
            </a:r>
            <a:r>
              <a:rPr lang="en" sz="1800" dirty="0"/>
              <a:t>Saved filters, click the + button to add a new </a:t>
            </a:r>
            <a:r>
              <a:rPr lang="en" sz="1800" dirty="0" smtClean="0"/>
              <a:t>filter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endParaRPr lang="en" sz="1800" dirty="0"/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dirty="0"/>
              <a:t>Enter the following (modify to match your app)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 dirty="0"/>
              <a:t>Filter Name: HelloWorldActivity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 dirty="0"/>
              <a:t>by Log Tag: HelloWorldActivity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endParaRPr lang="en" sz="1800" dirty="0" smtClean="0"/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dirty="0" smtClean="0"/>
              <a:t>Click </a:t>
            </a:r>
            <a:r>
              <a:rPr lang="en" sz="1800" dirty="0"/>
              <a:t>OK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77777"/>
              <a:buFont typeface="Arial"/>
              <a:buChar char="•"/>
            </a:pPr>
            <a:endParaRPr lang="en" sz="1800" dirty="0" smtClean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dirty="0" smtClean="0"/>
              <a:t>Your </a:t>
            </a:r>
            <a:r>
              <a:rPr lang="en" sz="1800" dirty="0"/>
              <a:t>debug messages should now show up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 dirty="0"/>
              <a:t>If they're not showing up, double check your filter (</a:t>
            </a:r>
            <a:r>
              <a:rPr lang="en" sz="1800" u="sng" dirty="0">
                <a:solidFill>
                  <a:schemeClr val="hlink"/>
                </a:solidFill>
                <a:hlinkClick r:id=""/>
              </a:rPr>
              <a:t>or advance a few slides in this presentation</a:t>
            </a:r>
            <a:r>
              <a:rPr lang="en" sz="1800" dirty="0"/>
              <a:t>)</a:t>
            </a:r>
          </a:p>
          <a:p>
            <a:endParaRPr lang="en" sz="1800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Debugging - </a:t>
            </a:r>
            <a:r>
              <a:rPr lang="en" u="sng">
                <a:solidFill>
                  <a:schemeClr val="hlink"/>
                </a:solidFill>
                <a:hlinkClick r:id="rId3"/>
              </a:rPr>
              <a:t>LogCat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
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You can view LogCat information up until you close Eclipse (or probably until you run out of memory dedicated to LogCat)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Debugging - Debug Perspective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300"/>
              <a:t>Another way to debug is by using breakpoints, which you may already be familiar with from an IDE other than Eclipse</a:t>
            </a:r>
          </a:p>
          <a:p>
            <a:endParaRPr lang="en" sz="230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9710"/>
              <a:buFont typeface="Arial"/>
              <a:buChar char="•"/>
            </a:pPr>
            <a:r>
              <a:rPr lang="en" sz="2300"/>
              <a:t>Add breakpoints to lines in your code where you want to pause your program</a:t>
            </a:r>
          </a:p>
          <a:p>
            <a:endParaRPr lang="en" sz="2300"/>
          </a:p>
          <a:p>
            <a:pPr marL="457200" lvl="0" indent="-298450" rtl="0">
              <a:buClr>
                <a:srgbClr val="000000"/>
              </a:buClr>
              <a:buSzPct val="79710"/>
              <a:buFont typeface="Arial"/>
              <a:buChar char="•"/>
            </a:pPr>
            <a:r>
              <a:rPr lang="en" sz="2300"/>
              <a:t>To start debugging, you can do one of the following</a:t>
            </a:r>
          </a:p>
          <a:p>
            <a:pPr marL="914400" lvl="1" indent="-298450" rtl="0">
              <a:buClr>
                <a:srgbClr val="000000"/>
              </a:buClr>
              <a:buSzPct val="47826"/>
              <a:buFont typeface="Courier New"/>
              <a:buChar char="o"/>
            </a:pPr>
            <a:r>
              <a:rPr lang="en" sz="2300"/>
              <a:t>press F11</a:t>
            </a:r>
          </a:p>
          <a:p>
            <a:pPr marL="914400" lvl="1" indent="-298450" rtl="0">
              <a:buClr>
                <a:srgbClr val="000000"/>
              </a:buClr>
              <a:buSzPct val="47826"/>
              <a:buFont typeface="Courier New"/>
              <a:buChar char="o"/>
            </a:pPr>
            <a:r>
              <a:rPr lang="en" sz="2300"/>
              <a:t>Run &gt; Debug</a:t>
            </a:r>
          </a:p>
          <a:p>
            <a:endParaRPr lang="en" sz="23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If your application gets to your breakpoint, it will pause there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Debugging - Debug Perspective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If it asks </a:t>
            </a:r>
            <a:r>
              <a:rPr lang="en" sz="2400" dirty="0" smtClean="0"/>
              <a:t>whether </a:t>
            </a:r>
            <a:r>
              <a:rPr lang="en" sz="2400" dirty="0"/>
              <a:t>you want to switch to Debug Perspective, say </a:t>
            </a:r>
            <a:r>
              <a:rPr lang="en" sz="2400" dirty="0" smtClean="0"/>
              <a:t>yes</a:t>
            </a:r>
            <a:endParaRPr lang="en" sz="24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I</a:t>
            </a:r>
            <a:r>
              <a:rPr lang="en" sz="2400" dirty="0" smtClean="0"/>
              <a:t>n </a:t>
            </a:r>
            <a:r>
              <a:rPr lang="en" sz="2400" dirty="0"/>
              <a:t>the Expressions View of the Debug Perspective, you can add variables to see what their values are at the breakpoint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e.g., if you have int x somewhere in your code, try adding x to</a:t>
            </a:r>
          </a:p>
          <a:p>
            <a:pPr marL="0" indent="0">
              <a:buNone/>
            </a:pPr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You may have to open the view first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Wingdings"/>
              <a:buChar char="§"/>
            </a:pPr>
            <a:r>
              <a:rPr lang="en" sz="1800" dirty="0"/>
              <a:t>Window &gt; Show View &gt; Expressions</a:t>
            </a:r>
          </a:p>
          <a:p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Buttons in the Debug View allow you to continue or step through the rest of the code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Resume, Step Into, Step Over, etc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Exporting projects from Eclipse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/>
              <a:t>To </a:t>
            </a:r>
            <a:r>
              <a:rPr lang="en" sz="2200" dirty="0"/>
              <a:t>export a project from Eclipse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3333"/>
              <a:buFont typeface="Arial"/>
              <a:buChar char="•"/>
            </a:pPr>
            <a:r>
              <a:rPr lang="en" sz="2200" dirty="0"/>
              <a:t>Right click your project &gt; Export &gt; General &gt; Archive File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3333"/>
              <a:buFont typeface="Arial"/>
              <a:buChar char="•"/>
            </a:pPr>
            <a:r>
              <a:rPr lang="en" sz="2200" dirty="0"/>
              <a:t>Next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3333"/>
              <a:buFont typeface="Arial"/>
              <a:buChar char="•"/>
            </a:pPr>
            <a:r>
              <a:rPr lang="en" sz="2200" dirty="0"/>
              <a:t>Select your project if necessary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3333"/>
              <a:buFont typeface="Arial"/>
              <a:buChar char="•"/>
            </a:pPr>
            <a:r>
              <a:rPr lang="en" sz="2200" dirty="0"/>
              <a:t>Options &gt; Save in tar format preferably (zip will work as well)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3333"/>
              <a:buFont typeface="Arial"/>
              <a:buChar char="•"/>
            </a:pPr>
            <a:r>
              <a:rPr lang="en" sz="2200" dirty="0"/>
              <a:t>Browse ...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3333"/>
              <a:buFont typeface="Arial"/>
              <a:buChar char="•"/>
            </a:pPr>
            <a:r>
              <a:rPr lang="en" sz="2200" dirty="0"/>
              <a:t>Finish</a:t>
            </a:r>
          </a:p>
          <a:p>
            <a:endParaRPr lang="en" sz="2200" dirty="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1" dirty="0"/>
              <a:t>Submit your homework assignments and projects in these formats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Importing projects into Eclipse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Most code examples that I post will be .tar (or .zip) archive files</a:t>
            </a:r>
          </a:p>
          <a:p>
            <a:endParaRPr lang="en" sz="2200"/>
          </a:p>
          <a:p>
            <a:pPr lvl="0" rt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To import an existing project into Eclipse</a:t>
            </a:r>
          </a:p>
          <a:p>
            <a:pPr marL="457200" lvl="0" indent="-298450" rtl="0">
              <a:buClr>
                <a:srgbClr val="000000"/>
              </a:buClr>
              <a:buSzPct val="83333"/>
              <a:buFont typeface="Arial"/>
              <a:buChar char="•"/>
            </a:pPr>
            <a:r>
              <a:rPr lang="en" sz="2200"/>
              <a:t>Download the archive file</a:t>
            </a:r>
          </a:p>
          <a:p>
            <a:pPr marL="457200" lvl="0" indent="-298450" rtl="0">
              <a:buClr>
                <a:srgbClr val="000000"/>
              </a:buClr>
              <a:buSzPct val="83333"/>
              <a:buFont typeface="Arial"/>
              <a:buChar char="•"/>
            </a:pPr>
            <a:r>
              <a:rPr lang="en" sz="2200"/>
              <a:t>Navigate to File &gt; Import ... &gt; General &gt; Existing Project into workspace </a:t>
            </a:r>
          </a:p>
          <a:p>
            <a:pPr marL="457200" lvl="0" indent="-298450" rtl="0">
              <a:buClr>
                <a:srgbClr val="000000"/>
              </a:buClr>
              <a:buSzPct val="83333"/>
              <a:buFont typeface="Arial"/>
              <a:buChar char="•"/>
            </a:pPr>
            <a:r>
              <a:rPr lang="en" sz="2200"/>
              <a:t>Choose "Select archive file"</a:t>
            </a:r>
          </a:p>
          <a:p>
            <a:pPr marL="457200" lvl="0" indent="-298450" rtl="0">
              <a:buClr>
                <a:srgbClr val="000000"/>
              </a:buClr>
              <a:buSzPct val="83333"/>
              <a:buFont typeface="Arial"/>
              <a:buChar char="•"/>
            </a:pPr>
            <a:r>
              <a:rPr lang="en" sz="2200"/>
              <a:t>Browse for the downloaded file and select it</a:t>
            </a:r>
          </a:p>
          <a:p>
            <a:pPr marL="457200" lvl="0" indent="-298450" rtl="0">
              <a:buClr>
                <a:srgbClr val="000000"/>
              </a:buClr>
              <a:buSzPct val="83333"/>
              <a:buFont typeface="Arial"/>
              <a:buChar char="•"/>
            </a:pPr>
            <a:r>
              <a:rPr lang="en" sz="2200"/>
              <a:t>Finish</a:t>
            </a:r>
          </a:p>
          <a:p>
            <a:endParaRPr lang="en" sz="2200"/>
          </a:p>
          <a:p>
            <a:pPr lvl="0"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I may include a README file in the root directory with instructions that you need to follow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 Developers</a:t>
            </a: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  <a:p>
            <a:pPr>
              <a:buNone/>
            </a:pP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Lecture 2 Review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What </a:t>
            </a:r>
            <a:r>
              <a:rPr lang="en" sz="2400" dirty="0"/>
              <a:t>widget would you use to allow the user to enter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 dirty="0"/>
              <a:t>a yes/no value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 dirty="0"/>
              <a:t>a range of values from 1 to 100</a:t>
            </a:r>
          </a:p>
          <a:p>
            <a:endParaRPr lang="en" sz="1800" dirty="0"/>
          </a:p>
          <a:p>
            <a:endParaRPr lang="en" sz="18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What's the benefit of a </a:t>
            </a:r>
            <a:r>
              <a:rPr lang="en" sz="2400" dirty="0" smtClean="0"/>
              <a:t>RelativeLayout </a:t>
            </a:r>
            <a:r>
              <a:rPr lang="en" sz="2400" dirty="0"/>
              <a:t>over LinearLayout?</a:t>
            </a:r>
          </a:p>
          <a:p>
            <a:endParaRPr lang="en" sz="2400" dirty="0"/>
          </a:p>
          <a:p>
            <a:endParaRPr lang="en"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How many ways can you set an event listener?</a:t>
            </a:r>
          </a:p>
          <a:p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Lecture 2 Review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How do you make the android:inputType attribute of an EditText both </a:t>
            </a:r>
            <a:r>
              <a:rPr lang="en" dirty="0" smtClean="0"/>
              <a:t>textCapCharacters </a:t>
            </a:r>
            <a:r>
              <a:rPr lang="en" dirty="0"/>
              <a:t>and and textMultiLine?</a:t>
            </a:r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Why should you use a @string resource for TextViews instead of hardcoding the string?</a:t>
            </a:r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If you use the same android:onClick value for multiple views, how do you determine which one was clicked?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Debugging using Toast ...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LogCat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Debug Perspective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Importing existing projects into Eclipse</a:t>
            </a:r>
          </a:p>
          <a:p>
            <a:endParaRPr lang="en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Lab debugging assignment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Debugging using Toast ...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A </a:t>
            </a:r>
            <a:r>
              <a:rPr lang="en" dirty="0"/>
              <a:t>Toast is an easy way to debug your app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... sometimes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Try not to debug using Toast!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it's slower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especially if you're using multiple Toasts</a:t>
            </a:r>
          </a:p>
          <a:p>
            <a:endParaRPr lang="en" sz="240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it doesn't persist</a:t>
            </a:r>
          </a:p>
          <a:p>
            <a:pPr marL="914400" lvl="1" indent="-419100" rtl="0">
              <a:buClr>
                <a:schemeClr val="dk1"/>
              </a:buClr>
              <a:buSzPct val="125000"/>
              <a:buFont typeface="Courier New"/>
              <a:buChar char="o"/>
            </a:pPr>
            <a:r>
              <a:rPr lang="en" sz="2400"/>
              <a:t>after the Toast is gone, you may not have seen all of the debug information, then you'll have to run it again</a:t>
            </a:r>
          </a:p>
          <a:p>
            <a:endParaRPr lang="en" sz="240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sometimes the code for a Toast will be correct, but the Toast just won't show!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depends on the state of the application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Debugging - </a:t>
            </a:r>
            <a:r>
              <a:rPr lang="en" u="sng">
                <a:solidFill>
                  <a:schemeClr val="hlink"/>
                </a:solidFill>
                <a:hlinkClick r:id="rId3"/>
              </a:rPr>
              <a:t>LogCat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 smtClean="0"/>
              <a:t>LogCat shows the stack traces, diagnostic information from the operating system.</a:t>
            </a:r>
          </a:p>
          <a:p>
            <a:pPr marL="0" indent="0">
              <a:buNone/>
            </a:pPr>
            <a:r>
              <a:rPr lang="en" sz="2400" dirty="0"/>
              <a:t>
</a:t>
            </a:r>
          </a:p>
          <a:p>
            <a:endParaRPr lang="en" sz="2400" dirty="0" smtClean="0"/>
          </a:p>
          <a:p>
            <a:r>
              <a:rPr lang="en" sz="1800" dirty="0" smtClean="0"/>
              <a:t>You can use LogCat in Eclipse easily:</a:t>
            </a:r>
          </a:p>
          <a:p>
            <a:pPr lvl="1"/>
            <a:r>
              <a:rPr lang="en" sz="1600" dirty="0" smtClean="0"/>
              <a:t>Log.i</a:t>
            </a:r>
            <a:r>
              <a:rPr lang="en" sz="1600" dirty="0"/>
              <a:t>("HelloWorldActivity", "This line has been executed");</a:t>
            </a:r>
          </a:p>
          <a:p>
            <a:endParaRPr lang="en" sz="1800" dirty="0"/>
          </a:p>
        </p:txBody>
      </p:sp>
      <p:sp>
        <p:nvSpPr>
          <p:cNvPr id="267" name="Shape 267"/>
          <p:cNvSpPr/>
          <p:nvPr/>
        </p:nvSpPr>
        <p:spPr>
          <a:xfrm>
            <a:off x="1752600" y="4495800"/>
            <a:ext cx="2124599" cy="978299"/>
          </a:xfrm>
          <a:prstGeom prst="wedgeRoundRectCallout">
            <a:avLst>
              <a:gd name="adj1" fmla="val -19348"/>
              <a:gd name="adj2" fmla="val -6418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the message Tag</a:t>
            </a:r>
          </a:p>
        </p:txBody>
      </p:sp>
      <p:sp>
        <p:nvSpPr>
          <p:cNvPr id="5" name="Shape 274"/>
          <p:cNvSpPr/>
          <p:nvPr/>
        </p:nvSpPr>
        <p:spPr>
          <a:xfrm>
            <a:off x="4648200" y="4523663"/>
            <a:ext cx="2124599" cy="978299"/>
          </a:xfrm>
          <a:prstGeom prst="wedgeRoundRectCallout">
            <a:avLst>
              <a:gd name="adj1" fmla="val -19348"/>
              <a:gd name="adj2" fmla="val -6418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the message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Debugging - </a:t>
            </a:r>
            <a:r>
              <a:rPr lang="en" u="sng">
                <a:solidFill>
                  <a:schemeClr val="hlink"/>
                </a:solidFill>
                <a:hlinkClick r:id="rId3"/>
              </a:rPr>
              <a:t>LogCat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
</a:t>
            </a:r>
            <a:r>
              <a:rPr lang="en" sz="1800"/>
              <a:t>Log.i("HelloWorldActivity", "This line has been executed");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Log.i("HelloWorldActivity", "Value of x = " + x);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Debugging - </a:t>
            </a:r>
            <a:r>
              <a:rPr lang="en" u="sng">
                <a:solidFill>
                  <a:schemeClr val="hlink"/>
                </a:solidFill>
                <a:hlinkClick r:id="rId3"/>
              </a:rPr>
              <a:t>LogCat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
</a:t>
            </a:r>
            <a:r>
              <a:rPr lang="en" sz="1800"/>
              <a:t>Log.i("HelloWorldActivity", "This line has been executed");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Log.i("HelloWorldActivity", "Value of x = " + x);</a:t>
            </a:r>
          </a:p>
          <a:p>
            <a:endParaRPr lang="en" sz="1800"/>
          </a:p>
        </p:txBody>
      </p:sp>
      <p:sp>
        <p:nvSpPr>
          <p:cNvPr id="287" name="Shape 287"/>
          <p:cNvSpPr/>
          <p:nvPr/>
        </p:nvSpPr>
        <p:spPr>
          <a:xfrm>
            <a:off x="3664425" y="3303114"/>
            <a:ext cx="2124599" cy="978299"/>
          </a:xfrm>
          <a:prstGeom prst="wedgeRoundRectCallout">
            <a:avLst>
              <a:gd name="adj1" fmla="val -19348"/>
              <a:gd name="adj2" fmla="val -6418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the message. Prints the value of x to the Log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672</Words>
  <Application>Microsoft Office PowerPoint</Application>
  <PresentationFormat>On-screen Show (4:3)</PresentationFormat>
  <Paragraphs>136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/>
      <vt:lpstr/>
      <vt:lpstr/>
      <vt:lpstr/>
      <vt:lpstr/>
      <vt:lpstr/>
      <vt:lpstr/>
      <vt:lpstr/>
      <vt:lpstr>Mobile Programming Lecture 3</vt:lpstr>
      <vt:lpstr>Lecture 2 Review</vt:lpstr>
      <vt:lpstr>Lecture 2 Review</vt:lpstr>
      <vt:lpstr>Agenda</vt:lpstr>
      <vt:lpstr>Debugging using Toast ...</vt:lpstr>
      <vt:lpstr>Try not to debug using Toast!</vt:lpstr>
      <vt:lpstr>Debugging - LogCat</vt:lpstr>
      <vt:lpstr>Debugging - LogCat</vt:lpstr>
      <vt:lpstr>Debugging - LogCat</vt:lpstr>
      <vt:lpstr>Debugging - LogCat</vt:lpstr>
      <vt:lpstr>Debugging - LogCat</vt:lpstr>
      <vt:lpstr>Debugging - LogCat</vt:lpstr>
      <vt:lpstr>Debugging - LogCat</vt:lpstr>
      <vt:lpstr>Debugging - Debug Perspective</vt:lpstr>
      <vt:lpstr>Debugging - Debug Perspective</vt:lpstr>
      <vt:lpstr>Exporting projects from Eclipse</vt:lpstr>
      <vt:lpstr>Importing projects into Eclipse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3</dc:title>
  <cp:lastModifiedBy>Sarah Nguyen</cp:lastModifiedBy>
  <cp:revision>6</cp:revision>
  <dcterms:modified xsi:type="dcterms:W3CDTF">2013-09-08T16:02:34Z</dcterms:modified>
</cp:coreProperties>
</file>