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74" r:id="rId2"/>
    <p:sldMasterId id="2147483675" r:id="rId3"/>
    <p:sldMasterId id="2147483676" r:id="rId4"/>
  </p:sldMasterIdLst>
  <p:notesMasterIdLst>
    <p:notesMasterId r:id="rId76"/>
  </p:notesMasterIdLst>
  <p:sldIdLst>
    <p:sldId id="256" r:id="rId5"/>
    <p:sldId id="257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2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327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28" r:id="rId51"/>
    <p:sldId id="304" r:id="rId52"/>
    <p:sldId id="305" r:id="rId53"/>
    <p:sldId id="306" r:id="rId54"/>
    <p:sldId id="307" r:id="rId55"/>
    <p:sldId id="308" r:id="rId56"/>
    <p:sldId id="309" r:id="rId57"/>
    <p:sldId id="330" r:id="rId58"/>
    <p:sldId id="331" r:id="rId59"/>
    <p:sldId id="310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422A8F66-E4F6-4D60-8686-2FC2A9BD2F05}">
  <a:tblStyle styleId="{422A8F66-E4F6-4D60-8686-2FC2A9BD2F05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DF14B1-4074-4722-AAC4-1524218FA683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375261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FrameLayoutExample, FrameLayoutExample2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FrameLayoutExample, FrameLayoutExample2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SlidingDrawerDemo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TabLayoutExample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LifeCycleExample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ViewFlipperDemo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OnConfigurationChangedExample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BundleExatrasExample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Shape 56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65" name="Shape 65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1" name="Shape 71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hape 73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1" name="Shape 8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Shape 8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91" name="Shape 9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94" name="Shape 9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97" name="Shape 9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hape 9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algn="l" rtl="0">
              <a:defRPr sz="1800">
                <a:solidFill>
                  <a:schemeClr val="dk1"/>
                </a:solidFill>
              </a:defRPr>
            </a:lvl2pPr>
            <a:lvl3pPr marL="914400" indent="0" algn="l" rtl="0">
              <a:defRPr sz="1800">
                <a:solidFill>
                  <a:schemeClr val="dk1"/>
                </a:solidFill>
              </a:defRPr>
            </a:lvl3pPr>
            <a:lvl4pPr marL="1371600" indent="0" algn="l" rtl="0">
              <a:defRPr sz="1800">
                <a:solidFill>
                  <a:schemeClr val="dk1"/>
                </a:solidFill>
              </a:defRPr>
            </a:lvl4pPr>
            <a:lvl5pPr marL="1828800" indent="0" algn="l" rtl="0">
              <a:defRPr sz="1800">
                <a:solidFill>
                  <a:schemeClr val="dk1"/>
                </a:solidFill>
              </a:defRPr>
            </a:lvl5pPr>
            <a:lvl6pPr marL="2286000" indent="0" algn="l" rtl="0">
              <a:defRPr sz="1800">
                <a:solidFill>
                  <a:schemeClr val="dk1"/>
                </a:solidFill>
              </a:defRPr>
            </a:lvl6pPr>
            <a:lvl7pPr marL="2743200" indent="0" algn="l" rtl="0">
              <a:defRPr sz="1800">
                <a:solidFill>
                  <a:schemeClr val="dk1"/>
                </a:solidFill>
              </a:defRPr>
            </a:lvl7pPr>
            <a:lvl8pPr marL="3200400" indent="0" algn="l" rtl="0">
              <a:defRPr sz="1800">
                <a:solidFill>
                  <a:schemeClr val="dk1"/>
                </a:solidFill>
              </a:defRPr>
            </a:lvl8pPr>
            <a:lvl9pPr marL="3657600" indent="0" algn="l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Shape 7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2396.txt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mobile.cs.fsu.edu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ware.com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://developer.android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Mobile Programming</a:t>
            </a:r>
          </a:p>
          <a:p>
            <a:pPr>
              <a:buNone/>
            </a:pPr>
            <a:r>
              <a:rPr lang="en"/>
              <a:t>Lecture 5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Composite Views, Activities, Intents and Filters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ViewFlipper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
ViewFlipper flipper;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setContentView(R.layout.main);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</a:t>
            </a:r>
          </a:p>
          <a:p>
            <a:pPr marL="457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flipper.setOnClickListener(new OnClickListener() {		</a:t>
            </a:r>
          </a:p>
          <a:p>
            <a:pPr marL="9144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</a:t>
            </a:r>
          </a:p>
          <a:p>
            <a:pPr marL="914400" lvl="0" indent="457200" rtl="0">
              <a:buNone/>
            </a:pPr>
            <a:r>
              <a:rPr lang="en" sz="1600"/>
              <a:t>public void onClick(View v) {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		flipper.showNext();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	}</a:t>
            </a:r>
          </a:p>
          <a:p>
            <a:pPr lvl="0" rtl="0">
              <a:buNone/>
            </a:pPr>
            <a:r>
              <a:rPr lang="en" sz="1600"/>
              <a:t>		});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  <a:p>
            <a:endParaRPr lang="en" sz="1600"/>
          </a:p>
          <a:p>
            <a:endParaRPr lang="en" sz="1600"/>
          </a:p>
        </p:txBody>
      </p:sp>
      <p:sp>
        <p:nvSpPr>
          <p:cNvPr id="184" name="Shape 184"/>
          <p:cNvSpPr/>
          <p:nvPr/>
        </p:nvSpPr>
        <p:spPr>
          <a:xfrm>
            <a:off x="5895475" y="2817400"/>
            <a:ext cx="2476500" cy="1112999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Here we set the flipper to flip when the flipper is clicked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>
                <a:solidFill>
                  <a:srgbClr val="000000"/>
                </a:solidFill>
              </a:rPr>
              <a:t>FrameLayout </a:t>
            </a:r>
            <a:r>
              <a:rPr lang="en" dirty="0">
                <a:solidFill>
                  <a:srgbClr val="000000"/>
                </a:solidFill>
              </a:rPr>
              <a:t>is designed to block out an area on the screen to display a single </a:t>
            </a:r>
            <a:r>
              <a:rPr lang="en" dirty="0" smtClean="0">
                <a:solidFill>
                  <a:srgbClr val="000000"/>
                </a:solidFill>
              </a:rPr>
              <a:t>item.</a:t>
            </a:r>
            <a:endParaRPr lang="en" dirty="0">
              <a:solidFill>
                <a:srgbClr val="000000"/>
              </a:solidFill>
            </a:endParaRPr>
          </a:p>
          <a:p>
            <a:endParaRPr lang="en" dirty="0">
              <a:solidFill>
                <a:srgbClr val="000000"/>
              </a:solidFill>
            </a:endParaRPr>
          </a:p>
          <a:p>
            <a:endParaRPr lang="en" dirty="0">
              <a:solidFill>
                <a:srgbClr val="000000"/>
              </a:solidFill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FrameLayout should be used to hold a single child view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00000"/>
                </a:solidFill>
              </a:rPr>
              <a:t>it can be difficult to organize child views in a way that's scalable to different screen sizes without the children overlapping each other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FrameLayout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>
                <a:solidFill>
                  <a:srgbClr val="000000"/>
                </a:solidFill>
              </a:rPr>
              <a:t>Example: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FrameLayout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13846"/>
            <a:ext cx="4800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432035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SlidingDrawer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 smtClean="0">
                <a:solidFill>
                  <a:srgbClr val="000000"/>
                </a:solidFill>
              </a:rPr>
              <a:t>hides </a:t>
            </a:r>
            <a:r>
              <a:rPr lang="en" sz="2400" dirty="0">
                <a:solidFill>
                  <a:srgbClr val="000000"/>
                </a:solidFill>
              </a:rPr>
              <a:t>content out of the screen and allows the user to drag a handle to bring the content on screen</a:t>
            </a:r>
          </a:p>
          <a:p>
            <a:endParaRPr lang="en" sz="2400" dirty="0">
              <a:solidFill>
                <a:srgbClr val="000000"/>
              </a:solidFill>
            </a:endParaRP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can be used vertically or horizontally</a:t>
            </a:r>
          </a:p>
          <a:p>
            <a:endParaRPr lang="en" sz="2400" dirty="0">
              <a:solidFill>
                <a:srgbClr val="000000"/>
              </a:solidFill>
            </a:endParaRP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composed of two children views</a:t>
            </a:r>
          </a:p>
          <a:p>
            <a:pPr marL="914400" lvl="1" indent="-381000" rtl="0">
              <a:buClr>
                <a:srgbClr val="000000"/>
              </a:buClr>
              <a:buSzPct val="133333"/>
              <a:buFont typeface="Courier New"/>
              <a:buChar char="o"/>
            </a:pPr>
            <a:r>
              <a:rPr lang="en" sz="1800" dirty="0">
                <a:solidFill>
                  <a:srgbClr val="000000"/>
                </a:solidFill>
              </a:rPr>
              <a:t>the handle, that the users drags</a:t>
            </a:r>
          </a:p>
          <a:p>
            <a:pPr marL="914400" lvl="1" indent="-381000" rtl="0">
              <a:buClr>
                <a:srgbClr val="000000"/>
              </a:buClr>
              <a:buSzPct val="133333"/>
              <a:buFont typeface="Courier New"/>
              <a:buChar char="o"/>
            </a:pPr>
            <a:r>
              <a:rPr lang="en" sz="1800" dirty="0">
                <a:solidFill>
                  <a:srgbClr val="000000"/>
                </a:solidFill>
              </a:rPr>
              <a:t>the content, attached to the handle and dragged with it. </a:t>
            </a:r>
          </a:p>
          <a:p>
            <a:endParaRPr lang="en" sz="1800" dirty="0">
              <a:solidFill>
                <a:srgbClr val="000000"/>
              </a:solidFill>
            </a:endParaRP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should only be used inside of a FrameLayout or a RelativeLayout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SlidingDrawer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rgbClr val="000000"/>
                </a:solidFill>
              </a:rPr>
              <a:t>
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 smtClean="0">
                <a:solidFill>
                  <a:srgbClr val="000000"/>
                </a:solidFill>
              </a:rPr>
              <a:t>Note:</a:t>
            </a:r>
            <a:r>
              <a:rPr lang="en" sz="1800" dirty="0" smtClean="0">
                <a:solidFill>
                  <a:srgbClr val="000000"/>
                </a:solidFill>
              </a:rPr>
              <a:t> </a:t>
            </a:r>
            <a:r>
              <a:rPr lang="en" sz="2400" dirty="0">
                <a:solidFill>
                  <a:srgbClr val="000000"/>
                </a:solidFill>
              </a:rPr>
              <a:t>the android:handle and android:content attributes</a:t>
            </a:r>
          </a:p>
          <a:p>
            <a:endParaRPr lang="en" sz="2400" dirty="0">
              <a:solidFill>
                <a:srgbClr val="000000"/>
              </a:solidFill>
            </a:endParaRPr>
          </a:p>
          <a:p>
            <a:endParaRPr lang="en" sz="2400" dirty="0">
              <a:solidFill>
                <a:srgbClr val="000000"/>
              </a:solidFill>
            </a:endParaRPr>
          </a:p>
          <a:p>
            <a:endParaRPr lang="en" sz="2400" dirty="0">
              <a:solidFill>
                <a:srgbClr val="000000"/>
              </a:solidFill>
            </a:endParaRP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T</a:t>
            </a:r>
            <a:r>
              <a:rPr lang="en" sz="2400" dirty="0" smtClean="0">
                <a:solidFill>
                  <a:srgbClr val="000000"/>
                </a:solidFill>
              </a:rPr>
              <a:t>here </a:t>
            </a:r>
            <a:r>
              <a:rPr lang="en" sz="2400" dirty="0">
                <a:solidFill>
                  <a:srgbClr val="000000"/>
                </a:solidFill>
              </a:rPr>
              <a:t>needs to be children with id's matching these attributes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200" dirty="0" smtClean="0">
                <a:solidFill>
                  <a:srgbClr val="000000"/>
                </a:solidFill>
              </a:rPr>
              <a:t>android:handle</a:t>
            </a:r>
            <a:endParaRPr lang="en" sz="2200" dirty="0">
              <a:solidFill>
                <a:srgbClr val="000000"/>
              </a:solidFill>
            </a:endParaRPr>
          </a:p>
          <a:p>
            <a:endParaRPr lang="en" sz="2200" dirty="0">
              <a:solidFill>
                <a:srgbClr val="000000"/>
              </a:solidFill>
            </a:endParaRPr>
          </a:p>
          <a:p>
            <a:pPr marL="457200" lvl="0" indent="-3683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200" dirty="0">
                <a:solidFill>
                  <a:srgbClr val="000000"/>
                </a:solidFill>
              </a:rPr>
              <a:t>android:content</a:t>
            </a:r>
          </a:p>
          <a:p>
            <a:endParaRPr lang="en" sz="2200" dirty="0">
              <a:solidFill>
                <a:srgbClr val="000000"/>
              </a:solidFill>
            </a:endParaRPr>
          </a:p>
          <a:p>
            <a:pPr marL="457200" lvl="0" indent="-3683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200" dirty="0">
                <a:solidFill>
                  <a:srgbClr val="000000"/>
                </a:solidFill>
              </a:rPr>
              <a:t>android:orientation</a:t>
            </a:r>
          </a:p>
          <a:p>
            <a:pPr marL="914400" lvl="1" indent="-3683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200" dirty="0">
                <a:solidFill>
                  <a:srgbClr val="000000"/>
                </a:solidFill>
              </a:rPr>
              <a:t>"vertical" or "horizontal"</a:t>
            </a:r>
          </a:p>
          <a:p>
            <a:endParaRPr lang="en" sz="2200" dirty="0">
              <a:solidFill>
                <a:srgbClr val="000000"/>
              </a:solidFill>
            </a:endParaRPr>
          </a:p>
          <a:p>
            <a:pPr marL="457200" lvl="0" indent="-3683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200" dirty="0">
                <a:solidFill>
                  <a:srgbClr val="000000"/>
                </a:solidFill>
              </a:rPr>
              <a:t>android:allowSingleTap</a:t>
            </a:r>
          </a:p>
          <a:p>
            <a:pPr marL="914400" lvl="1" indent="-3683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200" dirty="0">
                <a:solidFill>
                  <a:srgbClr val="000000"/>
                </a:solidFill>
              </a:rPr>
              <a:t>"true" or "false"</a:t>
            </a:r>
          </a:p>
          <a:p>
            <a:pPr marL="914400" lvl="1" indent="-3683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200" dirty="0">
                <a:solidFill>
                  <a:srgbClr val="000000"/>
                </a:solidFill>
              </a:rPr>
              <a:t>allow the user to open the drawer by tapping on the handle?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SlidingDrawer - useful attributes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48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200" dirty="0" smtClean="0">
                <a:solidFill>
                  <a:srgbClr val="000000"/>
                </a:solidFill>
              </a:rPr>
              <a:t>open</a:t>
            </a:r>
            <a:r>
              <a:rPr lang="en" sz="2200" dirty="0">
                <a:solidFill>
                  <a:srgbClr val="000000"/>
                </a:solidFill>
              </a:rPr>
              <a:t>()</a:t>
            </a:r>
          </a:p>
          <a:p>
            <a:endParaRPr lang="en" sz="2200" dirty="0">
              <a:solidFill>
                <a:srgbClr val="000000"/>
              </a:solidFill>
            </a:endParaRPr>
          </a:p>
          <a:p>
            <a:pPr marL="457200" lvl="0" indent="-368300" rtl="0">
              <a:spcBef>
                <a:spcPts val="48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200" dirty="0">
                <a:solidFill>
                  <a:srgbClr val="000000"/>
                </a:solidFill>
              </a:rPr>
              <a:t>close()</a:t>
            </a:r>
          </a:p>
          <a:p>
            <a:endParaRPr lang="en" sz="2200" dirty="0">
              <a:solidFill>
                <a:srgbClr val="000000"/>
              </a:solidFill>
            </a:endParaRPr>
          </a:p>
          <a:p>
            <a:pPr marL="457200" lvl="0" indent="-368300" rtl="0">
              <a:spcBef>
                <a:spcPts val="48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200" dirty="0">
                <a:solidFill>
                  <a:srgbClr val="000000"/>
                </a:solidFill>
              </a:rPr>
              <a:t>setOnDrawerScrollListener(OnDrawerScrollListener)</a:t>
            </a:r>
          </a:p>
          <a:p>
            <a:endParaRPr lang="en" sz="2200" dirty="0">
              <a:solidFill>
                <a:srgbClr val="000000"/>
              </a:solidFill>
            </a:endParaRPr>
          </a:p>
          <a:p>
            <a:pPr marL="457200" lvl="0" indent="-368300" rtl="0">
              <a:spcBef>
                <a:spcPts val="48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200" dirty="0">
                <a:solidFill>
                  <a:srgbClr val="000000"/>
                </a:solidFill>
              </a:rPr>
              <a:t>setOnDrawOpenListener(OnDrawerOpenListener)</a:t>
            </a:r>
          </a:p>
          <a:p>
            <a:endParaRPr lang="en" sz="2200" dirty="0">
              <a:solidFill>
                <a:srgbClr val="000000"/>
              </a:solidFill>
            </a:endParaRPr>
          </a:p>
          <a:p>
            <a:pPr marL="457200" lvl="0" indent="-368300" rtl="0">
              <a:spcBef>
                <a:spcPts val="48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200" dirty="0">
                <a:solidFill>
                  <a:srgbClr val="000000"/>
                </a:solidFill>
              </a:rPr>
              <a:t>setOnDrawerCloseListener(OnDrawerCloseListener)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SlidingDrawer - useful methods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80"/>
              </a:spcBef>
              <a:buNone/>
            </a:pPr>
            <a:endParaRPr lang="en" sz="2400" dirty="0"/>
          </a:p>
          <a:p>
            <a:pPr lvl="0" rtl="0">
              <a:spcBef>
                <a:spcPts val="480"/>
              </a:spcBef>
              <a:buNone/>
            </a:pPr>
            <a:r>
              <a:rPr lang="en" sz="2400" dirty="0" smtClean="0"/>
              <a:t>It is used to wrap </a:t>
            </a:r>
            <a:r>
              <a:rPr lang="en" sz="2400" dirty="0"/>
              <a:t>multiple </a:t>
            </a:r>
            <a:r>
              <a:rPr lang="en" sz="2400" dirty="0" smtClean="0"/>
              <a:t>activities </a:t>
            </a:r>
            <a:r>
              <a:rPr lang="en" sz="2400" dirty="0"/>
              <a:t>into a single </a:t>
            </a:r>
            <a:r>
              <a:rPr lang="en" sz="2400" dirty="0" smtClean="0"/>
              <a:t>window</a:t>
            </a:r>
            <a:endParaRPr lang="en" sz="2400" dirty="0"/>
          </a:p>
          <a:p>
            <a:pPr marL="457200" lvl="0" indent="-419100" rtl="0">
              <a:spcBef>
                <a:spcPts val="48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/>
              <a:t>navigate through the </a:t>
            </a:r>
            <a:r>
              <a:rPr lang="en" sz="2400" dirty="0" smtClean="0"/>
              <a:t>activities </a:t>
            </a:r>
            <a:r>
              <a:rPr lang="en" sz="2400" dirty="0"/>
              <a:t>using tabs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TabLayout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8000"/>
            <a:ext cx="3733800" cy="342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TabLayout - Anatomy</a:t>
            </a:r>
          </a:p>
        </p:txBody>
      </p:sp>
      <p:sp>
        <p:nvSpPr>
          <p:cNvPr id="226" name="Shape 226"/>
          <p:cNvSpPr/>
          <p:nvPr/>
        </p:nvSpPr>
        <p:spPr>
          <a:xfrm>
            <a:off x="457200" y="2095500"/>
            <a:ext cx="3529199" cy="44616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589548" y="2207807"/>
            <a:ext cx="3284399" cy="42510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/>
              <a:t>TABHOST</a:t>
            </a:r>
          </a:p>
        </p:txBody>
      </p:sp>
      <p:sp>
        <p:nvSpPr>
          <p:cNvPr id="228" name="Shape 228"/>
          <p:cNvSpPr/>
          <p:nvPr/>
        </p:nvSpPr>
        <p:spPr>
          <a:xfrm>
            <a:off x="691813" y="2572755"/>
            <a:ext cx="3073500" cy="5313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TABWIDGET</a:t>
            </a:r>
          </a:p>
        </p:txBody>
      </p:sp>
      <p:sp>
        <p:nvSpPr>
          <p:cNvPr id="229" name="Shape 229"/>
          <p:cNvSpPr/>
          <p:nvPr/>
        </p:nvSpPr>
        <p:spPr>
          <a:xfrm>
            <a:off x="1356750" y="1784700"/>
            <a:ext cx="1730099" cy="3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ACTIVITY</a:t>
            </a:r>
          </a:p>
        </p:txBody>
      </p:sp>
      <p:sp>
        <p:nvSpPr>
          <p:cNvPr id="230" name="Shape 230"/>
          <p:cNvSpPr/>
          <p:nvPr/>
        </p:nvSpPr>
        <p:spPr>
          <a:xfrm>
            <a:off x="691813" y="3182355"/>
            <a:ext cx="3073500" cy="31983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FRAMELAYOUT</a:t>
            </a:r>
          </a:p>
        </p:txBody>
      </p:sp>
      <p:sp>
        <p:nvSpPr>
          <p:cNvPr id="231" name="Shape 231"/>
          <p:cNvSpPr/>
          <p:nvPr/>
        </p:nvSpPr>
        <p:spPr>
          <a:xfrm>
            <a:off x="770400" y="3585417"/>
            <a:ext cx="2902799" cy="2736899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TAB CONTENT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126839" y="1600200"/>
            <a:ext cx="45599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48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 smtClean="0"/>
              <a:t>TabHost</a:t>
            </a:r>
            <a:endParaRPr lang="en" sz="1800" dirty="0"/>
          </a:p>
          <a:p>
            <a:pPr marL="914400" lvl="1" indent="-34290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container holding TabWidget and a FrameLayout</a:t>
            </a:r>
          </a:p>
          <a:p>
            <a:endParaRPr lang="en" sz="1800" dirty="0"/>
          </a:p>
          <a:p>
            <a:endParaRPr lang="en" sz="1800" dirty="0"/>
          </a:p>
          <a:p>
            <a:pPr marL="457200" lvl="0" indent="-342900" rtl="0">
              <a:spcBef>
                <a:spcPts val="48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TabWidget</a:t>
            </a:r>
          </a:p>
          <a:p>
            <a:pPr marL="914400" lvl="1" indent="-34290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row of tab buttons</a:t>
            </a:r>
          </a:p>
          <a:p>
            <a:endParaRPr lang="en" sz="1800" dirty="0"/>
          </a:p>
          <a:p>
            <a:endParaRPr lang="en" sz="1800" dirty="0"/>
          </a:p>
          <a:p>
            <a:pPr marL="457200" lvl="0" indent="-342900" rtl="0">
              <a:spcBef>
                <a:spcPts val="48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FrameLayout</a:t>
            </a:r>
          </a:p>
          <a:p>
            <a:pPr marL="914400" lvl="1" indent="-34290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container holding the tab contents</a:t>
            </a:r>
          </a:p>
          <a:p>
            <a:pPr marL="914400" lvl="1" indent="-3429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each tab content is a child of FrameLayout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TabLayout - XML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300" b="1"/>
              <a:t>&lt;?xml version="1.0" encoding="utf-8"?&gt;</a:t>
            </a:r>
          </a:p>
          <a:p>
            <a:pPr lvl="0" rtl="0">
              <a:buNone/>
            </a:pPr>
            <a:r>
              <a:rPr lang="en" sz="1300" b="1">
                <a:solidFill>
                  <a:srgbClr val="38761D"/>
                </a:solidFill>
              </a:rPr>
              <a:t>&lt;TabHost xmlns:android="http://schemas.android.com/apk/res/android"</a:t>
            </a:r>
          </a:p>
          <a:p>
            <a:pPr lvl="0" rtl="0">
              <a:buNone/>
            </a:pPr>
            <a:r>
              <a:rPr lang="en" sz="1300" b="1">
                <a:solidFill>
                  <a:srgbClr val="38761D"/>
                </a:solidFill>
              </a:rPr>
              <a:t>    android:id="@android:id/tabhost"</a:t>
            </a:r>
          </a:p>
          <a:p>
            <a:pPr lvl="0" rtl="0">
              <a:buNone/>
            </a:pPr>
            <a:r>
              <a:rPr lang="en" sz="1300" b="1">
                <a:solidFill>
                  <a:srgbClr val="38761D"/>
                </a:solidFill>
              </a:rPr>
              <a:t>    android:layout_width="fill_parent"</a:t>
            </a:r>
          </a:p>
          <a:p>
            <a:pPr lvl="0" rtl="0">
              <a:buNone/>
            </a:pPr>
            <a:r>
              <a:rPr lang="en" sz="1300" b="1">
                <a:solidFill>
                  <a:srgbClr val="38761D"/>
                </a:solidFill>
              </a:rPr>
              <a:t>    android:layout_height="fill_parent"&gt;</a:t>
            </a:r>
          </a:p>
          <a:p>
            <a:pPr lvl="0" rtl="0">
              <a:buNone/>
            </a:pPr>
            <a:r>
              <a:rPr lang="en" sz="1300" b="1"/>
              <a:t>    &lt;LinearLayout</a:t>
            </a:r>
          </a:p>
          <a:p>
            <a:pPr lvl="0" rtl="0">
              <a:buNone/>
            </a:pPr>
            <a:r>
              <a:rPr lang="en" sz="1300" b="1"/>
              <a:t>        android:orientation="vertical"</a:t>
            </a:r>
          </a:p>
          <a:p>
            <a:pPr lvl="0" rtl="0">
              <a:buNone/>
            </a:pPr>
            <a:r>
              <a:rPr lang="en" sz="1300" b="1"/>
              <a:t>        android:layout_width="fill_parent"</a:t>
            </a:r>
          </a:p>
          <a:p>
            <a:pPr lvl="0" rtl="0">
              <a:buNone/>
            </a:pPr>
            <a:r>
              <a:rPr lang="en" sz="1300" b="1"/>
              <a:t>        android:layout_height="fill_parent"&gt;</a:t>
            </a:r>
          </a:p>
          <a:p>
            <a:pPr lvl="0" rtl="0">
              <a:buNone/>
            </a:pPr>
            <a:r>
              <a:rPr lang="en" sz="1300" b="1"/>
              <a:t>       </a:t>
            </a:r>
            <a:r>
              <a:rPr lang="en" sz="1300" b="1">
                <a:solidFill>
                  <a:srgbClr val="1155CC"/>
                </a:solidFill>
              </a:rPr>
              <a:t> &lt;TabWidget</a:t>
            </a:r>
          </a:p>
          <a:p>
            <a:pPr lvl="0" rtl="0">
              <a:buNone/>
            </a:pPr>
            <a:r>
              <a:rPr lang="en" sz="1300" b="1">
                <a:solidFill>
                  <a:srgbClr val="1155CC"/>
                </a:solidFill>
              </a:rPr>
              <a:t>            android:id="@android:id/tabs"</a:t>
            </a:r>
          </a:p>
          <a:p>
            <a:pPr lvl="0" rtl="0">
              <a:buNone/>
            </a:pPr>
            <a:r>
              <a:rPr lang="en" sz="1300" b="1">
                <a:solidFill>
                  <a:srgbClr val="1155CC"/>
                </a:solidFill>
              </a:rPr>
              <a:t>            android:layout_width="fill_parent"</a:t>
            </a:r>
          </a:p>
          <a:p>
            <a:pPr lvl="0" rtl="0">
              <a:buNone/>
            </a:pPr>
            <a:r>
              <a:rPr lang="en" sz="1300" b="1">
                <a:solidFill>
                  <a:srgbClr val="1155CC"/>
                </a:solidFill>
              </a:rPr>
              <a:t>            android:layout_height="wrap_content" /&gt;</a:t>
            </a:r>
          </a:p>
          <a:p>
            <a:pPr lvl="0" rtl="0">
              <a:buNone/>
            </a:pPr>
            <a:r>
              <a:rPr lang="en" sz="1300" b="1"/>
              <a:t>        </a:t>
            </a:r>
            <a:r>
              <a:rPr lang="en" sz="1300" b="1">
                <a:solidFill>
                  <a:srgbClr val="CC0000"/>
                </a:solidFill>
              </a:rPr>
              <a:t>&lt;FrameLayout</a:t>
            </a:r>
          </a:p>
          <a:p>
            <a:pPr lvl="0" rtl="0">
              <a:buNone/>
            </a:pPr>
            <a:r>
              <a:rPr lang="en" sz="1300" b="1">
                <a:solidFill>
                  <a:srgbClr val="CC0000"/>
                </a:solidFill>
              </a:rPr>
              <a:t>            android:id="@android:id/tabcontent"</a:t>
            </a:r>
          </a:p>
          <a:p>
            <a:pPr lvl="0" rtl="0">
              <a:buNone/>
            </a:pPr>
            <a:r>
              <a:rPr lang="en" sz="1300" b="1">
                <a:solidFill>
                  <a:srgbClr val="CC0000"/>
                </a:solidFill>
              </a:rPr>
              <a:t>            android:layout_width="fill_parent"</a:t>
            </a:r>
          </a:p>
          <a:p>
            <a:pPr lvl="0" rtl="0">
              <a:buNone/>
            </a:pPr>
            <a:r>
              <a:rPr lang="en" sz="1300" b="1">
                <a:solidFill>
                  <a:srgbClr val="CC0000"/>
                </a:solidFill>
              </a:rPr>
              <a:t>            android:layout_height="fill_parent" /&gt;</a:t>
            </a:r>
          </a:p>
          <a:p>
            <a:pPr lvl="0" rtl="0">
              <a:buNone/>
            </a:pPr>
            <a:r>
              <a:rPr lang="en" sz="1300" b="1"/>
              <a:t>    &lt;/LinearLayout&gt;</a:t>
            </a:r>
          </a:p>
          <a:p>
            <a:pPr lvl="0" rtl="0">
              <a:buNone/>
            </a:pPr>
            <a:r>
              <a:rPr lang="en" sz="1300" b="1">
                <a:solidFill>
                  <a:srgbClr val="38761D"/>
                </a:solidFill>
              </a:rPr>
              <a:t>&lt;/TabHost&gt;</a:t>
            </a:r>
          </a:p>
          <a:p>
            <a:endParaRPr lang="en" sz="1300" b="1">
              <a:solidFill>
                <a:srgbClr val="38761D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5486400" y="2171700"/>
            <a:ext cx="3529199" cy="44616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5618748" y="2284007"/>
            <a:ext cx="3284399" cy="4251000"/>
          </a:xfrm>
          <a:prstGeom prst="rect">
            <a:avLst/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Clr>
                <a:srgbClr val="000000"/>
              </a:buClr>
              <a:buSzPct val="78571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TABHOST</a:t>
            </a:r>
          </a:p>
        </p:txBody>
      </p:sp>
      <p:sp>
        <p:nvSpPr>
          <p:cNvPr id="241" name="Shape 241"/>
          <p:cNvSpPr/>
          <p:nvPr/>
        </p:nvSpPr>
        <p:spPr>
          <a:xfrm>
            <a:off x="5721013" y="2648955"/>
            <a:ext cx="3073500" cy="531300"/>
          </a:xfrm>
          <a:prstGeom prst="rect">
            <a:avLst/>
          </a:prstGeom>
          <a:solidFill>
            <a:srgbClr val="0B5394"/>
          </a:solidFill>
          <a:ln w="1905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78571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TABWIDGET</a:t>
            </a:r>
          </a:p>
        </p:txBody>
      </p:sp>
      <p:sp>
        <p:nvSpPr>
          <p:cNvPr id="242" name="Shape 242"/>
          <p:cNvSpPr/>
          <p:nvPr/>
        </p:nvSpPr>
        <p:spPr>
          <a:xfrm>
            <a:off x="6385950" y="1860900"/>
            <a:ext cx="1730099" cy="3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ACTIVITY</a:t>
            </a:r>
          </a:p>
        </p:txBody>
      </p:sp>
      <p:sp>
        <p:nvSpPr>
          <p:cNvPr id="243" name="Shape 243"/>
          <p:cNvSpPr/>
          <p:nvPr/>
        </p:nvSpPr>
        <p:spPr>
          <a:xfrm>
            <a:off x="5721013" y="3258555"/>
            <a:ext cx="3073500" cy="3198300"/>
          </a:xfrm>
          <a:prstGeom prst="rect">
            <a:avLst/>
          </a:prstGeom>
          <a:solidFill>
            <a:srgbClr val="CC0000"/>
          </a:solidFill>
          <a:ln w="1905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Clr>
                <a:srgbClr val="000000"/>
              </a:buClr>
              <a:buSzPct val="78571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FRAMELAYOUT</a:t>
            </a:r>
          </a:p>
        </p:txBody>
      </p:sp>
      <p:sp>
        <p:nvSpPr>
          <p:cNvPr id="244" name="Shape 244"/>
          <p:cNvSpPr/>
          <p:nvPr/>
        </p:nvSpPr>
        <p:spPr>
          <a:xfrm>
            <a:off x="5799600" y="3661617"/>
            <a:ext cx="2902799" cy="2736899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TAB CONTENT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Lecture 4 Review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How do you get the value of a string in the strings.xml file?</a:t>
            </a:r>
          </a:p>
          <a:p>
            <a:endParaRPr lang="en" sz="240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What are the steps to populate a Spinner or ListView using XML?</a:t>
            </a:r>
          </a:p>
          <a:p>
            <a:endParaRPr lang="en" sz="240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How many Android application components are there? Name one.</a:t>
            </a:r>
          </a:p>
          <a:p>
            <a:endParaRPr lang="en" sz="240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How do you launch an Activity B from within Activity A?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TabLayout - XML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 b="1" dirty="0"/>
              <a:t>&lt;?xml version="1.0" encoding="utf-8"?&gt;</a:t>
            </a:r>
          </a:p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 b="1" dirty="0">
                <a:solidFill>
                  <a:srgbClr val="38761D"/>
                </a:solidFill>
              </a:rPr>
              <a:t>&lt;TabHost xmlns:android="http://schemas.android.com/apk/res/android"</a:t>
            </a:r>
          </a:p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 b="1" dirty="0">
                <a:solidFill>
                  <a:srgbClr val="38761D"/>
                </a:solidFill>
              </a:rPr>
              <a:t>    android:id="@android:id/tabhost"</a:t>
            </a:r>
          </a:p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 b="1" dirty="0">
                <a:solidFill>
                  <a:srgbClr val="38761D"/>
                </a:solidFill>
              </a:rPr>
              <a:t>    android:layout_width="fill_parent"</a:t>
            </a:r>
          </a:p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 b="1" dirty="0">
                <a:solidFill>
                  <a:srgbClr val="38761D"/>
                </a:solidFill>
              </a:rPr>
              <a:t>    android:layout_height="fill_parent"&gt;</a:t>
            </a:r>
          </a:p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 b="1" dirty="0"/>
              <a:t>    &lt;LinearLayout</a:t>
            </a:r>
          </a:p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 b="1" dirty="0"/>
              <a:t>        android:orientation="vertical"</a:t>
            </a:r>
          </a:p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 b="1" dirty="0"/>
              <a:t>        android:layout_width="fill_parent"</a:t>
            </a:r>
          </a:p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 b="1" dirty="0"/>
              <a:t>        android:layout_height="fill_parent"&gt;</a:t>
            </a:r>
          </a:p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 b="1" dirty="0"/>
              <a:t>       </a:t>
            </a:r>
            <a:r>
              <a:rPr lang="en" sz="1300" b="1" dirty="0">
                <a:solidFill>
                  <a:srgbClr val="1155CC"/>
                </a:solidFill>
              </a:rPr>
              <a:t> &lt;TabWidget</a:t>
            </a:r>
          </a:p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 b="1" dirty="0">
                <a:solidFill>
                  <a:srgbClr val="1155CC"/>
                </a:solidFill>
              </a:rPr>
              <a:t>            android:id="@android:id/tabs"</a:t>
            </a:r>
          </a:p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 b="1" dirty="0">
                <a:solidFill>
                  <a:srgbClr val="1155CC"/>
                </a:solidFill>
              </a:rPr>
              <a:t>            android:layout_width="fill_parent"</a:t>
            </a:r>
          </a:p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 b="1" dirty="0">
                <a:solidFill>
                  <a:srgbClr val="1155CC"/>
                </a:solidFill>
              </a:rPr>
              <a:t>            android:layout_height="wrap_content" /&gt;</a:t>
            </a:r>
          </a:p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 b="1" dirty="0"/>
              <a:t>        </a:t>
            </a:r>
            <a:r>
              <a:rPr lang="en" sz="1300" b="1" dirty="0">
                <a:solidFill>
                  <a:srgbClr val="CC0000"/>
                </a:solidFill>
              </a:rPr>
              <a:t>&lt;FrameLayout</a:t>
            </a:r>
          </a:p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 b="1" dirty="0">
                <a:solidFill>
                  <a:srgbClr val="CC0000"/>
                </a:solidFill>
              </a:rPr>
              <a:t>            android:id="@android:id/tabcontent"</a:t>
            </a:r>
          </a:p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 b="1" dirty="0">
                <a:solidFill>
                  <a:srgbClr val="CC0000"/>
                </a:solidFill>
              </a:rPr>
              <a:t>            android:layout_width="fill_parent"</a:t>
            </a:r>
          </a:p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 b="1" dirty="0">
                <a:solidFill>
                  <a:srgbClr val="CC0000"/>
                </a:solidFill>
              </a:rPr>
              <a:t>            android:layout_height="fill_parent" /&gt;</a:t>
            </a:r>
          </a:p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 b="1" dirty="0"/>
              <a:t>    &lt;/LinearLayout&gt;</a:t>
            </a:r>
          </a:p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 b="1" dirty="0">
                <a:solidFill>
                  <a:srgbClr val="38761D"/>
                </a:solidFill>
              </a:rPr>
              <a:t>&lt;/TabHost&gt;</a:t>
            </a:r>
          </a:p>
          <a:p>
            <a:endParaRPr lang="en" sz="1300" b="1" dirty="0">
              <a:solidFill>
                <a:srgbClr val="38761D"/>
              </a:solidFill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5486400" y="2171700"/>
            <a:ext cx="3529199" cy="44616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5618748" y="2284007"/>
            <a:ext cx="3284399" cy="4251000"/>
          </a:xfrm>
          <a:prstGeom prst="rect">
            <a:avLst/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Clr>
                <a:srgbClr val="000000"/>
              </a:buClr>
              <a:buSzPct val="78571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TABHOST</a:t>
            </a:r>
          </a:p>
        </p:txBody>
      </p:sp>
      <p:sp>
        <p:nvSpPr>
          <p:cNvPr id="253" name="Shape 253"/>
          <p:cNvSpPr/>
          <p:nvPr/>
        </p:nvSpPr>
        <p:spPr>
          <a:xfrm>
            <a:off x="5721013" y="2648955"/>
            <a:ext cx="3073500" cy="531300"/>
          </a:xfrm>
          <a:prstGeom prst="rect">
            <a:avLst/>
          </a:prstGeom>
          <a:solidFill>
            <a:srgbClr val="0B5394"/>
          </a:solidFill>
          <a:ln w="1905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78571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TABWIDGET</a:t>
            </a:r>
          </a:p>
        </p:txBody>
      </p:sp>
      <p:sp>
        <p:nvSpPr>
          <p:cNvPr id="254" name="Shape 254"/>
          <p:cNvSpPr/>
          <p:nvPr/>
        </p:nvSpPr>
        <p:spPr>
          <a:xfrm>
            <a:off x="6385950" y="1860900"/>
            <a:ext cx="1730099" cy="3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ACTIVITY</a:t>
            </a:r>
          </a:p>
        </p:txBody>
      </p:sp>
      <p:sp>
        <p:nvSpPr>
          <p:cNvPr id="255" name="Shape 255"/>
          <p:cNvSpPr/>
          <p:nvPr/>
        </p:nvSpPr>
        <p:spPr>
          <a:xfrm>
            <a:off x="5721013" y="3258555"/>
            <a:ext cx="3073500" cy="3198300"/>
          </a:xfrm>
          <a:prstGeom prst="rect">
            <a:avLst/>
          </a:prstGeom>
          <a:solidFill>
            <a:srgbClr val="CC0000"/>
          </a:solidFill>
          <a:ln w="1905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Clr>
                <a:srgbClr val="000000"/>
              </a:buClr>
              <a:buSzPct val="78571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FRAMELAYOUT</a:t>
            </a:r>
          </a:p>
        </p:txBody>
      </p:sp>
      <p:sp>
        <p:nvSpPr>
          <p:cNvPr id="256" name="Shape 256"/>
          <p:cNvSpPr/>
          <p:nvPr/>
        </p:nvSpPr>
        <p:spPr>
          <a:xfrm>
            <a:off x="5799600" y="3661617"/>
            <a:ext cx="2902799" cy="2736899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TAB CONTENT</a:t>
            </a:r>
          </a:p>
        </p:txBody>
      </p:sp>
      <p:sp>
        <p:nvSpPr>
          <p:cNvPr id="257" name="Shape 257"/>
          <p:cNvSpPr/>
          <p:nvPr/>
        </p:nvSpPr>
        <p:spPr>
          <a:xfrm>
            <a:off x="6047875" y="4493800"/>
            <a:ext cx="2476500" cy="1112999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dirty="0"/>
              <a:t>Tabs are different Activities, </a:t>
            </a:r>
            <a:r>
              <a:rPr lang="en" dirty="0" smtClean="0"/>
              <a:t>we can </a:t>
            </a:r>
            <a:r>
              <a:rPr lang="en" dirty="0"/>
              <a:t>set </a:t>
            </a:r>
            <a:r>
              <a:rPr lang="en" dirty="0" smtClean="0"/>
              <a:t>and specify </a:t>
            </a:r>
            <a:r>
              <a:rPr lang="en" dirty="0"/>
              <a:t>the layout for each tab programmatically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TabLayout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If </a:t>
            </a:r>
            <a:r>
              <a:rPr lang="en" dirty="0"/>
              <a:t>you're going to have x number of tabs, create x number of Activities, 1 for each </a:t>
            </a:r>
            <a:r>
              <a:rPr lang="en" dirty="0" smtClean="0"/>
              <a:t>tab, </a:t>
            </a:r>
            <a:r>
              <a:rPr lang="en" dirty="0"/>
              <a:t>in addition to the </a:t>
            </a:r>
            <a:r>
              <a:rPr lang="en" dirty="0" smtClean="0"/>
              <a:t>TabActivity (Host Activity).</a:t>
            </a:r>
            <a:endParaRPr lang="en" dirty="0"/>
          </a:p>
          <a:p>
            <a:endParaRPr lang="en" dirty="0"/>
          </a:p>
          <a:p>
            <a:r>
              <a:rPr lang="en" dirty="0"/>
              <a:t>You can create </a:t>
            </a:r>
            <a:r>
              <a:rPr lang="en" dirty="0" smtClean="0"/>
              <a:t>x </a:t>
            </a:r>
            <a:r>
              <a:rPr lang="en" dirty="0"/>
              <a:t>number of XML layouts for each tab, or you can reuse the same layout for each tab.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TabLayout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200"/>
              <a:t>public class TabLayoutExampleActivity extends TabActivity {</a:t>
            </a:r>
          </a:p>
          <a:p>
            <a:pPr lvl="0" rtl="0">
              <a:buNone/>
            </a:pPr>
            <a:r>
              <a:rPr lang="en" sz="1200"/>
              <a:t>    @Override</a:t>
            </a:r>
          </a:p>
          <a:p>
            <a:pPr lvl="0" rtl="0">
              <a:buNone/>
            </a:pPr>
            <a:r>
              <a:rPr lang="en" sz="1200"/>
              <a:t>    public void onCreate(Bundle savedInstanceState) {</a:t>
            </a:r>
          </a:p>
          <a:p>
            <a:pPr lvl="0" rtl="0">
              <a:buNone/>
            </a:pPr>
            <a:r>
              <a:rPr lang="en" sz="1200"/>
              <a:t>        super.onCreate(savedInstanceState);</a:t>
            </a:r>
          </a:p>
          <a:p>
            <a:pPr lvl="0" rtl="0">
              <a:buNone/>
            </a:pPr>
            <a:r>
              <a:rPr lang="en" sz="1200"/>
              <a:t>        setContentView(R.layout.main);</a:t>
            </a:r>
          </a:p>
          <a:p>
            <a:pPr lvl="0" rtl="0">
              <a:buNone/>
            </a:pPr>
            <a:r>
              <a:rPr lang="en" sz="1200"/>
              <a:t>        </a:t>
            </a:r>
          </a:p>
          <a:p>
            <a:pPr lvl="0" rtl="0">
              <a:buNone/>
            </a:pPr>
            <a:r>
              <a:rPr lang="en" sz="1200"/>
              <a:t>        TabHost tabHost = getTabHost();  // The activity TabHost</a:t>
            </a:r>
          </a:p>
          <a:p>
            <a:pPr lvl="0" rtl="0">
              <a:buNone/>
            </a:pPr>
            <a:r>
              <a:rPr lang="en" sz="1200"/>
              <a:t>        TabHost.TabSpec spec;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Intent intent = new Intent(TabLayoutExampleActivity.this, LinearLayout.class);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spec = tabHost.newTabSpec("linear layout").setIndicator("Linear", null).setContent(intent);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tabHost.addTab(spec);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intent = new Intent(TabLayoutExampleActivity.this, TableLayout.class);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spec = tabHost.newTabSpec("table layout").setIndicator("Table",null).setContent(intent);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tabHost.addTab(spec);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TabLayout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public class TabLayoutExampleActivity extends TabActivity {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@Override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setContentView(R.layout.main);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 tabHost = getTabHost();  // The activity TabHost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TabHost.TabSpec spec;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Intent intent = new Intent(TabLayoutExampleActivity.this, LinearLayout.class);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spec = tabHost.newTabSpec("linear layout").setIndicator("Linear", null).setContent(intent);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tabHost.addTab(spec);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intent = new Intent(TabLayoutExampleActivity.this, TableLayout.class);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spec = tabHost.newTabSpec("table layout").setIndicator("Table",null).setContent(intent);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tabHost.addTab(spec);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</p:txBody>
      </p:sp>
      <p:sp>
        <p:nvSpPr>
          <p:cNvPr id="276" name="Shape 276"/>
          <p:cNvSpPr/>
          <p:nvPr/>
        </p:nvSpPr>
        <p:spPr>
          <a:xfrm>
            <a:off x="3766175" y="621900"/>
            <a:ext cx="2415300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extend TabActivity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TabLayout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class TabLayoutExampleActivity extends TabActivity {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@Override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        setContentView(R.layout.main);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 tabHost = getTabHost();  // The activity TabHost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TabHost.TabSpec spec;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Intent intent = new Intent(TabLayoutExampleActivity.this, LinearLayout.class);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spec = tabHost.newTabSpec("linear layout").setIndicator("Linear", null).setContent(intent);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tabHost.addTab(spec);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intent = new Intent(TabLayoutExampleActivity.this, TableLayout.class);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spec = tabHost.newTabSpec("table layout").setIndicator("Table",null).setContent(intent);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tabHost.addTab(spec);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</p:txBody>
      </p:sp>
      <p:sp>
        <p:nvSpPr>
          <p:cNvPr id="283" name="Shape 283"/>
          <p:cNvSpPr/>
          <p:nvPr/>
        </p:nvSpPr>
        <p:spPr>
          <a:xfrm>
            <a:off x="1958500" y="1646875"/>
            <a:ext cx="2415300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the XML file containing the TabHost, TabWidget, FrameLayout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TabLayout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class TabLayoutExampleActivity extends TabActivity {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@Override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setContentView(R.layout.main);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        TabHost tabHost = getTabHost(); 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TabHost.TabSpec spec;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Intent intent = new Intent(TabLayoutExampleActivity.this, LinearLayout.class);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spec = tabHost.newTabSpec("linear layout").setIndicator("Linear", null).setContent(intent);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tabHost.addTab(spec);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intent = new Intent(TabLayoutExampleActivity.this, TableLayout.class);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spec = tabHost.newTabSpec("table layout").setIndicator("Table",null).setContent(intent);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tabHost.addTab(spec);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endParaRPr lang="en" sz="1200"/>
          </a:p>
          <a:p>
            <a:endParaRPr lang="en" sz="1200"/>
          </a:p>
        </p:txBody>
      </p:sp>
      <p:sp>
        <p:nvSpPr>
          <p:cNvPr id="290" name="Shape 290"/>
          <p:cNvSpPr/>
          <p:nvPr/>
        </p:nvSpPr>
        <p:spPr>
          <a:xfrm>
            <a:off x="1958500" y="2104075"/>
            <a:ext cx="2415300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Reference to the Activity's TabHost (which was defined in XML)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TabLayout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class TabLayoutExampleActivity extends TabActivity {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@Override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setContentView(R.layout.main);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 tabHost = getTabHost(); 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        TabHost.TabSpec spec;</a:t>
            </a:r>
            <a:r>
              <a:rPr lang="en" sz="1200"/>
              <a:t> 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Intent intent = new Intent(TabLayoutExampleActivity.this, LinearLayout.class);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spec = tabHost.newTabSpec("linear layout").setIndicator("Linear", null).setContent(intent);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tabHost.addTab(spec);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intent = new Intent(TabLayoutExampleActivity.this, TableLayout.class);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spec = tabHost.newTabSpec("table layout").setIndicator("Table",null).setContent(intent);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tabHost.addTab(spec);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endParaRPr lang="en" sz="1200"/>
          </a:p>
        </p:txBody>
      </p:sp>
      <p:sp>
        <p:nvSpPr>
          <p:cNvPr id="297" name="Shape 297"/>
          <p:cNvSpPr/>
          <p:nvPr/>
        </p:nvSpPr>
        <p:spPr>
          <a:xfrm>
            <a:off x="1653700" y="2408875"/>
            <a:ext cx="2415300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Reusable TabSpec for each Tab.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TabLayout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class TabLayoutExampleActivity extends TabActivity {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@Override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setContentView(R.layout.main);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 tabHost = getTabHost(); 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        TabHost.TabSpec spec;</a:t>
            </a:r>
            <a:r>
              <a:rPr lang="en" sz="1200"/>
              <a:t>  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Intent intent = new Intent(TabLayoutExampleActivity.this, LinearLayout.class);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spec = tabHost.newTabSpec("linear layout").setIndicator("Linear", null).setContent(intent);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tabHost.addTab(spec);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intent = new Intent(TabLayoutExampleActivity.this, TableLayout.class);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spec = tabHost.newTabSpec("table layout").setIndicator("Table",null).setContent(intent);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tabHost.addTab(spec);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endParaRPr lang="en" sz="1200"/>
          </a:p>
        </p:txBody>
      </p:sp>
      <p:sp>
        <p:nvSpPr>
          <p:cNvPr id="304" name="Shape 304"/>
          <p:cNvSpPr/>
          <p:nvPr/>
        </p:nvSpPr>
        <p:spPr>
          <a:xfrm>
            <a:off x="1501300" y="2408875"/>
            <a:ext cx="29276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The TabSpec tells the TabHost what views represent the</a:t>
            </a:r>
          </a:p>
          <a:p>
            <a:pPr lvl="0" rtl="0">
              <a:buNone/>
            </a:pPr>
            <a:r>
              <a:rPr lang="en"/>
              <a:t>tab contents and what the tab buttons should look like.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TabLayout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class TabLayoutExampleActivity extends TabActivity {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@Override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setContentView(R.layout.main);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 tabHost = getTabHost(); 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TabHost.TabSpec spec;  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</a:t>
            </a:r>
            <a:r>
              <a:rPr lang="en" sz="1200" b="1"/>
              <a:t>Intent intent = new Intent(TabLayoutExampleActivity.this, LinearLayout.class);</a:t>
            </a:r>
          </a:p>
          <a:p>
            <a:endParaRPr lang="en" sz="1200" b="1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spec = tabHost.newTabSpec("linear layout").setIndicator("Linear", null).setContent(intent);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tabHost.addTab(spec);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Intent intent = new Intent(TabLayoutExampleActivity.this, TableLayout.class);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spec = tabHost.newTabSpec("table layout").setIndicator("Table",null).setContent(intent);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tabHost.addTab(spec);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</p:txBody>
      </p:sp>
      <p:sp>
        <p:nvSpPr>
          <p:cNvPr id="311" name="Shape 311"/>
          <p:cNvSpPr/>
          <p:nvPr/>
        </p:nvSpPr>
        <p:spPr>
          <a:xfrm>
            <a:off x="5487725" y="2818850"/>
            <a:ext cx="26948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Remember from the previous lecture, this is how we use an Intent object to start another Activity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TabLayout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class TabLayoutExampleActivity extends TabActivity {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@Override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setContentView(R.layout.main);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 tabHost = getTabHost(); 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TabHost.TabSpec spec;  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Intent intent = new Intent(TabLayoutExampleActivity.this, LinearLayout.class);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spec = </a:t>
            </a:r>
            <a:r>
              <a:rPr lang="en" sz="1200" b="1"/>
              <a:t>tabHost</a:t>
            </a:r>
            <a:r>
              <a:rPr lang="en" sz="1200"/>
              <a:t>.newTabSpec("linear layout").setIndicator("Linear", null).setContent(intent);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tabHost.addTab(spec);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Intent intent = new Intent(TabLayoutExampleActivity.this, TableLayout.class);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spec = tabHost.newTabSpec("table layout").setIndicator("Table",null).setContent(intent);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tabHost.addTab(spec);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</p:txBody>
      </p:sp>
      <p:sp>
        <p:nvSpPr>
          <p:cNvPr id="318" name="Shape 318"/>
          <p:cNvSpPr/>
          <p:nvPr/>
        </p:nvSpPr>
        <p:spPr>
          <a:xfrm>
            <a:off x="926900" y="3377925"/>
            <a:ext cx="2415300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Refer to this TabActivity's tab host (which will contain the actual tabs)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Agenda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150000"/>
              </a:lnSpc>
            </a:pPr>
            <a:r>
              <a:rPr lang="en" sz="2400" dirty="0">
                <a:solidFill>
                  <a:srgbClr val="FF0000"/>
                </a:solidFill>
              </a:rPr>
              <a:t>ViewFlipper</a:t>
            </a:r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>
                <a:solidFill>
                  <a:srgbClr val="FF0000"/>
                </a:solidFill>
              </a:rPr>
              <a:t>SlidingDrawer</a:t>
            </a:r>
            <a:endParaRPr lang="en" sz="2400" dirty="0">
              <a:solidFill>
                <a:srgbClr val="FF0000"/>
              </a:solidFill>
            </a:endParaRPr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>
                <a:solidFill>
                  <a:srgbClr val="FF0000"/>
                </a:solidFill>
              </a:rPr>
              <a:t>TabLayout</a:t>
            </a:r>
            <a:endParaRPr lang="en" sz="2400" dirty="0">
              <a:solidFill>
                <a:srgbClr val="FF0000"/>
              </a:solidFill>
            </a:endParaRPr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FF0000"/>
                </a:solidFill>
              </a:rPr>
              <a:t>Activity LifeCycle</a:t>
            </a:r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Configuration Changes</a:t>
            </a:r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URI</a:t>
            </a:r>
          </a:p>
          <a:p>
            <a:pPr marL="457200" lvl="0" indent="-3810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Intent Filters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TabLayout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class TabLayoutExampleActivity extends TabActivity {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@Override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setContentView(R.layout.main);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 tabHost = getTabHost(); 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TabHost.TabSpec spec;  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Intent intent = new Intent(TabLayoutExampleActivity.this, LinearLayout.class);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spec = tabHost.</a:t>
            </a:r>
            <a:r>
              <a:rPr lang="en" sz="1200" b="1"/>
              <a:t>newTabSpec("linear layout")</a:t>
            </a:r>
            <a:r>
              <a:rPr lang="en" sz="1200"/>
              <a:t>.setIndicator("Linear", null).setContent(intent);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tabHost.addTab(spec);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Intent intent = new Intent(TabLayoutExampleActivity.this, TableLayout.class);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spec = tabHost.newTabSpec("table layout").setIndicator("Table",null).setContent(intent);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tabHost.addTab(spec);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</p:txBody>
      </p:sp>
      <p:sp>
        <p:nvSpPr>
          <p:cNvPr id="325" name="Shape 325"/>
          <p:cNvSpPr/>
          <p:nvPr/>
        </p:nvSpPr>
        <p:spPr>
          <a:xfrm>
            <a:off x="1307900" y="3377925"/>
            <a:ext cx="2415300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Create a new tab spec, give it the id "linear layout"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TabLayout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class TabLayoutExampleActivity extends TabActivity {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@Override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setContentView(R.layout.main);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 tabHost = getTabHost(); 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TabHost.TabSpec spec;  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Intent intent = new Intent(TabLayoutExampleActivity.this, LinearLayout.class);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spec = tabHost.newTabSpec("linear layout").</a:t>
            </a:r>
            <a:r>
              <a:rPr lang="en" sz="1200" b="1"/>
              <a:t>setIndicator("Linear", </a:t>
            </a:r>
            <a:r>
              <a:rPr lang="en" sz="1200"/>
              <a:t>null</a:t>
            </a:r>
            <a:r>
              <a:rPr lang="en" sz="1200" b="1"/>
              <a:t>)</a:t>
            </a:r>
            <a:r>
              <a:rPr lang="en" sz="1200"/>
              <a:t>.setContent(intent);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tabHost.addTab(spec);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Intent intent = new Intent(TabLayoutExampleActivity.this, TableLayout.class);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spec = tabHost.newTabSpec("table layout").setIndicator("Table",null).setContent(intent);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tabHost.addTab(spec);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</p:txBody>
      </p:sp>
      <p:sp>
        <p:nvSpPr>
          <p:cNvPr id="332" name="Shape 332"/>
          <p:cNvSpPr/>
          <p:nvPr/>
        </p:nvSpPr>
        <p:spPr>
          <a:xfrm>
            <a:off x="3227400" y="3349975"/>
            <a:ext cx="2415300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Set the label for the tab (label the user sees) to "Linear". And 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TabLayout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class TabLayoutExampleActivity extends TabActivity {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@Override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setContentView(R.layout.main);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 tabHost = getTabHost(); 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TabHost.TabSpec spec;  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Intent intent = new Intent(TabLayoutExampleActivity.this, LinearLayout.class);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spec = tabHost.newTabSpec("linear layout").setIndicator("Linear"</a:t>
            </a:r>
            <a:r>
              <a:rPr lang="en" sz="1200" b="1"/>
              <a:t>, null)</a:t>
            </a:r>
            <a:r>
              <a:rPr lang="en" sz="1200"/>
              <a:t>.setContent(intent);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tabHost.addTab(spec);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Intent intent = new Intent(TabLayoutExampleActivity.this, TableLayout.class);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spec = tabHost.newTabSpec("table layout").setIndicator("Table",null).setContent(intent);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tabHost.addTab(spec);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</p:txBody>
      </p:sp>
      <p:sp>
        <p:nvSpPr>
          <p:cNvPr id="339" name="Shape 339"/>
          <p:cNvSpPr/>
          <p:nvPr/>
        </p:nvSpPr>
        <p:spPr>
          <a:xfrm>
            <a:off x="4599000" y="3349975"/>
            <a:ext cx="2415300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We're not using an image for the tabs, so null for this argument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TabLayout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class TabLayoutExampleActivity extends TabActivity {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@Override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setContentView(R.layout.main);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 tabHost = getTabHost(); 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TabHost.TabSpec spec;  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Intent intent = new Intent(TabLayoutExampleActivity.this, LinearLayout.class);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spec = tabHost.newTabSpec("linear layout").setIndicator("Linear"</a:t>
            </a:r>
            <a:r>
              <a:rPr lang="en" sz="1200" b="1"/>
              <a:t>, </a:t>
            </a:r>
            <a:r>
              <a:rPr lang="en" sz="1200"/>
              <a:t>null).</a:t>
            </a:r>
            <a:r>
              <a:rPr lang="en" sz="1200" b="1"/>
              <a:t>setContent(intent)</a:t>
            </a:r>
            <a:r>
              <a:rPr lang="en" sz="1200"/>
              <a:t>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tabHost.addTab(spec);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Intent intent = new Intent(TabLayoutExampleActivity.this, TableLayout.class);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spec = tabHost.newTabSpec("table layout").setIndicator("Table",null).setContent(intent);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tabHost.addTab(spec);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</p:txBody>
      </p:sp>
      <p:sp>
        <p:nvSpPr>
          <p:cNvPr id="346" name="Shape 346"/>
          <p:cNvSpPr/>
          <p:nvPr/>
        </p:nvSpPr>
        <p:spPr>
          <a:xfrm>
            <a:off x="4980000" y="3349975"/>
            <a:ext cx="2415300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Fill the FrameLayout to hold the Activity specified by this intent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TabLayout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class TabLayoutExampleActivity extends TabActivity {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@Override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setContentView(R.layout.main);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 tabHost = getTabHost(); 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TabHost.TabSpec spec;  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Intent intent = new Intent(TabLayoutExampleActivity.this, LinearLayout.class);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spec = tabHost.newTabSpec("linear layout").setIndicator("Linear"</a:t>
            </a:r>
            <a:r>
              <a:rPr lang="en" sz="1200" b="1"/>
              <a:t>, </a:t>
            </a:r>
            <a:r>
              <a:rPr lang="en" sz="1200"/>
              <a:t>null)</a:t>
            </a:r>
            <a:r>
              <a:rPr lang="en" sz="1200" b="1"/>
              <a:t>.</a:t>
            </a:r>
            <a:r>
              <a:rPr lang="en" sz="1200"/>
              <a:t>setContent(intent);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        tabHost.addTab(spec);</a:t>
            </a:r>
          </a:p>
          <a:p>
            <a:endParaRPr lang="en" sz="1200" b="1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Intent intent = new Intent(TabLayoutExampleActivity.this, TableLayout.class);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spec = tabHost.newTabSpec("table layout").setIndicator("Table",null).setContent(intent);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tabHost.addTab(spec);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</p:txBody>
      </p:sp>
      <p:sp>
        <p:nvSpPr>
          <p:cNvPr id="353" name="Shape 353"/>
          <p:cNvSpPr/>
          <p:nvPr/>
        </p:nvSpPr>
        <p:spPr>
          <a:xfrm>
            <a:off x="749675" y="3638850"/>
            <a:ext cx="2415300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Add the tab to the tabHost, it will now show up in the UI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TabLayout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class TabLayoutExampleActivity extends TabActivity {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@Override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setContentView(R.layout.main);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 tabHost = getTabHost(); 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TabHost.TabSpec spec;  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Intent intent = new Intent(TabLayoutExampleActivity.this, LinearLayout.class);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 spec = tabHost.newTabSpec("linear layout").setIndicator("Linear"</a:t>
            </a:r>
            <a:r>
              <a:rPr lang="en" sz="1200" b="1"/>
              <a:t>, </a:t>
            </a:r>
            <a:r>
              <a:rPr lang="en" sz="1200"/>
              <a:t>null)</a:t>
            </a:r>
            <a:r>
              <a:rPr lang="en" sz="1200" b="1"/>
              <a:t>.</a:t>
            </a:r>
            <a:r>
              <a:rPr lang="en" sz="1200"/>
              <a:t>setContent(intent);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        </a:t>
            </a:r>
            <a:r>
              <a:rPr lang="en" sz="1200"/>
              <a:t>tabHost.addTab(spec);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       </a:t>
            </a:r>
            <a:r>
              <a:rPr lang="en" sz="1200" b="1"/>
              <a:t> Intent intent = new Intent(TabLayoutExampleActivity.this, TableLayout.class);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        spec = tabHost.newTabSpec("table layout").setIndicator("Table",null).setContent(intent);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        tabHost.addTab(spec);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}</a:t>
            </a:r>
          </a:p>
          <a:p>
            <a:endParaRPr lang="en" sz="1200" b="1"/>
          </a:p>
        </p:txBody>
      </p:sp>
      <p:sp>
        <p:nvSpPr>
          <p:cNvPr id="360" name="Shape 360"/>
          <p:cNvSpPr/>
          <p:nvPr/>
        </p:nvSpPr>
        <p:spPr>
          <a:xfrm>
            <a:off x="749675" y="4095425"/>
            <a:ext cx="2415300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To add another tab, let's do this all over again! 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TabLayout - Rules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99999"/>
              <a:buFont typeface="Arial"/>
              <a:buChar char="•"/>
            </a:pPr>
            <a:r>
              <a:rPr lang="en" sz="2500" dirty="0" smtClean="0">
                <a:solidFill>
                  <a:srgbClr val="0BD0D9"/>
                </a:solidFill>
              </a:rPr>
              <a:t></a:t>
            </a:r>
            <a:r>
              <a:rPr lang="en" sz="2600" dirty="0" smtClean="0">
                <a:solidFill>
                  <a:srgbClr val="000000"/>
                </a:solidFill>
              </a:rPr>
              <a:t> </a:t>
            </a:r>
            <a:r>
              <a:rPr lang="en" sz="2600" dirty="0">
                <a:solidFill>
                  <a:srgbClr val="000000"/>
                </a:solidFill>
              </a:rPr>
              <a:t>TabHost must have the id</a:t>
            </a:r>
            <a:r>
              <a:rPr lang="en" sz="2000" dirty="0">
                <a:solidFill>
                  <a:srgbClr val="0F6FC6"/>
                </a:solidFill>
              </a:rPr>
              <a:t> </a:t>
            </a:r>
            <a:r>
              <a:rPr lang="en" sz="2400" dirty="0">
                <a:solidFill>
                  <a:srgbClr val="000000"/>
                </a:solidFill>
              </a:rPr>
              <a:t>@android:id/tabhost</a:t>
            </a:r>
          </a:p>
          <a:p>
            <a:endParaRPr lang="en" sz="2400" dirty="0">
              <a:solidFill>
                <a:srgbClr val="000000"/>
              </a:solidFill>
            </a:endParaRPr>
          </a:p>
          <a:p>
            <a:endParaRPr lang="en" sz="2400" dirty="0">
              <a:solidFill>
                <a:srgbClr val="000000"/>
              </a:solidFill>
            </a:endParaRP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99999"/>
              <a:buFont typeface="Arial"/>
              <a:buChar char="•"/>
            </a:pPr>
            <a:r>
              <a:rPr lang="en" sz="2500" dirty="0">
                <a:solidFill>
                  <a:srgbClr val="0BD0D9"/>
                </a:solidFill>
              </a:rPr>
              <a:t></a:t>
            </a:r>
            <a:r>
              <a:rPr lang="en" sz="2600" dirty="0">
                <a:solidFill>
                  <a:srgbClr val="000000"/>
                </a:solidFill>
              </a:rPr>
              <a:t>The TabWidget must have the id </a:t>
            </a:r>
            <a:r>
              <a:rPr lang="en" sz="2000" dirty="0">
                <a:solidFill>
                  <a:srgbClr val="0F6FC6"/>
                </a:solidFill>
              </a:rPr>
              <a:t></a:t>
            </a:r>
            <a:r>
              <a:rPr lang="en" sz="2400" dirty="0">
                <a:solidFill>
                  <a:srgbClr val="000000"/>
                </a:solidFill>
              </a:rPr>
              <a:t>@android:id/tabs</a:t>
            </a:r>
          </a:p>
          <a:p>
            <a:endParaRPr lang="en" sz="2400" dirty="0">
              <a:solidFill>
                <a:srgbClr val="000000"/>
              </a:solidFill>
            </a:endParaRPr>
          </a:p>
          <a:p>
            <a:endParaRPr lang="en" sz="2400" dirty="0">
              <a:solidFill>
                <a:srgbClr val="000000"/>
              </a:solidFill>
            </a:endParaRP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99999"/>
              <a:buFont typeface="Arial"/>
              <a:buChar char="•"/>
            </a:pPr>
            <a:r>
              <a:rPr lang="en" sz="2500" dirty="0">
                <a:solidFill>
                  <a:srgbClr val="0BD0D9"/>
                </a:solidFill>
              </a:rPr>
              <a:t></a:t>
            </a:r>
            <a:r>
              <a:rPr lang="en" sz="2600" dirty="0">
                <a:solidFill>
                  <a:srgbClr val="000000"/>
                </a:solidFill>
              </a:rPr>
              <a:t>The FrameLayout must have the id </a:t>
            </a:r>
            <a:r>
              <a:rPr lang="en" sz="2000" dirty="0">
                <a:solidFill>
                  <a:srgbClr val="0F6FC6"/>
                </a:solidFill>
              </a:rPr>
              <a:t></a:t>
            </a:r>
            <a:r>
              <a:rPr lang="en" sz="2400" dirty="0">
                <a:solidFill>
                  <a:srgbClr val="000000"/>
                </a:solidFill>
              </a:rPr>
              <a:t>@android:id/tabcontent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TabHost - useful methods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
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setCurrentTab(int)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make this tab the active tab, making it visible in the UI</a:t>
            </a:r>
          </a:p>
          <a:p>
            <a:endParaRPr lang="en"/>
          </a:p>
          <a:p>
            <a:endParaRPr lang="en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setOnTabChangedListener(OnTabChangedListener)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react to when the active tab changes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Activity LifeCycle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/>
              <a:t>During the life of an activity, the system calls a core set of lifecycle methods in a </a:t>
            </a:r>
            <a:r>
              <a:rPr lang="en-US" sz="2400" dirty="0" smtClean="0"/>
              <a:t>sequence</a:t>
            </a:r>
            <a:r>
              <a:rPr lang="en-US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Implementing </a:t>
            </a:r>
            <a:r>
              <a:rPr lang="en-US" sz="2400" dirty="0"/>
              <a:t>your activity lifecycle methods properly ensures your app behaves </a:t>
            </a:r>
            <a:r>
              <a:rPr lang="en-US" sz="2400" dirty="0" smtClean="0"/>
              <a:t>gracefully </a:t>
            </a:r>
            <a:r>
              <a:rPr lang="en-US" sz="2400" dirty="0"/>
              <a:t>in </a:t>
            </a:r>
            <a:r>
              <a:rPr lang="en-US" sz="2400" dirty="0" smtClean="0"/>
              <a:t>many </a:t>
            </a:r>
            <a:r>
              <a:rPr lang="en-US" sz="2400" dirty="0"/>
              <a:t>ways, including that it:</a:t>
            </a:r>
          </a:p>
          <a:p>
            <a:pPr lvl="1"/>
            <a:r>
              <a:rPr lang="en-US" sz="1600" dirty="0"/>
              <a:t>Does not crash if the user receives a phone call or switches to another app while using your app.</a:t>
            </a:r>
          </a:p>
          <a:p>
            <a:pPr lvl="1"/>
            <a:r>
              <a:rPr lang="en-US" sz="1600" dirty="0"/>
              <a:t>Does not consume valuable system resources when the user is not actively using it</a:t>
            </a:r>
            <a:r>
              <a:rPr lang="en-US" sz="1600" dirty="0" smtClean="0"/>
              <a:t>.	</a:t>
            </a:r>
            <a:endParaRPr lang="en-US" sz="1600" dirty="0"/>
          </a:p>
          <a:p>
            <a:pPr lvl="1"/>
            <a:r>
              <a:rPr lang="en-US" sz="1600" dirty="0"/>
              <a:t>Does not lose the user's progress if they leave your app and return to it at a later time</a:t>
            </a:r>
            <a:r>
              <a:rPr lang="en-US" sz="1600" dirty="0" smtClean="0"/>
              <a:t>.	</a:t>
            </a:r>
            <a:endParaRPr lang="en" dirty="0" smtClean="0"/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" dirty="0"/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nice picture of activity lifecycle</a:t>
            </a:r>
          </a:p>
          <a:p>
            <a:r>
              <a:rPr lang="en-US" dirty="0"/>
              <a:t>http://developer.android.com/reference/android/app/Activity.html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715" y="3200400"/>
            <a:ext cx="69246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0362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ViewFlipper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A ViewFlipper allows you to switch between views that are children of the ViewFlipper</a:t>
            </a:r>
          </a:p>
          <a:p>
            <a:endParaRPr lang="en"/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You can find it in the Transitions menu in Graphical Layout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Activity LifeCycle - onCreate()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Called when the activity is first created. 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this is where you should do all of your normal static set up: create views, bind data to lists, etc. 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provides you with a </a:t>
            </a:r>
            <a:r>
              <a:rPr lang="en" sz="2400" b="1">
                <a:solidFill>
                  <a:srgbClr val="000000"/>
                </a:solidFill>
              </a:rPr>
              <a:t>Bundle </a:t>
            </a:r>
            <a:r>
              <a:rPr lang="en" sz="2400">
                <a:solidFill>
                  <a:srgbClr val="000000"/>
                </a:solidFill>
              </a:rPr>
              <a:t>containing the activity's previously frozen state, if there was one.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always followed by </a:t>
            </a:r>
            <a:r>
              <a:rPr lang="en" sz="2400" b="1">
                <a:solidFill>
                  <a:srgbClr val="000000"/>
                </a:solidFill>
              </a:rPr>
              <a:t>onStart()</a:t>
            </a:r>
            <a:r>
              <a:rPr lang="en" sz="240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Activity LifeCycle - onStart()</a:t>
            </a:r>
          </a:p>
        </p:txBody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
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called when the activity is becoming visible to the user</a:t>
            </a:r>
          </a:p>
          <a:p>
            <a:endParaRPr lang="en" sz="2400" dirty="0">
              <a:solidFill>
                <a:srgbClr val="000000"/>
              </a:solidFill>
            </a:endParaRPr>
          </a:p>
          <a:p>
            <a:endParaRPr lang="en" sz="2400" dirty="0">
              <a:solidFill>
                <a:srgbClr val="000000"/>
              </a:solidFill>
            </a:endParaRPr>
          </a:p>
          <a:p>
            <a:endParaRPr lang="en" sz="2400" dirty="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followed by 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b="1" dirty="0">
                <a:solidFill>
                  <a:srgbClr val="000000"/>
                </a:solidFill>
              </a:rPr>
              <a:t>onResume()</a:t>
            </a:r>
            <a:r>
              <a:rPr lang="en" sz="2400" dirty="0">
                <a:solidFill>
                  <a:srgbClr val="000000"/>
                </a:solidFill>
              </a:rPr>
              <a:t> if the activity comes to the </a:t>
            </a:r>
            <a:r>
              <a:rPr lang="en" sz="2400" dirty="0" smtClean="0">
                <a:solidFill>
                  <a:srgbClr val="000000"/>
                </a:solidFill>
              </a:rPr>
              <a:t>foreground</a:t>
            </a:r>
            <a:endParaRPr lang="e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Activity LifeCycle - onRestart()</a:t>
            </a:r>
          </a:p>
        </p:txBody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
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called after your activity has been stopped, prior to it being started again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always followed by </a:t>
            </a:r>
            <a:r>
              <a:rPr lang="en" sz="2400" b="1">
                <a:solidFill>
                  <a:srgbClr val="000000"/>
                </a:solidFill>
              </a:rPr>
              <a:t>onStart()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 smtClean="0">
                <a:solidFill>
                  <a:srgbClr val="000000"/>
                </a:solidFill>
              </a:rPr>
              <a:t>called </a:t>
            </a:r>
            <a:r>
              <a:rPr lang="en" sz="2400" dirty="0">
                <a:solidFill>
                  <a:srgbClr val="000000"/>
                </a:solidFill>
              </a:rPr>
              <a:t>when the activity will start interacting with the user</a:t>
            </a:r>
          </a:p>
          <a:p>
            <a:endParaRPr lang="en" sz="2400" dirty="0">
              <a:solidFill>
                <a:srgbClr val="000000"/>
              </a:solidFill>
            </a:endParaRPr>
          </a:p>
          <a:p>
            <a:endParaRPr lang="en" sz="2400" dirty="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at this point your activity is at the top of the activity stack, with user input going to it</a:t>
            </a:r>
          </a:p>
          <a:p>
            <a:endParaRPr lang="en" sz="2400" dirty="0">
              <a:solidFill>
                <a:srgbClr val="000000"/>
              </a:solidFill>
            </a:endParaRPr>
          </a:p>
          <a:p>
            <a:endParaRPr lang="en" sz="2400" dirty="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Always followed by </a:t>
            </a:r>
            <a:r>
              <a:rPr lang="en" sz="2400" b="1" dirty="0">
                <a:solidFill>
                  <a:srgbClr val="000000"/>
                </a:solidFill>
              </a:rPr>
              <a:t>onPause()</a:t>
            </a:r>
          </a:p>
        </p:txBody>
      </p:sp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Activity LifeCycle - onResume()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800" dirty="0" smtClean="0">
                <a:solidFill>
                  <a:srgbClr val="000000"/>
                </a:solidFill>
              </a:rPr>
              <a:t>called </a:t>
            </a:r>
            <a:r>
              <a:rPr lang="en" sz="1800" dirty="0">
                <a:solidFill>
                  <a:srgbClr val="000000"/>
                </a:solidFill>
              </a:rPr>
              <a:t>when the system is about to start resuming a previous activity</a:t>
            </a:r>
          </a:p>
          <a:p>
            <a:endParaRPr lang="en" sz="1800" dirty="0">
              <a:solidFill>
                <a:srgbClr val="000000"/>
              </a:solidFill>
            </a:endParaRPr>
          </a:p>
          <a:p>
            <a:endParaRPr lang="en" sz="1800" dirty="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800" dirty="0">
                <a:solidFill>
                  <a:srgbClr val="000000"/>
                </a:solidFill>
              </a:rPr>
              <a:t>this is typically used to </a:t>
            </a:r>
            <a:r>
              <a:rPr lang="en" sz="1800" b="1" dirty="0">
                <a:solidFill>
                  <a:srgbClr val="000000"/>
                </a:solidFill>
              </a:rPr>
              <a:t>commit unsaved changes to persistent data, stop animations and other things that may be consuming CPU</a:t>
            </a:r>
            <a:r>
              <a:rPr lang="en" sz="1800" dirty="0">
                <a:solidFill>
                  <a:srgbClr val="000000"/>
                </a:solidFill>
              </a:rPr>
              <a:t>, etc</a:t>
            </a:r>
          </a:p>
          <a:p>
            <a:endParaRPr lang="en" sz="1800" dirty="0">
              <a:solidFill>
                <a:srgbClr val="000000"/>
              </a:solidFill>
            </a:endParaRPr>
          </a:p>
          <a:p>
            <a:endParaRPr lang="en" sz="1800" dirty="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800" dirty="0">
                <a:solidFill>
                  <a:srgbClr val="000000"/>
                </a:solidFill>
              </a:rPr>
              <a:t>implementations of this method must be very quick because the next activity will not be resumed until this method returns</a:t>
            </a:r>
          </a:p>
          <a:p>
            <a:endParaRPr lang="en" sz="1800" dirty="0">
              <a:solidFill>
                <a:srgbClr val="000000"/>
              </a:solidFill>
            </a:endParaRPr>
          </a:p>
          <a:p>
            <a:endParaRPr lang="en" sz="1800" dirty="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800" dirty="0">
                <a:solidFill>
                  <a:srgbClr val="000000"/>
                </a:solidFill>
              </a:rPr>
              <a:t>followed by 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 b="1" dirty="0">
                <a:solidFill>
                  <a:srgbClr val="000000"/>
                </a:solidFill>
              </a:rPr>
              <a:t>onResume()</a:t>
            </a:r>
            <a:r>
              <a:rPr lang="en" sz="1800" dirty="0">
                <a:solidFill>
                  <a:srgbClr val="000000"/>
                </a:solidFill>
              </a:rPr>
              <a:t> if the activity returns back to the front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 b="1" dirty="0">
                <a:solidFill>
                  <a:srgbClr val="000000"/>
                </a:solidFill>
              </a:rPr>
              <a:t>onStop()</a:t>
            </a:r>
            <a:r>
              <a:rPr lang="en" sz="1800" dirty="0">
                <a:solidFill>
                  <a:srgbClr val="000000"/>
                </a:solidFill>
              </a:rPr>
              <a:t> if it becomes invisible to the user.</a:t>
            </a:r>
          </a:p>
        </p:txBody>
      </p:sp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Activity LifeCycle - onPause()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200">
                <a:solidFill>
                  <a:srgbClr val="000000"/>
                </a:solidFill>
              </a:rPr>
              <a:t>called when the activity is no longer visible to the user because another activity has been resumed and is covering this one</a:t>
            </a:r>
          </a:p>
          <a:p>
            <a:endParaRPr lang="en" sz="2200">
              <a:solidFill>
                <a:srgbClr val="000000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200">
                <a:solidFill>
                  <a:srgbClr val="000000"/>
                </a:solidFill>
              </a:rPr>
              <a:t>this may happen either because a new activity is being started, an existing one is being brought in front of this one, or this one is being destroyed</a:t>
            </a:r>
          </a:p>
          <a:p>
            <a:endParaRPr lang="en" sz="2200">
              <a:solidFill>
                <a:srgbClr val="000000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200">
                <a:solidFill>
                  <a:srgbClr val="000000"/>
                </a:solidFill>
              </a:rPr>
              <a:t>followed by </a:t>
            </a:r>
          </a:p>
          <a:p>
            <a:pPr marL="914400" lvl="1" indent="-3683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200" b="1">
                <a:solidFill>
                  <a:srgbClr val="000000"/>
                </a:solidFill>
              </a:rPr>
              <a:t>onRestart()</a:t>
            </a:r>
            <a:r>
              <a:rPr lang="en" sz="2200">
                <a:solidFill>
                  <a:srgbClr val="000000"/>
                </a:solidFill>
              </a:rPr>
              <a:t> if this activity is coming back to interact with the user</a:t>
            </a:r>
          </a:p>
          <a:p>
            <a:pPr marL="914400" lvl="1" indent="-3683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200" b="1">
                <a:solidFill>
                  <a:srgbClr val="000000"/>
                </a:solidFill>
              </a:rPr>
              <a:t>onDestroy()</a:t>
            </a:r>
            <a:r>
              <a:rPr lang="en" sz="2200">
                <a:solidFill>
                  <a:srgbClr val="000000"/>
                </a:solidFill>
              </a:rPr>
              <a:t> if this activity is going away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Activity LifeCycle - onStop()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 smtClean="0">
                <a:solidFill>
                  <a:srgbClr val="000000"/>
                </a:solidFill>
              </a:rPr>
              <a:t>the </a:t>
            </a:r>
            <a:r>
              <a:rPr lang="en" sz="2400" dirty="0">
                <a:solidFill>
                  <a:srgbClr val="000000"/>
                </a:solidFill>
              </a:rPr>
              <a:t>final call you receive before your activity is destroyed</a:t>
            </a:r>
          </a:p>
          <a:p>
            <a:endParaRPr lang="en" sz="2400" dirty="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this can happen either because 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>
                <a:solidFill>
                  <a:srgbClr val="000000"/>
                </a:solidFill>
              </a:rPr>
              <a:t>the activity is finishing (someone called </a:t>
            </a:r>
            <a:r>
              <a:rPr lang="en" sz="2400" b="1" dirty="0">
                <a:solidFill>
                  <a:srgbClr val="000000"/>
                </a:solidFill>
              </a:rPr>
              <a:t>finish</a:t>
            </a:r>
            <a:r>
              <a:rPr lang="en" sz="2400" b="1" dirty="0" smtClean="0">
                <a:solidFill>
                  <a:srgbClr val="000000"/>
                </a:solidFill>
              </a:rPr>
              <a:t>()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 smtClean="0">
                <a:solidFill>
                  <a:srgbClr val="000000"/>
                </a:solidFill>
              </a:rPr>
              <a:t>)</a:t>
            </a:r>
            <a:endParaRPr lang="en" sz="2400" dirty="0">
              <a:solidFill>
                <a:srgbClr val="000000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>
                <a:solidFill>
                  <a:srgbClr val="000000"/>
                </a:solidFill>
              </a:rPr>
              <a:t>the system is temporarily destroying this instance of the activity </a:t>
            </a:r>
            <a:r>
              <a:rPr lang="en" sz="2400" dirty="0" smtClean="0">
                <a:solidFill>
                  <a:srgbClr val="000000"/>
                </a:solidFill>
              </a:rPr>
              <a:t>due to low memory</a:t>
            </a:r>
          </a:p>
          <a:p>
            <a:pPr marL="533400" lvl="1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" sz="2400" dirty="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you can distinguish between these two scenarios with the </a:t>
            </a:r>
            <a:r>
              <a:rPr lang="en" sz="2400" b="1" dirty="0">
                <a:solidFill>
                  <a:srgbClr val="000000"/>
                </a:solidFill>
              </a:rPr>
              <a:t>isFinishing() </a:t>
            </a:r>
            <a:r>
              <a:rPr lang="en" sz="2400" dirty="0">
                <a:solidFill>
                  <a:srgbClr val="000000"/>
                </a:solidFill>
              </a:rPr>
              <a:t>method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Activity LifeCycle - onDestroy()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read page </a:t>
            </a:r>
            <a:r>
              <a:rPr lang="en-US" dirty="0" smtClean="0">
                <a:solidFill>
                  <a:srgbClr val="FF0000"/>
                </a:solidFill>
              </a:rPr>
              <a:t>0 – 710 </a:t>
            </a:r>
            <a:r>
              <a:rPr lang="en-US" dirty="0" smtClean="0"/>
              <a:t>by next class. Pay more attention on the section of Large-Screen Strategies and Tactics.</a:t>
            </a:r>
          </a:p>
          <a:p>
            <a:endParaRPr lang="en-US" dirty="0"/>
          </a:p>
          <a:p>
            <a:r>
              <a:rPr lang="en-US" dirty="0" smtClean="0"/>
              <a:t>We are going to talk about Fragment next week.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4860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Configuration Changes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In your app, you </a:t>
            </a:r>
            <a:r>
              <a:rPr lang="en" dirty="0"/>
              <a:t>can detect when the configuration of the device changes</a:t>
            </a:r>
          </a:p>
          <a:p>
            <a:pPr marL="914400" lvl="1" indent="-3810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 dirty="0">
                <a:solidFill>
                  <a:srgbClr val="000000"/>
                </a:solidFill>
              </a:rPr>
              <a:t>screen orientation, keyboard availability, and language</a:t>
            </a:r>
          </a:p>
          <a:p>
            <a:endParaRPr lang="en" sz="2400" dirty="0">
              <a:solidFill>
                <a:srgbClr val="000000"/>
              </a:solidFill>
            </a:endParaRPr>
          </a:p>
          <a:p>
            <a:endParaRPr lang="en" sz="2400" dirty="0">
              <a:solidFill>
                <a:srgbClr val="000000"/>
              </a:solidFill>
            </a:endParaRPr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 smtClean="0">
                <a:solidFill>
                  <a:srgbClr val="000000"/>
                </a:solidFill>
              </a:rPr>
              <a:t>In default, the </a:t>
            </a:r>
            <a:r>
              <a:rPr lang="en" sz="2400" dirty="0">
                <a:solidFill>
                  <a:srgbClr val="000000"/>
                </a:solidFill>
              </a:rPr>
              <a:t>system will try to handle the changes for you, unless you specify that you want to handle them yourself</a:t>
            </a:r>
          </a:p>
          <a:p>
            <a:endParaRPr lang="e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Configuration Changes - Manifest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102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/>
              <a:t>to specify </a:t>
            </a:r>
            <a:r>
              <a:rPr lang="en" sz="2400" dirty="0" smtClean="0"/>
              <a:t>that, </a:t>
            </a:r>
            <a:r>
              <a:rPr lang="en" sz="2400" dirty="0"/>
              <a:t>you want to handle orientation and keyboard availability changes </a:t>
            </a:r>
            <a:r>
              <a:rPr lang="en" sz="2400" dirty="0" smtClean="0"/>
              <a:t>by yourself</a:t>
            </a:r>
            <a:endParaRPr lang="en" sz="2400" dirty="0"/>
          </a:p>
          <a:p>
            <a:endParaRPr lang="en" sz="2400" dirty="0"/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open the manifest file and add the bold line</a:t>
            </a:r>
          </a:p>
          <a:p>
            <a:pPr marL="457200" lvl="0" indent="0" rtl="0">
              <a:buNone/>
            </a:pPr>
            <a:r>
              <a:rPr lang="en" sz="1800" dirty="0">
                <a:solidFill>
                  <a:srgbClr val="000000"/>
                </a:solidFill>
              </a:rPr>
              <a:t>&lt;activity</a:t>
            </a:r>
          </a:p>
          <a:p>
            <a:pPr marL="457200" lvl="0" indent="457200" rtl="0">
              <a:buNone/>
            </a:pPr>
            <a:r>
              <a:rPr lang="en" sz="1800" b="1" dirty="0">
                <a:solidFill>
                  <a:srgbClr val="000000"/>
                </a:solidFill>
              </a:rPr>
              <a:t>android:configChanges="orientation|keyboardHidden"</a:t>
            </a:r>
          </a:p>
          <a:p>
            <a:pPr marL="914400" lvl="0" indent="0" rtl="0">
              <a:buNone/>
            </a:pPr>
            <a:r>
              <a:rPr lang="en" sz="1800" dirty="0">
                <a:solidFill>
                  <a:srgbClr val="000000"/>
                </a:solidFill>
              </a:rPr>
              <a:t>android:name=".OnConfigurationChangedExampleActivity"</a:t>
            </a:r>
          </a:p>
          <a:p>
            <a:pPr marL="914400" lvl="0" indent="0" rtl="0">
              <a:buNone/>
            </a:pPr>
            <a:r>
              <a:rPr lang="en" sz="1800" dirty="0">
                <a:solidFill>
                  <a:srgbClr val="000000"/>
                </a:solidFill>
              </a:rPr>
              <a:t>android:label="@string/app_name" &gt;</a:t>
            </a:r>
          </a:p>
          <a:p>
            <a:pPr marL="914400" lvl="0" indent="0" rtl="0">
              <a:buNone/>
            </a:pPr>
            <a:r>
              <a:rPr lang="en" sz="1800" dirty="0">
                <a:solidFill>
                  <a:srgbClr val="000000"/>
                </a:solidFill>
              </a:rPr>
              <a:t>&lt;intent-filter&gt;</a:t>
            </a:r>
          </a:p>
          <a:p>
            <a:pPr marL="914400" lvl="0" indent="457200" rtl="0">
              <a:buNone/>
            </a:pPr>
            <a:r>
              <a:rPr lang="en" sz="1800" dirty="0">
                <a:solidFill>
                  <a:srgbClr val="000000"/>
                </a:solidFill>
              </a:rPr>
              <a:t>&lt;action android:name="android.intent.action.MAIN" /&gt;</a:t>
            </a:r>
          </a:p>
          <a:p>
            <a:pPr marL="914400" lvl="0" indent="457200" rtl="0">
              <a:buNone/>
            </a:pPr>
            <a:r>
              <a:rPr lang="en" sz="1800" dirty="0">
                <a:solidFill>
                  <a:srgbClr val="000000"/>
                </a:solidFill>
              </a:rPr>
              <a:t>&lt;category android:name="android.intent.category.LAUNCHER" /&gt;</a:t>
            </a:r>
          </a:p>
          <a:p>
            <a:pPr marL="457200" lvl="0" indent="457200" rtl="0">
              <a:buNone/>
            </a:pPr>
            <a:r>
              <a:rPr lang="en" sz="1800" dirty="0">
                <a:solidFill>
                  <a:srgbClr val="000000"/>
                </a:solidFill>
              </a:rPr>
              <a:t>&lt;/intent-filter&gt;</a:t>
            </a:r>
          </a:p>
          <a:p>
            <a:pPr marL="457200" lvl="0" indent="0" rtl="0">
              <a:buNone/>
            </a:pPr>
            <a:r>
              <a:rPr lang="en" sz="1800" dirty="0">
                <a:solidFill>
                  <a:srgbClr val="000000"/>
                </a:solidFill>
              </a:rPr>
              <a:t>&lt;/activity&gt;</a:t>
            </a:r>
          </a:p>
          <a:p>
            <a:endParaRPr lang="e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ViewFlipper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&lt;ViewFlipper</a:t>
            </a:r>
          </a:p>
          <a:p>
            <a:pPr lvl="0" rtl="0">
              <a:buNone/>
            </a:pPr>
            <a:r>
              <a:rPr lang="en" sz="1600"/>
              <a:t>        android:id="@+id/myViewFlipper"</a:t>
            </a:r>
          </a:p>
          <a:p>
            <a:pPr lvl="0" rtl="0">
              <a:buNone/>
            </a:pPr>
            <a:r>
              <a:rPr lang="en" sz="1600"/>
              <a:t>        android:layout_width="match_parent"</a:t>
            </a:r>
          </a:p>
          <a:p>
            <a:pPr lvl="0" rtl="0">
              <a:buNone/>
            </a:pPr>
            <a:r>
              <a:rPr lang="en" sz="1600"/>
              <a:t>        android:layout_height="match_parent" &gt;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        &lt;RelativeLayout</a:t>
            </a:r>
          </a:p>
          <a:p>
            <a:pPr lvl="0" rtl="0">
              <a:buNone/>
            </a:pPr>
            <a:r>
              <a:rPr lang="en" sz="1600"/>
              <a:t>            android:layout_width="match_parent"</a:t>
            </a:r>
          </a:p>
          <a:p>
            <a:pPr lvl="0" rtl="0">
              <a:buNone/>
            </a:pPr>
            <a:r>
              <a:rPr lang="en" sz="1600"/>
              <a:t>            android:layout_height="match_parent" &gt;</a:t>
            </a:r>
          </a:p>
          <a:p>
            <a:pPr lvl="0" rtl="0">
              <a:buNone/>
            </a:pPr>
            <a:r>
              <a:rPr lang="en" sz="1600"/>
              <a:t>        &lt;/RelativeLayout&gt;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        &lt;RelativeLayout</a:t>
            </a:r>
          </a:p>
          <a:p>
            <a:pPr lvl="0" rtl="0">
              <a:buNone/>
            </a:pPr>
            <a:r>
              <a:rPr lang="en" sz="1600"/>
              <a:t>            android:layout_width="match_parent"</a:t>
            </a:r>
          </a:p>
          <a:p>
            <a:pPr lvl="0" rtl="0">
              <a:buNone/>
            </a:pPr>
            <a:r>
              <a:rPr lang="en" sz="1600"/>
              <a:t>            android:layout_height="match_parent" &gt;</a:t>
            </a:r>
          </a:p>
          <a:p>
            <a:pPr lvl="0" rtl="0">
              <a:buNone/>
            </a:pPr>
            <a:r>
              <a:rPr lang="en" sz="1600"/>
              <a:t>	&lt;/RelativeLayout&gt;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&lt;/ViewFlipper&gt;</a:t>
            </a:r>
          </a:p>
          <a:p>
            <a:endParaRPr lang="en" sz="1600"/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Configuration Changes - Manifest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102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/>
              <a:t>T</a:t>
            </a:r>
            <a:r>
              <a:rPr lang="en" sz="2400" dirty="0" smtClean="0"/>
              <a:t>his specifies one or more configuration changes that the activity will handle itself </a:t>
            </a:r>
            <a:r>
              <a:rPr lang="en" sz="2400" dirty="0"/>
              <a:t>when the orientation changes and when keyboard availability </a:t>
            </a:r>
            <a:r>
              <a:rPr lang="en" sz="2400" dirty="0" smtClean="0"/>
              <a:t>changes.</a:t>
            </a:r>
            <a:endParaRPr lang="en" sz="2400" dirty="0"/>
          </a:p>
          <a:p>
            <a:pPr marL="0" indent="0">
              <a:buNone/>
            </a:pPr>
            <a:endParaRPr lang="en" sz="2400" dirty="0"/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000000"/>
                </a:solidFill>
              </a:rPr>
              <a:t>&lt;activity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000000"/>
                </a:solidFill>
              </a:rPr>
              <a:t>android:configChanges="</a:t>
            </a:r>
            <a:r>
              <a:rPr lang="en" sz="1800" b="1" dirty="0">
                <a:solidFill>
                  <a:srgbClr val="000000"/>
                </a:solidFill>
              </a:rPr>
              <a:t>orientation|keyboardHidden</a:t>
            </a:r>
            <a:r>
              <a:rPr lang="en" sz="1800" dirty="0">
                <a:solidFill>
                  <a:srgbClr val="000000"/>
                </a:solidFill>
              </a:rPr>
              <a:t>"</a:t>
            </a:r>
          </a:p>
          <a:p>
            <a:pPr marL="9144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000000"/>
                </a:solidFill>
              </a:rPr>
              <a:t>android:name=".OnConfigurationChangedExampleActivity"</a:t>
            </a:r>
          </a:p>
          <a:p>
            <a:pPr marL="9144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000000"/>
                </a:solidFill>
              </a:rPr>
              <a:t>android:label="@string/app_name" &gt;</a:t>
            </a:r>
          </a:p>
          <a:p>
            <a:pPr marL="9144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000000"/>
                </a:solidFill>
              </a:rPr>
              <a:t>&lt;intent-filter&gt;</a:t>
            </a:r>
          </a:p>
          <a:p>
            <a:pPr marL="9144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000000"/>
                </a:solidFill>
              </a:rPr>
              <a:t>&lt;action android:name="android.intent.action.MAIN" /&gt;</a:t>
            </a:r>
          </a:p>
          <a:p>
            <a:pPr marL="9144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000000"/>
                </a:solidFill>
              </a:rPr>
              <a:t>&lt;category android:name="android.intent.category.LAUNCHER" /&gt;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000000"/>
                </a:solidFill>
              </a:rPr>
              <a:t>&lt;/intent-filter&gt;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000000"/>
                </a:solidFill>
              </a:rPr>
              <a:t>&lt;/activity&gt;</a:t>
            </a:r>
          </a:p>
          <a:p>
            <a:endParaRPr lang="e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Configuration Changes - Event</a:t>
            </a:r>
          </a:p>
        </p:txBody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102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/>
              <a:t>Then, to react to the orientation change event, add this method to your Activity</a:t>
            </a:r>
          </a:p>
          <a:p>
            <a:pPr lvl="0" rtl="0">
              <a:buNone/>
            </a:pPr>
            <a:r>
              <a:rPr lang="en" sz="1800" dirty="0" smtClean="0">
                <a:solidFill>
                  <a:srgbClr val="000000"/>
                </a:solidFill>
              </a:rPr>
              <a:t>@</a:t>
            </a:r>
            <a:r>
              <a:rPr lang="en" sz="1800" dirty="0">
                <a:solidFill>
                  <a:srgbClr val="000000"/>
                </a:solidFill>
              </a:rPr>
              <a:t>Override</a:t>
            </a:r>
          </a:p>
          <a:p>
            <a:pPr lvl="0" rtl="0">
              <a:buNone/>
            </a:pPr>
            <a:r>
              <a:rPr lang="en" sz="1800" dirty="0">
                <a:solidFill>
                  <a:srgbClr val="000000"/>
                </a:solidFill>
              </a:rPr>
              <a:t>public void onConfigurationChanged(Configuration newConfig) {</a:t>
            </a:r>
          </a:p>
          <a:p>
            <a:pPr lvl="0" indent="457200" rtl="0">
              <a:buNone/>
            </a:pPr>
            <a:r>
              <a:rPr lang="en" sz="1800" dirty="0">
                <a:solidFill>
                  <a:srgbClr val="000000"/>
                </a:solidFill>
              </a:rPr>
              <a:t>super.onConfigurationChanged(newConfig);</a:t>
            </a:r>
          </a:p>
          <a:p>
            <a:endParaRPr lang="en" sz="1800" dirty="0">
              <a:solidFill>
                <a:srgbClr val="000000"/>
              </a:solidFill>
            </a:endParaRPr>
          </a:p>
          <a:p>
            <a:pPr lvl="0" indent="457200" rtl="0">
              <a:buNone/>
            </a:pPr>
            <a:r>
              <a:rPr lang="en" sz="1800" dirty="0">
                <a:solidFill>
                  <a:srgbClr val="000000"/>
                </a:solidFill>
              </a:rPr>
              <a:t>if (newConfig.orientation == Configuration.ORIENTATION_LANDSCAPE) {</a:t>
            </a:r>
          </a:p>
          <a:p>
            <a:pPr marL="457200" lvl="0" indent="457200" rtl="0">
              <a:buNone/>
            </a:pPr>
            <a:r>
              <a:rPr lang="en" sz="1800" dirty="0">
                <a:solidFill>
                  <a:srgbClr val="000000"/>
                </a:solidFill>
              </a:rPr>
              <a:t>/* ... */</a:t>
            </a:r>
          </a:p>
          <a:p>
            <a:pPr lvl="0" indent="457200" rtl="0">
              <a:buNone/>
            </a:pPr>
            <a:r>
              <a:rPr lang="en" sz="1800" dirty="0">
                <a:solidFill>
                  <a:srgbClr val="000000"/>
                </a:solidFill>
              </a:rPr>
              <a:t>} </a:t>
            </a:r>
          </a:p>
          <a:p>
            <a:pPr lvl="0" indent="457200" rtl="0">
              <a:buNone/>
            </a:pPr>
            <a:r>
              <a:rPr lang="en" sz="1800" dirty="0">
                <a:solidFill>
                  <a:srgbClr val="000000"/>
                </a:solidFill>
              </a:rPr>
              <a:t>else if (newConfig.orientation == Configuration.ORIENTATION_PORTRAIT) {</a:t>
            </a:r>
          </a:p>
          <a:p>
            <a:pPr marL="457200" lvl="0" indent="457200" rtl="0">
              <a:buNone/>
            </a:pPr>
            <a:r>
              <a:rPr lang="en" sz="1800" dirty="0">
                <a:solidFill>
                  <a:srgbClr val="000000"/>
                </a:solidFill>
              </a:rPr>
              <a:t>/* ... */</a:t>
            </a:r>
          </a:p>
          <a:p>
            <a:pPr lvl="0" indent="457200" rtl="0">
              <a:buNone/>
            </a:pPr>
            <a:r>
              <a:rPr lang="en" sz="1800" dirty="0">
                <a:solidFill>
                  <a:srgbClr val="000000"/>
                </a:solidFill>
              </a:rPr>
              <a:t>}</a:t>
            </a:r>
          </a:p>
          <a:p>
            <a:pPr lvl="0" rtl="0">
              <a:buNone/>
            </a:pPr>
            <a:r>
              <a:rPr lang="en" sz="1800" dirty="0">
                <a:solidFill>
                  <a:srgbClr val="000000"/>
                </a:solidFill>
              </a:rPr>
              <a:t>}</a:t>
            </a:r>
          </a:p>
          <a:p>
            <a:endParaRPr lang="e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Passing Data between Activities</a:t>
            </a:r>
          </a:p>
        </p:txBody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When you start Activity B from Activity A, you may want to send data to Activity B</a:t>
            </a:r>
          </a:p>
        </p:txBody>
      </p:sp>
      <p:sp>
        <p:nvSpPr>
          <p:cNvPr id="457" name="Shape 457"/>
          <p:cNvSpPr/>
          <p:nvPr/>
        </p:nvSpPr>
        <p:spPr>
          <a:xfrm>
            <a:off x="491575" y="2869925"/>
            <a:ext cx="2637000" cy="3755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/>
              <a:t>Activity A</a:t>
            </a:r>
          </a:p>
        </p:txBody>
      </p:sp>
      <p:sp>
        <p:nvSpPr>
          <p:cNvPr id="458" name="Shape 458"/>
          <p:cNvSpPr/>
          <p:nvPr/>
        </p:nvSpPr>
        <p:spPr>
          <a:xfrm>
            <a:off x="6205950" y="2869925"/>
            <a:ext cx="2637000" cy="3755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/>
              <a:t>Activity B</a:t>
            </a:r>
          </a:p>
        </p:txBody>
      </p:sp>
      <p:cxnSp>
        <p:nvCxnSpPr>
          <p:cNvPr id="459" name="Shape 459"/>
          <p:cNvCxnSpPr>
            <a:stCxn id="457" idx="3"/>
            <a:endCxn id="458" idx="1"/>
          </p:cNvCxnSpPr>
          <p:nvPr/>
        </p:nvCxnSpPr>
        <p:spPr>
          <a:xfrm>
            <a:off x="3128575" y="4747475"/>
            <a:ext cx="3077374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0" name="Shape 460"/>
          <p:cNvSpPr txBox="1"/>
          <p:nvPr/>
        </p:nvSpPr>
        <p:spPr>
          <a:xfrm>
            <a:off x="3168100" y="4757375"/>
            <a:ext cx="2739300" cy="447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startActivity B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3168100" y="5062175"/>
            <a:ext cx="2739300" cy="447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send some data to B also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Passing Data between Activities</a:t>
            </a:r>
          </a:p>
        </p:txBody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Activity A - onCreate()</a:t>
            </a:r>
          </a:p>
          <a:p>
            <a:endParaRPr lang="en"/>
          </a:p>
          <a:p>
            <a:pPr marL="0" lvl="0" indent="0" rtl="0">
              <a:buNone/>
            </a:pPr>
            <a:r>
              <a:rPr lang="en" sz="1400"/>
              <a:t>Intent intent = new Intent(this,</a:t>
            </a:r>
          </a:p>
          <a:p>
            <a:pPr marL="1371600" lvl="0" indent="457200" rtl="0">
              <a:buNone/>
            </a:pPr>
            <a:r>
              <a:rPr lang="en" sz="1400"/>
              <a:t>SecondActivity.class);</a:t>
            </a:r>
          </a:p>
          <a:p>
            <a:endParaRPr lang="en" sz="1400"/>
          </a:p>
          <a:p>
            <a:pPr lvl="0" rtl="0">
              <a:buNone/>
            </a:pPr>
            <a:r>
              <a:rPr lang="en" sz="1400"/>
              <a:t>Bundle bundle = new Bundle();</a:t>
            </a:r>
          </a:p>
          <a:p>
            <a:endParaRPr lang="en" sz="1400"/>
          </a:p>
          <a:p>
            <a:pPr lvl="0" rtl="0">
              <a:buNone/>
            </a:pPr>
            <a:r>
              <a:rPr lang="en" sz="1400"/>
              <a:t>bundle.putString("fname","John");</a:t>
            </a:r>
          </a:p>
          <a:p>
            <a:pPr lvl="0" rtl="0">
              <a:buNone/>
            </a:pPr>
            <a:r>
              <a:rPr lang="en" sz="1400"/>
              <a:t>bundle.putString("lname", "Doe");</a:t>
            </a:r>
          </a:p>
          <a:p>
            <a:pPr lvl="0" rtl="0">
              <a:buNone/>
            </a:pPr>
            <a:r>
              <a:rPr lang="en" sz="1400"/>
              <a:t>bundle.putInt("age", 18);</a:t>
            </a:r>
          </a:p>
          <a:p>
            <a:endParaRPr lang="en" sz="1400"/>
          </a:p>
          <a:p>
            <a:pPr lvl="0" rtl="0">
              <a:buNone/>
            </a:pPr>
            <a:r>
              <a:rPr lang="en" sz="1400"/>
              <a:t>intent.putExtras(bundle);</a:t>
            </a:r>
          </a:p>
          <a:p>
            <a:endParaRPr lang="en" sz="1400"/>
          </a:p>
          <a:p>
            <a:pPr lvl="0" rtl="0">
              <a:buNone/>
            </a:pPr>
            <a:r>
              <a:rPr lang="en" sz="1400"/>
              <a:t>startActivity(intent);</a:t>
            </a:r>
          </a:p>
          <a:p>
            <a:endParaRPr lang="en" sz="1400"/>
          </a:p>
        </p:txBody>
      </p:sp>
      <p:sp>
        <p:nvSpPr>
          <p:cNvPr id="468" name="Shape 468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Activity B - onCreate()</a:t>
            </a:r>
          </a:p>
          <a:p>
            <a:endParaRPr lang="en"/>
          </a:p>
          <a:p>
            <a:pPr lvl="0" rtl="0">
              <a:buNone/>
            </a:pPr>
            <a:r>
              <a:rPr lang="en" sz="1400"/>
              <a:t>Intent intent = getIntent();</a:t>
            </a:r>
          </a:p>
          <a:p>
            <a:endParaRPr lang="en" sz="1400"/>
          </a:p>
          <a:p>
            <a:pPr lvl="0" rtl="0">
              <a:buNone/>
            </a:pPr>
            <a:r>
              <a:rPr lang="en" sz="1400"/>
              <a:t>Bundle bundle = intent.getExtras();</a:t>
            </a:r>
          </a:p>
          <a:p>
            <a:pPr lvl="0" rtl="0">
              <a:buNone/>
            </a:pPr>
            <a:r>
              <a:rPr lang="en" sz="1400"/>
              <a:t>		  </a:t>
            </a:r>
          </a:p>
          <a:p>
            <a:pPr lvl="0" rtl="0">
              <a:buNone/>
            </a:pPr>
            <a:r>
              <a:rPr lang="en" sz="1400"/>
              <a:t>if(bundle != null) {</a:t>
            </a:r>
          </a:p>
          <a:p>
            <a:pPr lvl="0" indent="457200" rtl="0">
              <a:buNone/>
            </a:pPr>
            <a:r>
              <a:rPr lang="en" sz="1400"/>
              <a:t>		   </a:t>
            </a:r>
          </a:p>
          <a:p>
            <a:pPr lvl="0" indent="457200" rtl="0">
              <a:buNone/>
            </a:pPr>
            <a:r>
              <a:rPr lang="en" sz="1400"/>
              <a:t>edit1.setText(bundle.getString("fname"));</a:t>
            </a:r>
          </a:p>
          <a:p>
            <a:pPr lvl="0" indent="457200" rtl="0">
              <a:buNone/>
            </a:pPr>
            <a:r>
              <a:rPr lang="en" sz="1400"/>
              <a:t>edit2.setText(bundle.getString("lname"));</a:t>
            </a:r>
          </a:p>
          <a:p>
            <a:pPr lvl="0" indent="457200" rtl="0">
              <a:buNone/>
            </a:pPr>
            <a:r>
              <a:rPr lang="en" sz="1400"/>
              <a:t>int age= bundle.getInt("age");</a:t>
            </a:r>
          </a:p>
          <a:p>
            <a:pPr lvl="0" rtl="0"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 dirty="0" smtClean="0"/>
              <a:t>Explicit Intent vs Implicit Intent</a:t>
            </a:r>
            <a:endParaRPr lang="en" dirty="0"/>
          </a:p>
        </p:txBody>
      </p:sp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480"/>
              </a:spcBef>
            </a:pPr>
            <a:r>
              <a:rPr lang="en-US" sz="2400" dirty="0">
                <a:solidFill>
                  <a:srgbClr val="000000"/>
                </a:solidFill>
              </a:rPr>
              <a:t>An Intent encapsulates a request, made to Android, for some activity or </a:t>
            </a:r>
            <a:r>
              <a:rPr lang="en-US" sz="2400" dirty="0" smtClean="0">
                <a:solidFill>
                  <a:srgbClr val="000000"/>
                </a:solidFill>
              </a:rPr>
              <a:t>other receiver </a:t>
            </a:r>
            <a:r>
              <a:rPr lang="en-US" sz="2400" dirty="0">
                <a:solidFill>
                  <a:srgbClr val="000000"/>
                </a:solidFill>
              </a:rPr>
              <a:t>to do something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 marL="457200" lvl="0" indent="-381000">
              <a:spcBef>
                <a:spcPts val="480"/>
              </a:spcBef>
            </a:pPr>
            <a:endParaRPr lang="en-US" sz="2400" dirty="0">
              <a:solidFill>
                <a:srgbClr val="000000"/>
              </a:solidFill>
            </a:endParaRPr>
          </a:p>
          <a:p>
            <a:pPr marL="457200" lvl="0" indent="-381000">
              <a:spcBef>
                <a:spcPts val="480"/>
              </a:spcBef>
            </a:pPr>
            <a:r>
              <a:rPr lang="en-US" sz="2400" dirty="0">
                <a:solidFill>
                  <a:srgbClr val="000000"/>
                </a:solidFill>
              </a:rPr>
              <a:t>If the activity you intend to launch is </a:t>
            </a:r>
            <a:r>
              <a:rPr lang="en-US" sz="2400" b="1" dirty="0">
                <a:solidFill>
                  <a:srgbClr val="000000"/>
                </a:solidFill>
              </a:rPr>
              <a:t>one of your own</a:t>
            </a:r>
            <a:r>
              <a:rPr lang="en-US" sz="2400" dirty="0">
                <a:solidFill>
                  <a:srgbClr val="000000"/>
                </a:solidFill>
              </a:rPr>
              <a:t>, you may find it simplest </a:t>
            </a:r>
            <a:r>
              <a:rPr lang="en-US" sz="2400" dirty="0" smtClean="0">
                <a:solidFill>
                  <a:srgbClr val="000000"/>
                </a:solidFill>
              </a:rPr>
              <a:t>to create </a:t>
            </a:r>
            <a:r>
              <a:rPr lang="en-US" sz="2400" dirty="0">
                <a:solidFill>
                  <a:srgbClr val="000000"/>
                </a:solidFill>
              </a:rPr>
              <a:t>an explicit </a:t>
            </a:r>
            <a:r>
              <a:rPr lang="en-US" sz="2400" dirty="0" smtClean="0">
                <a:solidFill>
                  <a:srgbClr val="000000"/>
                </a:solidFill>
              </a:rPr>
              <a:t>Intent.</a:t>
            </a:r>
          </a:p>
          <a:p>
            <a:pPr marL="857250" lvl="1" indent="-381000"/>
            <a:r>
              <a:rPr lang="en-US" sz="1800" dirty="0">
                <a:solidFill>
                  <a:srgbClr val="000000"/>
                </a:solidFill>
              </a:rPr>
              <a:t>new Intent(this, </a:t>
            </a:r>
            <a:r>
              <a:rPr lang="en-US" sz="1800" dirty="0" err="1" smtClean="0">
                <a:solidFill>
                  <a:srgbClr val="000000"/>
                </a:solidFill>
              </a:rPr>
              <a:t>MyListViewActivity.class</a:t>
            </a:r>
            <a:r>
              <a:rPr lang="en-US" sz="1800" dirty="0" smtClean="0">
                <a:solidFill>
                  <a:srgbClr val="000000"/>
                </a:solidFill>
              </a:rPr>
              <a:t>);</a:t>
            </a:r>
          </a:p>
          <a:p>
            <a:pPr marL="457200" indent="-381000"/>
            <a:endParaRPr lang="en-US" dirty="0">
              <a:solidFill>
                <a:srgbClr val="000000"/>
              </a:solidFill>
            </a:endParaRPr>
          </a:p>
          <a:p>
            <a:pPr marL="457200" indent="-381000"/>
            <a:r>
              <a:rPr lang="en-US" sz="2400" dirty="0" smtClean="0">
                <a:solidFill>
                  <a:srgbClr val="000000"/>
                </a:solidFill>
              </a:rPr>
              <a:t>You </a:t>
            </a:r>
            <a:r>
              <a:rPr lang="en-US" sz="2400" dirty="0">
                <a:solidFill>
                  <a:srgbClr val="000000"/>
                </a:solidFill>
              </a:rPr>
              <a:t>can also start up activities from the operating system or </a:t>
            </a:r>
            <a:r>
              <a:rPr lang="en-US" sz="2400" dirty="0" smtClean="0">
                <a:solidFill>
                  <a:srgbClr val="000000"/>
                </a:solidFill>
              </a:rPr>
              <a:t>third-party apps using </a:t>
            </a:r>
            <a:r>
              <a:rPr lang="en-US" sz="2400" b="1" dirty="0" smtClean="0">
                <a:solidFill>
                  <a:srgbClr val="000000"/>
                </a:solidFill>
              </a:rPr>
              <a:t>implicit intent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 marL="857250" lvl="1" indent="-381000"/>
            <a:r>
              <a:rPr lang="en-US" sz="1800" dirty="0" smtClean="0">
                <a:solidFill>
                  <a:srgbClr val="000000"/>
                </a:solidFill>
              </a:rPr>
              <a:t>Implicit intent works a lot like the Web HTTP. </a:t>
            </a:r>
            <a:endParaRPr lang="en-US" sz="1800" dirty="0">
              <a:solidFill>
                <a:srgbClr val="000000"/>
              </a:solidFill>
            </a:endParaRPr>
          </a:p>
          <a:p>
            <a:pPr marL="457200" lvl="0" indent="-381000">
              <a:spcBef>
                <a:spcPts val="480"/>
              </a:spcBef>
            </a:pPr>
            <a:endParaRPr lang="e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429746"/>
      </p:ext>
    </p:extLst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 dirty="0" smtClean="0"/>
              <a:t>Implicit Intent</a:t>
            </a:r>
            <a:endParaRPr lang="en" dirty="0"/>
          </a:p>
        </p:txBody>
      </p:sp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480"/>
              </a:spcBef>
            </a:pPr>
            <a:r>
              <a:rPr lang="en" sz="3200" dirty="0" smtClean="0">
                <a:solidFill>
                  <a:srgbClr val="000000"/>
                </a:solidFill>
              </a:rPr>
              <a:t>Implicit Intent </a:t>
            </a:r>
          </a:p>
          <a:p>
            <a:pPr marL="857250" lvl="1" indent="-381000"/>
            <a:r>
              <a:rPr lang="en" sz="2000" dirty="0" smtClean="0">
                <a:solidFill>
                  <a:srgbClr val="000000"/>
                </a:solidFill>
              </a:rPr>
              <a:t>Action + URI (“data”)</a:t>
            </a:r>
          </a:p>
          <a:p>
            <a:pPr marL="857250" lvl="1" indent="-381000"/>
            <a:r>
              <a:rPr lang="en-US" sz="2000" dirty="0" smtClean="0">
                <a:solidFill>
                  <a:srgbClr val="000000"/>
                </a:solidFill>
              </a:rPr>
              <a:t>these </a:t>
            </a:r>
            <a:r>
              <a:rPr lang="en-US" sz="2000" dirty="0">
                <a:solidFill>
                  <a:srgbClr val="000000"/>
                </a:solidFill>
              </a:rPr>
              <a:t>are almost exactly analogous to HTTP </a:t>
            </a:r>
            <a:r>
              <a:rPr lang="en-US" sz="2000" dirty="0" smtClean="0">
                <a:solidFill>
                  <a:srgbClr val="000000"/>
                </a:solidFill>
              </a:rPr>
              <a:t>verbs (POST, GET) </a:t>
            </a:r>
            <a:r>
              <a:rPr lang="en-US" sz="2000" dirty="0">
                <a:solidFill>
                  <a:srgbClr val="000000"/>
                </a:solidFill>
              </a:rPr>
              <a:t>and URLs — </a:t>
            </a:r>
            <a:r>
              <a:rPr lang="en-US" sz="2000" dirty="0" smtClean="0">
                <a:solidFill>
                  <a:srgbClr val="000000"/>
                </a:solidFill>
              </a:rPr>
              <a:t>the action </a:t>
            </a:r>
            <a:r>
              <a:rPr lang="en-US" sz="2000" dirty="0">
                <a:solidFill>
                  <a:srgbClr val="000000"/>
                </a:solidFill>
              </a:rPr>
              <a:t>is the verb, and the “ data” is a Uri, such as http://commonsware.com</a:t>
            </a:r>
            <a:endParaRPr lang="en" sz="2000" dirty="0" smtClean="0">
              <a:solidFill>
                <a:srgbClr val="000000"/>
              </a:solidFill>
            </a:endParaRPr>
          </a:p>
          <a:p>
            <a:pPr marL="857250" lvl="1" indent="-381000"/>
            <a:endParaRPr lang="en" sz="1800" dirty="0">
              <a:solidFill>
                <a:srgbClr val="000000"/>
              </a:solidFill>
            </a:endParaRPr>
          </a:p>
          <a:p>
            <a:pPr marL="457200" indent="-381000"/>
            <a:r>
              <a:rPr lang="en" dirty="0" smtClean="0">
                <a:solidFill>
                  <a:srgbClr val="000000"/>
                </a:solidFill>
              </a:rPr>
              <a:t>android.intent.action:</a:t>
            </a:r>
          </a:p>
          <a:p>
            <a:pPr marL="857250" lvl="1" indent="-381000"/>
            <a:r>
              <a:rPr lang="en" sz="2000" dirty="0" smtClean="0">
                <a:solidFill>
                  <a:srgbClr val="000000"/>
                </a:solidFill>
              </a:rPr>
              <a:t>MAIN</a:t>
            </a:r>
          </a:p>
          <a:p>
            <a:pPr marL="857250" lvl="1" indent="-381000"/>
            <a:r>
              <a:rPr lang="en" sz="2000" dirty="0" smtClean="0">
                <a:solidFill>
                  <a:srgbClr val="000000"/>
                </a:solidFill>
              </a:rPr>
              <a:t>MUSIC_PLAYER</a:t>
            </a:r>
          </a:p>
          <a:p>
            <a:pPr marL="857250" lvl="1" indent="-381000"/>
            <a:r>
              <a:rPr lang="en" sz="2000" dirty="0" smtClean="0">
                <a:solidFill>
                  <a:srgbClr val="000000"/>
                </a:solidFill>
              </a:rPr>
              <a:t>VIEW</a:t>
            </a:r>
          </a:p>
          <a:p>
            <a:pPr marL="857250" lvl="1" indent="-381000"/>
            <a:r>
              <a:rPr lang="en" sz="2000" dirty="0" smtClean="0">
                <a:solidFill>
                  <a:srgbClr val="000000"/>
                </a:solidFill>
              </a:rPr>
              <a:t>WEB_SEARCH</a:t>
            </a:r>
          </a:p>
          <a:p>
            <a:pPr marL="857250" lvl="1" indent="-381000"/>
            <a:endParaRPr lang="e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23780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URIs</a:t>
            </a:r>
          </a:p>
        </p:txBody>
      </p:sp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480"/>
              </a:spcBef>
            </a:pPr>
            <a:r>
              <a:rPr lang="en" sz="2400" dirty="0">
                <a:solidFill>
                  <a:srgbClr val="000000"/>
                </a:solidFill>
              </a:rPr>
              <a:t>Uniform Resource </a:t>
            </a:r>
            <a:r>
              <a:rPr lang="en" sz="2400" dirty="0" smtClean="0">
                <a:solidFill>
                  <a:srgbClr val="000000"/>
                </a:solidFill>
              </a:rPr>
              <a:t>Identifier </a:t>
            </a:r>
            <a:r>
              <a:rPr lang="en-US" sz="2400" dirty="0"/>
              <a:t>that identifies an abstract or physical resource, as specified by </a:t>
            </a:r>
            <a:r>
              <a:rPr lang="en-US" sz="2400" dirty="0">
                <a:hlinkClick r:id="rId3"/>
              </a:rPr>
              <a:t>RFC 2396</a:t>
            </a:r>
            <a:r>
              <a:rPr lang="en-US" sz="2400" dirty="0"/>
              <a:t>. </a:t>
            </a:r>
            <a:endParaRPr lang="en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" sz="2400" dirty="0" smtClean="0">
              <a:solidFill>
                <a:srgbClr val="000000"/>
              </a:solidFill>
            </a:endParaRPr>
          </a:p>
          <a:p>
            <a:pPr marL="457200" lvl="0" indent="-381000">
              <a:spcBef>
                <a:spcPts val="48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>
                <a:solidFill>
                  <a:srgbClr val="000000"/>
                </a:solidFill>
              </a:rPr>
              <a:t>The </a:t>
            </a:r>
            <a:r>
              <a:rPr lang="en" sz="2400" b="1" dirty="0" smtClean="0">
                <a:solidFill>
                  <a:srgbClr val="000000"/>
                </a:solidFill>
              </a:rPr>
              <a:t>URI</a:t>
            </a:r>
            <a:r>
              <a:rPr lang="en" sz="2400" dirty="0" smtClean="0">
                <a:solidFill>
                  <a:srgbClr val="000000"/>
                </a:solidFill>
              </a:rPr>
              <a:t> </a:t>
            </a:r>
            <a:r>
              <a:rPr lang="en" sz="2400" dirty="0">
                <a:solidFill>
                  <a:srgbClr val="000000"/>
                </a:solidFill>
              </a:rPr>
              <a:t>class can both parse URI strings into parts and compose URI strings from </a:t>
            </a:r>
            <a:r>
              <a:rPr lang="en" sz="2400" dirty="0" smtClean="0">
                <a:solidFill>
                  <a:srgbClr val="000000"/>
                </a:solidFill>
              </a:rPr>
              <a:t>parts.</a:t>
            </a:r>
          </a:p>
          <a:p>
            <a:pPr marL="457200" lvl="0" indent="-381000">
              <a:spcBef>
                <a:spcPts val="480"/>
              </a:spcBef>
              <a:buClr>
                <a:schemeClr val="dk1"/>
              </a:buClr>
              <a:buSzPct val="166666"/>
              <a:buFont typeface="Arial"/>
              <a:buChar char="•"/>
            </a:pPr>
            <a:endParaRPr lang="en" sz="2400" dirty="0">
              <a:solidFill>
                <a:srgbClr val="000000"/>
              </a:solidFill>
            </a:endParaRPr>
          </a:p>
          <a:p>
            <a:pPr marL="457200" lvl="0" indent="-381000">
              <a:spcBef>
                <a:spcPts val="480"/>
              </a:spcBef>
            </a:pPr>
            <a:r>
              <a:rPr lang="en" sz="2400" dirty="0">
                <a:solidFill>
                  <a:srgbClr val="000000"/>
                </a:solidFill>
              </a:rPr>
              <a:t>T</a:t>
            </a:r>
            <a:r>
              <a:rPr lang="en" sz="2400" dirty="0" smtClean="0">
                <a:solidFill>
                  <a:srgbClr val="000000"/>
                </a:solidFill>
              </a:rPr>
              <a:t>here </a:t>
            </a:r>
            <a:r>
              <a:rPr lang="en" sz="2400" dirty="0">
                <a:solidFill>
                  <a:srgbClr val="000000"/>
                </a:solidFill>
              </a:rPr>
              <a:t>are 4 main parts to a URI</a:t>
            </a:r>
          </a:p>
          <a:p>
            <a:pPr marL="914400" lvl="1" indent="-381000">
              <a:buSzPct val="80000"/>
            </a:pPr>
            <a:r>
              <a:rPr lang="en-US" dirty="0" smtClean="0">
                <a:solidFill>
                  <a:srgbClr val="000000"/>
                </a:solidFill>
              </a:rPr>
              <a:t>S</a:t>
            </a:r>
            <a:r>
              <a:rPr lang="en" dirty="0" smtClean="0">
                <a:solidFill>
                  <a:srgbClr val="000000"/>
                </a:solidFill>
              </a:rPr>
              <a:t>cheme, port, host, and path</a:t>
            </a:r>
          </a:p>
          <a:p>
            <a:pPr marL="457200" lvl="0" indent="-381000">
              <a:spcBef>
                <a:spcPts val="480"/>
              </a:spcBef>
              <a:buClr>
                <a:schemeClr val="dk1"/>
              </a:buClr>
              <a:buSzPct val="166666"/>
              <a:buFont typeface="Arial"/>
              <a:buChar char="•"/>
            </a:pPr>
            <a:endParaRPr lang="en" sz="2400" dirty="0" smtClean="0">
              <a:solidFill>
                <a:srgbClr val="000000"/>
              </a:solidFill>
            </a:endParaRPr>
          </a:p>
          <a:p>
            <a:pPr marL="457200" indent="-381000">
              <a:spcBef>
                <a:spcPts val="480"/>
              </a:spcBef>
            </a:pPr>
            <a:r>
              <a:rPr lang="en-US" sz="2400" dirty="0">
                <a:solidFill>
                  <a:srgbClr val="000000"/>
                </a:solidFill>
              </a:rPr>
              <a:t>http://developer.android.com/reference/java/net/URI.html</a:t>
            </a:r>
            <a:endParaRPr lang="en" sz="2400" dirty="0">
              <a:solidFill>
                <a:srgbClr val="000000"/>
              </a:solidFill>
            </a:endParaRPr>
          </a:p>
          <a:p>
            <a:pPr marL="76200" lvl="0" indent="0">
              <a:spcBef>
                <a:spcPts val="480"/>
              </a:spcBef>
              <a:buClr>
                <a:schemeClr val="dk1"/>
              </a:buClr>
              <a:buSzPct val="166666"/>
              <a:buNone/>
            </a:pPr>
            <a:endParaRPr lang="e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URIs - Examples - Hierarchical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8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http://</a:t>
            </a:r>
            <a:r>
              <a:rPr lang="en" dirty="0" smtClean="0">
                <a:solidFill>
                  <a:srgbClr val="000000"/>
                </a:solidFill>
              </a:rPr>
              <a:t>mobile.cs.fsu.edu/android</a:t>
            </a:r>
            <a:endParaRPr lang="en" dirty="0">
              <a:solidFill>
                <a:srgbClr val="000000"/>
              </a:solidFill>
            </a:endParaRPr>
          </a:p>
          <a:p>
            <a:pPr lvl="0" rtl="0">
              <a:spcBef>
                <a:spcPts val="48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http://twitter.com</a:t>
            </a:r>
          </a:p>
          <a:p>
            <a:pPr lvl="0" rtl="0">
              <a:spcBef>
                <a:spcPts val="48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file</a:t>
            </a:r>
            <a:r>
              <a:rPr lang="en" dirty="0" smtClean="0">
                <a:solidFill>
                  <a:srgbClr val="000000"/>
                </a:solidFill>
              </a:rPr>
              <a:t>:///tmp/android.txt</a:t>
            </a:r>
            <a:endParaRPr lang="en" dirty="0">
              <a:solidFill>
                <a:srgbClr val="000000"/>
              </a:solidFill>
            </a:endParaRPr>
          </a:p>
          <a:p>
            <a:endParaRPr lang="en" dirty="0">
              <a:solidFill>
                <a:srgbClr val="000000"/>
              </a:solidFill>
            </a:endParaRPr>
          </a:p>
          <a:p>
            <a:endParaRPr lang="en" dirty="0">
              <a:solidFill>
                <a:srgbClr val="000000"/>
              </a:solidFill>
            </a:endParaRPr>
          </a:p>
        </p:txBody>
      </p:sp>
      <p:graphicFrame>
        <p:nvGraphicFramePr>
          <p:cNvPr id="487" name="Shape 487"/>
          <p:cNvGraphicFramePr/>
          <p:nvPr/>
        </p:nvGraphicFramePr>
        <p:xfrm>
          <a:off x="196500" y="3611475"/>
          <a:ext cx="8622600" cy="2194440"/>
        </p:xfrm>
        <a:graphic>
          <a:graphicData uri="http://schemas.openxmlformats.org/drawingml/2006/table">
            <a:tbl>
              <a:tblPr>
                <a:noFill/>
                <a:tableStyleId>{422A8F66-E4F6-4D60-8686-2FC2A9BD2F05}</a:tableStyleId>
              </a:tblPr>
              <a:tblGrid>
                <a:gridCol w="1754600"/>
                <a:gridCol w="3027925"/>
                <a:gridCol w="1303425"/>
                <a:gridCol w="253665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b="1"/>
                        <a:t>scheme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b="1"/>
                        <a:t>host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b="1"/>
                        <a:t>port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b="1"/>
                        <a:t>path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http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mobile.cs.fsu.edu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android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http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twitter.com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file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/tmp/android.txt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URIs - Examples - Opaque</a:t>
            </a:r>
          </a:p>
        </p:txBody>
      </p:sp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8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mailto:robots.example.com</a:t>
            </a:r>
          </a:p>
          <a:p>
            <a:endParaRPr lang="en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494" name="Shape 494"/>
          <p:cNvGraphicFramePr/>
          <p:nvPr/>
        </p:nvGraphicFramePr>
        <p:xfrm>
          <a:off x="543400" y="2759225"/>
          <a:ext cx="7354250" cy="1097220"/>
        </p:xfrm>
        <a:graphic>
          <a:graphicData uri="http://schemas.openxmlformats.org/drawingml/2006/table">
            <a:tbl>
              <a:tblPr>
                <a:noFill/>
                <a:tableStyleId>{7EDF14B1-4074-4722-AAC4-1524218FA683}</a:tableStyleId>
              </a:tblPr>
              <a:tblGrid>
                <a:gridCol w="3677125"/>
                <a:gridCol w="36771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 b="1"/>
                        <a:t>scheme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 b="1"/>
                        <a:t>scheme-specific part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/>
                        <a:t>mailto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/>
                        <a:t>robots.example.com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URIs - Parsing URIs</a:t>
            </a: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80"/>
              </a:spcBef>
              <a:buNone/>
            </a:pPr>
            <a:r>
              <a:rPr lang="en" sz="2200">
                <a:solidFill>
                  <a:srgbClr val="000000"/>
                </a:solidFill>
              </a:rPr>
              <a:t>URI uri = Uri.parse("http://www.google.com");</a:t>
            </a:r>
          </a:p>
          <a:p>
            <a:endParaRPr lang="en" sz="2200">
              <a:solidFill>
                <a:srgbClr val="000000"/>
              </a:solidFill>
            </a:endParaRPr>
          </a:p>
          <a:p>
            <a:pPr lvl="0" rtl="0">
              <a:spcBef>
                <a:spcPts val="480"/>
              </a:spcBef>
              <a:buNone/>
            </a:pPr>
            <a:r>
              <a:rPr lang="en" sz="2200">
                <a:solidFill>
                  <a:srgbClr val="000000"/>
                </a:solidFill>
              </a:rPr>
              <a:t>String scheme = uri.getScheme();</a:t>
            </a:r>
          </a:p>
          <a:p>
            <a:endParaRPr lang="en" sz="2200">
              <a:solidFill>
                <a:srgbClr val="000000"/>
              </a:solidFill>
            </a:endParaRPr>
          </a:p>
          <a:p>
            <a:pPr lvl="0" rtl="0">
              <a:spcBef>
                <a:spcPts val="480"/>
              </a:spcBef>
              <a:buNone/>
            </a:pPr>
            <a:r>
              <a:rPr lang="en" sz="2200">
                <a:solidFill>
                  <a:srgbClr val="000000"/>
                </a:solidFill>
              </a:rPr>
              <a:t>String host = uri.getHost();</a:t>
            </a:r>
          </a:p>
          <a:p>
            <a:endParaRPr lang="en" sz="2200">
              <a:solidFill>
                <a:srgbClr val="000000"/>
              </a:solidFill>
            </a:endParaRPr>
          </a:p>
          <a:p>
            <a:pPr lvl="0" rtl="0">
              <a:spcBef>
                <a:spcPts val="480"/>
              </a:spcBef>
              <a:buNone/>
            </a:pPr>
            <a:r>
              <a:rPr lang="en" sz="2200">
                <a:solidFill>
                  <a:srgbClr val="000000"/>
                </a:solidFill>
              </a:rPr>
              <a:t>int port = uri.getPort();</a:t>
            </a:r>
          </a:p>
          <a:p>
            <a:endParaRPr lang="en" sz="2200">
              <a:solidFill>
                <a:srgbClr val="000000"/>
              </a:solidFill>
            </a:endParaRPr>
          </a:p>
          <a:p>
            <a:pPr lvl="0" rtl="0">
              <a:spcBef>
                <a:spcPts val="480"/>
              </a:spcBef>
              <a:buNone/>
            </a:pPr>
            <a:r>
              <a:rPr lang="en" sz="2200">
                <a:solidFill>
                  <a:srgbClr val="000000"/>
                </a:solidFill>
              </a:rPr>
              <a:t>String path = uri.getPath();</a:t>
            </a:r>
          </a:p>
          <a:p>
            <a:endParaRPr lang="en" sz="2200">
              <a:solidFill>
                <a:srgbClr val="000000"/>
              </a:solidFill>
            </a:endParaRPr>
          </a:p>
          <a:p>
            <a:pPr lvl="0" rtl="0">
              <a:spcBef>
                <a:spcPts val="480"/>
              </a:spcBef>
              <a:buNone/>
            </a:pPr>
            <a:r>
              <a:rPr lang="en" sz="2200">
                <a:solidFill>
                  <a:srgbClr val="000000"/>
                </a:solidFill>
              </a:rPr>
              <a:t>String schemeSpecificPart = uri.getSchemeSpecificPart();</a:t>
            </a:r>
          </a:p>
          <a:p>
            <a:endParaRPr lang="en" sz="2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ViewFlipper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&lt;ViewFlipper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android:id="@+id/myViewFlipper"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android:layout_width="match_parent"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android:layout_height="match_parent" &gt;</a:t>
            </a:r>
          </a:p>
          <a:p>
            <a:endParaRPr lang="en" sz="1600"/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&lt;RelativeLayout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    android:layout_width="match_parent"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    android:layout_height="match_parent" &gt;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&lt;/RelativeLayout&gt;</a:t>
            </a:r>
          </a:p>
          <a:p>
            <a:endParaRPr lang="en" sz="1600"/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&lt;RelativeLayout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    android:layout_width="match_parent"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    android:layout_height="match_parent" &gt;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&lt;/RelativeLayout&gt;</a:t>
            </a:r>
          </a:p>
          <a:p>
            <a:endParaRPr lang="en" sz="1600"/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&lt;/ViewFlipper&gt;</a:t>
            </a:r>
          </a:p>
          <a:p>
            <a:endParaRPr lang="en" sz="1600"/>
          </a:p>
        </p:txBody>
      </p:sp>
      <p:sp>
        <p:nvSpPr>
          <p:cNvPr id="157" name="Shape 157"/>
          <p:cNvSpPr/>
          <p:nvPr/>
        </p:nvSpPr>
        <p:spPr>
          <a:xfrm>
            <a:off x="5107975" y="2939850"/>
            <a:ext cx="2415300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dirty="0"/>
              <a:t>Here I used RelativeLayouts, but you can place any widget you want in here.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Intent Filters</a:t>
            </a:r>
          </a:p>
        </p:txBody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To inform the system which implicit intents they can handle, activities, services, and broadcast receivers can have one or more intent </a:t>
            </a:r>
            <a:r>
              <a:rPr lang="en" dirty="0" smtClean="0">
                <a:solidFill>
                  <a:srgbClr val="000000"/>
                </a:solidFill>
              </a:rPr>
              <a:t>filters</a:t>
            </a:r>
            <a:endParaRPr lang="en" dirty="0">
              <a:solidFill>
                <a:srgbClr val="000000"/>
              </a:solidFill>
            </a:endParaRPr>
          </a:p>
          <a:p>
            <a:pPr marL="457200" lvl="0" indent="-419100" rtl="0">
              <a:spcBef>
                <a:spcPts val="48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each filter describes a capability of the component, a set of intents that the component is willing to receive</a:t>
            </a:r>
          </a:p>
          <a:p>
            <a:endParaRPr lang="en" sz="2400" dirty="0">
              <a:solidFill>
                <a:srgbClr val="000000"/>
              </a:solidFill>
            </a:endParaRPr>
          </a:p>
          <a:p>
            <a:endParaRPr lang="en" sz="2400" dirty="0">
              <a:solidFill>
                <a:srgbClr val="000000"/>
              </a:solidFill>
            </a:endParaRPr>
          </a:p>
          <a:p>
            <a:pPr marL="457200" lvl="0" indent="-419100" rtl="0">
              <a:spcBef>
                <a:spcPts val="48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it filters in intents of a desired type, while filtering out unwanted intents — but only unwanted implicit intents (those that don't name a target class)</a:t>
            </a:r>
          </a:p>
          <a:p>
            <a:endParaRPr lang="e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Intent Filters</a:t>
            </a:r>
          </a:p>
        </p:txBody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000000"/>
                </a:solidFill>
              </a:rPr>
              <a:t>
</a:t>
            </a:r>
          </a:p>
          <a:p>
            <a:pPr marL="457200" lvl="0" indent="-419100" rtl="0">
              <a:spcBef>
                <a:spcPts val="48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explicit intent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00000"/>
                </a:solidFill>
              </a:rPr>
              <a:t>always delivered to its target, no matter what it contains; the filter is not </a:t>
            </a:r>
            <a:r>
              <a:rPr lang="en" dirty="0" smtClean="0">
                <a:solidFill>
                  <a:srgbClr val="000000"/>
                </a:solidFill>
              </a:rPr>
              <a:t>consulted</a:t>
            </a:r>
            <a:endParaRPr lang="en" dirty="0">
              <a:solidFill>
                <a:srgbClr val="000000"/>
              </a:solidFill>
            </a:endParaRPr>
          </a:p>
          <a:p>
            <a:endParaRPr lang="en" dirty="0">
              <a:solidFill>
                <a:srgbClr val="000000"/>
              </a:solidFill>
            </a:endParaRPr>
          </a:p>
          <a:p>
            <a:pPr marL="457200" lvl="0" indent="-419100" rtl="0">
              <a:spcBef>
                <a:spcPts val="48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implicit intent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00000"/>
                </a:solidFill>
              </a:rPr>
              <a:t>delivered to a component only if it can pass through one of the component's filters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Intent Filters</a:t>
            </a:r>
          </a:p>
        </p:txBody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000000"/>
                </a:solidFill>
              </a:rPr>
              <a:t>
</a:t>
            </a:r>
          </a:p>
          <a:p>
            <a:pPr marL="457200" lvl="0" indent="-419100" rtl="0">
              <a:spcBef>
                <a:spcPts val="48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b="1" dirty="0">
                <a:solidFill>
                  <a:srgbClr val="000000"/>
                </a:solidFill>
              </a:rPr>
              <a:t>explicit intent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 dirty="0">
                <a:solidFill>
                  <a:srgbClr val="000000"/>
                </a:solidFill>
              </a:rPr>
              <a:t>always delivered to its target, no matter what it contains; the filter is not consulted</a:t>
            </a:r>
          </a:p>
          <a:p>
            <a:pPr marL="0" indent="0">
              <a:buNone/>
            </a:pPr>
            <a:endParaRPr lang="en" sz="2400" dirty="0">
              <a:solidFill>
                <a:srgbClr val="000000"/>
              </a:solidFill>
            </a:endParaRPr>
          </a:p>
          <a:p>
            <a:pPr marL="457200" lvl="0" indent="-419100" rtl="0">
              <a:spcBef>
                <a:spcPts val="48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implicit intent</a:t>
            </a:r>
          </a:p>
          <a:p>
            <a:pPr marL="914400" lvl="1" indent="-3810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 dirty="0">
                <a:solidFill>
                  <a:srgbClr val="000000"/>
                </a:solidFill>
              </a:rPr>
              <a:t>delivered to a component only if it can pass through one of the component's filters</a:t>
            </a:r>
          </a:p>
        </p:txBody>
      </p:sp>
      <p:sp>
        <p:nvSpPr>
          <p:cNvPr id="519" name="Shape 519"/>
          <p:cNvSpPr/>
          <p:nvPr/>
        </p:nvSpPr>
        <p:spPr>
          <a:xfrm>
            <a:off x="2914246" y="1235211"/>
            <a:ext cx="2565599" cy="1098899"/>
          </a:xfrm>
          <a:prstGeom prst="wedgeRoundRectCallout">
            <a:avLst>
              <a:gd name="adj1" fmla="val -22959"/>
              <a:gd name="adj2" fmla="val 63441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We have seen this before!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new Intent(A.this, B.class)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Intent Filters</a:t>
            </a:r>
          </a:p>
        </p:txBody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How does Android know that you may want to open the YouTube app when you try to watch a video on YouTube?</a:t>
            </a:r>
          </a:p>
          <a:p>
            <a:endParaRPr lang="en" dirty="0"/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Using Intent Filters</a:t>
            </a:r>
          </a:p>
          <a:p>
            <a:endParaRPr lang="en" dirty="0"/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We will create an app that can be used to launch links at</a:t>
            </a:r>
          </a:p>
          <a:p>
            <a:pPr marL="914400" lvl="1" indent="-298450" rtl="0"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://mobile.cs.fsu.edu</a:t>
            </a: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Intent Filters</a:t>
            </a:r>
          </a:p>
        </p:txBody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buNone/>
            </a:pPr>
            <a:r>
              <a:rPr lang="en" sz="1600"/>
              <a:t>
</a:t>
            </a:r>
          </a:p>
          <a:p>
            <a:pPr marL="0" lvl="0" indent="0" rtl="0">
              <a:spcBef>
                <a:spcPts val="480"/>
              </a:spcBef>
              <a:buNone/>
            </a:pPr>
            <a:r>
              <a:rPr lang="en" sz="1600">
                <a:solidFill>
                  <a:srgbClr val="999999"/>
                </a:solidFill>
              </a:rPr>
              <a:t>&lt;activity</a:t>
            </a:r>
          </a:p>
          <a:p>
            <a:pPr marL="0" lvl="0" indent="457200" rtl="0">
              <a:spcBef>
                <a:spcPts val="480"/>
              </a:spcBef>
              <a:buNone/>
            </a:pPr>
            <a:r>
              <a:rPr lang="en" sz="1600">
                <a:solidFill>
                  <a:srgbClr val="999999"/>
                </a:solidFill>
              </a:rPr>
              <a:t>android:name=".MyActivity"</a:t>
            </a:r>
          </a:p>
          <a:p>
            <a:pPr marL="0" lvl="0" indent="457200" rtl="0">
              <a:spcBef>
                <a:spcPts val="480"/>
              </a:spcBef>
              <a:buNone/>
            </a:pPr>
            <a:r>
              <a:rPr lang="en" sz="1600">
                <a:solidFill>
                  <a:srgbClr val="999999"/>
                </a:solidFill>
              </a:rPr>
              <a:t>android:label="@string/app_name" &gt;</a:t>
            </a:r>
          </a:p>
          <a:p>
            <a:pPr marL="0" lvl="0" indent="457200" rtl="0">
              <a:spcBef>
                <a:spcPts val="480"/>
              </a:spcBef>
              <a:buNone/>
            </a:pPr>
            <a:r>
              <a:rPr lang="en" sz="1600"/>
              <a:t>&lt;intent-filter&gt;</a:t>
            </a:r>
          </a:p>
          <a:p>
            <a:pPr marL="457200" lvl="0" indent="457200" rtl="0">
              <a:spcBef>
                <a:spcPts val="480"/>
              </a:spcBef>
              <a:buNone/>
            </a:pPr>
            <a:r>
              <a:rPr lang="en" sz="1600"/>
              <a:t>&lt;data </a:t>
            </a:r>
          </a:p>
          <a:p>
            <a:pPr marL="914400" lvl="0" indent="457200" rtl="0">
              <a:spcBef>
                <a:spcPts val="480"/>
              </a:spcBef>
              <a:buNone/>
            </a:pPr>
            <a:r>
              <a:rPr lang="en" sz="1600"/>
              <a:t>android:scheme="http"</a:t>
            </a:r>
          </a:p>
          <a:p>
            <a:pPr marL="914400" lvl="0" indent="457200" rtl="0">
              <a:spcBef>
                <a:spcPts val="480"/>
              </a:spcBef>
              <a:buNone/>
            </a:pPr>
            <a:r>
              <a:rPr lang="en" sz="1600"/>
              <a:t>android:host="mobile.cs.fsu.edu" /&gt;</a:t>
            </a:r>
          </a:p>
          <a:p>
            <a:pPr marL="457200" lvl="0" indent="457200" rtl="0">
              <a:spcBef>
                <a:spcPts val="480"/>
              </a:spcBef>
              <a:buNone/>
            </a:pPr>
            <a:r>
              <a:rPr lang="en" sz="1600"/>
              <a:t>&lt;action android:name="android.intent.action.VIEW" /&gt;</a:t>
            </a:r>
          </a:p>
          <a:p>
            <a:pPr marL="457200" lvl="0" indent="457200" rtl="0">
              <a:spcBef>
                <a:spcPts val="480"/>
              </a:spcBef>
              <a:buNone/>
            </a:pPr>
            <a:r>
              <a:rPr lang="en" sz="1600"/>
              <a:t>&lt;category android:name="android.intent.category.DEFAULT"&gt;&lt;/category&gt;</a:t>
            </a:r>
          </a:p>
          <a:p>
            <a:pPr marL="457200" lvl="0" indent="457200" rtl="0">
              <a:spcBef>
                <a:spcPts val="480"/>
              </a:spcBef>
              <a:buNone/>
            </a:pPr>
            <a:r>
              <a:rPr lang="en" sz="1600"/>
              <a:t>&lt;category android:name="android.intent.category.BROWSABLE"&gt;&lt;/category&gt;</a:t>
            </a:r>
          </a:p>
          <a:p>
            <a:pPr marL="0" lvl="0" indent="457200" rtl="0">
              <a:spcBef>
                <a:spcPts val="480"/>
              </a:spcBef>
              <a:buNone/>
            </a:pPr>
            <a:r>
              <a:rPr lang="en" sz="1600"/>
              <a:t>&lt;/intent-filter&gt;</a:t>
            </a:r>
          </a:p>
          <a:p>
            <a:pPr marL="0" lvl="0" indent="0" rtl="0">
              <a:spcBef>
                <a:spcPts val="480"/>
              </a:spcBef>
              <a:buNone/>
            </a:pPr>
            <a:r>
              <a:rPr lang="en" sz="1600">
                <a:solidFill>
                  <a:srgbClr val="999999"/>
                </a:solidFill>
              </a:rPr>
              <a:t>&lt;/activity&gt;</a:t>
            </a:r>
          </a:p>
          <a:p>
            <a:endParaRPr lang="en" sz="1600">
              <a:solidFill>
                <a:srgbClr val="999999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Intent Filters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
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&lt;activity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android:name=".MyActivity"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android:label="@string/app_name" &gt;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&lt;intent-filter&gt;</a:t>
            </a:r>
          </a:p>
          <a:p>
            <a:pPr marL="457200" lvl="0" indent="457200" rtl="0">
              <a:spcBef>
                <a:spcPts val="480"/>
              </a:spcBef>
              <a:buNone/>
            </a:pPr>
            <a:r>
              <a:rPr lang="en" sz="1600"/>
              <a:t>&lt;data </a:t>
            </a:r>
          </a:p>
          <a:p>
            <a:pPr marL="9144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android:scheme="http"</a:t>
            </a:r>
          </a:p>
          <a:p>
            <a:pPr marL="9144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android:host="mobile.cs.fsu.edu" /&gt;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&lt;action android:name="android.intent.action.VIEW" /&gt;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&lt;category android:name="android.intent.category.DEFAULT"&gt;&lt;/category&gt;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&lt;category android:name="android.intent.category.BROWSABLE"&gt;&lt;/category&gt;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&lt;/intent-filter&gt;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&lt;/activity&gt;</a:t>
            </a:r>
          </a:p>
          <a:p>
            <a:endParaRPr lang="en" sz="1600">
              <a:solidFill>
                <a:srgbClr val="999999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Intent Filters</a:t>
            </a:r>
          </a:p>
        </p:txBody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
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</a:rPr>
              <a:t>&lt;activity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</a:rPr>
              <a:t>android:name=".MyActivity"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</a:rPr>
              <a:t>android:label="@string/app_name" &gt;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&lt;intent-filter&gt;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&lt;data </a:t>
            </a:r>
          </a:p>
          <a:p>
            <a:pPr marL="9144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android:scheme="http"</a:t>
            </a:r>
          </a:p>
          <a:p>
            <a:pPr marL="9144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 dirty="0"/>
              <a:t>android:host="mobile.cs.fsu.edu" </a:t>
            </a:r>
            <a:r>
              <a:rPr lang="en" sz="1600" dirty="0"/>
              <a:t>/&gt;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&lt;action android:name="android.intent.action.VIEW" /&gt;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&lt;category android:name="android.intent.category.DEFAULT"&gt;&lt;/category&gt;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&lt;category android:name="android.intent.category.BROWSABLE"&gt;&lt;/category&gt;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&lt;/intent-filter&gt;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</a:rPr>
              <a:t>&lt;/activity&gt;</a:t>
            </a:r>
          </a:p>
          <a:p>
            <a:endParaRPr lang="en" sz="1600" dirty="0">
              <a:solidFill>
                <a:srgbClr val="999999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Intent Filters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
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&lt;activity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android:name=".MyActivity"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android:label="@string/app_name" &gt;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&lt;intent-filter&gt;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&lt;data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android:scheme="http"</a:t>
            </a:r>
          </a:p>
          <a:p>
            <a:pPr marL="9144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android:host="mobile.cs.fsu.edu"</a:t>
            </a:r>
            <a:r>
              <a:rPr lang="en" sz="1600" b="1"/>
              <a:t> </a:t>
            </a:r>
            <a:r>
              <a:rPr lang="en" sz="1600"/>
              <a:t>/&gt;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&lt;action android:name="android.intent.action.VIEW" /&gt;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&lt;category android:name="android.intent.category.DEFAULT"&gt;&lt;/category&gt;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&lt;category android:name="android.intent.category.BROWSABLE"&gt;&lt;/category&gt;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&lt;/intent-filter&gt;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&lt;/activity&gt;</a:t>
            </a:r>
          </a:p>
          <a:p>
            <a:endParaRPr lang="en" sz="1600">
              <a:solidFill>
                <a:srgbClr val="999999"/>
              </a:solidFill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4791171" y="2941686"/>
            <a:ext cx="2826299" cy="1098899"/>
          </a:xfrm>
          <a:prstGeom prst="wedgeRoundRectCallout">
            <a:avLst>
              <a:gd name="adj1" fmla="val -22959"/>
              <a:gd name="adj2" fmla="val 63441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data to the user.  Generic action you can use on a piece of data to get the most reasonable thing to occur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Intent Filters</a:t>
            </a:r>
          </a:p>
        </p:txBody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
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&lt;activity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android:name=".MyActivity"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android:label="@string/app_name" &gt;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&lt;intent-filter&gt;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&lt;data </a:t>
            </a:r>
          </a:p>
          <a:p>
            <a:pPr marL="9144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android:scheme="http"</a:t>
            </a:r>
          </a:p>
          <a:p>
            <a:pPr marL="9144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android:host="mobile.cs.fsu.edu"</a:t>
            </a:r>
            <a:r>
              <a:rPr lang="en" sz="1600" b="1"/>
              <a:t> </a:t>
            </a:r>
            <a:r>
              <a:rPr lang="en" sz="1600"/>
              <a:t>/&gt;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&lt;action android:name="android.intent.action.VIEW" /&gt;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&lt;category android:name="android.intent.category.DEFAULT"&gt;&lt;/category&gt;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&lt;category android:name="android.intent.category.BROWSABLE"&gt;&lt;/category&gt;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&lt;/intent-filter&gt;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&lt;/activity&gt;</a:t>
            </a:r>
          </a:p>
          <a:p>
            <a:endParaRPr lang="en" sz="1600">
              <a:solidFill>
                <a:srgbClr val="999999"/>
              </a:solidFill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5860500" y="3292611"/>
            <a:ext cx="2826299" cy="1098899"/>
          </a:xfrm>
          <a:prstGeom prst="wedgeRoundRectCallout">
            <a:avLst>
              <a:gd name="adj1" fmla="val -22959"/>
              <a:gd name="adj2" fmla="val 63441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Set if the Activity should be an option for the default action on a piece of data.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Intent Filters</a:t>
            </a:r>
          </a:p>
        </p:txBody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
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&lt;activity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android:name=".MyActivity"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android:label="@string/app_name" &gt;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&lt;intent-filter&gt;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&lt;data </a:t>
            </a:r>
          </a:p>
          <a:p>
            <a:pPr marL="9144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android:scheme="http"</a:t>
            </a:r>
          </a:p>
          <a:p>
            <a:pPr marL="9144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android:host="mobile.cs.fsu.edu"</a:t>
            </a:r>
            <a:r>
              <a:rPr lang="en" sz="1600" b="1"/>
              <a:t> </a:t>
            </a:r>
            <a:r>
              <a:rPr lang="en" sz="1600"/>
              <a:t>/&gt;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&lt;action android:name="android.intent.action.VIEW" /&gt;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&lt;category android:name="android.intent.category.DEFAULT"&gt;&lt;/category&gt;</a:t>
            </a:r>
          </a:p>
          <a:p>
            <a:pPr marL="457200" lvl="0" indent="457200" rtl="0">
              <a:spcBef>
                <a:spcPts val="480"/>
              </a:spcBef>
              <a:buNone/>
            </a:pPr>
            <a:r>
              <a:rPr lang="en" sz="1600" b="1"/>
              <a:t>&lt;category android:name="android.intent.category.BROWSABLE"&gt;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&lt;/category&gt;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&lt;/intent-filter&gt;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&lt;/activity&gt;</a:t>
            </a:r>
          </a:p>
          <a:p>
            <a:endParaRPr lang="en" sz="1600">
              <a:solidFill>
                <a:srgbClr val="999999"/>
              </a:solidFill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5723621" y="3593386"/>
            <a:ext cx="2826299" cy="1098899"/>
          </a:xfrm>
          <a:prstGeom prst="wedgeRoundRectCallout">
            <a:avLst>
              <a:gd name="adj1" fmla="val -22959"/>
              <a:gd name="adj2" fmla="val 63441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Activities that can be safely invoked from a browser must support this category. It's required here.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ViewFlipper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&lt;ViewFlipper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        android:id="@+id/myViewFlipper"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        android:layout_width="match_parent"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        android:layout_height="match_parent" &gt;</a:t>
            </a:r>
          </a:p>
          <a:p>
            <a:endParaRPr lang="en" sz="1600" dirty="0"/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        </a:t>
            </a:r>
            <a:r>
              <a:rPr lang="en" sz="1600" dirty="0" smtClean="0"/>
              <a:t>&lt;TextView</a:t>
            </a:r>
            <a:endParaRPr lang="en" sz="1600" dirty="0"/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            android:layout_width="match_parent"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            android:layout_height</a:t>
            </a:r>
            <a:r>
              <a:rPr lang="en" sz="1600" dirty="0" smtClean="0"/>
              <a:t>=“wrap_content" /&gt;</a:t>
            </a:r>
            <a:endParaRPr lang="en" sz="1600" dirty="0"/>
          </a:p>
          <a:p>
            <a:endParaRPr lang="en" sz="1600" dirty="0"/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        </a:t>
            </a:r>
            <a:r>
              <a:rPr lang="en" sz="1600" dirty="0" smtClean="0"/>
              <a:t>&lt;TextView</a:t>
            </a:r>
            <a:endParaRPr lang="en" sz="1600" dirty="0"/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            android:layout_width="match_parent"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            android:layout_height</a:t>
            </a:r>
            <a:r>
              <a:rPr lang="en" sz="1600" dirty="0" smtClean="0"/>
              <a:t>=“match_parent“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 </a:t>
            </a:r>
            <a:r>
              <a:rPr lang="en" sz="1600" dirty="0" smtClean="0"/>
              <a:t>      / &gt;</a:t>
            </a:r>
            <a:endParaRPr lang="en" sz="1600" dirty="0"/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&lt;/ViewFlipper&gt;</a:t>
            </a:r>
          </a:p>
          <a:p>
            <a:endParaRPr lang="en" sz="1600" dirty="0"/>
          </a:p>
        </p:txBody>
      </p:sp>
      <p:sp>
        <p:nvSpPr>
          <p:cNvPr id="164" name="Shape 164"/>
          <p:cNvSpPr/>
          <p:nvPr/>
        </p:nvSpPr>
        <p:spPr>
          <a:xfrm>
            <a:off x="5107975" y="2939850"/>
            <a:ext cx="2415300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dirty="0"/>
              <a:t>Here I also used just </a:t>
            </a:r>
            <a:r>
              <a:rPr lang="en" dirty="0" smtClean="0"/>
              <a:t>2 </a:t>
            </a:r>
            <a:r>
              <a:rPr lang="en" dirty="0"/>
              <a:t>Views. You can add more than just 2 Views if you want to.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Intent Filters</a:t>
            </a:r>
          </a:p>
        </p:txBody>
      </p:sp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
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&lt;activity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android:name=".MyActivity"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android:label="@string/app_name" &gt;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&lt;intent-filter&gt;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&lt;data </a:t>
            </a:r>
          </a:p>
          <a:p>
            <a:pPr marL="9144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android:scheme="http"</a:t>
            </a:r>
          </a:p>
          <a:p>
            <a:pPr marL="9144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android:host="mobile.cs.fsu.edu" /&gt;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&lt;action android:name="android.intent.action.VIEW" /&gt;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&lt;category android:name="android.intent.category.DEFAULT"&gt;&lt;/category&gt;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&lt;category android:name="android.intent.category.BROWSABLE"&gt;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&lt;/category&gt;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&lt;/intent-filter&gt;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&lt;/activity&gt;</a:t>
            </a:r>
          </a:p>
          <a:p>
            <a:endParaRPr lang="en" sz="1600">
              <a:solidFill>
                <a:srgbClr val="999999"/>
              </a:solidFill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969121" y="2277509"/>
            <a:ext cx="2077199" cy="714599"/>
          </a:xfrm>
          <a:prstGeom prst="wedgeRoundRectCallout">
            <a:avLst>
              <a:gd name="adj1" fmla="val -22959"/>
              <a:gd name="adj2" fmla="val 63441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is an Implicit Intent!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References</a:t>
            </a:r>
          </a:p>
        </p:txBody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The Busy Coder's Guide to Android Development - Mark Murphy</a:t>
            </a: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Android Developers</a:t>
            </a:r>
          </a:p>
          <a:p>
            <a:endParaRPr lang="en" u="sng" dirty="0">
              <a:solidFill>
                <a:schemeClr val="hlink"/>
              </a:solidFill>
              <a:hlinkClick r:id="rId4"/>
            </a:endParaRPr>
          </a:p>
          <a:p>
            <a:pPr>
              <a:buNone/>
            </a:pPr>
            <a:endParaRPr lang="en" u="sng" dirty="0">
              <a:solidFill>
                <a:schemeClr val="hlink"/>
              </a:solidFill>
              <a:hlinkClick r:id="rId4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ViewFlipper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457200" rtl="0">
              <a:buNone/>
            </a:pPr>
            <a:r>
              <a:rPr lang="en" sz="1600"/>
              <a:t>
ViewFlipper flipper;</a:t>
            </a:r>
          </a:p>
          <a:p>
            <a:endParaRPr lang="en" sz="1600"/>
          </a:p>
          <a:p>
            <a:pPr lvl="0" indent="457200" rtl="0">
              <a:buNone/>
            </a:pPr>
            <a:r>
              <a:rPr lang="en" sz="1600"/>
              <a:t>@Override</a:t>
            </a:r>
          </a:p>
          <a:p>
            <a:pPr lvl="0" indent="457200" rtl="0">
              <a:buNone/>
            </a:pPr>
            <a:r>
              <a:rPr lang="en" sz="1600"/>
              <a:t>public void onCreate(Bundle savedInstanceState) {</a:t>
            </a:r>
          </a:p>
          <a:p>
            <a:pPr marL="457200" lvl="0" indent="457200" rtl="0">
              <a:buNone/>
            </a:pPr>
            <a:r>
              <a:rPr lang="en" sz="1600"/>
              <a:t>super.onCreate(savedInstanceState);</a:t>
            </a:r>
          </a:p>
          <a:p>
            <a:pPr marL="457200" lvl="0" indent="457200" rtl="0">
              <a:buNone/>
            </a:pPr>
            <a:r>
              <a:rPr lang="en" sz="1600"/>
              <a:t>setContentView(R.layout.main);</a:t>
            </a:r>
          </a:p>
          <a:p>
            <a:pPr lvl="0" rtl="0">
              <a:buNone/>
            </a:pPr>
            <a:r>
              <a:rPr lang="en" sz="1600"/>
              <a:t>        </a:t>
            </a:r>
          </a:p>
          <a:p>
            <a:pPr marL="457200" lvl="0" indent="457200" rtl="0">
              <a:buNone/>
            </a:pPr>
            <a:r>
              <a:rPr lang="en" sz="1600"/>
              <a:t>flipper = (ViewFlipper) findViewById(R.id.viewFlipper1);</a:t>
            </a:r>
          </a:p>
          <a:p>
            <a:pPr marL="457200" lvl="0" indent="457200" rtl="0">
              <a:buNone/>
            </a:pPr>
            <a:r>
              <a:rPr lang="en" sz="1600"/>
              <a:t>flipper.setFlipInterval(500);</a:t>
            </a:r>
          </a:p>
          <a:p>
            <a:pPr marL="457200" lvl="0" indent="457200" rtl="0">
              <a:buNone/>
            </a:pPr>
            <a:r>
              <a:rPr lang="en" sz="1600"/>
              <a:t>flipper.startFlipping();</a:t>
            </a:r>
          </a:p>
          <a:p>
            <a:pPr lvl="0" indent="457200" rtl="0">
              <a:buNone/>
            </a:pPr>
            <a:r>
              <a:rPr lang="en" sz="1600"/>
              <a:t>}</a:t>
            </a:r>
          </a:p>
          <a:p>
            <a:endParaRPr lang="en" sz="1600"/>
          </a:p>
          <a:p>
            <a:endParaRPr lang="en" sz="16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ViewFlipper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
ViewFlipper flipper;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setContentView(R.layout.main);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</a:t>
            </a:r>
          </a:p>
          <a:p>
            <a:pPr marL="457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flipper = (ViewFlipper) findViewById(R.id.viewFlipper1);</a:t>
            </a:r>
          </a:p>
          <a:p>
            <a:pPr marL="457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flipper.setFlipInterval(500);</a:t>
            </a:r>
          </a:p>
          <a:p>
            <a:pPr marL="457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flipper.startFlipping();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  <a:p>
            <a:endParaRPr lang="en" sz="1600"/>
          </a:p>
          <a:p>
            <a:endParaRPr lang="en" sz="1600"/>
          </a:p>
        </p:txBody>
      </p:sp>
      <p:sp>
        <p:nvSpPr>
          <p:cNvPr id="177" name="Shape 177"/>
          <p:cNvSpPr/>
          <p:nvPr/>
        </p:nvSpPr>
        <p:spPr>
          <a:xfrm>
            <a:off x="5895475" y="2817400"/>
            <a:ext cx="2476500" cy="1112999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Here we set the flipper to flip every 500 milliseconds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3553</Words>
  <Application>Microsoft Office PowerPoint</Application>
  <PresentationFormat>On-screen Show (4:3)</PresentationFormat>
  <Paragraphs>893</Paragraphs>
  <Slides>71</Slides>
  <Notes>69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/>
      <vt:lpstr/>
      <vt:lpstr/>
      <vt:lpstr/>
      <vt:lpstr>Mobile Programming Lecture 5</vt:lpstr>
      <vt:lpstr>Lecture 4 Review</vt:lpstr>
      <vt:lpstr>Agenda</vt:lpstr>
      <vt:lpstr>ViewFlipper</vt:lpstr>
      <vt:lpstr>ViewFlipper</vt:lpstr>
      <vt:lpstr>ViewFlipper</vt:lpstr>
      <vt:lpstr>ViewFlipper</vt:lpstr>
      <vt:lpstr>ViewFlipper</vt:lpstr>
      <vt:lpstr>ViewFlipper</vt:lpstr>
      <vt:lpstr>ViewFlipper</vt:lpstr>
      <vt:lpstr>FrameLayout</vt:lpstr>
      <vt:lpstr>FrameLayout</vt:lpstr>
      <vt:lpstr>SlidingDrawer</vt:lpstr>
      <vt:lpstr>SlidingDrawer</vt:lpstr>
      <vt:lpstr>SlidingDrawer - useful attributes</vt:lpstr>
      <vt:lpstr>SlidingDrawer - useful methods</vt:lpstr>
      <vt:lpstr>TabLayout</vt:lpstr>
      <vt:lpstr>TabLayout - Anatomy</vt:lpstr>
      <vt:lpstr>TabLayout - XML</vt:lpstr>
      <vt:lpstr>TabLayout - XML</vt:lpstr>
      <vt:lpstr>TabLayout</vt:lpstr>
      <vt:lpstr>TabLayout</vt:lpstr>
      <vt:lpstr>TabLayout</vt:lpstr>
      <vt:lpstr>TabLayout</vt:lpstr>
      <vt:lpstr>TabLayout</vt:lpstr>
      <vt:lpstr>TabLayout</vt:lpstr>
      <vt:lpstr>TabLayout</vt:lpstr>
      <vt:lpstr>TabLayout</vt:lpstr>
      <vt:lpstr>TabLayout</vt:lpstr>
      <vt:lpstr>TabLayout</vt:lpstr>
      <vt:lpstr>TabLayout</vt:lpstr>
      <vt:lpstr>TabLayout</vt:lpstr>
      <vt:lpstr>TabLayout</vt:lpstr>
      <vt:lpstr>TabLayout</vt:lpstr>
      <vt:lpstr>TabLayout</vt:lpstr>
      <vt:lpstr>TabLayout - Rules</vt:lpstr>
      <vt:lpstr>TabHost - useful methods</vt:lpstr>
      <vt:lpstr>Activity LifeCycle</vt:lpstr>
      <vt:lpstr>Activity Lifecycle</vt:lpstr>
      <vt:lpstr>Activity LifeCycle - onCreate()</vt:lpstr>
      <vt:lpstr>Activity LifeCycle - onStart()</vt:lpstr>
      <vt:lpstr>Activity LifeCycle - onRestart()</vt:lpstr>
      <vt:lpstr>Activity LifeCycle - onResume()</vt:lpstr>
      <vt:lpstr>Activity LifeCycle - onPause()</vt:lpstr>
      <vt:lpstr>Activity LifeCycle - onStop()</vt:lpstr>
      <vt:lpstr>Activity LifeCycle - onDestroy()</vt:lpstr>
      <vt:lpstr>Reading Assignment </vt:lpstr>
      <vt:lpstr>Configuration Changes</vt:lpstr>
      <vt:lpstr>Configuration Changes - Manifest</vt:lpstr>
      <vt:lpstr>Configuration Changes - Manifest</vt:lpstr>
      <vt:lpstr>Configuration Changes - Event</vt:lpstr>
      <vt:lpstr>Passing Data between Activities</vt:lpstr>
      <vt:lpstr>Passing Data between Activities</vt:lpstr>
      <vt:lpstr>Explicit Intent vs Implicit Intent</vt:lpstr>
      <vt:lpstr>Implicit Intent</vt:lpstr>
      <vt:lpstr>URIs</vt:lpstr>
      <vt:lpstr>URIs - Examples - Hierarchical</vt:lpstr>
      <vt:lpstr>URIs - Examples - Opaque</vt:lpstr>
      <vt:lpstr>URIs - Parsing URIs</vt:lpstr>
      <vt:lpstr>Intent Filters</vt:lpstr>
      <vt:lpstr>Intent Filters</vt:lpstr>
      <vt:lpstr>Intent Filters</vt:lpstr>
      <vt:lpstr>Intent Filters</vt:lpstr>
      <vt:lpstr>Intent Filters</vt:lpstr>
      <vt:lpstr>Intent Filters</vt:lpstr>
      <vt:lpstr>Intent Filters</vt:lpstr>
      <vt:lpstr>Intent Filters</vt:lpstr>
      <vt:lpstr>Intent Filters</vt:lpstr>
      <vt:lpstr>Intent Filters</vt:lpstr>
      <vt:lpstr>Intent Filters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Lecture 5</dc:title>
  <cp:lastModifiedBy>Sarah Nguyen</cp:lastModifiedBy>
  <cp:revision>20</cp:revision>
  <dcterms:modified xsi:type="dcterms:W3CDTF">2013-09-08T16:06:35Z</dcterms:modified>
</cp:coreProperties>
</file>