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  <p:sldMasterId id="2147483692" r:id="rId2"/>
    <p:sldMasterId id="2147483693" r:id="rId3"/>
    <p:sldMasterId id="2147483694" r:id="rId4"/>
    <p:sldMasterId id="2147483695" r:id="rId5"/>
    <p:sldMasterId id="2147483696" r:id="rId6"/>
    <p:sldMasterId id="2147483697" r:id="rId7"/>
  </p:sldMasterIdLst>
  <p:notesMasterIdLst>
    <p:notesMasterId r:id="rId131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9" r:id="rId40"/>
    <p:sldId id="290" r:id="rId41"/>
    <p:sldId id="291" r:id="rId42"/>
    <p:sldId id="292" r:id="rId43"/>
    <p:sldId id="293" r:id="rId44"/>
    <p:sldId id="294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viewProps" Target="viewProps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26" Type="http://schemas.openxmlformats.org/officeDocument/2006/relationships/slide" Target="slides/slide119.xml"/><Relationship Id="rId13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16" Type="http://schemas.openxmlformats.org/officeDocument/2006/relationships/slide" Target="slides/slide109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slide" Target="slides/slide104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84485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LayoutInflaterExample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DynamicUiExample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FragmentTransitionExample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FragmentActivityReference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PermissionsExample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38" name="Shape 13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hape 151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hape 17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0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0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0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tinkbrown/layout-inflater-example.git" TargetMode="External"/><Relationship Id="rId3" Type="http://schemas.openxmlformats.org/officeDocument/2006/relationships/hyperlink" Target="https://github.com/martinkbrown/broadcastreceiver-example.git" TargetMode="External"/><Relationship Id="rId7" Type="http://schemas.openxmlformats.org/officeDocument/2006/relationships/hyperlink" Target="https://github.com/martinkbrown/fragment-transition-example.git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tinkbrown/fragment-activity-reference-example.git" TargetMode="External"/><Relationship Id="rId11" Type="http://schemas.openxmlformats.org/officeDocument/2006/relationships/hyperlink" Target="https://github.com/martinkbrown/dynamic-ui-example.git" TargetMode="External"/><Relationship Id="rId5" Type="http://schemas.openxmlformats.org/officeDocument/2006/relationships/hyperlink" Target="https://github.com/martinkbrown/simple-fragment-programmatically-example.git" TargetMode="External"/><Relationship Id="rId10" Type="http://schemas.openxmlformats.org/officeDocument/2006/relationships/hyperlink" Target="https://github.com/martinkbrown/complex-fragments-example.git" TargetMode="External"/><Relationship Id="rId4" Type="http://schemas.openxmlformats.org/officeDocument/2006/relationships/hyperlink" Target="https://github.com/martinkbrown/simple-fragment-using-xml-example.git" TargetMode="External"/><Relationship Id="rId9" Type="http://schemas.openxmlformats.org/officeDocument/2006/relationships/hyperlink" Target="https://github.com/martinkbrown/permissions-example.git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rive.google.com/?pli=1&amp;authuser=0" TargetMode="External"/><Relationship Id="rId4" Type="http://schemas.openxmlformats.org/officeDocument/2006/relationships/hyperlink" Target="http://en.wikipedia.org/wiki/Event-driven_programm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Group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mages/activity_fragment_lifecycle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anifest.permission.html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dirty="0"/>
              <a:t>Mobile Programming</a:t>
            </a:r>
          </a:p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" dirty="0"/>
              <a:t>Lecture 6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6190"/>
              <a:buFont typeface="Arial"/>
              <a:buNone/>
            </a:pPr>
            <a:r>
              <a:rPr lang="en" sz="4200"/>
              <a:t>Fragments, Permissions, BroadcastReceivers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You can't add the same child element twice!</a:t>
            </a:r>
          </a:p>
          <a:p>
            <a:endParaRPr lang="en"/>
          </a:p>
          <a:p>
            <a:endParaRPr lang="en"/>
          </a:p>
          <a:p>
            <a:endParaRPr lang="en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way to get a Force Close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&lt;action     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1724337" y="340767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Press Ctrl + Space again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    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714678" y="348387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Select android:name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android:name=" "/&gt;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3217946" y="3452844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try receiving a broadcast for when the screen has been turned on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android:name=" "/&gt;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3217937" y="345286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Press Ctrl + Space again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android:name=" "/&gt;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2884160" y="3452862"/>
            <a:ext cx="33029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Select android.intent.action.TIME_SET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android:name="android.intent.action.TIME_SET"/&gt;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&lt;action android:name="android.intent.action.TIME_SET"/&gt;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2. To register a BroadcastReceiver programmatically ...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MyBroadcastReceiver receiver; 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receiver = new MyBroadcastReceiver();</a:t>
            </a:r>
          </a:p>
          <a:p>
            <a:endParaRPr lang="en" sz="1800" b="1">
              <a:solidFill>
                <a:srgbClr val="000000"/>
              </a:solidFill>
            </a:endParaRP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IntentFilter filter = new IntentFilter(Intent.ACTION_SCREEN_ON);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registerReceiver(receiver, filter);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	MyBroadcastReceiver receiver; 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receiver = new MyBroadcastReceiver();</a:t>
            </a:r>
          </a:p>
          <a:p>
            <a:endParaRPr lang="en" sz="1800" b="1">
              <a:solidFill>
                <a:srgbClr val="000000"/>
              </a:solidFill>
            </a:endParaRP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IntentFilter filter = new IntentFilter(Intent.ACTION_SCREEN_ON);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registerReceiver(receiver, filter);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13" name="Shape 913"/>
          <p:cNvSpPr/>
          <p:nvPr/>
        </p:nvSpPr>
        <p:spPr>
          <a:xfrm>
            <a:off x="3631825" y="3458000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Create a new instance of your receiver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LayoutInflater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instantiates </a:t>
            </a:r>
            <a:r>
              <a:rPr lang="en" dirty="0">
                <a:solidFill>
                  <a:srgbClr val="000000"/>
                </a:solidFill>
              </a:rPr>
              <a:t>a layout XML file into its corresponding </a:t>
            </a:r>
            <a:r>
              <a:rPr lang="en" u="sng" dirty="0">
                <a:solidFill>
                  <a:srgbClr val="000000"/>
                </a:solidFill>
                <a:hlinkClick r:id="rId3"/>
              </a:rPr>
              <a:t>View</a:t>
            </a:r>
            <a:r>
              <a:rPr lang="en" dirty="0">
                <a:solidFill>
                  <a:srgbClr val="000000"/>
                </a:solidFill>
              </a:rPr>
              <a:t> objects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use getLayoutInflater()</a:t>
            </a:r>
          </a:p>
          <a:p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MyBroadcastReceiver receiver; 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receiver = new MyBroadcastReceiver();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IntentFilter filter = new IntentFilter(Intent.ACTION_SCREEN_ON);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registerReceiver(receiver, filter);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0" name="Shape 920"/>
          <p:cNvSpPr/>
          <p:nvPr/>
        </p:nvSpPr>
        <p:spPr>
          <a:xfrm>
            <a:off x="3660800" y="4153450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Create an intent filter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MyBroadcastReceiver receiver; 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receiver = new MyBroadcastReceiver();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IntentFilter filter = new IntentFilter(Intent.ACTION_SCREEN_ON);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registerReceiver(receiver, filter);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7" name="Shape 927"/>
          <p:cNvSpPr/>
          <p:nvPr/>
        </p:nvSpPr>
        <p:spPr>
          <a:xfrm>
            <a:off x="2096025" y="4848900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receiver is now registered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 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</a:t>
            </a:r>
            <a:r>
              <a:rPr lang="en" sz="1800" b="1">
                <a:solidFill>
                  <a:srgbClr val="000000"/>
                </a:solidFill>
              </a:rPr>
              <a:t>BroadcastReceiver</a:t>
            </a:r>
            <a:r>
              <a:rPr lang="en" sz="1800">
                <a:solidFill>
                  <a:srgbClr val="000000"/>
                </a:solidFill>
              </a:rPr>
              <a:t> {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Intent myIntent = new Intent(context, ActivityToBeLaunched.class);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Toast.makeText(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myIntent.addFlags(Intent.FLAG_ACTIVITY_NEW_TASK);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34" name="Shape 934"/>
          <p:cNvSpPr/>
          <p:nvPr/>
        </p:nvSpPr>
        <p:spPr>
          <a:xfrm>
            <a:off x="4995925" y="745787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Now let's look at our BroadcastReceiver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 </a:t>
            </a:r>
          </a:p>
        </p:txBody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Intent myIntent = new Intent(context, ActivityToBeLaunched.class);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Toast.makeText(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myIntent.addFlags(Intent.FLAG_ACTIVITY_NEW_TASK);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642050" y="2117387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At this point, the broadcast has been received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 </a:t>
            </a:r>
          </a:p>
        </p:txBody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 b="1">
                <a:solidFill>
                  <a:srgbClr val="000000"/>
                </a:solidFill>
              </a:rPr>
              <a:t>Intent myIntent = new Intent(context, ActivityToBeLaunched.class);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Toast.makeText(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myIntent.addFlags(Intent.FLAG_ACTIVITY_NEW_TASK);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1642050" y="2113087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say we want to launch a new Activity when we receive the broadcast</a:t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 </a:t>
            </a:r>
          </a:p>
        </p:txBody>
      </p:sp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Intent myIntent = new Intent(context, ActivityToBeLaunched.class);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 b="1">
                <a:solidFill>
                  <a:srgbClr val="000000"/>
                </a:solidFill>
              </a:rPr>
              <a:t>Toast.makeText(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myIntent.addFlags(Intent.FLAG_ACTIVITY_NEW_TASK);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1526150" y="2826787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 we want to show a Toast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 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Intent myIntent = new Intent(context, ActivityToBeLaunched.class);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Toast.makeText(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myIntent.addFlags(Intent.FLAG_ACTIVITY_NEW_TASK);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2366500" y="4467787"/>
            <a:ext cx="2028300" cy="888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need to add flags to your intent this time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BroadcastReceiver - onReceive()</a:t>
            </a:r>
          </a:p>
        </p:txBody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</a:t>
            </a:r>
            <a:r>
              <a:rPr lang="en" sz="1800" b="1">
                <a:solidFill>
                  <a:srgbClr val="000000"/>
                </a:solidFill>
              </a:rPr>
              <a:t>BroadcastReceiver</a:t>
            </a:r>
            <a:r>
              <a:rPr lang="en" sz="1800">
                <a:solidFill>
                  <a:srgbClr val="000000"/>
                </a:solidFill>
              </a:rPr>
              <a:t>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onReceive(Context context, Intent intent)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Intent myIntent = new Intent(context, ActivityToBeLaunched.class);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Toast.makeText(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context,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"Broadcast Received!",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	Toast.LENGTH_LONG).show();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myIntent.addFlags</a:t>
            </a:r>
            <a:r>
              <a:rPr lang="en" sz="1800" b="1">
                <a:solidFill>
                  <a:srgbClr val="000000"/>
                </a:solidFill>
              </a:rPr>
              <a:t>(Intent.FLAG_ACTIVITY_NEW_TAS</a:t>
            </a:r>
            <a:r>
              <a:rPr lang="en" sz="1800">
                <a:solidFill>
                  <a:srgbClr val="000000"/>
                </a:solidFill>
              </a:rPr>
              <a:t>K);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context.startActivity(myIntent);	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4286525" y="4425925"/>
            <a:ext cx="3129299" cy="9464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Calling startActivity() from outside of an Activity context requires the FLAG_ACTIVITY_NEW_TASK flag</a:t>
            </a: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Unregistering BroadcastReceiver</a:t>
            </a:r>
          </a:p>
        </p:txBody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
Sometimes after you start listening for a Broadcast, you may want to STOP listening for it at some point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To </a:t>
            </a:r>
            <a:r>
              <a:rPr lang="en" sz="2400" b="1" u="sng">
                <a:solidFill>
                  <a:srgbClr val="000000"/>
                </a:solidFill>
              </a:rPr>
              <a:t>UN</a:t>
            </a:r>
            <a:r>
              <a:rPr lang="en" sz="2400">
                <a:solidFill>
                  <a:srgbClr val="000000"/>
                </a:solidFill>
              </a:rPr>
              <a:t>register a BroadcastReceiver programmatically ...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Unregistering BroadcastReceiver</a:t>
            </a:r>
          </a:p>
        </p:txBody>
      </p:sp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public void onPause()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unregisterReceiver(receiver);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000000"/>
                </a:solidFill>
              </a:rPr>
              <a:t>	super.onPause();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marL="0" lvl="0" indent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LayoutInflater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26755" y="1600200"/>
            <a:ext cx="41156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sz="1400">
                <a:solidFill>
                  <a:srgbClr val="000000"/>
                </a:solidFill>
              </a:rPr>
              <a:t>        super.onCreate(savedInstanceState);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sz="1400">
                <a:solidFill>
                  <a:srgbClr val="000000"/>
                </a:solidFill>
              </a:rPr>
              <a:t>        setContentView(R.layout.main);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4729514" y="1600200"/>
            <a:ext cx="41159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LayoutInflater inflater = getLayoutInflater();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</a:t>
            </a:r>
          </a:p>
          <a:p>
            <a:pPr marL="457200"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inflater.inflate(R.layout.main, null));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Unregistering BroadcastReceiver</a:t>
            </a:r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onPause()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lang="en" sz="1800" b="1">
                <a:solidFill>
                  <a:srgbClr val="000000"/>
                </a:solidFill>
              </a:rPr>
              <a:t>unregisterReceiver(receiver);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super.onPause();</a:t>
            </a:r>
          </a:p>
          <a:p>
            <a:endParaRPr lang="en" sz="1800" b="1">
              <a:solidFill>
                <a:srgbClr val="000000"/>
              </a:solidFill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1197750" y="2231270"/>
            <a:ext cx="3042599" cy="1072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You will want to unregister before calling a super.onSomething() method, otherwise you may get Force Close</a:t>
            </a: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Unregistering BroadcastReceiver</a:t>
            </a:r>
          </a:p>
        </p:txBody>
      </p:sp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 dirty="0"/>
              <a:t>If you register a BroadcastReceiver programmatically, you should unregister it before your Activity is destroyed</a:t>
            </a:r>
            <a:r>
              <a:rPr lang="en" b="1" dirty="0" smtClean="0"/>
              <a:t>!</a:t>
            </a:r>
            <a:endParaRPr lang="en" b="1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otherwise you will have a "leaked" receiver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/>
              <a:t>P</a:t>
            </a:r>
            <a:r>
              <a:rPr lang="en" dirty="0" smtClean="0"/>
              <a:t>lease call </a:t>
            </a:r>
            <a:r>
              <a:rPr lang="en" dirty="0"/>
              <a:t>unregisterReceiver in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onPause()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onStop()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or onDestroy</a:t>
            </a:r>
            <a:r>
              <a:rPr lang="en" dirty="0" smtClean="0"/>
              <a:t>()</a:t>
            </a:r>
            <a:endParaRPr lang="en" dirty="0"/>
          </a:p>
          <a:p>
            <a:pPr lvl="0">
              <a:buNone/>
            </a:pPr>
            <a:r>
              <a:rPr lang="en" dirty="0"/>
              <a:t>This is important</a:t>
            </a: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Code Examples</a:t>
            </a:r>
          </a:p>
        </p:txBody>
      </p:sp>
      <p:sp>
        <p:nvSpPr>
          <p:cNvPr id="1000" name="Shape 10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SimpleFragmentUsingXml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SimpleFragmentProgrammatically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FragmentActivityReferenceExample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FragmentTransitionExample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8"/>
              </a:rPr>
              <a:t>LayoutInflaterExample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9"/>
              </a:rPr>
              <a:t>PermissionsExample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10"/>
              </a:rPr>
              <a:t>ComplexFragmentsExample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11"/>
              </a:rPr>
              <a:t>DynamicUiExample</a:t>
            </a: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</a:rPr>
              <a:t>Android </a:t>
            </a:r>
            <a:r>
              <a:rPr lang="en" u="sng" dirty="0" smtClean="0">
                <a:solidFill>
                  <a:schemeClr val="hlink"/>
                </a:solidFill>
              </a:rPr>
              <a:t>Developers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Code Examples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LayoutInflater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26755" y="1600200"/>
            <a:ext cx="41156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super.onCreate(savedInstanceState);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setContentView(R.layout.main);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4729514" y="1600200"/>
            <a:ext cx="41159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LayoutInflater inflater = getLayoutInflater();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</a:t>
            </a:r>
          </a:p>
          <a:p>
            <a:pPr marL="457200"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inflater.inflate(R.layout.main, null));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591985" y="5511262"/>
            <a:ext cx="1999499" cy="8865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Gives you the same result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LayoutInflater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26755" y="1600200"/>
            <a:ext cx="41156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super.onCreate(savedInstanceState);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setContentView(R.layout.main);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729514" y="1600200"/>
            <a:ext cx="41159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LayoutInflater inflater = getLayoutInflater();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</a:t>
            </a:r>
          </a:p>
          <a:p>
            <a:pPr marL="457200"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inflater.inflate(R.layout.main, </a:t>
            </a:r>
            <a:r>
              <a:rPr lang="en" sz="1400" b="1">
                <a:solidFill>
                  <a:srgbClr val="000000"/>
                </a:solidFill>
              </a:rPr>
              <a:t>null</a:t>
            </a:r>
            <a:r>
              <a:rPr lang="en" sz="1400">
                <a:solidFill>
                  <a:srgbClr val="000000"/>
                </a:solidFill>
              </a:rPr>
              <a:t>));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336209" y="3578075"/>
            <a:ext cx="2171099" cy="866699"/>
          </a:xfrm>
          <a:prstGeom prst="wedgeRoundRectCallout">
            <a:avLst>
              <a:gd name="adj1" fmla="val 28179"/>
              <a:gd name="adj2" fmla="val 6611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Second argument is of type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ViewGroup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LayoutInflater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26755" y="1600200"/>
            <a:ext cx="41156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super.onCreate(savedInstanceState);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setContentView(R.layout.main);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729514" y="1600200"/>
            <a:ext cx="4115999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state) {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LayoutInflater inflater = getLayoutInflater();</a:t>
            </a:r>
          </a:p>
          <a:p>
            <a:pPr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</a:t>
            </a:r>
          </a:p>
          <a:p>
            <a:pPr marL="457200" lvl="0" indent="45720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inflater.inflate(R.layout.main, </a:t>
            </a:r>
            <a:r>
              <a:rPr lang="en" sz="1400" b="1">
                <a:solidFill>
                  <a:srgbClr val="000000"/>
                </a:solidFill>
              </a:rPr>
              <a:t>null</a:t>
            </a:r>
            <a:r>
              <a:rPr lang="en" sz="1400">
                <a:solidFill>
                  <a:srgbClr val="000000"/>
                </a:solidFill>
              </a:rPr>
              <a:t>));</a:t>
            </a:r>
          </a:p>
          <a:p>
            <a:pPr lvl="0" rtl="0">
              <a:lnSpc>
                <a:spcPct val="150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215089" y="3512837"/>
            <a:ext cx="2292300" cy="931800"/>
          </a:xfrm>
          <a:prstGeom prst="wedgeRoundRectCallout">
            <a:avLst>
              <a:gd name="adj1" fmla="val 28179"/>
              <a:gd name="adj2" fmla="val 6611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Use it if you want to embed the first argument into the second argument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Fragments</a:t>
            </a:r>
          </a:p>
        </p:txBody>
      </p:sp>
      <p:sp>
        <p:nvSpPr>
          <p:cNvPr id="290" name="Shape 290"/>
          <p:cNvSpPr/>
          <p:nvPr/>
        </p:nvSpPr>
        <p:spPr>
          <a:xfrm>
            <a:off x="1900237" y="2724150"/>
            <a:ext cx="5343525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Fragments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</a:pPr>
            <a:r>
              <a:rPr lang="en-US" sz="2400" dirty="0"/>
              <a:t>A </a:t>
            </a:r>
            <a:r>
              <a:rPr lang="en-US" sz="2400" dirty="0">
                <a:hlinkClick r:id="rId3"/>
              </a:rPr>
              <a:t>Fragment</a:t>
            </a:r>
            <a:r>
              <a:rPr lang="en-US" sz="2400" dirty="0"/>
              <a:t> represents a behavior or a portion of user interface in an </a:t>
            </a:r>
            <a:r>
              <a:rPr lang="en-US" sz="2400" dirty="0" smtClean="0">
                <a:hlinkClick r:id="rId4"/>
              </a:rPr>
              <a:t>Activity</a:t>
            </a:r>
            <a:r>
              <a:rPr lang="en-US" sz="2400" dirty="0" smtClean="0"/>
              <a:t>.</a:t>
            </a:r>
          </a:p>
          <a:p>
            <a:pPr marL="457200" lvl="0" indent="-381000">
              <a:buClr>
                <a:srgbClr val="000000"/>
              </a:buClr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Add multiple fragments to a screen to avoid switching activities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Fragments have their own lifecycle, state, and back stack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Fragments require API Level 11 or greater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Lifecycle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 smtClean="0"/>
              <a:t>A </a:t>
            </a:r>
            <a:r>
              <a:rPr lang="en-US" dirty="0"/>
              <a:t>fragment must always be embedded in an activity and the fragment's lifecycle is directly affected by the host activity's </a:t>
            </a:r>
            <a:r>
              <a:rPr lang="en-US" dirty="0" smtClean="0"/>
              <a:t>lifecycle.</a:t>
            </a:r>
          </a:p>
          <a:p>
            <a:pPr lvl="0">
              <a:buNone/>
            </a:pPr>
            <a:endParaRPr lang="en" dirty="0"/>
          </a:p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http://developer.android.com/guide/components/fragments.html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0" indent="0">
              <a:buNone/>
            </a:pP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 sz="2400" dirty="0"/>
              <a:t>onCreateView() is the one we'll be focusing on for now 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Steps for Creating One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 smtClean="0"/>
              <a:t>You </a:t>
            </a:r>
            <a:r>
              <a:rPr lang="en" dirty="0"/>
              <a:t>must create a subclass of </a:t>
            </a:r>
            <a:r>
              <a:rPr lang="en" dirty="0" smtClean="0"/>
              <a:t>Fragment</a:t>
            </a:r>
          </a:p>
          <a:p>
            <a:pPr marL="857250" lvl="1" indent="-419100">
              <a:lnSpc>
                <a:spcPct val="115000"/>
              </a:lnSpc>
              <a:buFont typeface="Arial"/>
              <a:buAutoNum type="arabicPeriod"/>
            </a:pPr>
            <a:r>
              <a:rPr lang="en" sz="1600" dirty="0" smtClean="0"/>
              <a:t>Fragment</a:t>
            </a:r>
            <a:r>
              <a:rPr lang="en" sz="1600" dirty="0"/>
              <a:t>, </a:t>
            </a:r>
            <a:r>
              <a:rPr lang="en" sz="1600" dirty="0" smtClean="0"/>
              <a:t>ListFragment, etc</a:t>
            </a:r>
          </a:p>
          <a:p>
            <a:pPr marL="438150" lvl="1" indent="0">
              <a:lnSpc>
                <a:spcPct val="115000"/>
              </a:lnSpc>
              <a:buNone/>
            </a:pPr>
            <a:r>
              <a:rPr lang="en" sz="1200" dirty="0" smtClean="0"/>
              <a:t> </a:t>
            </a:r>
          </a:p>
          <a:p>
            <a:pPr marL="438150" lvl="1" indent="0">
              <a:lnSpc>
                <a:spcPct val="115000"/>
              </a:lnSpc>
              <a:buNone/>
            </a:pPr>
            <a:endParaRPr lang="en" sz="1200" dirty="0"/>
          </a:p>
          <a:p>
            <a:pPr marL="438150" lvl="1" indent="0">
              <a:lnSpc>
                <a:spcPct val="115000"/>
              </a:lnSpc>
              <a:buNone/>
            </a:pPr>
            <a:endParaRPr lang="en" sz="1200" dirty="0"/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You must implement onCreateView</a:t>
            </a:r>
            <a:r>
              <a:rPr lang="en" dirty="0" smtClean="0"/>
              <a:t>()</a:t>
            </a:r>
          </a:p>
          <a:p>
            <a:pPr marL="857250" lvl="1" indent="-419100">
              <a:lnSpc>
                <a:spcPct val="115000"/>
              </a:lnSpc>
              <a:buFont typeface="Arial"/>
              <a:buAutoNum type="arabicPeriod"/>
            </a:pPr>
            <a:r>
              <a:rPr lang="en" sz="2000" dirty="0" smtClean="0"/>
              <a:t>onCreateView</a:t>
            </a:r>
            <a:r>
              <a:rPr lang="en" sz="2000" dirty="0"/>
              <a:t>() must return a View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1800" dirty="0"/>
              <a:t>i.e. @Override public </a:t>
            </a:r>
            <a:r>
              <a:rPr lang="en" sz="1800" b="1" u="sng" dirty="0"/>
              <a:t>View</a:t>
            </a:r>
            <a:r>
              <a:rPr lang="en" sz="1800" b="1" dirty="0"/>
              <a:t> </a:t>
            </a:r>
            <a:r>
              <a:rPr lang="en" sz="1800" dirty="0"/>
              <a:t>onCreateView( /* required args */)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Dynamic UI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LayoutInflater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Fragments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Permissions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BroadcastReceiver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pPr marL="0" lvl="0" indent="0" rtl="0">
              <a:lnSpc>
                <a:spcPct val="115000"/>
              </a:lnSpc>
              <a:buNone/>
            </a:pPr>
            <a:r>
              <a:rPr lang="en"/>
              <a:t>There are two ways to return a view in your implementation of onCreateView()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1. Use the LayoutInflater argument to instantiate a predefined layout XML file</a:t>
            </a:r>
          </a:p>
          <a:p>
            <a:endParaRPr lang="en"/>
          </a:p>
          <a:p>
            <a:pPr lvl="0" rtl="0">
              <a:lnSpc>
                <a:spcPct val="115000"/>
              </a:lnSpc>
              <a:buNone/>
            </a:pPr>
            <a:r>
              <a:rPr lang="en" sz="1800" b="1"/>
              <a:t>e.g.</a:t>
            </a:r>
          </a:p>
          <a:p>
            <a:endParaRPr lang="en" sz="18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000000"/>
                </a:solidFill>
              </a:rPr>
              <a:t>return inflater.inflate(R.layout.example_fragment, container, false);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endParaRPr lang="en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Use the LayoutInflater argument to instantiate a predefined layout XML file</a:t>
            </a:r>
          </a:p>
          <a:p>
            <a:endParaRPr lang="en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e.g.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MyFragment </a:t>
            </a:r>
            <a:r>
              <a:rPr lang="en" sz="1400" b="1">
                <a:solidFill>
                  <a:srgbClr val="000000"/>
                </a:solidFill>
              </a:rPr>
              <a:t>extends Fragment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return inflater.inflate(R.layout.example_fragment, </a:t>
            </a:r>
            <a:r>
              <a:rPr lang="en" sz="1600" b="1">
                <a:solidFill>
                  <a:srgbClr val="000000"/>
                </a:solidFill>
              </a:rPr>
              <a:t>container</a:t>
            </a:r>
            <a:r>
              <a:rPr lang="en" sz="1600">
                <a:solidFill>
                  <a:srgbClr val="000000"/>
                </a:solidFill>
              </a:rPr>
              <a:t>, false);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endParaRPr lang="en" sz="1600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101625" y="2768025"/>
            <a:ext cx="1891500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extend Fragment, not Activity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Use the LayoutInflater argument to instantiate a predefined layout XML file</a:t>
            </a:r>
          </a:p>
          <a:p>
            <a:endParaRPr lang="en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e.g.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return inflater.inflate(</a:t>
            </a:r>
            <a:r>
              <a:rPr lang="en" sz="1600" b="1">
                <a:solidFill>
                  <a:srgbClr val="000000"/>
                </a:solidFill>
              </a:rPr>
              <a:t>R.layout.example_fragment</a:t>
            </a:r>
            <a:r>
              <a:rPr lang="en" sz="1600">
                <a:solidFill>
                  <a:srgbClr val="000000"/>
                </a:solidFill>
              </a:rPr>
              <a:t>, container, false);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endParaRPr lang="en" sz="1600">
              <a:solidFill>
                <a:srgbClr val="00000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2981750" y="3755725"/>
            <a:ext cx="1891500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The XML layout file to instantiate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1. Use the LayoutInflater argument to instantiate a predefined layout XML file</a:t>
            </a:r>
          </a:p>
          <a:p>
            <a:endParaRPr lang="en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e.g.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return inflater.inflate(R.layout.example_fragment, </a:t>
            </a:r>
            <a:r>
              <a:rPr lang="en" sz="1600" b="1">
                <a:solidFill>
                  <a:srgbClr val="000000"/>
                </a:solidFill>
              </a:rPr>
              <a:t>container</a:t>
            </a:r>
            <a:r>
              <a:rPr lang="en" sz="1600">
                <a:solidFill>
                  <a:srgbClr val="000000"/>
                </a:solidFill>
              </a:rPr>
              <a:t>, false);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endParaRPr lang="en" sz="1600">
              <a:solidFill>
                <a:srgbClr val="000000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496350" y="3755725"/>
            <a:ext cx="1891500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ViewGroup to insert it into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1. Use the LayoutInflater argument to instantiate a predefined layout XML file</a:t>
            </a:r>
          </a:p>
          <a:p>
            <a:endParaRPr lang="en" dirty="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e.g.</a:t>
            </a:r>
          </a:p>
          <a:p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return inflater.inflate(R.layout.example_fragment, container, </a:t>
            </a:r>
            <a:r>
              <a:rPr lang="en" sz="1600" b="1" dirty="0">
                <a:solidFill>
                  <a:srgbClr val="000000"/>
                </a:solidFill>
              </a:rPr>
              <a:t>false</a:t>
            </a:r>
            <a:r>
              <a:rPr lang="en" sz="1600" dirty="0">
                <a:solidFill>
                  <a:srgbClr val="000000"/>
                </a:solidFill>
              </a:rPr>
              <a:t>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255664" y="3755725"/>
            <a:ext cx="2198999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Passing true would create a redundant ViewGroup, so pass false for now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dirty="0"/>
              <a:t>2. Build a UI dynamically and return the root </a:t>
            </a:r>
            <a:r>
              <a:rPr lang="en" dirty="0" smtClean="0"/>
              <a:t>View</a:t>
            </a:r>
            <a:endParaRPr lang="en" sz="1800" b="1" dirty="0"/>
          </a:p>
          <a:p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ScrollView scroller = new ScrollView(getActivity());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TextView text = new TextView(getActivity());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2. Build a UI dynamically and return the root </a:t>
            </a:r>
            <a:r>
              <a:rPr lang="en" dirty="0" smtClean="0"/>
              <a:t>View</a:t>
            </a:r>
            <a:endParaRPr lang="en" sz="1800" b="1" dirty="0"/>
          </a:p>
          <a:p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ScrollView scroller = new ScrollView(getActivity());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TextView text = new TextView(getActivity());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b="1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357789" y="3774350"/>
            <a:ext cx="1723799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"/>
              </a:rPr>
              <a:t>You've seen most of this before!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2. Build a UI dynamically and return the root </a:t>
            </a:r>
            <a:r>
              <a:rPr lang="en" dirty="0" smtClean="0"/>
              <a:t>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ScrollView scroller = new ScrollView(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TextView text = new TextView(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205739" y="3746375"/>
            <a:ext cx="2198999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Last time we used the keyword </a:t>
            </a:r>
            <a:r>
              <a:rPr lang="en" b="1" i="1"/>
              <a:t>this </a:t>
            </a:r>
            <a:r>
              <a:rPr lang="en"/>
              <a:t>to get the Context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2. Build a UI dynamically and return the root 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ScrollView scroller = new ScrollView(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TextView text = new TextView(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205739" y="3746375"/>
            <a:ext cx="2198999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Since we're in a Fragment here, and not an Activity 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Building the UI Dynamically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So far we've been creating UIs that are defined before runtime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There </a:t>
            </a:r>
            <a:r>
              <a:rPr lang="en" dirty="0" smtClean="0"/>
              <a:t>are some </a:t>
            </a:r>
            <a:r>
              <a:rPr lang="en" dirty="0"/>
              <a:t>cases where you will need to build the UI dynamically</a:t>
            </a:r>
          </a:p>
          <a:p>
            <a:endParaRPr lang="en" dirty="0"/>
          </a:p>
          <a:p>
            <a:pPr>
              <a:buNone/>
            </a:pPr>
            <a:r>
              <a:rPr lang="en" dirty="0"/>
              <a:t>Consider this XML layout file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2. Build a UI dynamically and return the root 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ScrollView scroller = new ScrollView(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TextView text = new TextView(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205739" y="3746375"/>
            <a:ext cx="2198999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can get the controlling Activity from within the Fragment using getActivity()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onCreateView()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2. Build a UI dynamically and return the root 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en" sz="1800" b="1" dirty="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public class MyFragment extends Fragment {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public View onCreateView(LayoutInflater inflater, ViewGroup container, Bundle state)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ScrollView scroller = new ScrollView(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TextView text = new TextView(</a:t>
            </a:r>
            <a:r>
              <a:rPr lang="en" sz="1400" b="1" dirty="0">
                <a:solidFill>
                  <a:srgbClr val="000000"/>
                </a:solidFill>
              </a:rPr>
              <a:t>getActivity()</a:t>
            </a:r>
            <a:r>
              <a:rPr lang="en" sz="1400" dirty="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scroller.addView(text);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text.setText("Sample Text");</a:t>
            </a:r>
          </a:p>
          <a:p>
            <a:endParaRPr lang="en" sz="14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return scroller;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871962" y="3746375"/>
            <a:ext cx="3358200" cy="89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This is how we get the Context. Alternatively, we can say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getActivity().getApplicationContext()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There are 2 ways to add a Fragment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1. </a:t>
            </a:r>
            <a:r>
              <a:rPr lang="en" sz="1800" b="1" dirty="0"/>
              <a:t>Declare the Fragment inside of the Activity's layout </a:t>
            </a:r>
            <a:r>
              <a:rPr lang="en" sz="1800" b="1" dirty="0" smtClean="0"/>
              <a:t>file</a:t>
            </a:r>
            <a:endParaRPr lang="en" sz="1800" dirty="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&lt;?xml version="1.0" encoding="utf-8"?&gt;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&lt;LinearLayout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android:orientation="horizontal"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android:layout_height="match_parent"&gt;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&lt;fragment android:name="edu.fsu.cs.mobile.example.MyFragment"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android:id="@+id/list"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android:tag="list_fragment"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android:layout_weight="1"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&lt;fragment android:name="edu.fsu.cs.mobile.example.MyOtherFragment"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android:id="@+id/viewer"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android:tag="viewer_fragment"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android:layout_weight="2"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&lt;/LinearLayout&gt;</a:t>
            </a:r>
          </a:p>
          <a:p>
            <a:endParaRPr lang="e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1. Declare the Fragment inside of the Activity's layout file</a:t>
            </a:r>
          </a:p>
          <a:p>
            <a:endParaRPr lang="en" sz="180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&lt;?xml version="1.0" encoding="utf-8"?&gt;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&lt;LinearLayout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android:orientation="horizontal"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android:layout_height="match_parent"&gt;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android:id="@+id/list"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android:tag="list_fragment"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android:layout_weight="1"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android:name="edu.fsu.cs.mobile.example.MyOtherFragment"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android:id="@+id/viewer"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android:tag="viewer_fragment"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android:layout_weight="2"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&lt;/LinearLayout&gt;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847950" y="2517525"/>
            <a:ext cx="2059199" cy="95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&lt;fragment&gt;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1. Declare the Fragment inside of the Activity's layout file</a:t>
            </a:r>
          </a:p>
          <a:p>
            <a:endParaRPr lang="en" sz="180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&lt;?xml version="1.0" encoding="utf-8"?&gt;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&lt;LinearLayout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android:orientation="horizontal"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android:layout_height="match_parent"&gt;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</a:t>
            </a:r>
            <a:r>
              <a:rPr lang="en" sz="1400" b="1">
                <a:solidFill>
                  <a:srgbClr val="000000"/>
                </a:solidFill>
              </a:rPr>
              <a:t>android:name="edu.fsu.cs.mobile.example.MyFragment"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android:id="@+id/list"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android:tag="list_fragment"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android:layout_weight="1"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</a:t>
            </a:r>
            <a:r>
              <a:rPr lang="en" sz="1400" b="1">
                <a:solidFill>
                  <a:srgbClr val="000000"/>
                </a:solidFill>
              </a:rPr>
              <a:t>android:name="edu.fsu.cs.mobile.example.MyOtherFragment"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android:id="@+id/viewer"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android:tag="viewer_fragment"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android:layout_weight="2"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&lt;/LinearLayout&gt;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736525" y="2459950"/>
            <a:ext cx="2059199" cy="95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absolute reference to your Fragment class, which includes the package name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1. Declare the Fragment inside of the Activity's layout file</a:t>
            </a:r>
          </a:p>
          <a:p>
            <a:endParaRPr lang="en" sz="180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&lt;?xml version="1.0" encoding="utf-8"?&gt;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&lt;LinearLayout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android:orientation="horizontal"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android:layout_height="match_parent"&gt;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        android:id="@+id/list"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android:tag="list_fragment"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android:layout_weight="1"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android:name="edu.fsu.cs.mobile.example.MyOtherFragment"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        android:id="@+id/viewer"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android:tag="viewer_fragment"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android:layout_weight="2"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&lt;/LinearLayout&gt;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017175" y="3299215"/>
            <a:ext cx="1450799" cy="486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Fragment id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1. Declare the Fragment inside of the Activity's layout file</a:t>
            </a:r>
          </a:p>
          <a:p>
            <a:endParaRPr lang="en" sz="180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&lt;?xml version="1.0" encoding="utf-8"?&gt;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&lt;LinearLayout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android:orientation="horizontal"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android:layout_height="match_parent"&gt;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android:id="@+id/list"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        android:tag="list_fragment"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android:layout_weight="1"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&lt;fragment android:name="edu.fsu.cs.mobile.example.MyOtherFragment"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android:id="@+id/viewer"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        android:tag="viewer_fragment"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android:layout_weight="2"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android:layout_width="match_parent"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android:layout_height="match_parent"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&lt;/LinearLayout&gt;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005175" y="3515490"/>
            <a:ext cx="1450799" cy="486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Fragment TAG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1. Declare the Fragment inside of the Activity's layout file</a:t>
            </a:r>
          </a:p>
          <a:p>
            <a:endParaRPr lang="en" sz="1800" dirty="0"/>
          </a:p>
          <a:p>
            <a:pPr marL="0" indent="0">
              <a:buNone/>
            </a:pPr>
            <a:endParaRPr lang="en" sz="1800" dirty="0"/>
          </a:p>
          <a:p>
            <a:endParaRPr lang="en" sz="1800" dirty="0"/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</a:rPr>
              <a:t>This works because you return a View object in your onCreateView() method for the specified Fragment</a:t>
            </a:r>
          </a:p>
          <a:p>
            <a:endParaRPr lang="en" sz="2400" b="1" dirty="0">
              <a:solidFill>
                <a:srgbClr val="000000"/>
              </a:solidFill>
            </a:endParaRPr>
          </a:p>
          <a:p>
            <a:endParaRPr lang="en" sz="2400" b="1" dirty="0">
              <a:solidFill>
                <a:srgbClr val="000000"/>
              </a:solidFill>
            </a:endParaRP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</a:rPr>
              <a:t>The View then gets embedded into the UI</a:t>
            </a: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2. </a:t>
            </a:r>
            <a:r>
              <a:rPr lang="en" sz="1800" b="1" dirty="0"/>
              <a:t>Programmatically add the Fragment to an existing ViewGroup</a:t>
            </a:r>
          </a:p>
          <a:p>
            <a:endParaRPr lang="en" sz="1800" dirty="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&lt;LinearLayout xmlns:android="http://schemas.android.com/apk/res/android"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android:layout_height="fill_parent"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android:orientation="vertical"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&lt;TextView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android:layout_height="wrap_content" /&gt;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</a:t>
            </a:r>
            <a:r>
              <a:rPr lang="en" sz="1400" b="1" dirty="0"/>
              <a:t>&lt;FrameLayout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        android:id="@+id/fragment_container"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        android:layout_width="match_parent"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        android:layout_height="match_parent"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    &lt;/FrameLayout&gt;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&lt;/LinearLayout&gt;</a:t>
            </a:r>
          </a:p>
        </p:txBody>
      </p:sp>
      <p:sp>
        <p:nvSpPr>
          <p:cNvPr id="454" name="Shape 454"/>
          <p:cNvSpPr/>
          <p:nvPr/>
        </p:nvSpPr>
        <p:spPr>
          <a:xfrm>
            <a:off x="689525" y="3689925"/>
            <a:ext cx="2118900" cy="8759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Use a FrameLayout as a container for your Fragment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/>
              <a:t>&lt;TableLayout xmlns:android="http://schemas.android.com/apk/res/android"</a:t>
            </a:r>
          </a:p>
          <a:p>
            <a:pPr lvl="0" rtl="0">
              <a:buNone/>
            </a:pPr>
            <a:r>
              <a:rPr lang="en" sz="1400"/>
              <a:t>    android:layout_width="match_parent"</a:t>
            </a:r>
          </a:p>
          <a:p>
            <a:pPr lvl="0" rtl="0">
              <a:buNone/>
            </a:pPr>
            <a:r>
              <a:rPr lang="en" sz="1400"/>
              <a:t>    android:layout_height="match_parent" &gt;</a:t>
            </a:r>
          </a:p>
          <a:p>
            <a:pPr lvl="0" rtl="0">
              <a:buNone/>
            </a:pPr>
            <a:r>
              <a:rPr lang="en" sz="1400"/>
              <a:t>    &lt;TableRow</a:t>
            </a:r>
          </a:p>
          <a:p>
            <a:pPr lvl="0" rtl="0">
              <a:buNone/>
            </a:pPr>
            <a:r>
              <a:rPr lang="en" sz="1400"/>
              <a:t>        android:layout_width="wrap_content"</a:t>
            </a:r>
          </a:p>
          <a:p>
            <a:pPr lvl="0" rtl="0">
              <a:buNone/>
            </a:pPr>
            <a:r>
              <a:rPr lang="en" sz="1400"/>
              <a:t>        android:layout_height="wrap_content" &gt;</a:t>
            </a:r>
          </a:p>
          <a:p>
            <a:pPr lvl="0" rtl="0">
              <a:buNone/>
            </a:pPr>
            <a:r>
              <a:rPr lang="en" sz="1400"/>
              <a:t>        &lt;TextView</a:t>
            </a:r>
          </a:p>
          <a:p>
            <a:pPr lvl="0" rtl="0">
              <a:buNone/>
            </a:pPr>
            <a:r>
              <a:rPr lang="en" sz="1400"/>
              <a:t>            android:layout_width="wrap_content"</a:t>
            </a:r>
          </a:p>
          <a:p>
            <a:pPr lvl="0" rtl="0">
              <a:buNone/>
            </a:pPr>
            <a:r>
              <a:rPr lang="en" sz="1400"/>
              <a:t>            android:layout_height="wrap_content"</a:t>
            </a:r>
          </a:p>
          <a:p>
            <a:pPr lvl="0" rtl="0">
              <a:buNone/>
            </a:pPr>
            <a:r>
              <a:rPr lang="en" sz="1400"/>
              <a:t>            android:text="Medium Text"</a:t>
            </a:r>
          </a:p>
          <a:p>
            <a:pPr lvl="0" rtl="0">
              <a:buNone/>
            </a:pPr>
            <a:r>
              <a:rPr lang="en" sz="1400"/>
              <a:t>            android:textAppearance="?android:attr/textAppearanceMedium" /&gt;</a:t>
            </a:r>
          </a:p>
          <a:p>
            <a:pPr lvl="0" rtl="0">
              <a:buNone/>
            </a:pPr>
            <a:r>
              <a:rPr lang="en" sz="1400"/>
              <a:t>    &lt;/TableRow&gt;</a:t>
            </a:r>
          </a:p>
          <a:p>
            <a:pPr lvl="0" rtl="0">
              <a:buNone/>
            </a:pPr>
            <a:r>
              <a:rPr lang="en" sz="1400"/>
              <a:t>    &lt;TableRow</a:t>
            </a:r>
          </a:p>
          <a:p>
            <a:pPr lvl="0" rtl="0">
              <a:buNone/>
            </a:pPr>
            <a:r>
              <a:rPr lang="en" sz="1400"/>
              <a:t>        android:layout_width="wrap_content"</a:t>
            </a:r>
          </a:p>
          <a:p>
            <a:pPr lvl="0" rtl="0">
              <a:buNone/>
            </a:pPr>
            <a:r>
              <a:rPr lang="en" sz="1400"/>
              <a:t>        android:layout_height="wrap_content" &gt;</a:t>
            </a:r>
          </a:p>
          <a:p>
            <a:pPr lvl="0" rtl="0">
              <a:buNone/>
            </a:pPr>
            <a:r>
              <a:rPr lang="en" sz="1400"/>
              <a:t>    &lt;/TableRow&gt;</a:t>
            </a:r>
          </a:p>
          <a:p>
            <a:pPr lvl="0" rtl="0">
              <a:buNone/>
            </a:pPr>
            <a:r>
              <a:rPr lang="en" sz="1400"/>
              <a:t>&lt;/TableLayout&gt;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&lt;LinearLayout xmlns:android="http://schemas.android.com/apk/res/android"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android:layout_height="fill_parent"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android:orientation="vertical"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&lt;TextView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android:layout_height="wrap_content" /&gt;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&lt;FrameLayout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        android:id="@+id/fragment_container"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android:layout_width="match_parent"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android:layout_height="match_parent"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&lt;/FrameLayout&gt;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&lt;/LinearLayout&gt;</a:t>
            </a:r>
          </a:p>
        </p:txBody>
      </p:sp>
      <p:sp>
        <p:nvSpPr>
          <p:cNvPr id="461" name="Shape 461"/>
          <p:cNvSpPr/>
          <p:nvPr/>
        </p:nvSpPr>
        <p:spPr>
          <a:xfrm>
            <a:off x="2841950" y="3988125"/>
            <a:ext cx="2217599" cy="8759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Remember the id of the container ...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&lt;LinearLayout xmlns:android="http://schemas.android.com/apk/res/android"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android:layout_height="fill_parent"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android:orientation="vertical"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&lt;TextView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android:layout_width="fill_parent"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android:layout_height="wrap_content" /&gt;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&lt;FrameLayout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android:id="@+id/fragment_container"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android:layout_width="match_parent"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android:layout_height="match_parent" &gt;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&lt;/FrameLayout&gt;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&lt;/LinearLayout&gt;</a:t>
            </a:r>
          </a:p>
        </p:txBody>
      </p:sp>
      <p:sp>
        <p:nvSpPr>
          <p:cNvPr id="468" name="Shape 468"/>
          <p:cNvSpPr/>
          <p:nvPr/>
        </p:nvSpPr>
        <p:spPr>
          <a:xfrm>
            <a:off x="4839225" y="4675025"/>
            <a:ext cx="2434199" cy="11010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This is main.xml layout file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trans.commit();</a:t>
            </a:r>
          </a:p>
          <a:p>
            <a:pPr marL="0" lvl="0" indent="457200" rtl="0">
              <a:lnSpc>
                <a:spcPct val="115000"/>
              </a:lnSpc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</a:t>
            </a:r>
            <a:r>
              <a:rPr lang="en" sz="1400" b="1"/>
              <a:t>R.layout.main</a:t>
            </a:r>
            <a:r>
              <a:rPr lang="en" sz="1400"/>
              <a:t>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481" name="Shape 481"/>
          <p:cNvSpPr/>
          <p:nvPr/>
        </p:nvSpPr>
        <p:spPr>
          <a:xfrm>
            <a:off x="2730175" y="2804700"/>
            <a:ext cx="2385299" cy="857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This XML layout file contains the FrameLayout container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488" name="Shape 488"/>
          <p:cNvSpPr/>
          <p:nvPr/>
        </p:nvSpPr>
        <p:spPr>
          <a:xfrm>
            <a:off x="1476800" y="3317185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FragmentManager allows you to interact with Fragments that are in an Activity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495" name="Shape 495"/>
          <p:cNvSpPr/>
          <p:nvPr/>
        </p:nvSpPr>
        <p:spPr>
          <a:xfrm>
            <a:off x="1553000" y="3621985"/>
            <a:ext cx="2964299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FragmentTransaction allows you to perform operations on Fragments (add, remove, replace)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502" name="Shape 502"/>
          <p:cNvSpPr/>
          <p:nvPr/>
        </p:nvSpPr>
        <p:spPr>
          <a:xfrm>
            <a:off x="1553000" y="3926785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Our Fragment doesn't exist at this point (was not specified in XML), let's create an instance of it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509" name="Shape 509"/>
          <p:cNvSpPr/>
          <p:nvPr/>
        </p:nvSpPr>
        <p:spPr>
          <a:xfrm>
            <a:off x="1324400" y="4231585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our Fragment to the FrameLayout container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</a:t>
            </a:r>
            <a:r>
              <a:rPr lang="en" sz="1400" b="1"/>
              <a:t>"my_fragment</a:t>
            </a:r>
            <a:r>
              <a:rPr lang="en" sz="1400"/>
              <a:t>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516" name="Shape 516"/>
          <p:cNvSpPr/>
          <p:nvPr/>
        </p:nvSpPr>
        <p:spPr>
          <a:xfrm>
            <a:off x="4628750" y="4183535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unique TAG for your Fragment, so that you can reference it later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Adding a Fragment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2. Programmatically add the Fragment to an existing ViewGroup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523" name="Shape 523"/>
          <p:cNvSpPr/>
          <p:nvPr/>
        </p:nvSpPr>
        <p:spPr>
          <a:xfrm>
            <a:off x="1257525" y="4573660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Update the UI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Now let's look at Java code that can build a similar UI at runtime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/>
              <a:t>You will often want to pass data from your Activity to your Fragment. You can do this several ways. From within the Activity ...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400"/>
              <a:t>public void onCreate(Bundle savedInstance) {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400"/>
              <a:t>	super.onCreate(savedInstance);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1400"/>
              <a:t>setContentView(R.layout.main);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 b="1"/>
              <a:t>fragment.my_custom_field = value;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 b="1"/>
              <a:t>fragment.setMyCustomField(value);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400"/>
              <a:t>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will often want to pass data from your Activity to your Fragment. You can do this several ways. From within the Activity ...</a:t>
            </a:r>
          </a:p>
          <a:p>
            <a:endParaRPr lang="en" sz="1800"/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will often want to pass data from your Activity to your Fragment. You can do this several ways. From within the Activity ...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savedInstance) {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400"/>
              <a:t>	super.onCreate(savedInstance);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setContentView(R.layout.main);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fragment.my_custom_field = value;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fragment.setMyCustomField(value);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4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400"/>
              <a:t>}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</p:txBody>
      </p:sp>
      <p:sp>
        <p:nvSpPr>
          <p:cNvPr id="542" name="Shape 542"/>
          <p:cNvSpPr/>
          <p:nvPr/>
        </p:nvSpPr>
        <p:spPr>
          <a:xfrm>
            <a:off x="2681625" y="3071136"/>
            <a:ext cx="3515400" cy="1050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will need to have my_custom_field as a public field in your Fragment, and setMyCustomField() as a public method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Alternatively, you can use Fragments setArguments(Bundle) and getArguments() methods.</a:t>
            </a:r>
          </a:p>
          <a:p>
            <a:endParaRPr lang="en" sz="1800" b="1"/>
          </a:p>
          <a:p>
            <a:endParaRPr lang="en" sz="1800" b="1"/>
          </a:p>
          <a:p>
            <a:endParaRPr lang="en" sz="1800" b="1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Alternatively, you can use Fragments setArguments(Bundle) and getArguments() methods.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onCreate(Bundle savedInstance)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super.onCreate(savedInstance);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Bundle extras = new Bundle();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extras.putInt("selected",15);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fragment.setArguments(extras);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trans.commit();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Alternatively, you can use Fragments setArguments(Bundle) and getArguments() methods.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onCreate(Bundle savedInstance)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super.onCreate(savedInstance);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Bundle extras = new Bundle();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extras.putInt("selected",15);</a:t>
            </a:r>
          </a:p>
          <a:p>
            <a:pPr marL="914400" lvl="0" indent="0" rtl="0">
              <a:lnSpc>
                <a:spcPct val="115000"/>
              </a:lnSpc>
              <a:buNone/>
            </a:pPr>
            <a:r>
              <a:rPr lang="en" sz="1200"/>
              <a:t>fragment.setArguments(extras);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trans.commit();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561" name="Shape 561"/>
          <p:cNvSpPr/>
          <p:nvPr/>
        </p:nvSpPr>
        <p:spPr>
          <a:xfrm>
            <a:off x="2043200" y="3295527"/>
            <a:ext cx="1611899" cy="700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You've seen Bundle before!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Alternatively, you can use Fragments setArguments(Bundle) and getArguments() methods.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onCreate(Bundle savedInstance)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super.onCreate(savedInstance);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Bundle extras = new Bundle();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extras.putInt("selected",15);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fragment.setArguments(extras);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trans.add(R.id.fragment_container, fragment, "my_fragment");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trans.commit();</a:t>
            </a:r>
          </a:p>
          <a:p>
            <a:pPr marL="457200" lvl="0" indent="0" rtl="0">
              <a:lnSpc>
                <a:spcPct val="115000"/>
              </a:lnSpc>
              <a:buNone/>
            </a:pPr>
            <a:r>
              <a:rPr lang="en" sz="1200"/>
              <a:t>}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68" name="Shape 568"/>
          <p:cNvSpPr/>
          <p:nvPr/>
        </p:nvSpPr>
        <p:spPr>
          <a:xfrm>
            <a:off x="1445275" y="3514584"/>
            <a:ext cx="2101199" cy="9809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setArguments() takes a Bundle as an argument. This is a standard Fragment method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endParaRPr lang="en" sz="1800"/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</a:t>
            </a:r>
            <a:r>
              <a:rPr lang="en" sz="1200" b="1"/>
              <a:t>Bundle state</a:t>
            </a:r>
            <a:r>
              <a:rPr lang="en" sz="1200"/>
              <a:t>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587" name="Shape 587"/>
          <p:cNvSpPr/>
          <p:nvPr/>
        </p:nvSpPr>
        <p:spPr>
          <a:xfrm>
            <a:off x="5028000" y="2119900"/>
            <a:ext cx="2472899" cy="833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Bundle args and Bundle state are two separate Bundles. Ignore Bundle state for now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54871" y="1639128"/>
            <a:ext cx="45630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&lt;TableLayout     android:layout_width="match_parent"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android:layout_height="match_parent"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38761D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  <a:r>
              <a:rPr lang="en" sz="1400">
                <a:solidFill>
                  <a:srgbClr val="0B5394"/>
                </a:solidFill>
              </a:rPr>
              <a:t>&lt;TextView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android:layout_height="wrap_content"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android:text="Medium Text"/&gt;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000000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&lt;/TableLayout&gt;</a:t>
            </a:r>
          </a:p>
          <a:p>
            <a:endParaRPr lang="en" sz="1400">
              <a:solidFill>
                <a:srgbClr val="FF0000"/>
              </a:solidFill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616073" y="1639128"/>
            <a:ext cx="44511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public void onCreate(Bundle state) {</a:t>
            </a:r>
          </a:p>
          <a:p>
            <a:pPr marL="457200" lvl="0" indent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super.onCreate(savedInstanceState);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None/>
            </a:pPr>
            <a:r>
              <a:rPr lang="en" sz="1300">
                <a:solidFill>
                  <a:srgbClr val="FF0000"/>
                </a:solidFill>
              </a:rPr>
              <a:t>TableLayout layout = new TableLayout(this);</a:t>
            </a:r>
          </a:p>
          <a:p>
            <a:endParaRPr lang="en" sz="1300">
              <a:solidFill>
                <a:srgbClr val="FF0000"/>
              </a:solidFill>
            </a:endParaRPr>
          </a:p>
          <a:p>
            <a:pPr lvl="0" indent="457200" rtl="0">
              <a:buNone/>
            </a:pPr>
            <a:r>
              <a:rPr lang="en" sz="1300">
                <a:solidFill>
                  <a:srgbClr val="38761D"/>
                </a:solidFill>
              </a:rPr>
              <a:t>TableRow row = new TableRow(this);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TextView tv = new TextView(this);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tv.setText("Medium Text");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row.addView(tv);</a:t>
            </a:r>
          </a:p>
          <a:p>
            <a:pPr lvl="0" indent="457200" rtl="0">
              <a:buNone/>
            </a:pPr>
            <a:r>
              <a:rPr lang="en" sz="1300">
                <a:solidFill>
                  <a:srgbClr val="38761D"/>
                </a:solidFill>
              </a:rPr>
              <a:t>layout.addView(row);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None/>
            </a:pPr>
            <a:r>
              <a:rPr lang="en" sz="1300"/>
              <a:t>row = new TableRow(this);</a:t>
            </a:r>
          </a:p>
          <a:p>
            <a:pPr lvl="0" indent="457200" rtl="0">
              <a:buNone/>
            </a:pPr>
            <a:r>
              <a:rPr lang="en" sz="1300"/>
              <a:t>layout.addView(row);</a:t>
            </a:r>
          </a:p>
          <a:p>
            <a:endParaRPr lang="en" sz="1300"/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setContentView(layout);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}</a:t>
            </a:r>
          </a:p>
          <a:p>
            <a:endParaRPr lang="en" sz="1300"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594" name="Shape 594"/>
          <p:cNvSpPr/>
          <p:nvPr/>
        </p:nvSpPr>
        <p:spPr>
          <a:xfrm>
            <a:off x="2228625" y="2328275"/>
            <a:ext cx="2472899" cy="833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 the arguments that were passed by the Activity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601" name="Shape 601"/>
          <p:cNvSpPr/>
          <p:nvPr/>
        </p:nvSpPr>
        <p:spPr>
          <a:xfrm>
            <a:off x="2228625" y="2937875"/>
            <a:ext cx="2472899" cy="833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onCreateView must return a View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608" name="Shape 608"/>
          <p:cNvSpPr/>
          <p:nvPr/>
        </p:nvSpPr>
        <p:spPr>
          <a:xfrm>
            <a:off x="1884375" y="3996100"/>
            <a:ext cx="2472899" cy="833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may need to get the arguments at this point in the Lifecycle instead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Passing data to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Then, in your Fragment, you can get the arguments using getArguments()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MyFragment extends Fragment{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View onCreateView(LayoutInflater inflater, ViewGroup container, 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...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	return new TextView(getActivity());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@Override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public void onActivityCreated(Bundle state) {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super.onActivityCreated(state);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	Bundle args = getArguments();</a:t>
            </a:r>
          </a:p>
          <a:p>
            <a:pPr marL="457200" lvl="0" indent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615" name="Shape 615"/>
          <p:cNvSpPr/>
          <p:nvPr/>
        </p:nvSpPr>
        <p:spPr>
          <a:xfrm>
            <a:off x="1884375" y="3842084"/>
            <a:ext cx="3532800" cy="987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usually if you extended ListFragment instead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How to Reference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1" dirty="0"/>
              <a:t>A Fragment is not a View!</a:t>
            </a:r>
          </a:p>
          <a:p>
            <a:endParaRPr lang="en" sz="1800" b="1" dirty="0"/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You can't call findViewById() in order to reference a Fragment within an Activity</a:t>
            </a:r>
          </a:p>
          <a:p>
            <a:endParaRPr lang="en" sz="1800" dirty="0"/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use getFragmentManager().findFragmentById() or getFragmentManager().findFragmentByTag() instead</a:t>
            </a:r>
          </a:p>
          <a:p>
            <a:endParaRPr lang="en" sz="1800" dirty="0"/>
          </a:p>
          <a:p>
            <a:pPr marL="457200" lvl="0" indent="-3429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of course, an instance of your Fragment </a:t>
            </a:r>
            <a:r>
              <a:rPr lang="en" sz="1800" dirty="0" smtClean="0"/>
              <a:t>Manager needs </a:t>
            </a:r>
            <a:r>
              <a:rPr lang="en" sz="1800" dirty="0"/>
              <a:t>to already be a part of your Activity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600" dirty="0"/>
              <a:t>FragmentManager manager = getFragmentManager();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600" dirty="0"/>
              <a:t>MyFragment fragment = (MyFragment) manager.findFragmentById(R.id.fragment_id);</a:t>
            </a:r>
          </a:p>
          <a:p>
            <a:pPr lvl="0">
              <a:lnSpc>
                <a:spcPct val="115000"/>
              </a:lnSpc>
              <a:buNone/>
            </a:pPr>
            <a:r>
              <a:rPr lang="en" sz="1600" dirty="0"/>
              <a:t>MyFragment fragment = (MyFragment) manager.findFragmentByTag("my_fragment");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Removing a Fragment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 b="1"/>
              <a:t>
</a:t>
            </a:r>
          </a:p>
          <a:p>
            <a:endParaRPr lang="en" sz="1800" b="1"/>
          </a:p>
          <a:p>
            <a:endParaRPr lang="en" sz="1800" b="1"/>
          </a:p>
          <a:p>
            <a:endParaRPr lang="en" sz="1800" b="1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can also remove Fragments from the UI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Removing a Fragment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You can also replace one Fragment with another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manager.findFragmentById(R.id.my_fragment);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trans.remove(fragment);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Removing a Fragment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You can also replace one Fragment with another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MyFragment fragment = manager.findFragmentById(R.id.my_fragment);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trans.remove(fragment);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640" name="Shape 640"/>
          <p:cNvSpPr/>
          <p:nvPr/>
        </p:nvSpPr>
        <p:spPr>
          <a:xfrm>
            <a:off x="2044175" y="3910460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can only remove it if it was added somehow. This gets a reference to a Fragment that was already added.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Removing a Fragment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You can also replace one Fragment with another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manager.findFragmentById(R.id.my_fragment);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trans.remove(fragment);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647" name="Shape 647"/>
          <p:cNvSpPr/>
          <p:nvPr/>
        </p:nvSpPr>
        <p:spPr>
          <a:xfrm>
            <a:off x="1491450" y="4306985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Remove the Fragment from this Activity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Replacing a Fragment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pPr lvl="0" rtl="0">
              <a:lnSpc>
                <a:spcPct val="115000"/>
              </a:lnSpc>
              <a:buNone/>
            </a:pPr>
            <a:r>
              <a:rPr lang="en" sz="2400"/>
              <a:t>You can replace a Fragment by removing an existing Fragment and adding an new one. But an easier way to do this is to call replace() instead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4871" y="1639128"/>
            <a:ext cx="45630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&lt;TableLayout     android:layout_width="match_parent"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android:layout_height="match_parent"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38761D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  <a:r>
              <a:rPr lang="en" sz="1400">
                <a:solidFill>
                  <a:srgbClr val="0B5394"/>
                </a:solidFill>
              </a:rPr>
              <a:t>&lt;TextView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android:layout_height="wrap_content"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android:text="Medium Text"/&gt;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000000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&lt;/TableLayout&gt;</a:t>
            </a:r>
          </a:p>
          <a:p>
            <a:endParaRPr lang="en" sz="1400">
              <a:solidFill>
                <a:srgbClr val="FF0000"/>
              </a:solidFill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4616073" y="1639128"/>
            <a:ext cx="44511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public void onCreate(Bundle state) {</a:t>
            </a:r>
          </a:p>
          <a:p>
            <a:pPr marL="457200" lvl="0" indent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super.onCreate(savedInstanceState);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TableLayout layout = new TableLayout(</a:t>
            </a:r>
            <a:r>
              <a:rPr lang="en" sz="1300" b="1">
                <a:solidFill>
                  <a:srgbClr val="FF0000"/>
                </a:solidFill>
              </a:rPr>
              <a:t>this</a:t>
            </a:r>
            <a:r>
              <a:rPr lang="en" sz="1300">
                <a:solidFill>
                  <a:srgbClr val="FF0000"/>
                </a:solidFill>
              </a:rPr>
              <a:t>);</a:t>
            </a:r>
          </a:p>
          <a:p>
            <a:endParaRPr lang="en" sz="1300">
              <a:solidFill>
                <a:srgbClr val="FF0000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TableRow row = new TableRow(this);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TextView tv = new TextView(this);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tv.setText("Medium Text");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row.addView(tv);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layout.addView(row);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row = new TableRow(this);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layout.addView(row);</a:t>
            </a:r>
          </a:p>
          <a:p>
            <a:endParaRPr lang="en" sz="1300"/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setContentView(layout);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}</a:t>
            </a:r>
          </a:p>
          <a:p>
            <a:endParaRPr lang="en" sz="1300"/>
          </a:p>
        </p:txBody>
      </p:sp>
      <p:sp>
        <p:nvSpPr>
          <p:cNvPr id="225" name="Shape 225"/>
          <p:cNvSpPr/>
          <p:nvPr/>
        </p:nvSpPr>
        <p:spPr>
          <a:xfrm>
            <a:off x="5693910" y="1221259"/>
            <a:ext cx="3177300" cy="1137000"/>
          </a:xfrm>
          <a:prstGeom prst="wedgeRoundRectCallout">
            <a:avLst>
              <a:gd name="adj1" fmla="val 21883"/>
              <a:gd name="adj2" fmla="val 6867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This argument asks for a Context, e.g.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this </a:t>
            </a:r>
            <a:r>
              <a:rPr lang="en"/>
              <a:t>or </a:t>
            </a:r>
            <a:r>
              <a:rPr lang="en" b="1"/>
              <a:t>getApplicationContext()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Replacing a Fragment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You can also replace Fragments</a:t>
            </a:r>
          </a:p>
          <a:p>
            <a:endParaRPr lang="en" sz="1800" b="1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trans.replace(R.id.fragment_container, 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Replacing a Fragment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can also replace Fragments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trans.replace(R.id.fragment_container, 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666" name="Shape 666"/>
          <p:cNvSpPr/>
          <p:nvPr/>
        </p:nvSpPr>
        <p:spPr>
          <a:xfrm>
            <a:off x="2044175" y="3910460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Reference the Fragment (if you don't already have a reference to it)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Replacing a Fragment</a:t>
            </a:r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can also replace Fragments</a:t>
            </a:r>
          </a:p>
          <a:p>
            <a:endParaRPr lang="en" sz="1800"/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class MyActivity extends Activity {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FragmentManager manager = getFragmentManager();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FragmentTransaction trans = manager.beginTransaction();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MyFragment fragment = new MyFragment();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trans.replace(R.id.fragment_container, fragment);</a:t>
            </a:r>
          </a:p>
          <a:p>
            <a:pPr marL="91440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trans.commit();</a:t>
            </a:r>
          </a:p>
          <a:p>
            <a:pPr lvl="0" indent="45720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endParaRPr lang="en" sz="1400"/>
          </a:p>
          <a:p>
            <a:endParaRPr lang="en" sz="1400"/>
          </a:p>
        </p:txBody>
      </p:sp>
      <p:sp>
        <p:nvSpPr>
          <p:cNvPr id="673" name="Shape 673"/>
          <p:cNvSpPr/>
          <p:nvPr/>
        </p:nvSpPr>
        <p:spPr>
          <a:xfrm>
            <a:off x="1434575" y="4291460"/>
            <a:ext cx="2664900" cy="950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Remove Fragment from the Activity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Fragments - Reference the Activity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You can reference the controlling Activity from within the Fragment</a:t>
            </a:r>
          </a:p>
          <a:p>
            <a:endParaRPr lang="en" sz="2400"/>
          </a:p>
          <a:p>
            <a:endParaRPr lang="en" sz="2400"/>
          </a:p>
          <a:p>
            <a:pPr lvl="0" rtl="0">
              <a:lnSpc>
                <a:spcPct val="115000"/>
              </a:lnSpc>
              <a:buNone/>
            </a:pPr>
            <a:r>
              <a:rPr lang="en" sz="2400"/>
              <a:t>e.g, in the onCreateView() method of the Fragment class:</a:t>
            </a:r>
          </a:p>
          <a:p>
            <a:endParaRPr lang="en" sz="2400"/>
          </a:p>
          <a:p>
            <a:endParaRPr lang="en"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View listView =</a:t>
            </a:r>
            <a:r>
              <a:rPr lang="en" sz="2400">
                <a:solidFill>
                  <a:srgbClr val="000000"/>
                </a:solidFill>
                <a:hlinkClick r:id="rId3"/>
              </a:rPr>
              <a:t> getActivity()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>
                <a:solidFill>
                  <a:srgbClr val="000000"/>
                </a:solidFill>
                <a:hlinkClick r:id="rId4"/>
              </a:rPr>
              <a:t>findViewById</a:t>
            </a:r>
            <a:r>
              <a:rPr lang="en" sz="2400">
                <a:solidFill>
                  <a:srgbClr val="000000"/>
                </a:solidFill>
              </a:rPr>
              <a:t>(R.id.list);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Permissions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no </a:t>
            </a:r>
            <a:r>
              <a:rPr lang="en" sz="1800" dirty="0">
                <a:solidFill>
                  <a:srgbClr val="000000"/>
                </a:solidFill>
              </a:rPr>
              <a:t>application, by default, has permission to perform any operations that would adversely impact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other applications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the operating system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the user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endParaRPr lang="en" sz="1800" dirty="0">
              <a:solidFill>
                <a:srgbClr val="000000"/>
              </a:solidFill>
            </a:endParaRPr>
          </a:p>
          <a:p>
            <a:endParaRPr lang="en" sz="1800" dirty="0">
              <a:solidFill>
                <a:srgbClr val="000000"/>
              </a:solidFill>
            </a:endParaRPr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00000"/>
                </a:solidFill>
              </a:rPr>
              <a:t>How does the system know that this app uses these permissions?</a:t>
            </a:r>
          </a:p>
        </p:txBody>
      </p:sp>
      <p:sp>
        <p:nvSpPr>
          <p:cNvPr id="686" name="Shape 686"/>
          <p:cNvSpPr/>
          <p:nvPr/>
        </p:nvSpPr>
        <p:spPr>
          <a:xfrm>
            <a:off x="5286800" y="1669263"/>
            <a:ext cx="2897744" cy="48295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Using Permissions</a:t>
            </a:r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Permissions requested by your application must be specified in the Android Manifest file.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For example, here we request permission to access the Internet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&lt;manifest xmlns:android="http://schemas.android.com/apk/res/android"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package="com.android.app.myapp" 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  <a:r>
              <a:rPr lang="en" sz="1800" b="1">
                <a:solidFill>
                  <a:srgbClr val="000000"/>
                </a:solidFill>
              </a:rPr>
              <a:t>&lt;uses-permission android:name="android.permission.INTERNET" /&gt;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...</a:t>
            </a:r>
          </a:p>
          <a:p>
            <a:pPr marL="1397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&lt;/manifest&gt;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How to Request Permissions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Your app doesn't request to use any permissions by default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To request to use a permission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AndroidManifest.xml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the Permissions tab at the bottom of the Editor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</a:t>
            </a:r>
            <a:r>
              <a:rPr lang="en" sz="1800" b="1">
                <a:solidFill>
                  <a:srgbClr val="000000"/>
                </a:solidFill>
              </a:rPr>
              <a:t>Add ...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</a:t>
            </a:r>
            <a:r>
              <a:rPr lang="en" sz="1800" b="1">
                <a:solidFill>
                  <a:srgbClr val="000000"/>
                </a:solidFill>
              </a:rPr>
              <a:t>Uses Permission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the permission you want to request from the drop-down list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Save AndroidManifest.xml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 - WebView Example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 WebView is a View that allows you to load and display web page content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 - WebView Example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1600"/>
              <a:t>
@Override</a:t>
            </a:r>
          </a:p>
          <a:p>
            <a:pPr marL="0" lvl="0" indent="0" rtl="0"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None/>
            </a:pPr>
            <a:r>
              <a:rPr lang="en" sz="1600"/>
              <a:t>WebView webview = (WebView) findViewById(</a:t>
            </a:r>
            <a:r>
              <a:rPr lang="en" sz="1600" b="1"/>
              <a:t>R.id.webView1</a:t>
            </a:r>
            <a:r>
              <a:rPr lang="en" sz="1600"/>
              <a:t>);</a:t>
            </a:r>
          </a:p>
          <a:p>
            <a:endParaRPr lang="en" sz="1600"/>
          </a:p>
          <a:p>
            <a:pPr lvl="0" indent="457200" rtl="0">
              <a:buNone/>
            </a:pPr>
            <a:r>
              <a:rPr lang="en" sz="1600"/>
              <a:t>webview.setWebViewClient(new WebViewClient() {</a:t>
            </a:r>
          </a:p>
          <a:p>
            <a:pPr marL="457200" lvl="0" indent="457200" rtl="0">
              <a:buNone/>
            </a:pPr>
            <a:r>
              <a:rPr lang="en" sz="1600"/>
              <a:t>@Override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boolean shouldOverrideUrlLoading(WebView view, String url) {</a:t>
            </a:r>
          </a:p>
          <a:p>
            <a:pPr marL="914400" lvl="0" indent="457200" rtl="0">
              <a:buNone/>
            </a:pPr>
            <a:r>
              <a:rPr lang="en" sz="1600"/>
              <a:t>return false;</a:t>
            </a:r>
          </a:p>
          <a:p>
            <a:pPr marL="457200" lvl="0" indent="0" rtl="0">
              <a:buNone/>
            </a:pPr>
            <a:r>
              <a:rPr lang="en" sz="1600"/>
              <a:t>        	}</a:t>
            </a:r>
          </a:p>
          <a:p>
            <a:pPr lvl="0" rtl="0">
              <a:buNone/>
            </a:pPr>
            <a:r>
              <a:rPr lang="en" sz="1600"/>
              <a:t>        });</a:t>
            </a:r>
          </a:p>
          <a:p>
            <a:pPr lvl="0" rtl="0">
              <a:buNone/>
            </a:pPr>
            <a:r>
              <a:rPr lang="en" sz="1600"/>
              <a:t>        </a:t>
            </a:r>
          </a:p>
          <a:p>
            <a:pPr lvl="0" rtl="0">
              <a:buNone/>
            </a:pPr>
            <a:r>
              <a:rPr lang="en" sz="1600"/>
              <a:t>        webview.loadUrl("http://www.google.com");</a:t>
            </a:r>
          </a:p>
          <a:p>
            <a:pPr lvl="0" rtl="0">
              <a:buNone/>
            </a:pPr>
            <a:r>
              <a:rPr lang="en" sz="1600"/>
              <a:t>}</a:t>
            </a:r>
          </a:p>
        </p:txBody>
      </p:sp>
      <p:sp>
        <p:nvSpPr>
          <p:cNvPr id="711" name="Shape 711"/>
          <p:cNvSpPr/>
          <p:nvPr/>
        </p:nvSpPr>
        <p:spPr>
          <a:xfrm>
            <a:off x="5119350" y="1642050"/>
            <a:ext cx="1854600" cy="879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Of course, this is in our XML layout file somewhere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 - WebView Example</a:t>
            </a:r>
          </a:p>
        </p:txBody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WebView webview = (WebView) findViewById(</a:t>
            </a:r>
            <a:r>
              <a:rPr lang="en" sz="1600" b="1"/>
              <a:t>R.id.webView1</a:t>
            </a:r>
            <a:r>
              <a:rPr lang="en" sz="1600"/>
              <a:t>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webview.setWebViewClient(new WebViewClient()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@Override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public boolean shouldOverrideUrlLoading(WebView view, String url) {</a:t>
            </a:r>
          </a:p>
          <a:p>
            <a:pPr marL="914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return false;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});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webview.loadUrl("http://www.google.com");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18" name="Shape 718"/>
          <p:cNvSpPr/>
          <p:nvPr/>
        </p:nvSpPr>
        <p:spPr>
          <a:xfrm>
            <a:off x="511925" y="2298875"/>
            <a:ext cx="2810999" cy="879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block of code prevents the system from opening the URL in the default browser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4871" y="1639128"/>
            <a:ext cx="45630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&lt;TableLayout     android:layout_width="match_parent"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android:layout_height="match_parent"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38761D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  <a:r>
              <a:rPr lang="en" sz="1400">
                <a:solidFill>
                  <a:srgbClr val="0B5394"/>
                </a:solidFill>
              </a:rPr>
              <a:t>&lt;TextView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android:layout_height="wrap_content"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android:text="Medium Text"/&gt;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000000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&lt;/TableLayout&gt;</a:t>
            </a:r>
          </a:p>
          <a:p>
            <a:endParaRPr lang="en" sz="1400">
              <a:solidFill>
                <a:srgbClr val="FF0000"/>
              </a:solidFill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616073" y="1639128"/>
            <a:ext cx="44511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public void onCreate(Bundle state) {</a:t>
            </a:r>
          </a:p>
          <a:p>
            <a:pPr marL="457200" lvl="0" indent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super.onCreate(savedInstanceState);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TableLayout layout = new TableLayout(</a:t>
            </a:r>
            <a:r>
              <a:rPr lang="en" sz="1300" b="1">
                <a:solidFill>
                  <a:srgbClr val="FF0000"/>
                </a:solidFill>
              </a:rPr>
              <a:t>this</a:t>
            </a:r>
            <a:r>
              <a:rPr lang="en" sz="1300">
                <a:solidFill>
                  <a:srgbClr val="FF0000"/>
                </a:solidFill>
              </a:rPr>
              <a:t>);</a:t>
            </a:r>
          </a:p>
          <a:p>
            <a:endParaRPr lang="en" sz="1300">
              <a:solidFill>
                <a:srgbClr val="FF0000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TableRow row = new TableRow(this);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TextView tv = new TextView(this);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tv.setText("Medium Text");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row.addView(tv);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layout.addView(row);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row = new TableRow(this);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layout.addView(row);</a:t>
            </a:r>
          </a:p>
          <a:p>
            <a:endParaRPr lang="en" sz="1300"/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setContentView(layout);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}</a:t>
            </a:r>
          </a:p>
          <a:p>
            <a:endParaRPr lang="en" sz="1300"/>
          </a:p>
        </p:txBody>
      </p:sp>
      <p:sp>
        <p:nvSpPr>
          <p:cNvPr id="233" name="Shape 233"/>
          <p:cNvSpPr/>
          <p:nvPr/>
        </p:nvSpPr>
        <p:spPr>
          <a:xfrm>
            <a:off x="5693910" y="1221259"/>
            <a:ext cx="3177300" cy="1137000"/>
          </a:xfrm>
          <a:prstGeom prst="wedgeRoundRectCallout">
            <a:avLst>
              <a:gd name="adj1" fmla="val 21883"/>
              <a:gd name="adj2" fmla="val 6867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"this" refers to the instance of whichever class the code is currently in!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 - WebView Example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WebView webview = (WebView) findViewById(</a:t>
            </a:r>
            <a:r>
              <a:rPr lang="en" sz="1600" b="1"/>
              <a:t>R.id.webView1</a:t>
            </a:r>
            <a:r>
              <a:rPr lang="en" sz="1600"/>
              <a:t>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webview.setWebViewClient(new WebViewClient()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 boolean shouldOverrideUrlLoading(WebView view, String url) {</a:t>
            </a:r>
          </a:p>
          <a:p>
            <a:pPr marL="914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return false;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});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webview.loadUrl("http://www.google.com");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25" name="Shape 725"/>
          <p:cNvSpPr/>
          <p:nvPr/>
        </p:nvSpPr>
        <p:spPr>
          <a:xfrm>
            <a:off x="1448875" y="3206850"/>
            <a:ext cx="2810999" cy="879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It has to return false, in order to load the URL in our webview instead of the default browser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 - WebView Example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
@Override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void onCreate(Bundle savedInstanceState) 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WebView webview = (WebView) findViewById(</a:t>
            </a:r>
            <a:r>
              <a:rPr lang="en" sz="1600" b="1"/>
              <a:t>R.id.webView1</a:t>
            </a:r>
            <a:r>
              <a:rPr lang="en" sz="1600"/>
              <a:t>);</a:t>
            </a:r>
          </a:p>
          <a:p>
            <a:endParaRPr lang="en" sz="1600"/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webview.setWebViewClient(new WebViewClient() {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</a:t>
            </a:r>
          </a:p>
          <a:p>
            <a:pPr marL="4572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public boolean shouldOverrideUrlLoading(WebView view, String url) {</a:t>
            </a:r>
          </a:p>
          <a:p>
            <a:pPr marL="914400"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return false;</a:t>
            </a:r>
          </a:p>
          <a:p>
            <a:pPr marL="457200" lvl="0" indent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	}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});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        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        webview.loadUrl("http://www.google.com");</a:t>
            </a:r>
          </a:p>
          <a:p>
            <a:pPr lv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  <p:sp>
        <p:nvSpPr>
          <p:cNvPr id="732" name="Shape 732"/>
          <p:cNvSpPr/>
          <p:nvPr/>
        </p:nvSpPr>
        <p:spPr>
          <a:xfrm>
            <a:off x="1304000" y="3970973"/>
            <a:ext cx="2810999" cy="12557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WebView will not load the URL if you don't have INTERNET permissions!, i.e.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android.permissions.INTERNET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Permissions</a:t>
            </a:r>
          </a:p>
        </p:txBody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There are many more permissions that can be used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can find a list of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Application Components</a:t>
            </a:r>
          </a:p>
        </p:txBody>
      </p:sp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Activity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62500"/>
              <a:buFont typeface="Arial"/>
              <a:buAutoNum type="arabicPeriod"/>
            </a:pPr>
            <a:r>
              <a:rPr lang="en" sz="4800" b="1"/>
              <a:t>Broadcast Receiver</a:t>
            </a:r>
          </a:p>
          <a:p>
            <a:endParaRPr lang="en" sz="4800" b="1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Content Provider</a:t>
            </a:r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Service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Broadcast Receiver</a:t>
            </a:r>
          </a:p>
        </p:txBody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99999"/>
              <a:buFont typeface="Arial"/>
              <a:buChar char="•"/>
            </a:pPr>
            <a:r>
              <a:rPr lang="en" sz="2500" dirty="0">
                <a:solidFill>
                  <a:srgbClr val="0BD0D9"/>
                </a:solidFill>
              </a:rPr>
              <a:t></a:t>
            </a:r>
            <a:r>
              <a:rPr lang="en" sz="2600" dirty="0">
                <a:solidFill>
                  <a:srgbClr val="000000"/>
                </a:solidFill>
              </a:rPr>
              <a:t>a component that responds to system wide broadcast announcements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Courier New"/>
              <a:buChar char="o"/>
            </a:pPr>
            <a:r>
              <a:rPr lang="en" sz="2000" dirty="0">
                <a:solidFill>
                  <a:srgbClr val="0F6FC6"/>
                </a:solidFill>
              </a:rPr>
              <a:t></a:t>
            </a:r>
            <a:r>
              <a:rPr lang="en" sz="2400" dirty="0">
                <a:solidFill>
                  <a:srgbClr val="000000"/>
                </a:solidFill>
              </a:rPr>
              <a:t>Incoming SMS, MMS, Email, phone call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Battery low, Screen has turned off, or a picture was captured.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99999"/>
              <a:buFont typeface="Arial"/>
              <a:buChar char="•"/>
            </a:pPr>
            <a:r>
              <a:rPr lang="en" sz="2500" dirty="0">
                <a:solidFill>
                  <a:srgbClr val="0BD0D9"/>
                </a:solidFill>
              </a:rPr>
              <a:t></a:t>
            </a:r>
            <a:r>
              <a:rPr lang="en" sz="2600" dirty="0">
                <a:solidFill>
                  <a:srgbClr val="000000"/>
                </a:solidFill>
              </a:rPr>
              <a:t>think of a Broadcast receiver as a “gateway” to the other components.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intended to very little work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Depending</a:t>
            </a:r>
            <a:r>
              <a:rPr lang="en" sz="2400" dirty="0">
                <a:solidFill>
                  <a:srgbClr val="000000"/>
                </a:solidFill>
              </a:rPr>
              <a:t> on the incoming event </a:t>
            </a:r>
            <a:r>
              <a:rPr lang="en" sz="2400" dirty="0" smtClean="0">
                <a:solidFill>
                  <a:srgbClr val="000000"/>
                </a:solidFill>
              </a:rPr>
              <a:t>to the </a:t>
            </a:r>
            <a:r>
              <a:rPr lang="en" sz="2400" dirty="0">
                <a:solidFill>
                  <a:srgbClr val="000000"/>
                </a:solidFill>
              </a:rPr>
              <a:t>receiver, it could start a Service or Activity.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 Receiver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To add a new Broadcast </a:t>
            </a:r>
            <a:r>
              <a:rPr lang="en" dirty="0" smtClean="0"/>
              <a:t>Receiver</a:t>
            </a:r>
            <a:endParaRPr lang="en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open the AndroidManifest.xml file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click on the Application tab at the bottom of the window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under the Application Nodes section, click Add ...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select Receiver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in the Attributes for Receiver section, click on the </a:t>
            </a:r>
            <a:r>
              <a:rPr lang="en" sz="2400" u="sng" dirty="0">
                <a:solidFill>
                  <a:srgbClr val="073763"/>
                </a:solidFill>
                <a:hlinkClick r:id="rId3"/>
              </a:rPr>
              <a:t>Name*</a:t>
            </a:r>
            <a:r>
              <a:rPr lang="en" sz="2400" dirty="0"/>
              <a:t> </a:t>
            </a:r>
            <a:r>
              <a:rPr lang="en" sz="2400" dirty="0">
                <a:solidFill>
                  <a:srgbClr val="000000"/>
                </a:solidFill>
              </a:rPr>
              <a:t>link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Enter the name of your Broadcast Receiver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e.g. "MyBroadcastReceiver"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Finish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 Receiver - Manifest File</a:t>
            </a:r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If you view AndroidManifest.xml in the XML editor, you should see something like this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&lt;receiver android:name="MyBroadcastReceiver"&gt;&lt;/receiver&gt;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 Receiver</a:t>
            </a:r>
          </a:p>
        </p:txBody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Your new Broadcast Receiver file should look something like this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@Override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public void onReceive(Context context, Intent intent)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}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 Receiver</a:t>
            </a:r>
          </a:p>
        </p:txBody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public void </a:t>
            </a:r>
            <a:r>
              <a:rPr lang="en" sz="1800" b="1">
                <a:solidFill>
                  <a:srgbClr val="000000"/>
                </a:solidFill>
              </a:rPr>
              <a:t>onReceive</a:t>
            </a:r>
            <a:r>
              <a:rPr lang="en" sz="1800">
                <a:solidFill>
                  <a:srgbClr val="000000"/>
                </a:solidFill>
              </a:rPr>
              <a:t>(Context context, Intent intent)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932100" y="31024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Event listener for when a broadcast has been received.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Broadcast Receiver</a:t>
            </a:r>
          </a:p>
        </p:txBody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MyBroadcastReceiver extends BroadcastReceiver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public void </a:t>
            </a:r>
            <a:r>
              <a:rPr lang="en" sz="1800" b="1">
                <a:solidFill>
                  <a:srgbClr val="000000"/>
                </a:solidFill>
              </a:rPr>
              <a:t>onReceive</a:t>
            </a:r>
            <a:r>
              <a:rPr lang="en" sz="1800">
                <a:solidFill>
                  <a:srgbClr val="000000"/>
                </a:solidFill>
              </a:rPr>
              <a:t>(Context context, Intent intent) {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932100" y="30262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do you know which broadcasts to listen for?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Building the UI Dynamically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4871" y="1639128"/>
            <a:ext cx="45630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&lt;TableLayout     android:layout_width="match_parent"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    android:layout_height="match_parent"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38761D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  <a:r>
              <a:rPr lang="en" sz="1400">
                <a:solidFill>
                  <a:srgbClr val="0B5394"/>
                </a:solidFill>
              </a:rPr>
              <a:t>&lt;TextView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android:layout_height="wrap_content"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B5394"/>
                </a:solidFill>
              </a:rPr>
              <a:t>            android:text="Medium Text"/&gt;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8761D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000000"/>
                </a:solidFill>
              </a:rPr>
              <a:t>&lt;TableRow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android:layout_height="wrap_content" 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&lt;/TableRow&gt;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&lt;/TableLayout&gt;</a:t>
            </a:r>
          </a:p>
          <a:p>
            <a:endParaRPr lang="en" sz="1400">
              <a:solidFill>
                <a:srgbClr val="FF0000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616073" y="1639128"/>
            <a:ext cx="4451100" cy="49677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public void onCreate(Bundle state) {</a:t>
            </a:r>
          </a:p>
          <a:p>
            <a:pPr marL="457200" lvl="0" indent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super.onCreate(savedInstanceState);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TableLayout layout = new TableLayout(</a:t>
            </a:r>
            <a:r>
              <a:rPr lang="en" sz="1300" b="1">
                <a:solidFill>
                  <a:srgbClr val="FF0000"/>
                </a:solidFill>
              </a:rPr>
              <a:t>this</a:t>
            </a:r>
            <a:r>
              <a:rPr lang="en" sz="1300">
                <a:solidFill>
                  <a:srgbClr val="FF0000"/>
                </a:solidFill>
              </a:rPr>
              <a:t>);</a:t>
            </a:r>
          </a:p>
          <a:p>
            <a:endParaRPr lang="en" sz="1300">
              <a:solidFill>
                <a:srgbClr val="FF0000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TableRow row = new TableRow(this);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TextView tv = new TextView(this);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B5394"/>
                </a:solidFill>
              </a:rPr>
              <a:t>tv.setText("Medium Text");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        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row.addView(tv);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38761D"/>
                </a:solidFill>
              </a:rPr>
              <a:t>layout.addView(row);</a:t>
            </a:r>
          </a:p>
          <a:p>
            <a:endParaRPr lang="en" sz="1300">
              <a:solidFill>
                <a:srgbClr val="38761D"/>
              </a:solidFill>
            </a:endParaRP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row = new TableRow(this);</a:t>
            </a:r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layout.addView(row);</a:t>
            </a:r>
          </a:p>
          <a:p>
            <a:endParaRPr lang="en" sz="1300"/>
          </a:p>
          <a:p>
            <a:pPr lvl="0" indent="45720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setContentView(layout);</a:t>
            </a:r>
          </a:p>
          <a:p>
            <a:pPr lvl="0" rtl="0"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/>
              <a:t>}</a:t>
            </a:r>
          </a:p>
          <a:p>
            <a:endParaRPr lang="en" sz="1300"/>
          </a:p>
        </p:txBody>
      </p:sp>
      <p:sp>
        <p:nvSpPr>
          <p:cNvPr id="241" name="Shape 241"/>
          <p:cNvSpPr/>
          <p:nvPr/>
        </p:nvSpPr>
        <p:spPr>
          <a:xfrm>
            <a:off x="5693910" y="1221259"/>
            <a:ext cx="3177300" cy="1137000"/>
          </a:xfrm>
          <a:prstGeom prst="wedgeRoundRectCallout">
            <a:avLst>
              <a:gd name="adj1" fmla="val 21883"/>
              <a:gd name="adj2" fmla="val 6867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 this case, it would refer to your Activity (since you know that onCreate() is a method of an Activity)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There are two ways to register a BroadcastReceiver to listen for a broadcast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1 . Adding an &lt;intent-filter&gt; to the Manifest file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2. Programmatically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1. To add an &lt;intent-filter&gt; to the Manifest and listen for a Broadcast ...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Open AndroidManifest.xml and click on the </a:t>
            </a:r>
            <a:r>
              <a:rPr lang="en" sz="1800" b="1">
                <a:solidFill>
                  <a:srgbClr val="000000"/>
                </a:solidFill>
              </a:rPr>
              <a:t>Application</a:t>
            </a:r>
            <a:r>
              <a:rPr lang="en" sz="1800">
                <a:solidFill>
                  <a:srgbClr val="000000"/>
                </a:solidFill>
              </a:rPr>
              <a:t> Tab at the bottom of the Window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your </a:t>
            </a:r>
            <a:r>
              <a:rPr lang="en" sz="1800" b="1">
                <a:solidFill>
                  <a:srgbClr val="000000"/>
                </a:solidFill>
              </a:rPr>
              <a:t>BroadcastReceiver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</a:t>
            </a:r>
            <a:r>
              <a:rPr lang="en" sz="1800" b="1">
                <a:solidFill>
                  <a:srgbClr val="000000"/>
                </a:solidFill>
              </a:rPr>
              <a:t>Add ...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Make sure "Create new element in the selected element ... " is selected, then choose </a:t>
            </a:r>
            <a:r>
              <a:rPr lang="en" sz="1800" b="1">
                <a:solidFill>
                  <a:srgbClr val="000000"/>
                </a:solidFill>
              </a:rPr>
              <a:t>Intent Filter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Click </a:t>
            </a:r>
            <a:r>
              <a:rPr lang="en" sz="1800" b="1">
                <a:solidFill>
                  <a:srgbClr val="000000"/>
                </a:solidFill>
              </a:rPr>
              <a:t>Add ...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Choose </a:t>
            </a:r>
            <a:r>
              <a:rPr lang="en" sz="1800" b="1">
                <a:solidFill>
                  <a:srgbClr val="000000"/>
                </a:solidFill>
              </a:rPr>
              <a:t>Action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Select the appropriate permission in the </a:t>
            </a:r>
            <a:r>
              <a:rPr lang="en" sz="1800" b="1">
                <a:solidFill>
                  <a:srgbClr val="000000"/>
                </a:solidFill>
              </a:rPr>
              <a:t>Name</a:t>
            </a:r>
            <a:r>
              <a:rPr lang="en" sz="1800">
                <a:solidFill>
                  <a:srgbClr val="000000"/>
                </a:solidFill>
              </a:rPr>
              <a:t> drop-down list</a:t>
            </a:r>
          </a:p>
          <a:p>
            <a:pPr marL="914400" lvl="1" indent="-3429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e.g. android.intent.action.TIME_SET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Save AndroidManifest.xml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 u="sng">
                <a:solidFill>
                  <a:srgbClr val="000000"/>
                </a:solidFill>
              </a:rPr>
              <a:t>Alternatively</a:t>
            </a:r>
            <a:r>
              <a:rPr lang="en" sz="2400">
                <a:solidFill>
                  <a:srgbClr val="000000"/>
                </a:solidFill>
              </a:rPr>
              <a:t>, if you view AndroidManifest.xml in the XML editor, you should see something like this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385325" y="310350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Place the cursor here and press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Ctrl + Space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385325" y="310350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Select &lt;intent-filter&gt;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543725" y="352280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 &lt;intent-filter&gt; describes what this receiver should listen for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543725" y="352280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Place the cursor here and press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Ctrl + Space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Registering BroadcastReceiver</a:t>
            </a:r>
          </a:p>
        </p:txBody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need to tell the system which broadcast(s) we want to listen for. First we need to add an &lt;intent-filter&gt; tag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&lt;receiver android:name="MyBroadcastReceiver"&gt;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	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&lt;/intent-filter&gt;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&lt;/receiver&gt;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543725" y="352280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Select &lt;action/&gt;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5450</Words>
  <Application>Microsoft Office PowerPoint</Application>
  <PresentationFormat>On-screen Show (4:3)</PresentationFormat>
  <Paragraphs>1677</Paragraphs>
  <Slides>123</Slides>
  <Notes>123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123</vt:i4>
      </vt:variant>
    </vt:vector>
  </HeadingPairs>
  <TitlesOfParts>
    <vt:vector size="130" baseType="lpstr">
      <vt:lpstr/>
      <vt:lpstr/>
      <vt:lpstr/>
      <vt:lpstr/>
      <vt:lpstr/>
      <vt:lpstr/>
      <vt:lpstr/>
      <vt:lpstr>Mobile Programming Lecture 6</vt:lpstr>
      <vt:lpstr>Agenda</vt:lpstr>
      <vt:lpstr>Building the UI Dynamically</vt:lpstr>
      <vt:lpstr>Building the UI Dynamically</vt:lpstr>
      <vt:lpstr>Building the UI Dynamically</vt:lpstr>
      <vt:lpstr>Building the UI Dynamically</vt:lpstr>
      <vt:lpstr>Building the UI Dynamically</vt:lpstr>
      <vt:lpstr>Building the UI Dynamically</vt:lpstr>
      <vt:lpstr>Building the UI Dynamically</vt:lpstr>
      <vt:lpstr>Building the UI Dynamically</vt:lpstr>
      <vt:lpstr>LayoutInflater</vt:lpstr>
      <vt:lpstr>LayoutInflater</vt:lpstr>
      <vt:lpstr>LayoutInflater</vt:lpstr>
      <vt:lpstr>LayoutInflater</vt:lpstr>
      <vt:lpstr>LayoutInflater</vt:lpstr>
      <vt:lpstr>Fragments</vt:lpstr>
      <vt:lpstr>Fragments</vt:lpstr>
      <vt:lpstr>Fragments - Lifecycle</vt:lpstr>
      <vt:lpstr>Fragments - Steps for Creating One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onCreateView()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Adding a Fragment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Passing data to</vt:lpstr>
      <vt:lpstr>Fragments - How to Reference</vt:lpstr>
      <vt:lpstr>Fragments - Removing a Fragment</vt:lpstr>
      <vt:lpstr>Fragments - Removing a Fragment</vt:lpstr>
      <vt:lpstr>Fragments - Removing a Fragment</vt:lpstr>
      <vt:lpstr>Fragments - Removing a Fragment</vt:lpstr>
      <vt:lpstr>Fragments - Replacing a Fragment</vt:lpstr>
      <vt:lpstr>Fragments - Replacing a Fragment</vt:lpstr>
      <vt:lpstr>Fragments - Replacing a Fragment</vt:lpstr>
      <vt:lpstr>Fragments - Replacing a Fragment</vt:lpstr>
      <vt:lpstr>Fragments - Reference the Activity</vt:lpstr>
      <vt:lpstr>Permissions</vt:lpstr>
      <vt:lpstr>Using Permissions</vt:lpstr>
      <vt:lpstr>How to Request Permissions</vt:lpstr>
      <vt:lpstr>Permissions - WebView Example</vt:lpstr>
      <vt:lpstr>Permissions - WebView Example</vt:lpstr>
      <vt:lpstr>Permissions - WebView Example</vt:lpstr>
      <vt:lpstr>Permissions - WebView Example</vt:lpstr>
      <vt:lpstr>Permissions - WebView Example</vt:lpstr>
      <vt:lpstr>Permissions</vt:lpstr>
      <vt:lpstr>Android Application Components</vt:lpstr>
      <vt:lpstr>Broadcast Receiver</vt:lpstr>
      <vt:lpstr>Broadcast Receiver</vt:lpstr>
      <vt:lpstr>Broadcast Receiver - Manifest File</vt:lpstr>
      <vt:lpstr>Broadcast Receiver</vt:lpstr>
      <vt:lpstr>Broadcast Receiver</vt:lpstr>
      <vt:lpstr>Broadcast 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Registering BroadcastReceiver</vt:lpstr>
      <vt:lpstr>BroadcastReceiver - onReceive() </vt:lpstr>
      <vt:lpstr>BroadcastReceiver - onReceive() </vt:lpstr>
      <vt:lpstr>BroadcastReceiver - onReceive() </vt:lpstr>
      <vt:lpstr>BroadcastReceiver - onReceive() </vt:lpstr>
      <vt:lpstr>BroadcastReceiver - onReceive() </vt:lpstr>
      <vt:lpstr>BroadcastReceiver - onReceive()</vt:lpstr>
      <vt:lpstr>Unregistering BroadcastReceiver</vt:lpstr>
      <vt:lpstr>Unregistering BroadcastReceiver</vt:lpstr>
      <vt:lpstr>Unregistering BroadcastReceiver</vt:lpstr>
      <vt:lpstr>Unregistering BroadcastReceiver</vt:lpstr>
      <vt:lpstr>Code Examples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6</dc:title>
  <cp:lastModifiedBy>KIENLT</cp:lastModifiedBy>
  <cp:revision>7</cp:revision>
  <dcterms:modified xsi:type="dcterms:W3CDTF">2013-09-15T16:51:20Z</dcterms:modified>
</cp:coreProperties>
</file>