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294" r:id="rId2"/>
    <p:sldId id="370" r:id="rId3"/>
    <p:sldId id="425" r:id="rId4"/>
    <p:sldId id="421" r:id="rId5"/>
    <p:sldId id="372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42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423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24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3" r:id="rId45"/>
    <p:sldId id="414" r:id="rId46"/>
    <p:sldId id="415" r:id="rId47"/>
    <p:sldId id="416" r:id="rId48"/>
    <p:sldId id="418" r:id="rId49"/>
    <p:sldId id="419" r:id="rId50"/>
  </p:sldIdLst>
  <p:sldSz cx="9906000" cy="7429500"/>
  <p:notesSz cx="6796088" cy="9993313"/>
  <p:embeddedFontLst>
    <p:embeddedFont>
      <p:font typeface="ＭＳ Ｐゴシック" pitchFamily="34" charset="-128"/>
      <p:regular r:id="rId53"/>
    </p:embeddedFont>
    <p:embeddedFont>
      <p:font typeface="Calibri" pitchFamily="34" charset="0"/>
      <p:regular r:id="rId54"/>
      <p:bold r:id="rId55"/>
      <p:italic r:id="rId56"/>
      <p:boldItalic r:id="rId57"/>
    </p:embeddedFont>
    <p:embeddedFont>
      <p:font typeface="ＭＳ Ｐ明朝" pitchFamily="18" charset="-128"/>
      <p:regular r:id="rId58"/>
    </p:embeddedFont>
    <p:embeddedFont>
      <p:font typeface="宋体" pitchFamily="2" charset="-122"/>
      <p:regular r:id="rId59"/>
    </p:embeddedFont>
    <p:embeddedFont>
      <p:font typeface="Wingdings 3" pitchFamily="18" charset="2"/>
      <p:regular r:id="rId60"/>
    </p:embeddedFont>
    <p:embeddedFont>
      <p:font typeface="HGS創英角ｺﾞｼｯｸUB" pitchFamily="50" charset="-128"/>
      <p:regular r:id="rId61"/>
    </p:embeddedFont>
    <p:embeddedFont>
      <p:font typeface="新細明體" pitchFamily="18" charset="-120"/>
      <p:regular r:id="rId62"/>
    </p:embeddedFont>
    <p:embeddedFont>
      <p:font typeface="ＭＳ ゴシック" pitchFamily="49" charset="-128"/>
      <p:regular r:id="rId63"/>
    </p:embeddedFont>
    <p:embeddedFont>
      <p:font typeface="Tahoma" pitchFamily="34" charset="0"/>
      <p:regular r:id="rId64"/>
      <p:bold r:id="rId65"/>
    </p:embeddedFont>
  </p:embeddedFontLst>
  <p:defaultTextStyle>
    <a:defPPr>
      <a:defRPr lang="ja-JP"/>
    </a:defPPr>
    <a:lvl1pPr algn="ctr" rtl="0" fontAlgn="base">
      <a:spcBef>
        <a:spcPct val="20000"/>
      </a:spcBef>
      <a:spcAft>
        <a:spcPct val="0"/>
      </a:spcAft>
      <a:buClr>
        <a:srgbClr val="000086"/>
      </a:buClr>
      <a:buFont typeface="Wingdings" pitchFamily="2" charset="2"/>
      <a:defRPr kumimoji="1" sz="1000" u="sng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000086"/>
      </a:buClr>
      <a:buFont typeface="Wingdings" pitchFamily="2" charset="2"/>
      <a:defRPr kumimoji="1" sz="1000" u="sng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000086"/>
      </a:buClr>
      <a:buFont typeface="Wingdings" pitchFamily="2" charset="2"/>
      <a:defRPr kumimoji="1" sz="1000" u="sng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000086"/>
      </a:buClr>
      <a:buFont typeface="Wingdings" pitchFamily="2" charset="2"/>
      <a:defRPr kumimoji="1" sz="1000" u="sng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000086"/>
      </a:buClr>
      <a:buFont typeface="Wingdings" pitchFamily="2" charset="2"/>
      <a:defRPr kumimoji="1" sz="1000" u="sng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000" u="sng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000" u="sng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000" u="sng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000" u="sng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4D"/>
    <a:srgbClr val="FF5050"/>
    <a:srgbClr val="FF99FF"/>
    <a:srgbClr val="FF0000"/>
    <a:srgbClr val="EAEAEA"/>
    <a:srgbClr val="F8F8F8"/>
    <a:srgbClr val="477AB1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86182" autoAdjust="0"/>
  </p:normalViewPr>
  <p:slideViewPr>
    <p:cSldViewPr snapToGrid="0">
      <p:cViewPr varScale="1">
        <p:scale>
          <a:sx n="57" d="100"/>
          <a:sy n="57" d="100"/>
        </p:scale>
        <p:origin x="-1506" y="-102"/>
      </p:cViewPr>
      <p:guideLst>
        <p:guide orient="horz" pos="2342"/>
        <p:guide pos="3117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860" y="-90"/>
      </p:cViewPr>
      <p:guideLst>
        <p:guide orient="horz" pos="3148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29" tIns="45814" rIns="91629" bIns="45814" numCol="1" anchor="t" anchorCtr="0" compatLnSpc="1">
            <a:prstTxWarp prst="textNoShape">
              <a:avLst/>
            </a:prstTxWarp>
          </a:bodyPr>
          <a:lstStyle>
            <a:lvl1pPr algn="l" defTabSz="915988">
              <a:spcBef>
                <a:spcPct val="50000"/>
              </a:spcBef>
              <a:buClrTx/>
              <a:buFontTx/>
              <a:buNone/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29" tIns="45814" rIns="91629" bIns="45814" numCol="1" anchor="t" anchorCtr="0" compatLnSpc="1">
            <a:prstTxWarp prst="textNoShape">
              <a:avLst/>
            </a:prstTxWarp>
          </a:bodyPr>
          <a:lstStyle>
            <a:lvl1pPr algn="r" defTabSz="915988">
              <a:spcBef>
                <a:spcPct val="50000"/>
              </a:spcBef>
              <a:buClrTx/>
              <a:buFontTx/>
              <a:buNone/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3250"/>
            <a:ext cx="29464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29" tIns="45814" rIns="91629" bIns="45814" numCol="1" anchor="b" anchorCtr="0" compatLnSpc="1">
            <a:prstTxWarp prst="textNoShape">
              <a:avLst/>
            </a:prstTxWarp>
          </a:bodyPr>
          <a:lstStyle>
            <a:lvl1pPr algn="l" defTabSz="915988">
              <a:spcBef>
                <a:spcPct val="50000"/>
              </a:spcBef>
              <a:buClrTx/>
              <a:buFontTx/>
              <a:buNone/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93250"/>
            <a:ext cx="29464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29" tIns="45814" rIns="91629" bIns="45814" numCol="1" anchor="b" anchorCtr="0" compatLnSpc="1">
            <a:prstTxWarp prst="textNoShape">
              <a:avLst/>
            </a:prstTxWarp>
          </a:bodyPr>
          <a:lstStyle>
            <a:lvl1pPr algn="r" defTabSz="915988">
              <a:spcBef>
                <a:spcPct val="50000"/>
              </a:spcBef>
              <a:buClrTx/>
              <a:buFontTx/>
              <a:buNone/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fld id="{02A6B554-5551-4FA4-BB43-55604C2D25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29" tIns="45814" rIns="91629" bIns="45814" numCol="1" anchor="t" anchorCtr="0" compatLnSpc="1">
            <a:prstTxWarp prst="textNoShape">
              <a:avLst/>
            </a:prstTxWarp>
          </a:bodyPr>
          <a:lstStyle>
            <a:lvl1pPr algn="l" defTabSz="915988">
              <a:spcBef>
                <a:spcPct val="50000"/>
              </a:spcBef>
              <a:buClrTx/>
              <a:buFontTx/>
              <a:buNone/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29" tIns="45814" rIns="91629" bIns="45814" numCol="1" anchor="t" anchorCtr="0" compatLnSpc="1">
            <a:prstTxWarp prst="textNoShape">
              <a:avLst/>
            </a:prstTxWarp>
          </a:bodyPr>
          <a:lstStyle>
            <a:lvl1pPr algn="r" defTabSz="915988">
              <a:spcBef>
                <a:spcPct val="50000"/>
              </a:spcBef>
              <a:buClrTx/>
              <a:buFontTx/>
              <a:buNone/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2228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900113" y="749300"/>
            <a:ext cx="4995862" cy="374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48213"/>
            <a:ext cx="498316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29" tIns="45814" rIns="91629" bIns="45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3250"/>
            <a:ext cx="29464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29" tIns="45814" rIns="91629" bIns="45814" numCol="1" anchor="b" anchorCtr="0" compatLnSpc="1">
            <a:prstTxWarp prst="textNoShape">
              <a:avLst/>
            </a:prstTxWarp>
          </a:bodyPr>
          <a:lstStyle>
            <a:lvl1pPr algn="l" defTabSz="915988">
              <a:spcBef>
                <a:spcPct val="50000"/>
              </a:spcBef>
              <a:buClrTx/>
              <a:buFontTx/>
              <a:buNone/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93250"/>
            <a:ext cx="29464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29" tIns="45814" rIns="91629" bIns="45814" numCol="1" anchor="b" anchorCtr="0" compatLnSpc="1">
            <a:prstTxWarp prst="textNoShape">
              <a:avLst/>
            </a:prstTxWarp>
          </a:bodyPr>
          <a:lstStyle>
            <a:lvl1pPr algn="r" defTabSz="915988">
              <a:spcBef>
                <a:spcPct val="50000"/>
              </a:spcBef>
              <a:buClrTx/>
              <a:buFontTx/>
              <a:buNone/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fld id="{CB944712-5C35-4E08-88A3-2204D15B246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E3776C-FC9E-4889-8997-D30F9BF77539}" type="slidenum">
              <a:rPr lang="en-US" altLang="ja-JP" smtClean="0"/>
              <a:pPr/>
              <a:t>0</a:t>
            </a:fld>
            <a:endParaRPr lang="en-US" altLang="ja-JP" smtClean="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E28B14-5769-4830-B8E2-2DA5C8EEBFC2}" type="slidenum">
              <a:rPr lang="en-US" altLang="ja-JP" smtClean="0"/>
              <a:pPr/>
              <a:t>4</a:t>
            </a:fld>
            <a:endParaRPr lang="en-US" altLang="ja-JP" smtClean="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00113" y="749300"/>
            <a:ext cx="4997450" cy="37480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46625"/>
            <a:ext cx="5437188" cy="4497388"/>
          </a:xfrm>
          <a:noFill/>
          <a:ln/>
        </p:spPr>
        <p:txBody>
          <a:bodyPr/>
          <a:lstStyle/>
          <a:p>
            <a:pPr eaLnBrk="1" hangingPunct="1"/>
            <a:r>
              <a:rPr lang="es-ES" altLang="en-US" smtClean="0"/>
              <a:t>Augmented reality glasses</a:t>
            </a:r>
            <a:r>
              <a:rPr lang="en-US" altLang="ja-JP" smtClean="0"/>
              <a:t> </a:t>
            </a:r>
            <a:r>
              <a:rPr lang="en-US" altLang="ja-JP" b="1" smtClean="0"/>
              <a:t>/ɔːɡˈmentɪd ri:'æliti glɑ:s/ </a:t>
            </a:r>
          </a:p>
          <a:p>
            <a:pPr eaLnBrk="1" hangingPunct="1"/>
            <a:endParaRPr lang="en-US" altLang="ja-JP" b="1" smtClean="0"/>
          </a:p>
          <a:p>
            <a:pPr eaLnBrk="1" hangingPunct="1"/>
            <a:endParaRPr lang="en-US" altLang="ja-JP" b="1" smtClean="0"/>
          </a:p>
          <a:p>
            <a:pPr eaLnBrk="1" hangingPunct="1"/>
            <a:endParaRPr lang="en-US" altLang="ja-JP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D3B3B-E7F2-405F-86C1-E89D3FD52606}" type="slidenum">
              <a:rPr lang="en-US" altLang="ja-JP" smtClean="0"/>
              <a:pPr/>
              <a:t>5</a:t>
            </a:fld>
            <a:endParaRPr lang="en-US" altLang="ja-JP" smtClean="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00113" y="749300"/>
            <a:ext cx="4997450" cy="37480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46625"/>
            <a:ext cx="5437188" cy="4497388"/>
          </a:xfrm>
          <a:noFill/>
          <a:ln/>
        </p:spPr>
        <p:txBody>
          <a:bodyPr/>
          <a:lstStyle/>
          <a:p>
            <a:pPr eaLnBrk="1" hangingPunct="1"/>
            <a:r>
              <a:rPr lang="en-US" altLang="ja-JP" smtClean="0"/>
              <a:t>(*1) http://developer.android.com/guide/basics/what-is-android.html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70E2BA-9C25-4EB2-9795-294A83B72C89}" type="slidenum">
              <a:rPr lang="en-US" altLang="ja-JP" smtClean="0"/>
              <a:pPr/>
              <a:t>6</a:t>
            </a:fld>
            <a:endParaRPr lang="en-US" altLang="ja-JP" smtClean="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00113" y="749300"/>
            <a:ext cx="4997450" cy="37480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46625"/>
            <a:ext cx="5437188" cy="4497388"/>
          </a:xfrm>
          <a:noFill/>
          <a:ln/>
        </p:spPr>
        <p:txBody>
          <a:bodyPr/>
          <a:lstStyle/>
          <a:p>
            <a:pPr eaLnBrk="1" hangingPunct="1"/>
            <a:r>
              <a:rPr lang="en-US" altLang="ja-JP" smtClean="0"/>
              <a:t>(*1) http://developer.android.com/sdk/index.html</a:t>
            </a:r>
          </a:p>
          <a:p>
            <a:pPr eaLnBrk="1" hangingPunct="1"/>
            <a:r>
              <a:rPr lang="en-US" altLang="ja-JP" smtClean="0"/>
              <a:t>(*2) http://developer.android.com/sdk/ndk/index.html</a:t>
            </a:r>
          </a:p>
          <a:p>
            <a:pPr eaLnBrk="1" hangingPunct="1"/>
            <a:endParaRPr lang="en-US" altLang="ja-JP" smtClean="0"/>
          </a:p>
          <a:p>
            <a:pPr eaLnBrk="1" hangingPunct="1"/>
            <a:r>
              <a:rPr lang="en-US" altLang="ja-JP" smtClean="0"/>
              <a:t>A </a:t>
            </a:r>
            <a:r>
              <a:rPr lang="en-US" altLang="ja-JP" b="1" smtClean="0"/>
              <a:t>software development kit</a:t>
            </a:r>
            <a:r>
              <a:rPr lang="en-US" altLang="ja-JP" smtClean="0"/>
              <a:t> (</a:t>
            </a:r>
            <a:r>
              <a:rPr lang="en-US" altLang="ja-JP" b="1" smtClean="0"/>
              <a:t>SDK</a:t>
            </a:r>
            <a:r>
              <a:rPr lang="en-US" altLang="ja-JP" smtClean="0"/>
              <a:t> or "</a:t>
            </a:r>
            <a:r>
              <a:rPr lang="en-US" altLang="ja-JP" b="1" smtClean="0"/>
              <a:t>devkit</a:t>
            </a:r>
            <a:r>
              <a:rPr lang="en-US" altLang="ja-JP" smtClean="0"/>
              <a:t>") is typically a set of software development tools that allows for the creation of applications for a certain software package, software framework, hardware platform, computer system, video game console, operating system, or similar platform.</a:t>
            </a:r>
          </a:p>
          <a:p>
            <a:pPr eaLnBrk="1" hangingPunct="1"/>
            <a:r>
              <a:rPr lang="en-US" altLang="ja-JP" smtClean="0"/>
              <a:t>A </a:t>
            </a:r>
            <a:r>
              <a:rPr lang="en-US" altLang="ja-JP" b="1" smtClean="0"/>
              <a:t>native development kit</a:t>
            </a:r>
            <a:r>
              <a:rPr lang="en-US" altLang="ja-JP" smtClean="0"/>
              <a:t> (</a:t>
            </a:r>
            <a:r>
              <a:rPr lang="en-US" altLang="ja-JP" b="1" smtClean="0"/>
              <a:t>NDK</a:t>
            </a:r>
            <a:r>
              <a:rPr lang="en-US" altLang="ja-JP" smtClean="0"/>
              <a:t>) is a software development kit based on a native application programming interface (API) which allows computer software to be developed directly on a computing platform, rather than via a virtual machine.[1] </a:t>
            </a:r>
          </a:p>
          <a:p>
            <a:pPr eaLnBrk="1" hangingPunct="1"/>
            <a:endParaRPr lang="en-US" altLang="ja-JP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10963-2D3D-4124-9435-DA668EF5EDDC}" type="slidenum">
              <a:rPr lang="en-US" altLang="ja-JP" smtClean="0"/>
              <a:pPr/>
              <a:t>7</a:t>
            </a:fld>
            <a:endParaRPr lang="en-US" altLang="ja-JP" smtClean="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00113" y="749300"/>
            <a:ext cx="4997450" cy="37480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46625"/>
            <a:ext cx="5437188" cy="4497388"/>
          </a:xfrm>
          <a:noFill/>
          <a:ln/>
        </p:spPr>
        <p:txBody>
          <a:bodyPr/>
          <a:lstStyle/>
          <a:p>
            <a:pPr eaLnBrk="1" hangingPunct="1"/>
            <a:r>
              <a:rPr lang="en-US" altLang="ja-JP" smtClean="0"/>
              <a:t>(*1) http://en.wikipedia.org/wiki/Android_version_history</a:t>
            </a:r>
          </a:p>
          <a:p>
            <a:pPr eaLnBrk="1" hangingPunct="1"/>
            <a:r>
              <a:rPr lang="en-US" altLang="ja-JP" smtClean="0"/>
              <a:t>(*2) http://www.pcworld.com/article/250137/android_50_jelly_bean_mobile_operating_system_may_arrive_in_spring_2012.html</a:t>
            </a:r>
          </a:p>
          <a:p>
            <a:pPr eaLnBrk="1" hangingPunct="1"/>
            <a:r>
              <a:rPr lang="en-US" altLang="ja-JP" smtClean="0"/>
              <a:t>      http://www.slashgear.com/android-5-0-jelly-bean-is-androidhome-21214670/</a:t>
            </a:r>
          </a:p>
          <a:p>
            <a:pPr eaLnBrk="1" hangingPunct="1"/>
            <a:endParaRPr lang="en-US" altLang="ja-JP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1F0B21-DF58-4CFB-9921-D58D2C9EB890}" type="slidenum">
              <a:rPr lang="en-US" altLang="ja-JP" smtClean="0"/>
              <a:pPr/>
              <a:t>8</a:t>
            </a:fld>
            <a:endParaRPr lang="en-US" altLang="ja-JP" smtClean="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00113" y="749300"/>
            <a:ext cx="4997450" cy="37480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46625"/>
            <a:ext cx="5437188" cy="4497388"/>
          </a:xfrm>
          <a:noFill/>
          <a:ln/>
        </p:spPr>
        <p:txBody>
          <a:bodyPr/>
          <a:lstStyle/>
          <a:p>
            <a:pPr eaLnBrk="1" hangingPunct="1"/>
            <a:r>
              <a:rPr lang="en-US" altLang="ja-JP" smtClean="0"/>
              <a:t>(*1) </a:t>
            </a:r>
            <a:r>
              <a:rPr lang="en-US" altLang="en-US" smtClean="0"/>
              <a:t>http://en.wikipedia.org/wiki/Android_(operating_system)</a:t>
            </a:r>
            <a:endParaRPr lang="en-US" altLang="ja-JP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7309EB-FF54-482C-8288-4946299A8D61}" type="slidenum">
              <a:rPr lang="en-US" altLang="ja-JP" smtClean="0"/>
              <a:pPr/>
              <a:t>9</a:t>
            </a:fld>
            <a:endParaRPr lang="en-US" altLang="ja-JP" smtClean="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00113" y="749300"/>
            <a:ext cx="4997450" cy="37480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46625"/>
            <a:ext cx="5437188" cy="449738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98BE0C-BBA5-46B4-A427-2C3FFA9AFE81}" type="slidenum">
              <a:rPr lang="en-US" altLang="ja-JP" smtClean="0"/>
              <a:pPr/>
              <a:t>11</a:t>
            </a:fld>
            <a:endParaRPr lang="en-US" altLang="ja-JP" smtClean="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00113" y="749300"/>
            <a:ext cx="4997450" cy="37480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46625"/>
            <a:ext cx="5437188" cy="4497388"/>
          </a:xfrm>
          <a:noFill/>
          <a:ln/>
        </p:spPr>
        <p:txBody>
          <a:bodyPr/>
          <a:lstStyle/>
          <a:p>
            <a:pPr eaLnBrk="1" hangingPunct="1"/>
            <a:r>
              <a:rPr lang="en-US" altLang="ja-JP" sz="700" smtClean="0"/>
              <a:t>(*1) </a:t>
            </a:r>
            <a:r>
              <a:rPr lang="en-US" altLang="ja-JP" smtClean="0"/>
              <a:t>http://en.wikipedia.org/wiki/Mobile_operating_system#cite_note-Gartner_2011_Q3-3</a:t>
            </a:r>
          </a:p>
          <a:p>
            <a:pPr eaLnBrk="1" hangingPunct="1"/>
            <a:r>
              <a:rPr lang="en-US" altLang="ja-JP" smtClean="0"/>
              <a:t>      http://www.gartner.com/it/page.jsp?id=1848514</a:t>
            </a:r>
            <a:endParaRPr lang="en-US" altLang="ja-JP" sz="700" smtClean="0"/>
          </a:p>
          <a:p>
            <a:pPr eaLnBrk="1" hangingPunct="1"/>
            <a:endParaRPr lang="en-US" altLang="ja-JP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E60275-C3A0-4480-9C25-316EE866A666}" type="slidenum">
              <a:rPr lang="en-US" altLang="ja-JP" smtClean="0"/>
              <a:pPr/>
              <a:t>17</a:t>
            </a:fld>
            <a:endParaRPr lang="en-US" altLang="ja-JP" smtClean="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00113" y="749300"/>
            <a:ext cx="4997450" cy="37480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46625"/>
            <a:ext cx="5437188" cy="4497388"/>
          </a:xfrm>
          <a:noFill/>
          <a:ln/>
        </p:spPr>
        <p:txBody>
          <a:bodyPr/>
          <a:lstStyle/>
          <a:p>
            <a:pPr eaLnBrk="1" hangingPunct="1"/>
            <a:r>
              <a:rPr lang="en-US" altLang="ja-JP" smtClean="0"/>
              <a:t>(*1) http://en.wikipedia.org/wiki/WebKit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307961"/>
            <a:ext cx="8420100" cy="15925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4210050"/>
            <a:ext cx="6934200" cy="18986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8489B-3007-49EB-90A1-829297584414}" type="datetimeFigureOut">
              <a:rPr lang="fr-FR"/>
              <a:pPr>
                <a:defRPr/>
              </a:pPr>
              <a:t>08/09/2013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8F937-F931-4A71-A901-B1EF77C3D0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35BB0-19F0-40FE-8CD0-7F83A07592FC}" type="datetimeFigureOut">
              <a:rPr lang="fr-FR"/>
              <a:pPr>
                <a:defRPr/>
              </a:pPr>
              <a:t>08/09/2013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5820A-CE59-4C49-BFE0-7D352635592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97525"/>
            <a:ext cx="2228850" cy="63391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97525"/>
            <a:ext cx="6521450" cy="63391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63611-5DAF-4E29-9CAB-728845D2F8E3}" type="datetimeFigureOut">
              <a:rPr lang="fr-FR"/>
              <a:pPr>
                <a:defRPr/>
              </a:pPr>
              <a:t>08/09/2013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B26C-3F63-4995-BB6B-0EA7F34C796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6F53-B693-4D5F-9D11-790D7BD3465E}" type="datetimeFigureOut">
              <a:rPr lang="fr-FR"/>
              <a:pPr>
                <a:defRPr/>
              </a:pPr>
              <a:t>08/09/2013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19CAF-6AD0-4E4E-A928-1541B1CD302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774142"/>
            <a:ext cx="8420100" cy="1475581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3148939"/>
            <a:ext cx="8420100" cy="162520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F6E7C-3834-4BC4-B83C-2F0E7B6EE466}" type="datetimeFigureOut">
              <a:rPr lang="fr-FR"/>
              <a:pPr>
                <a:defRPr/>
              </a:pPr>
              <a:t>08/09/2013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48265-6D04-4312-813B-6C768725609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733550"/>
            <a:ext cx="4375150" cy="4903127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733550"/>
            <a:ext cx="4375150" cy="4903127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4FE62-D242-445C-A70C-60E579B89305}" type="datetimeFigureOut">
              <a:rPr lang="fr-FR"/>
              <a:pPr>
                <a:defRPr/>
              </a:pPr>
              <a:t>08/09/2013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1BF38-EFB3-4547-949D-2453E9775B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63039"/>
            <a:ext cx="4376870" cy="69307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356115"/>
            <a:ext cx="4376870" cy="428056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663039"/>
            <a:ext cx="4378590" cy="69307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356115"/>
            <a:ext cx="4378590" cy="428056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70139-887F-492A-B33B-5317E4A342E6}" type="datetimeFigureOut">
              <a:rPr lang="fr-FR"/>
              <a:pPr>
                <a:defRPr/>
              </a:pPr>
              <a:t>08/09/2013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2E16D-2E15-407B-8162-CDC32960D5E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80573-914C-4E66-8A17-C4EFEA039790}" type="datetimeFigureOut">
              <a:rPr lang="fr-FR"/>
              <a:pPr>
                <a:defRPr/>
              </a:pPr>
              <a:t>08/09/2013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99B16-211C-4DEA-B0DD-89F64B72164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ACA23-A082-406F-B453-29F6CEE67947}" type="datetimeFigureOut">
              <a:rPr lang="fr-FR"/>
              <a:pPr>
                <a:defRPr/>
              </a:pPr>
              <a:t>08/09/2013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E5566-D112-4C44-B2AD-0721AE5DC20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95804"/>
            <a:ext cx="3259006" cy="125888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95805"/>
            <a:ext cx="5537729" cy="6340872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554692"/>
            <a:ext cx="3259006" cy="5081985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DD317-F6EE-4E3E-8991-0CF8E99DD05B}" type="datetimeFigureOut">
              <a:rPr lang="fr-FR"/>
              <a:pPr>
                <a:defRPr/>
              </a:pPr>
              <a:t>08/09/2013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26AF0-C79C-4E40-91B0-20066FB8637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5200650"/>
            <a:ext cx="5943600" cy="61396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63840"/>
            <a:ext cx="5943600" cy="4457700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814616"/>
            <a:ext cx="5943600" cy="871934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D46D6-CA66-456D-A88F-D0DBF0DB964D}" type="datetimeFigureOut">
              <a:rPr lang="fr-FR"/>
              <a:pPr>
                <a:defRPr/>
              </a:pPr>
              <a:t>08/09/2013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C26D7-FE55-499B-88C5-2CB7491E7B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95300" y="296863"/>
            <a:ext cx="89154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95300" y="1733550"/>
            <a:ext cx="8915400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886575"/>
            <a:ext cx="2311400" cy="395288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ACD5FF2-AAEB-45E2-B3A8-6863A0FC2543}" type="datetimeFigureOut">
              <a:rPr lang="fr-FR"/>
              <a:pPr>
                <a:defRPr/>
              </a:pPr>
              <a:t>08/09/2013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886575"/>
            <a:ext cx="3136900" cy="395288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886575"/>
            <a:ext cx="2311400" cy="395288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2D04C6-1EFE-44ED-94A7-4988F4A756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31" name="Picture 387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1813" y="103188"/>
            <a:ext cx="13938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95285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6pPr>
      <a:lvl7pPr marL="99057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7pPr>
      <a:lvl8pPr marL="1485854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8pPr>
      <a:lvl9pPr marL="1981139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9pPr>
    </p:titleStyle>
    <p:bodyStyle>
      <a:lvl1pPr marL="369888" indent="-369888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07975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6663" indent="-246063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1963" indent="-246063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7263" indent="-24606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androidappdocs.appspot.com/sdk/index.html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l-ssl.google.com/android/eclipse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dev.org/" TargetMode="External"/><Relationship Id="rId2" Type="http://schemas.openxmlformats.org/officeDocument/2006/relationships/hyperlink" Target="http://developer.android.com/index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akhtiyor.com/category/30-days-of-android-apps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pache_Licen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veloper.android.com/sdk/ndk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32000" y="2279650"/>
            <a:ext cx="6081713" cy="433388"/>
          </a:xfrm>
        </p:spPr>
        <p:txBody>
          <a:bodyPr/>
          <a:lstStyle/>
          <a:p>
            <a:r>
              <a:rPr lang="en-US" altLang="zh-CN" b="1" smtClean="0"/>
              <a:t>ANDROID BASIC</a:t>
            </a:r>
            <a:endParaRPr lang="en-US" altLang="ja-JP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615FE336-6343-48CE-BEAE-3FE0177B4300}" type="slidenum">
              <a:rPr lang="en-US" altLang="ja-JP"/>
              <a:pPr defTabSz="990600">
                <a:defRPr/>
              </a:pPr>
              <a:t>9</a:t>
            </a:fld>
            <a:endParaRPr lang="en-US" altLang="ja-JP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990600" y="1258888"/>
            <a:ext cx="8915400" cy="5348287"/>
          </a:xfrm>
        </p:spPr>
        <p:txBody>
          <a:bodyPr/>
          <a:lstStyle/>
          <a:p>
            <a:pPr marL="273050" indent="-273050"/>
            <a:r>
              <a:rPr lang="en-US" altLang="zh-CN" sz="2400" smtClean="0"/>
              <a:t>Application framework: Cho phép sử dụng lại các component</a:t>
            </a:r>
          </a:p>
          <a:p>
            <a:pPr marL="273050" indent="-273050"/>
            <a:r>
              <a:rPr lang="en-US" altLang="zh-CN" sz="2400" smtClean="0"/>
              <a:t>Dalvik virtual machine: Máy ảo java đã tối ưu hóa cho thiết bị di động</a:t>
            </a:r>
          </a:p>
          <a:p>
            <a:pPr marL="273050" indent="-273050"/>
            <a:r>
              <a:rPr lang="en-US" altLang="zh-CN" sz="2400" smtClean="0"/>
              <a:t>Integrated browser: Phát triển dựa trên WebKit engine (Mã nguồn mở)</a:t>
            </a:r>
          </a:p>
          <a:p>
            <a:pPr marL="273050" indent="-273050"/>
            <a:r>
              <a:rPr lang="en-US" altLang="zh-CN" sz="2400" smtClean="0"/>
              <a:t>Tối ưu hóa đồ họa thông qua việc customize thư viện đồ họa 2D và đồ họa 3D (Dựa trên đặc tả OpenGL ES 1.0)</a:t>
            </a:r>
          </a:p>
          <a:p>
            <a:pPr marL="273050" indent="-273050"/>
            <a:r>
              <a:rPr lang="en-US" altLang="zh-CN" sz="2400" smtClean="0"/>
              <a:t>SQLite: Dành cho lưu trữ dữ liệu có cấu trúc</a:t>
            </a:r>
          </a:p>
        </p:txBody>
      </p:sp>
      <p:sp>
        <p:nvSpPr>
          <p:cNvPr id="11268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zh-CN" sz="2400" u="none">
                <a:solidFill>
                  <a:schemeClr val="tx2"/>
                </a:solidFill>
                <a:ea typeface="HGS創英角ｺﾞｼｯｸUB" pitchFamily="50" charset="-128"/>
              </a:rPr>
              <a:t>Features #1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716AE177-75F1-45A3-9FEB-4A820AC325EA}" type="slidenum">
              <a:rPr lang="en-US" altLang="ja-JP"/>
              <a:pPr defTabSz="990600">
                <a:defRPr/>
              </a:pPr>
              <a:t>10</a:t>
            </a:fld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923925" y="1258888"/>
            <a:ext cx="8982075" cy="5538787"/>
          </a:xfrm>
        </p:spPr>
        <p:txBody>
          <a:bodyPr/>
          <a:lstStyle/>
          <a:p>
            <a:pPr marL="273050" indent="-273050"/>
            <a:r>
              <a:rPr lang="en-US" altLang="zh-CN" sz="2400" smtClean="0"/>
              <a:t>Media support: Hỗ trợ các định dạng audio, video và image phổ biến</a:t>
            </a:r>
          </a:p>
          <a:p>
            <a:pPr marL="273050" indent="-273050"/>
            <a:r>
              <a:rPr lang="en-US" altLang="zh-CN" sz="2400" smtClean="0"/>
              <a:t>Hỗ trợ chuẩn điện thoại GSM</a:t>
            </a:r>
          </a:p>
          <a:p>
            <a:pPr marL="273050" indent="-273050"/>
            <a:r>
              <a:rPr lang="en-US" altLang="zh-CN" sz="2400" smtClean="0"/>
              <a:t>Hỗ trợ Bluetooth, EDGE (Enhanced Data Rates for GSM Evolution - Công nghệ web trên di động nâng cấp từ GPRS), 3G, và WiFi</a:t>
            </a:r>
          </a:p>
          <a:p>
            <a:pPr marL="273050" indent="-273050"/>
            <a:r>
              <a:rPr lang="en-US" altLang="zh-CN" sz="2400" smtClean="0"/>
              <a:t>Hỗ trợ camera, GPS, compass (la bàn), và accelerometer (máy gia tốc)</a:t>
            </a:r>
          </a:p>
          <a:p>
            <a:pPr marL="273050" indent="-273050"/>
            <a:r>
              <a:rPr lang="en-US" altLang="zh-CN" sz="2400" smtClean="0"/>
              <a:t>Hỗ trợ môi trường phát triển phong phú bao gồm: Device emulator, debugging tools, memory and performance profiling, và plugin cho Eclipse IDE</a:t>
            </a:r>
          </a:p>
        </p:txBody>
      </p:sp>
      <p:sp>
        <p:nvSpPr>
          <p:cNvPr id="12292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zh-CN" sz="2400" u="none">
                <a:solidFill>
                  <a:schemeClr val="tx2"/>
                </a:solidFill>
                <a:ea typeface="HGS創英角ｺﾞｼｯｸUB" pitchFamily="50" charset="-128"/>
              </a:rPr>
              <a:t>Features #2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58888"/>
            <a:ext cx="8840788" cy="5741987"/>
          </a:xfrm>
        </p:spPr>
        <p:txBody>
          <a:bodyPr/>
          <a:lstStyle/>
          <a:p>
            <a:r>
              <a:rPr lang="en-US" altLang="ja-JP" sz="2400" smtClean="0"/>
              <a:t>Kết quả điều tra của công ty Gartner, Inc. về thị phần Mobile OS từ năm 2007 đến 2011</a:t>
            </a:r>
            <a:r>
              <a:rPr lang="en-US" altLang="ja-JP" smtClean="0"/>
              <a:t> </a:t>
            </a:r>
            <a:r>
              <a:rPr lang="en-US" altLang="ja-JP" sz="1300" smtClean="0"/>
              <a:t>(*1)</a:t>
            </a:r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248C6D1C-0AAE-4C76-8B94-D2B75FE478F9}" type="slidenum">
              <a:rPr lang="en-US" altLang="ja-JP"/>
              <a:pPr defTabSz="990600">
                <a:defRPr/>
              </a:pPr>
              <a:t>11</a:t>
            </a:fld>
            <a:endParaRPr lang="en-US" altLang="ja-JP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4813" y="2357438"/>
            <a:ext cx="6397625" cy="439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ja-JP" sz="2400" u="none">
                <a:solidFill>
                  <a:schemeClr val="tx2"/>
                </a:solidFill>
                <a:ea typeface="HGS創英角ｺﾞｼｯｸUB" pitchFamily="50" charset="-128"/>
              </a:rPr>
              <a:t>Mobile OS market share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58888"/>
            <a:ext cx="8840788" cy="5741987"/>
          </a:xfrm>
        </p:spPr>
        <p:txBody>
          <a:bodyPr/>
          <a:lstStyle/>
          <a:p>
            <a:r>
              <a:rPr lang="en-US" altLang="ja-JP" sz="2400" smtClean="0"/>
              <a:t>Thị phần Mobile OS tại Việt Nam (Theo điều tra của IDC)</a:t>
            </a: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1FC09BD9-694D-4B59-AC04-21F779E778A3}" type="slidenum">
              <a:rPr lang="en-US" altLang="ja-JP"/>
              <a:pPr defTabSz="990600">
                <a:defRPr/>
              </a:pPr>
              <a:t>12</a:t>
            </a:fld>
            <a:endParaRPr lang="en-US" altLang="ja-JP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675" y="1924050"/>
            <a:ext cx="7566025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ja-JP" sz="2400" u="none">
                <a:solidFill>
                  <a:schemeClr val="tx2"/>
                </a:solidFill>
                <a:ea typeface="HGS創英角ｺﾞｼｯｸUB" pitchFamily="50" charset="-128"/>
              </a:rPr>
              <a:t>Mobile OS market share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7253BB8B-0785-49A6-808E-BBB43709D571}" type="slidenum">
              <a:rPr lang="en-US" altLang="ja-JP"/>
              <a:pPr defTabSz="990600">
                <a:defRPr/>
              </a:pPr>
              <a:t>13</a:t>
            </a:fld>
            <a:endParaRPr lang="en-US" altLang="ja-JP"/>
          </a:p>
        </p:txBody>
      </p:sp>
      <p:sp>
        <p:nvSpPr>
          <p:cNvPr id="15363" name="标题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551863" cy="463550"/>
          </a:xfrm>
        </p:spPr>
        <p:txBody>
          <a:bodyPr/>
          <a:lstStyle/>
          <a:p>
            <a:r>
              <a:rPr lang="en-US" altLang="zh-CN" smtClean="0"/>
              <a:t>Contents</a:t>
            </a:r>
            <a:endParaRPr lang="zh-CN" altLang="en-US" smtClean="0"/>
          </a:p>
        </p:txBody>
      </p:sp>
      <p:sp>
        <p:nvSpPr>
          <p:cNvPr id="15364" name="内容占位符 2"/>
          <p:cNvSpPr>
            <a:spLocks noGrp="1"/>
          </p:cNvSpPr>
          <p:nvPr>
            <p:ph sz="quarter" idx="4294967295"/>
          </p:nvPr>
        </p:nvSpPr>
        <p:spPr>
          <a:xfrm>
            <a:off x="990600" y="1074738"/>
            <a:ext cx="8915400" cy="5772150"/>
          </a:xfrm>
        </p:spPr>
        <p:txBody>
          <a:bodyPr/>
          <a:lstStyle/>
          <a:p>
            <a:pPr marL="273050" indent="-273050"/>
            <a:r>
              <a:rPr lang="en-US" altLang="zh-CN" sz="2300" smtClean="0"/>
              <a:t>1. What is Android</a:t>
            </a:r>
          </a:p>
          <a:p>
            <a:pPr marL="273050" indent="-273050"/>
            <a:r>
              <a:rPr lang="en-US" altLang="zh-CN" sz="2300" smtClean="0">
                <a:solidFill>
                  <a:srgbClr val="FF0000"/>
                </a:solidFill>
              </a:rPr>
              <a:t>2. Android</a:t>
            </a:r>
            <a:r>
              <a:rPr lang="zh-CN" altLang="en-US" sz="2300" smtClean="0">
                <a:solidFill>
                  <a:srgbClr val="FF0000"/>
                </a:solidFill>
              </a:rPr>
              <a:t> </a:t>
            </a:r>
            <a:r>
              <a:rPr lang="en-US" altLang="zh-CN" sz="2300" smtClean="0">
                <a:solidFill>
                  <a:srgbClr val="FF0000"/>
                </a:solidFill>
              </a:rPr>
              <a:t>architecture</a:t>
            </a:r>
          </a:p>
          <a:p>
            <a:pPr marL="273050" indent="-273050"/>
            <a:r>
              <a:rPr lang="en-US" altLang="zh-CN" sz="2300" smtClean="0"/>
              <a:t>3. Development Environment Setup</a:t>
            </a:r>
          </a:p>
          <a:p>
            <a:pPr marL="273050" indent="-273050"/>
            <a:r>
              <a:rPr lang="en-US" altLang="zh-CN" sz="2300" smtClean="0"/>
              <a:t>4. ‘Hello World’ on Android</a:t>
            </a:r>
          </a:p>
          <a:p>
            <a:pPr marL="273050" indent="-273050"/>
            <a:r>
              <a:rPr lang="en-US" altLang="zh-CN" sz="2300" smtClean="0"/>
              <a:t>5. Framework Topics</a:t>
            </a:r>
          </a:p>
          <a:p>
            <a:pPr marL="742950" lvl="1" indent="-285750"/>
            <a:r>
              <a:rPr lang="en-US" altLang="zh-CN" smtClean="0"/>
              <a:t>5.1. Activities</a:t>
            </a:r>
          </a:p>
          <a:p>
            <a:pPr marL="742950" lvl="1" indent="-285750"/>
            <a:r>
              <a:rPr lang="en-US" altLang="zh-CN" smtClean="0"/>
              <a:t>5.2. Services</a:t>
            </a:r>
          </a:p>
          <a:p>
            <a:pPr marL="742950" lvl="1" indent="-285750"/>
            <a:r>
              <a:rPr lang="en-US" altLang="zh-CN" smtClean="0"/>
              <a:t>5.3. Content Providers</a:t>
            </a:r>
          </a:p>
          <a:p>
            <a:pPr marL="742950" lvl="1" indent="-285750"/>
            <a:r>
              <a:rPr lang="en-US" altLang="zh-CN" smtClean="0"/>
              <a:t>5.4. BroadcastReceiver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1221E0D2-1F8F-47C1-B3A0-1A0B5F229FAA}" type="slidenum">
              <a:rPr lang="en-US" altLang="ja-JP"/>
              <a:pPr defTabSz="990600">
                <a:defRPr/>
              </a:pPr>
              <a:t>14</a:t>
            </a:fld>
            <a:endParaRPr lang="en-US" altLang="ja-JP"/>
          </a:p>
        </p:txBody>
      </p:sp>
      <p:pic>
        <p:nvPicPr>
          <p:cNvPr id="16387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588963"/>
            <a:ext cx="8929687" cy="640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503BDAAC-B50D-4BAB-9CE0-A256E355D605}" type="slidenum">
              <a:rPr lang="en-US" altLang="ja-JP"/>
              <a:pPr defTabSz="990600">
                <a:defRPr/>
              </a:pPr>
              <a:t>15</a:t>
            </a:fld>
            <a:endParaRPr lang="en-US" altLang="ja-JP"/>
          </a:p>
        </p:txBody>
      </p:sp>
      <p:sp>
        <p:nvSpPr>
          <p:cNvPr id="17411" name="内容占位符 8"/>
          <p:cNvSpPr>
            <a:spLocks noGrp="1"/>
          </p:cNvSpPr>
          <p:nvPr>
            <p:ph sz="quarter" idx="4294967295"/>
          </p:nvPr>
        </p:nvSpPr>
        <p:spPr>
          <a:xfrm>
            <a:off x="990600" y="1258888"/>
            <a:ext cx="8915400" cy="2027237"/>
          </a:xfrm>
        </p:spPr>
        <p:txBody>
          <a:bodyPr/>
          <a:lstStyle/>
          <a:p>
            <a:pPr marL="273050" indent="-273050"/>
            <a:r>
              <a:rPr lang="en-US" altLang="zh-CN" sz="2400" smtClean="0"/>
              <a:t>Hoạt động như abstraction layer kết nối phần cứng và phần mềm.</a:t>
            </a:r>
          </a:p>
          <a:p>
            <a:pPr marL="273050" indent="-273050"/>
            <a:r>
              <a:rPr lang="en-US" altLang="zh-TW" sz="2400" smtClean="0"/>
              <a:t>Cung cấp các chức năng quản lý bộ nhớ, quản lý process, Security, Network và Driver.</a:t>
            </a:r>
            <a:endParaRPr lang="zh-CN" altLang="en-US" sz="2400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675" y="3557588"/>
            <a:ext cx="9504363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zh-CN" sz="2400" u="none">
                <a:solidFill>
                  <a:schemeClr val="tx2"/>
                </a:solidFill>
                <a:ea typeface="HGS創英角ｺﾞｼｯｸUB" pitchFamily="50" charset="-128"/>
              </a:rPr>
              <a:t>Linux Kernel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BDFE1A07-F4D3-47C1-80F3-77EEE18BF44B}" type="slidenum">
              <a:rPr lang="en-US" altLang="ja-JP"/>
              <a:pPr defTabSz="990600">
                <a:defRPr/>
              </a:pPr>
              <a:t>16</a:t>
            </a:fld>
            <a:endParaRPr lang="en-US" altLang="ja-JP"/>
          </a:p>
        </p:txBody>
      </p:sp>
      <p:sp>
        <p:nvSpPr>
          <p:cNvPr id="18435" name="内容占位符 2"/>
          <p:cNvSpPr>
            <a:spLocks noGrp="1"/>
          </p:cNvSpPr>
          <p:nvPr>
            <p:ph sz="quarter" idx="4294967295"/>
          </p:nvPr>
        </p:nvSpPr>
        <p:spPr>
          <a:xfrm>
            <a:off x="0" y="1258888"/>
            <a:ext cx="8748713" cy="4992687"/>
          </a:xfrm>
        </p:spPr>
        <p:txBody>
          <a:bodyPr/>
          <a:lstStyle/>
          <a:p>
            <a:pPr marL="273050" indent="-273050"/>
            <a:r>
              <a:rPr lang="en-US" altLang="zh-TW" sz="2400" smtClean="0"/>
              <a:t>Bao gồm các thư viện C/C++ sử dụng bởi các component của Android system.</a:t>
            </a:r>
          </a:p>
          <a:p>
            <a:pPr marL="273050" indent="-273050"/>
            <a:r>
              <a:rPr lang="en-US" altLang="zh-TW" sz="2400" smtClean="0"/>
              <a:t>Developer ko sử dụng trực tiếp thư viện mà sử dụng thông qua Application framework.</a:t>
            </a:r>
          </a:p>
          <a:p>
            <a:pPr marL="273050" indent="-273050"/>
            <a:endParaRPr lang="en-US" altLang="zh-TW" sz="2400" smtClean="0"/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513" y="3481388"/>
            <a:ext cx="7932737" cy="30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zh-CN" sz="2400" u="none">
                <a:solidFill>
                  <a:schemeClr val="tx2"/>
                </a:solidFill>
                <a:ea typeface="HGS創英角ｺﾞｼｯｸUB" pitchFamily="50" charset="-128"/>
              </a:rPr>
              <a:t>Libraries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4A0D0D23-20D3-4F4D-AF52-6B7F31D09D8B}" type="slidenum">
              <a:rPr lang="en-US" altLang="ja-JP"/>
              <a:pPr defTabSz="990600">
                <a:defRPr/>
              </a:pPr>
              <a:t>17</a:t>
            </a:fld>
            <a:endParaRPr lang="en-US" altLang="ja-JP"/>
          </a:p>
        </p:txBody>
      </p:sp>
      <p:sp>
        <p:nvSpPr>
          <p:cNvPr id="19459" name="内容占位符 2"/>
          <p:cNvSpPr>
            <a:spLocks noGrp="1"/>
          </p:cNvSpPr>
          <p:nvPr>
            <p:ph sz="quarter" idx="4294967295"/>
          </p:nvPr>
        </p:nvSpPr>
        <p:spPr>
          <a:xfrm>
            <a:off x="990600" y="1258888"/>
            <a:ext cx="8915400" cy="5348287"/>
          </a:xfrm>
        </p:spPr>
        <p:txBody>
          <a:bodyPr/>
          <a:lstStyle/>
          <a:p>
            <a:pPr marL="273050" indent="-273050">
              <a:lnSpc>
                <a:spcPct val="80000"/>
              </a:lnSpc>
            </a:pPr>
            <a:r>
              <a:rPr lang="en-US" altLang="zh-CN" sz="2400" smtClean="0"/>
              <a:t>System C library: Thư viện hệ thống C sử dụng cho các thiết bị dựa trên Linux.</a:t>
            </a:r>
          </a:p>
          <a:p>
            <a:pPr marL="273050" indent="-273050">
              <a:lnSpc>
                <a:spcPct val="80000"/>
              </a:lnSpc>
            </a:pPr>
            <a:r>
              <a:rPr lang="en-US" altLang="zh-CN" sz="2400" smtClean="0"/>
              <a:t>Media Libraries: Hỗ trợ play, playback và record các file ảnh tĩnh, audio và video phổ biến (Bao gồm MPEG4, H.264, MP3, AAC, AMR, JPG và PNG).</a:t>
            </a:r>
          </a:p>
          <a:p>
            <a:pPr marL="273050" indent="-273050">
              <a:lnSpc>
                <a:spcPct val="80000"/>
              </a:lnSpc>
            </a:pPr>
            <a:r>
              <a:rPr lang="en-US" altLang="zh-CN" sz="2400" smtClean="0"/>
              <a:t>Surface Manager: Quản lý truy cập đến hệ thống con hiển thị, và thực hiện kết hợp các lớp graphic 2D, 3D  từ nhiều ứng dụng 1 cách trơn tru.</a:t>
            </a:r>
          </a:p>
          <a:p>
            <a:pPr marL="273050" indent="-273050">
              <a:lnSpc>
                <a:spcPct val="80000"/>
              </a:lnSpc>
            </a:pPr>
            <a:r>
              <a:rPr lang="en-US" altLang="zh-CN" sz="2400" smtClean="0"/>
              <a:t>WebKit: Sử dụng làm nền tảng cho Android browser và Web View (*1).</a:t>
            </a:r>
          </a:p>
          <a:p>
            <a:pPr marL="273050" indent="-273050">
              <a:lnSpc>
                <a:spcPct val="80000"/>
              </a:lnSpc>
            </a:pPr>
            <a:r>
              <a:rPr lang="en-US" altLang="zh-CN" sz="2400" smtClean="0"/>
              <a:t>SGL: Thư viện đồ họa 2D</a:t>
            </a:r>
          </a:p>
          <a:p>
            <a:pPr marL="273050" indent="-273050">
              <a:lnSpc>
                <a:spcPct val="80000"/>
              </a:lnSpc>
            </a:pPr>
            <a:r>
              <a:rPr lang="en-US" altLang="zh-CN" sz="2400" smtClean="0"/>
              <a:t>3D libraries: Thư viện OpenGL implement OpenGL ES 1.0 APIs</a:t>
            </a:r>
          </a:p>
          <a:p>
            <a:pPr marL="273050" indent="-273050">
              <a:lnSpc>
                <a:spcPct val="80000"/>
              </a:lnSpc>
            </a:pPr>
            <a:r>
              <a:rPr lang="en-US" altLang="zh-CN" sz="2400" smtClean="0"/>
              <a:t>FreeType: Render font bitmap và vector</a:t>
            </a:r>
          </a:p>
          <a:p>
            <a:pPr marL="273050" indent="-273050">
              <a:lnSpc>
                <a:spcPct val="80000"/>
              </a:lnSpc>
            </a:pPr>
            <a:r>
              <a:rPr lang="en-US" altLang="zh-CN" sz="2400" smtClean="0"/>
              <a:t>SQLite: Cơ sở dữ liệu quan hệ đơn giản nhưng đầy đủ tính năng.</a:t>
            </a:r>
          </a:p>
        </p:txBody>
      </p:sp>
      <p:sp>
        <p:nvSpPr>
          <p:cNvPr id="19460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zh-CN" sz="2400" u="none">
                <a:solidFill>
                  <a:schemeClr val="tx2"/>
                </a:solidFill>
                <a:ea typeface="HGS創英角ｺﾞｼｯｸUB" pitchFamily="50" charset="-128"/>
              </a:rPr>
              <a:t>Core Libraries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00E68A0D-EFFC-48CB-8428-56C7AA799A57}" type="slidenum">
              <a:rPr lang="en-US" altLang="ja-JP"/>
              <a:pPr defTabSz="990600">
                <a:defRPr/>
              </a:pPr>
              <a:t>18</a:t>
            </a:fld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990600" y="1258888"/>
            <a:ext cx="8915400" cy="5435600"/>
          </a:xfrm>
        </p:spPr>
        <p:txBody>
          <a:bodyPr/>
          <a:lstStyle/>
          <a:p>
            <a:pPr marL="273050" indent="-273050"/>
            <a:r>
              <a:rPr lang="en-US" altLang="zh-CN" sz="2400" smtClean="0"/>
              <a:t>Java core Libraries: Cung cấp hầu hết các chức năng định nghĩa trong Java SE.</a:t>
            </a:r>
          </a:p>
          <a:p>
            <a:pPr marL="273050" indent="-273050"/>
            <a:r>
              <a:rPr lang="en-US" altLang="zh-CN" sz="2400" smtClean="0"/>
              <a:t>Dalvik</a:t>
            </a:r>
            <a:r>
              <a:rPr lang="zh-CN" altLang="en-US" sz="2400" smtClean="0"/>
              <a:t> </a:t>
            </a:r>
            <a:r>
              <a:rPr lang="en-US" altLang="zh-CN" sz="2400" smtClean="0"/>
              <a:t>Virtual Machine: Là 1 loại JVM dùng cho Android device đã tối ưu hóa cho môi trường hạn chế về tài nguyên như power, memory, …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500" y="3948113"/>
            <a:ext cx="5303838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zh-CN" sz="2400" u="none">
                <a:solidFill>
                  <a:schemeClr val="tx2"/>
                </a:solidFill>
                <a:ea typeface="HGS創英角ｺﾞｼｯｸUB" pitchFamily="50" charset="-128"/>
              </a:rPr>
              <a:t>Android Runtime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85327586-0538-4926-93FF-5D85AFBC56B4}" type="slidenum">
              <a:rPr lang="en-US" altLang="ja-JP"/>
              <a:pPr defTabSz="990600">
                <a:defRPr/>
              </a:pPr>
              <a:t>1</a:t>
            </a:fld>
            <a:endParaRPr lang="en-US" altLang="ja-JP"/>
          </a:p>
        </p:txBody>
      </p:sp>
      <p:sp>
        <p:nvSpPr>
          <p:cNvPr id="3075" name="标题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551863" cy="463550"/>
          </a:xfrm>
        </p:spPr>
        <p:txBody>
          <a:bodyPr/>
          <a:lstStyle/>
          <a:p>
            <a:r>
              <a:rPr lang="en-US" altLang="ja-JP" smtClean="0"/>
              <a:t>Purpose</a:t>
            </a:r>
          </a:p>
        </p:txBody>
      </p:sp>
      <p:sp>
        <p:nvSpPr>
          <p:cNvPr id="3076" name="内容占位符 2"/>
          <p:cNvSpPr>
            <a:spLocks noGrp="1"/>
          </p:cNvSpPr>
          <p:nvPr>
            <p:ph sz="quarter" idx="4294967295"/>
          </p:nvPr>
        </p:nvSpPr>
        <p:spPr>
          <a:xfrm>
            <a:off x="990600" y="1978428"/>
            <a:ext cx="7505007" cy="4868459"/>
          </a:xfrm>
        </p:spPr>
        <p:txBody>
          <a:bodyPr/>
          <a:lstStyle/>
          <a:p>
            <a:pPr marL="273050" indent="-273050"/>
            <a:r>
              <a:rPr lang="en-US" altLang="zh-CN" sz="2400" dirty="0" err="1" smtClean="0"/>
              <a:t>Mục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đích</a:t>
            </a:r>
            <a:endParaRPr lang="en-US" altLang="zh-CN" sz="2400" dirty="0" smtClean="0"/>
          </a:p>
          <a:p>
            <a:pPr marL="742950" lvl="1" indent="-285750"/>
            <a:r>
              <a:rPr lang="en-US" altLang="zh-CN" sz="2000" dirty="0" err="1" smtClean="0"/>
              <a:t>Hiểu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kiến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thức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cơ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bản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về</a:t>
            </a:r>
            <a:r>
              <a:rPr lang="en-US" altLang="zh-CN" sz="2000" dirty="0" smtClean="0"/>
              <a:t> Android</a:t>
            </a:r>
          </a:p>
          <a:p>
            <a:pPr marL="742950" lvl="1" indent="-285750"/>
            <a:r>
              <a:rPr lang="en-US" altLang="zh-CN" sz="2000" dirty="0" err="1" smtClean="0"/>
              <a:t>Tự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biết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cách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thiết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đặt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môi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trường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phát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triển</a:t>
            </a:r>
            <a:r>
              <a:rPr lang="en-US" altLang="zh-CN" sz="2000" dirty="0" smtClean="0"/>
              <a:t> Android</a:t>
            </a:r>
          </a:p>
          <a:p>
            <a:pPr marL="742950" lvl="1" indent="-285750"/>
            <a:r>
              <a:rPr lang="en-US" altLang="zh-CN" sz="2000" dirty="0" err="1" smtClean="0"/>
              <a:t>Tự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viết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được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các</a:t>
            </a:r>
            <a:r>
              <a:rPr lang="en-US" altLang="zh-CN" sz="2000" dirty="0" smtClean="0"/>
              <a:t> app </a:t>
            </a:r>
            <a:r>
              <a:rPr lang="en-US" altLang="zh-CN" sz="2000" dirty="0" err="1" smtClean="0"/>
              <a:t>trên</a:t>
            </a:r>
            <a:r>
              <a:rPr lang="en-US" altLang="zh-CN" sz="2000" dirty="0" smtClean="0"/>
              <a:t> Android</a:t>
            </a:r>
          </a:p>
          <a:p>
            <a:pPr marL="273050" indent="-273050"/>
            <a:r>
              <a:rPr lang="en-US" altLang="zh-CN" sz="2400" dirty="0" err="1" smtClean="0"/>
              <a:t>Kiến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thức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tiền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đề</a:t>
            </a:r>
            <a:endParaRPr lang="en-US" altLang="zh-CN" sz="2400" dirty="0" smtClean="0"/>
          </a:p>
          <a:p>
            <a:pPr marL="742950" lvl="1" indent="-285750"/>
            <a:r>
              <a:rPr lang="en-US" altLang="zh-CN" sz="2000" dirty="0" err="1" smtClean="0"/>
              <a:t>Kiến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thức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về</a:t>
            </a:r>
            <a:r>
              <a:rPr lang="en-US" altLang="zh-CN" sz="2000" dirty="0" smtClean="0"/>
              <a:t> Java </a:t>
            </a:r>
            <a:r>
              <a:rPr lang="en-US" altLang="zh-CN" sz="2000" dirty="0" err="1" smtClean="0"/>
              <a:t>căn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bản</a:t>
            </a:r>
            <a:endParaRPr lang="en-US" altLang="zh-CN" sz="2000" dirty="0" smtClean="0"/>
          </a:p>
          <a:p>
            <a:pPr marL="742950" lvl="1" indent="-285750"/>
            <a:r>
              <a:rPr lang="en-US" altLang="zh-CN" sz="2000" dirty="0" err="1" smtClean="0"/>
              <a:t>Cách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sử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dụng</a:t>
            </a:r>
            <a:r>
              <a:rPr lang="en-US" altLang="zh-CN" sz="2000" dirty="0" smtClean="0"/>
              <a:t> tool </a:t>
            </a:r>
            <a:r>
              <a:rPr lang="en-US" altLang="zh-CN" sz="2000" dirty="0" err="1" smtClean="0"/>
              <a:t>phát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triển</a:t>
            </a:r>
            <a:r>
              <a:rPr lang="en-US" altLang="zh-CN" sz="2000" dirty="0" smtClean="0"/>
              <a:t> Eclipse</a:t>
            </a:r>
          </a:p>
          <a:p>
            <a:pPr marL="742950" lvl="1" indent="-285750"/>
            <a:endParaRPr lang="en-US" altLang="zh-CN" sz="2000" b="1" dirty="0" smtClean="0"/>
          </a:p>
          <a:p>
            <a:pPr marL="273050" indent="-273050">
              <a:buFont typeface="Wingdings 3" pitchFamily="18" charset="2"/>
              <a:buNone/>
            </a:pPr>
            <a:endParaRPr lang="en-US" altLang="zh-CN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A5A466D4-882A-4A10-BF98-1B151DA4D8A9}" type="slidenum">
              <a:rPr lang="en-US" altLang="ja-JP"/>
              <a:pPr defTabSz="990600">
                <a:defRPr/>
              </a:pPr>
              <a:t>19</a:t>
            </a:fld>
            <a:endParaRPr lang="en-US" altLang="ja-JP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990600" y="1258888"/>
            <a:ext cx="8915400" cy="5348287"/>
          </a:xfrm>
        </p:spPr>
        <p:txBody>
          <a:bodyPr/>
          <a:lstStyle/>
          <a:p>
            <a:pPr marL="273050" indent="-273050"/>
            <a:r>
              <a:rPr lang="en-US" altLang="zh-CN" sz="2400" smtClean="0"/>
              <a:t>Có thể chạy đồng thời nhiều Dalvik Virtual Machine</a:t>
            </a:r>
          </a:p>
          <a:p>
            <a:pPr marL="273050" indent="-273050"/>
            <a:r>
              <a:rPr lang="en-US" altLang="zh-CN" sz="2400" smtClean="0"/>
              <a:t>Mỗi ứng dụng Android chạy trong 1 process riêng bởi 1 Dalvik Virtual Machine</a:t>
            </a:r>
          </a:p>
          <a:p>
            <a:pPr marL="273050" indent="-273050"/>
            <a:r>
              <a:rPr lang="en-US" altLang="zh-CN" sz="2400" smtClean="0"/>
              <a:t>Dalvik Virtual Machine không chạy .class files mà chạy .dex file (Dalvik Executable format)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7488" y="3557588"/>
            <a:ext cx="4291012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zh-CN" sz="2400" u="none">
                <a:solidFill>
                  <a:schemeClr val="tx2"/>
                </a:solidFill>
                <a:ea typeface="HGS創英角ｺﾞｼｯｸUB" pitchFamily="50" charset="-128"/>
              </a:rPr>
              <a:t>Dalvik Virtual Machine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E9A8F5D3-920C-4D16-8293-D736C4613E32}" type="slidenum">
              <a:rPr lang="en-US" altLang="ja-JP"/>
              <a:pPr defTabSz="990600">
                <a:defRPr/>
              </a:pPr>
              <a:t>20</a:t>
            </a:fld>
            <a:endParaRPr lang="en-US" altLang="ja-JP"/>
          </a:p>
        </p:txBody>
      </p:sp>
      <p:sp>
        <p:nvSpPr>
          <p:cNvPr id="22531" name="内容占位符 2"/>
          <p:cNvSpPr>
            <a:spLocks noGrp="1"/>
          </p:cNvSpPr>
          <p:nvPr>
            <p:ph sz="quarter" idx="4294967295"/>
          </p:nvPr>
        </p:nvSpPr>
        <p:spPr>
          <a:xfrm>
            <a:off x="990600" y="1258888"/>
            <a:ext cx="8915400" cy="3821112"/>
          </a:xfrm>
        </p:spPr>
        <p:txBody>
          <a:bodyPr/>
          <a:lstStyle/>
          <a:p>
            <a:pPr marL="273050" indent="-273050"/>
            <a:r>
              <a:rPr lang="en-US" altLang="zh-TW" sz="2400" smtClean="0"/>
              <a:t>Cung cấp các component sử dụng để tạo app.</a:t>
            </a:r>
          </a:p>
          <a:p>
            <a:pPr marL="273050" indent="-273050"/>
            <a:r>
              <a:rPr lang="en-US" altLang="zh-TW" sz="2400" smtClean="0"/>
              <a:t>Bằng cách cung cấp development platform mở, Android cho phép developer tạo ứng dụng 1 cách sáng tạo.</a:t>
            </a:r>
          </a:p>
          <a:p>
            <a:pPr marL="273050" indent="-273050"/>
            <a:r>
              <a:rPr lang="en-US" altLang="zh-TW" sz="2400" smtClean="0"/>
              <a:t>Developer tự do thao tác với hardware, truy cập thông tin location, chạy background services, thiết đặt alarm, ...</a:t>
            </a:r>
          </a:p>
          <a:p>
            <a:pPr marL="273050" indent="-273050"/>
            <a:r>
              <a:rPr lang="en-US" altLang="zh-TW" sz="2400" smtClean="0"/>
              <a:t>Application architecture được thiết kế để làm đơn giản hóa việc sử dụng lại các component.</a:t>
            </a:r>
          </a:p>
          <a:p>
            <a:pPr marL="547688" lvl="1" indent="-273050"/>
            <a:r>
              <a:rPr lang="en-US" altLang="zh-TW" sz="2000" smtClean="0"/>
              <a:t>Bất cứ ứng dụng nào cũng có thể cung cấp tính năng ứng dụng khác có thể sử dụng.</a:t>
            </a:r>
            <a:endParaRPr lang="en-US" altLang="zh-TW" sz="2800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5180013"/>
            <a:ext cx="9048750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zh-CN" sz="2400" u="none">
                <a:solidFill>
                  <a:schemeClr val="tx2"/>
                </a:solidFill>
                <a:ea typeface="HGS創英角ｺﾞｼｯｸUB" pitchFamily="50" charset="-128"/>
              </a:rPr>
              <a:t>Application Framework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F6AB214C-1CD9-46FF-9D87-4AE667746A41}" type="slidenum">
              <a:rPr lang="en-US" altLang="ja-JP"/>
              <a:pPr defTabSz="990600">
                <a:defRPr/>
              </a:pPr>
              <a:t>21</a:t>
            </a:fld>
            <a:endParaRPr lang="en-US" altLang="ja-JP"/>
          </a:p>
        </p:txBody>
      </p:sp>
      <p:sp>
        <p:nvSpPr>
          <p:cNvPr id="23555" name="内容占位符 4"/>
          <p:cNvSpPr>
            <a:spLocks noGrp="1"/>
          </p:cNvSpPr>
          <p:nvPr>
            <p:ph sz="quarter" idx="4294967295"/>
          </p:nvPr>
        </p:nvSpPr>
        <p:spPr>
          <a:xfrm>
            <a:off x="990600" y="1258888"/>
            <a:ext cx="8915400" cy="5348287"/>
          </a:xfrm>
        </p:spPr>
        <p:txBody>
          <a:bodyPr/>
          <a:lstStyle/>
          <a:p>
            <a:pPr marL="273050" indent="-273050">
              <a:lnSpc>
                <a:spcPct val="90000"/>
              </a:lnSpc>
            </a:pPr>
            <a:r>
              <a:rPr lang="en-US" altLang="zh-CN" sz="2400" smtClean="0"/>
              <a:t>Activity Manager: Quản lý lifecycle của các application và cung cấp common navigation backstack.</a:t>
            </a:r>
          </a:p>
          <a:p>
            <a:pPr marL="273050" indent="-273050">
              <a:lnSpc>
                <a:spcPct val="90000"/>
              </a:lnSpc>
            </a:pPr>
            <a:r>
              <a:rPr lang="en-US" altLang="zh-CN" sz="2400" smtClean="0"/>
              <a:t>Notification Manager: Cho phép các ứng dụng hiển thị alert ở status bar.</a:t>
            </a:r>
          </a:p>
          <a:p>
            <a:pPr marL="273050" indent="-273050">
              <a:lnSpc>
                <a:spcPct val="90000"/>
              </a:lnSpc>
            </a:pPr>
            <a:r>
              <a:rPr lang="en-US" altLang="zh-CN" sz="2400" smtClean="0"/>
              <a:t>Resource Manager: Cung cấp truy cập tới resource như string, graphic, và file layout.</a:t>
            </a:r>
          </a:p>
          <a:p>
            <a:pPr marL="273050" indent="-273050">
              <a:lnSpc>
                <a:spcPct val="90000"/>
              </a:lnSpc>
            </a:pPr>
            <a:r>
              <a:rPr lang="en-US" altLang="zh-CN" sz="2400" smtClean="0"/>
              <a:t>Content Providers: Truy cập dữ liệu từ các ứng dụng khác (như Contacts) hoặc share dữ liệu.</a:t>
            </a:r>
          </a:p>
          <a:p>
            <a:pPr marL="273050" indent="-273050">
              <a:lnSpc>
                <a:spcPct val="90000"/>
              </a:lnSpc>
            </a:pPr>
            <a:r>
              <a:rPr lang="en-US" altLang="zh-CN" sz="2400" smtClean="0"/>
              <a:t>Views: Các view sử dụng để xây dựng ứng dụng bao gồm lists, grids, text boxes, buttons, và embeddable web browser</a:t>
            </a:r>
            <a:endParaRPr lang="zh-CN" altLang="en-US" sz="2400" smtClean="0"/>
          </a:p>
        </p:txBody>
      </p:sp>
      <p:sp>
        <p:nvSpPr>
          <p:cNvPr id="23556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zh-CN" sz="2400" u="none">
                <a:solidFill>
                  <a:schemeClr val="tx2"/>
                </a:solidFill>
                <a:ea typeface="HGS創英角ｺﾞｼｯｸUB" pitchFamily="50" charset="-128"/>
              </a:rPr>
              <a:t>Application Framework (cont.)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528E0284-A458-4E89-AE0C-F3B0AC9667FC}" type="slidenum">
              <a:rPr lang="en-US" altLang="ja-JP"/>
              <a:pPr defTabSz="990600">
                <a:defRPr/>
              </a:pPr>
              <a:t>22</a:t>
            </a:fld>
            <a:endParaRPr lang="en-US" altLang="ja-JP"/>
          </a:p>
        </p:txBody>
      </p:sp>
      <p:sp>
        <p:nvSpPr>
          <p:cNvPr id="24579" name="内容占位符 2"/>
          <p:cNvSpPr>
            <a:spLocks noGrp="1"/>
          </p:cNvSpPr>
          <p:nvPr>
            <p:ph sz="quarter" idx="4294967295"/>
          </p:nvPr>
        </p:nvSpPr>
        <p:spPr>
          <a:xfrm>
            <a:off x="1065213" y="1258888"/>
            <a:ext cx="8840787" cy="2406650"/>
          </a:xfrm>
        </p:spPr>
        <p:txBody>
          <a:bodyPr/>
          <a:lstStyle/>
          <a:p>
            <a:pPr marL="273050" indent="-273050"/>
            <a:r>
              <a:rPr lang="en-US" altLang="zh-CN" sz="2400" smtClean="0"/>
              <a:t>Các core application đi kèm Android platform</a:t>
            </a:r>
          </a:p>
          <a:p>
            <a:pPr marL="547688" lvl="1" indent="-273050"/>
            <a:r>
              <a:rPr lang="en-US" altLang="zh-CN" sz="2000" smtClean="0"/>
              <a:t>Email client, SMS program, calendar, maps, browser, contacts, …</a:t>
            </a:r>
          </a:p>
          <a:p>
            <a:pPr marL="273050" indent="-273050"/>
            <a:r>
              <a:rPr lang="en-US" altLang="zh-CN" sz="2400" smtClean="0"/>
              <a:t>Các chương trình do người dùng viết</a:t>
            </a:r>
            <a:endParaRPr lang="zh-CN" altLang="en-US" sz="2400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2998788"/>
            <a:ext cx="9420225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zh-CN" sz="2400" u="none">
                <a:solidFill>
                  <a:schemeClr val="tx2"/>
                </a:solidFill>
                <a:ea typeface="HGS創英角ｺﾞｼｯｸUB" pitchFamily="50" charset="-128"/>
              </a:rPr>
              <a:t>Applications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763FCE16-AF13-4BFE-A165-EC513B984086}" type="slidenum">
              <a:rPr lang="en-US" altLang="ja-JP"/>
              <a:pPr defTabSz="990600">
                <a:defRPr/>
              </a:pPr>
              <a:t>23</a:t>
            </a:fld>
            <a:endParaRPr lang="en-US" altLang="ja-JP"/>
          </a:p>
        </p:txBody>
      </p:sp>
      <p:sp>
        <p:nvSpPr>
          <p:cNvPr id="25603" name="标题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551863" cy="463550"/>
          </a:xfrm>
        </p:spPr>
        <p:txBody>
          <a:bodyPr/>
          <a:lstStyle/>
          <a:p>
            <a:r>
              <a:rPr lang="en-US" altLang="zh-CN" smtClean="0"/>
              <a:t>Contents</a:t>
            </a:r>
            <a:endParaRPr lang="zh-CN" altLang="en-US" smtClean="0"/>
          </a:p>
        </p:txBody>
      </p:sp>
      <p:sp>
        <p:nvSpPr>
          <p:cNvPr id="25604" name="内容占位符 2"/>
          <p:cNvSpPr>
            <a:spLocks noGrp="1"/>
          </p:cNvSpPr>
          <p:nvPr>
            <p:ph sz="quarter" idx="4294967295"/>
          </p:nvPr>
        </p:nvSpPr>
        <p:spPr>
          <a:xfrm>
            <a:off x="990600" y="1074738"/>
            <a:ext cx="8915400" cy="5772150"/>
          </a:xfrm>
        </p:spPr>
        <p:txBody>
          <a:bodyPr/>
          <a:lstStyle/>
          <a:p>
            <a:pPr marL="273050" indent="-273050"/>
            <a:r>
              <a:rPr lang="en-US" altLang="zh-CN" sz="2300" smtClean="0"/>
              <a:t>1. What is Android</a:t>
            </a:r>
          </a:p>
          <a:p>
            <a:pPr marL="273050" indent="-273050"/>
            <a:r>
              <a:rPr lang="en-US" altLang="zh-CN" sz="2300" smtClean="0"/>
              <a:t>2. Android</a:t>
            </a:r>
            <a:r>
              <a:rPr lang="zh-CN" altLang="en-US" sz="2300" smtClean="0"/>
              <a:t> </a:t>
            </a:r>
            <a:r>
              <a:rPr lang="en-US" altLang="zh-CN" sz="2300" smtClean="0"/>
              <a:t>architecture</a:t>
            </a:r>
          </a:p>
          <a:p>
            <a:pPr marL="273050" indent="-273050"/>
            <a:r>
              <a:rPr lang="en-US" altLang="zh-CN" sz="2300" smtClean="0">
                <a:solidFill>
                  <a:srgbClr val="FF0000"/>
                </a:solidFill>
              </a:rPr>
              <a:t>3. Development Environment Setup</a:t>
            </a:r>
          </a:p>
          <a:p>
            <a:pPr marL="273050" indent="-273050"/>
            <a:r>
              <a:rPr lang="en-US" altLang="zh-CN" sz="2300" smtClean="0"/>
              <a:t>4. ‘Hello World’ on Android</a:t>
            </a:r>
          </a:p>
          <a:p>
            <a:pPr marL="273050" indent="-273050"/>
            <a:r>
              <a:rPr lang="en-US" altLang="zh-CN" sz="2300" smtClean="0"/>
              <a:t>5. </a:t>
            </a:r>
            <a:r>
              <a:rPr lang="en-US" altLang="ja-JP" sz="2300" smtClean="0"/>
              <a:t>Application components</a:t>
            </a:r>
          </a:p>
          <a:p>
            <a:pPr marL="742950" lvl="1" indent="-285750"/>
            <a:r>
              <a:rPr lang="en-US" altLang="zh-CN" smtClean="0"/>
              <a:t>5.1. Activities</a:t>
            </a:r>
          </a:p>
          <a:p>
            <a:pPr marL="742950" lvl="1" indent="-285750"/>
            <a:r>
              <a:rPr lang="en-US" altLang="zh-CN" smtClean="0"/>
              <a:t>5.2. Services</a:t>
            </a:r>
          </a:p>
          <a:p>
            <a:pPr marL="742950" lvl="1" indent="-285750"/>
            <a:r>
              <a:rPr lang="en-US" altLang="zh-CN" smtClean="0"/>
              <a:t>5.3. Content Providers</a:t>
            </a:r>
          </a:p>
          <a:p>
            <a:pPr marL="742950" lvl="1" indent="-285750"/>
            <a:r>
              <a:rPr lang="en-US" altLang="zh-CN" smtClean="0"/>
              <a:t>5.4. BroadcastReceiver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622B56CF-0701-4DB4-A90F-7975B95C1D31}" type="slidenum">
              <a:rPr lang="en-US" altLang="ja-JP"/>
              <a:pPr defTabSz="990600">
                <a:defRPr/>
              </a:pPr>
              <a:t>24</a:t>
            </a:fld>
            <a:endParaRPr lang="en-US" altLang="ja-JP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990600" y="1258888"/>
            <a:ext cx="8915400" cy="5348287"/>
          </a:xfrm>
        </p:spPr>
        <p:txBody>
          <a:bodyPr/>
          <a:lstStyle/>
          <a:p>
            <a:pPr marL="273050" indent="-273050"/>
            <a:r>
              <a:rPr lang="en-US" altLang="zh-CN" smtClean="0"/>
              <a:t>IDE – Eclipse </a:t>
            </a:r>
          </a:p>
          <a:p>
            <a:pPr marL="273050" indent="-273050"/>
            <a:r>
              <a:rPr lang="en-US" altLang="zh-CN" smtClean="0"/>
              <a:t>Eclipse plug-in - ADT</a:t>
            </a:r>
          </a:p>
          <a:p>
            <a:pPr marL="273050" indent="-273050"/>
            <a:r>
              <a:rPr lang="en-US" altLang="zh-CN" smtClean="0"/>
              <a:t>Software Development Kit (SDK)</a:t>
            </a:r>
          </a:p>
          <a:p>
            <a:pPr marL="273050" indent="-273050"/>
            <a:r>
              <a:rPr lang="en-US" altLang="zh-CN" smtClean="0"/>
              <a:t>Android Emulator</a:t>
            </a:r>
          </a:p>
          <a:p>
            <a:pPr marL="273050" indent="-273050"/>
            <a:r>
              <a:rPr lang="en-US" altLang="zh-CN" smtClean="0"/>
              <a:t>Debugger</a:t>
            </a:r>
          </a:p>
        </p:txBody>
      </p:sp>
      <p:sp>
        <p:nvSpPr>
          <p:cNvPr id="26628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zh-CN" sz="2400" u="none">
                <a:solidFill>
                  <a:schemeClr val="tx2"/>
                </a:solidFill>
                <a:ea typeface="HGS創英角ｺﾞｼｯｸUB" pitchFamily="50" charset="-128"/>
              </a:rPr>
              <a:t>Development Environment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1494E6BE-745B-465F-AE15-542445D3A23C}" type="slidenum">
              <a:rPr lang="en-US" altLang="ja-JP"/>
              <a:pPr defTabSz="990600">
                <a:defRPr/>
              </a:pPr>
              <a:t>25</a:t>
            </a:fld>
            <a:endParaRPr lang="en-US" altLang="ja-JP"/>
          </a:p>
        </p:txBody>
      </p:sp>
      <p:sp>
        <p:nvSpPr>
          <p:cNvPr id="27651" name="内容占位符 2"/>
          <p:cNvSpPr>
            <a:spLocks noGrp="1"/>
          </p:cNvSpPr>
          <p:nvPr>
            <p:ph sz="quarter" idx="4294967295"/>
          </p:nvPr>
        </p:nvSpPr>
        <p:spPr>
          <a:xfrm>
            <a:off x="1065213" y="1258888"/>
            <a:ext cx="8840787" cy="2206625"/>
          </a:xfrm>
        </p:spPr>
        <p:txBody>
          <a:bodyPr/>
          <a:lstStyle/>
          <a:p>
            <a:pPr marL="273050" indent="-273050"/>
            <a:r>
              <a:rPr lang="en-US" altLang="zh-CN" smtClean="0"/>
              <a:t>Download Android SDK và giải nén vào thư mục tùy ý</a:t>
            </a:r>
          </a:p>
          <a:p>
            <a:pPr marL="547688" lvl="1" indent="-273050"/>
            <a:r>
              <a:rPr lang="en-US" altLang="zh-CN" smtClean="0">
                <a:hlinkClick r:id="rId2"/>
              </a:rPr>
              <a:t>http://androidappdocs.appspot.com/sdk/index.html</a:t>
            </a:r>
            <a:endParaRPr lang="en-US" altLang="zh-CN" smtClean="0"/>
          </a:p>
          <a:p>
            <a:pPr marL="547688" lvl="1" indent="-273050"/>
            <a:r>
              <a:rPr lang="en-US" altLang="zh-CN" smtClean="0"/>
              <a:t>SDK sẽ được sử dụng bời plug-in ADT trong Eclipse</a:t>
            </a:r>
            <a:endParaRPr lang="zh-CN" altLang="en-US" smtClean="0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088" y="3856038"/>
            <a:ext cx="8950325" cy="218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zh-CN" sz="2400" u="none">
                <a:solidFill>
                  <a:schemeClr val="tx2"/>
                </a:solidFill>
                <a:ea typeface="HGS創英角ｺﾞｼｯｸUB" pitchFamily="50" charset="-128"/>
              </a:rPr>
              <a:t>Setup Android SDK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E1014064-666B-468B-BFAE-E699D2489737}" type="slidenum">
              <a:rPr lang="en-US" altLang="ja-JP"/>
              <a:pPr defTabSz="990600">
                <a:defRPr/>
              </a:pPr>
              <a:t>26</a:t>
            </a:fld>
            <a:endParaRPr lang="en-US" altLang="ja-JP"/>
          </a:p>
        </p:txBody>
      </p:sp>
      <p:sp>
        <p:nvSpPr>
          <p:cNvPr id="28675" name="内容占位符 2"/>
          <p:cNvSpPr>
            <a:spLocks noGrp="1"/>
          </p:cNvSpPr>
          <p:nvPr>
            <p:ph sz="quarter" idx="4294967295"/>
          </p:nvPr>
        </p:nvSpPr>
        <p:spPr>
          <a:xfrm>
            <a:off x="0" y="1258888"/>
            <a:ext cx="4535488" cy="5022850"/>
          </a:xfrm>
        </p:spPr>
        <p:txBody>
          <a:bodyPr/>
          <a:lstStyle/>
          <a:p>
            <a:pPr marL="273050" indent="-273050"/>
            <a:r>
              <a:rPr lang="en-US" altLang="zh-CN" smtClean="0"/>
              <a:t>Cài đặt plug-in ADT cho Eclipse</a:t>
            </a:r>
          </a:p>
          <a:p>
            <a:pPr marL="547688" lvl="1" indent="-273050"/>
            <a:r>
              <a:rPr lang="en-US" altLang="zh-CN" smtClean="0"/>
              <a:t>Nên sử dụng Eclipse bản J2EE mới nhất</a:t>
            </a:r>
          </a:p>
          <a:p>
            <a:pPr marL="547688" lvl="1" indent="-273050"/>
            <a:r>
              <a:rPr lang="en-US" altLang="zh-CN" smtClean="0"/>
              <a:t>Update site: </a:t>
            </a:r>
            <a:r>
              <a:rPr lang="en-US" altLang="zh-CN" smtClean="0">
                <a:hlinkClick r:id="rId2"/>
              </a:rPr>
              <a:t>https://dl-ssl.google.com/android/eclipse/</a:t>
            </a:r>
            <a:endParaRPr lang="en-US" altLang="zh-CN" smtClean="0"/>
          </a:p>
        </p:txBody>
      </p:sp>
      <p:grpSp>
        <p:nvGrpSpPr>
          <p:cNvPr id="28676" name="Group 9"/>
          <p:cNvGrpSpPr>
            <a:grpSpLocks/>
          </p:cNvGrpSpPr>
          <p:nvPr/>
        </p:nvGrpSpPr>
        <p:grpSpPr bwMode="auto">
          <a:xfrm>
            <a:off x="5033963" y="1176338"/>
            <a:ext cx="4716462" cy="4681537"/>
            <a:chOff x="3171" y="789"/>
            <a:chExt cx="2971" cy="2949"/>
          </a:xfrm>
        </p:grpSpPr>
        <p:pic>
          <p:nvPicPr>
            <p:cNvPr id="2867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1" y="789"/>
              <a:ext cx="2971" cy="2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79" name="矩形 5"/>
            <p:cNvSpPr>
              <a:spLocks noChangeArrowheads="1"/>
            </p:cNvSpPr>
            <p:nvPr/>
          </p:nvSpPr>
          <p:spPr bwMode="auto">
            <a:xfrm>
              <a:off x="3645" y="1420"/>
              <a:ext cx="1967" cy="147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9057" tIns="49528" rIns="99057" bIns="49528" anchor="ctr"/>
            <a:lstStyle/>
            <a:p>
              <a:pPr defTabSz="990600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900" u="none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8680" name="矩形 6"/>
            <p:cNvSpPr>
              <a:spLocks noChangeArrowheads="1"/>
            </p:cNvSpPr>
            <p:nvPr/>
          </p:nvSpPr>
          <p:spPr bwMode="auto">
            <a:xfrm>
              <a:off x="3276" y="1937"/>
              <a:ext cx="2703" cy="492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9057" tIns="49528" rIns="99057" bIns="49528" anchor="ctr"/>
            <a:lstStyle/>
            <a:p>
              <a:pPr defTabSz="990600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900" u="none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</p:grpSp>
      <p:sp>
        <p:nvSpPr>
          <p:cNvPr id="28677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zh-CN" sz="2400" u="none">
                <a:solidFill>
                  <a:schemeClr val="tx2"/>
                </a:solidFill>
                <a:ea typeface="HGS創英角ｺﾞｼｯｸUB" pitchFamily="50" charset="-128"/>
              </a:rPr>
              <a:t>Setup ADT plugin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6BEEA355-05E0-4A0C-9EDB-438C06563A56}" type="slidenum">
              <a:rPr lang="en-US" altLang="ja-JP"/>
              <a:pPr defTabSz="990600">
                <a:defRPr/>
              </a:pPr>
              <a:t>27</a:t>
            </a:fld>
            <a:endParaRPr lang="en-US" altLang="ja-JP"/>
          </a:p>
        </p:txBody>
      </p:sp>
      <p:sp>
        <p:nvSpPr>
          <p:cNvPr id="29699" name="内容占位符 2"/>
          <p:cNvSpPr>
            <a:spLocks noGrp="1"/>
          </p:cNvSpPr>
          <p:nvPr>
            <p:ph sz="quarter" idx="4294967295"/>
          </p:nvPr>
        </p:nvSpPr>
        <p:spPr>
          <a:xfrm>
            <a:off x="846138" y="1258888"/>
            <a:ext cx="9059862" cy="1538287"/>
          </a:xfrm>
        </p:spPr>
        <p:txBody>
          <a:bodyPr/>
          <a:lstStyle/>
          <a:p>
            <a:pPr marL="273050" indent="-273050"/>
            <a:r>
              <a:rPr lang="en-US" altLang="zh-CN" smtClean="0"/>
              <a:t>Trong Eclipse, mở Window -&gt; Preferences -&gt; Android</a:t>
            </a:r>
          </a:p>
          <a:p>
            <a:pPr marL="273050" indent="-273050"/>
            <a:r>
              <a:rPr lang="en-US" altLang="zh-CN" smtClean="0"/>
              <a:t>Thiết đặt đường dẫn đến SDK</a:t>
            </a:r>
            <a:endParaRPr lang="zh-CN" altLang="en-US" smtClean="0"/>
          </a:p>
        </p:txBody>
      </p:sp>
      <p:grpSp>
        <p:nvGrpSpPr>
          <p:cNvPr id="29700" name="组合 6"/>
          <p:cNvGrpSpPr>
            <a:grpSpLocks/>
          </p:cNvGrpSpPr>
          <p:nvPr/>
        </p:nvGrpSpPr>
        <p:grpSpPr bwMode="auto">
          <a:xfrm>
            <a:off x="1654175" y="3062288"/>
            <a:ext cx="6604000" cy="2786062"/>
            <a:chOff x="1115616" y="3284984"/>
            <a:chExt cx="6096000" cy="2571750"/>
          </a:xfrm>
        </p:grpSpPr>
        <p:pic>
          <p:nvPicPr>
            <p:cNvPr id="2970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5616" y="3284984"/>
              <a:ext cx="6096000" cy="257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3" name="矩形 5"/>
            <p:cNvSpPr>
              <a:spLocks noChangeArrowheads="1"/>
            </p:cNvSpPr>
            <p:nvPr/>
          </p:nvSpPr>
          <p:spPr bwMode="auto">
            <a:xfrm>
              <a:off x="3708003" y="4148584"/>
              <a:ext cx="2376488" cy="215900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9057" tIns="49528" rIns="99057" bIns="49528" anchor="ctr"/>
            <a:lstStyle/>
            <a:p>
              <a:pPr defTabSz="990600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900" u="none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</p:grpSp>
      <p:sp>
        <p:nvSpPr>
          <p:cNvPr id="29701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zh-CN" sz="2400" u="none">
                <a:solidFill>
                  <a:schemeClr val="tx2"/>
                </a:solidFill>
                <a:ea typeface="HGS創英角ｺﾞｼｯｸUB" pitchFamily="50" charset="-128"/>
              </a:rPr>
              <a:t>Configure ADT Plugin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94BD8944-CE7C-4D51-8F5E-DF2E0E4A69EE}" type="slidenum">
              <a:rPr lang="en-US" altLang="ja-JP"/>
              <a:pPr defTabSz="990600">
                <a:defRPr/>
              </a:pPr>
              <a:t>28</a:t>
            </a:fld>
            <a:endParaRPr lang="en-US" altLang="ja-JP"/>
          </a:p>
        </p:txBody>
      </p:sp>
      <p:sp>
        <p:nvSpPr>
          <p:cNvPr id="30723" name="内容占位符 2"/>
          <p:cNvSpPr>
            <a:spLocks noGrp="1"/>
          </p:cNvSpPr>
          <p:nvPr>
            <p:ph sz="quarter" idx="4294967295"/>
          </p:nvPr>
        </p:nvSpPr>
        <p:spPr>
          <a:xfrm>
            <a:off x="1065213" y="1258888"/>
            <a:ext cx="8840787" cy="1331912"/>
          </a:xfrm>
        </p:spPr>
        <p:txBody>
          <a:bodyPr/>
          <a:lstStyle/>
          <a:p>
            <a:pPr marL="273050" indent="-273050"/>
            <a:r>
              <a:rPr lang="en-US" altLang="zh-CN" smtClean="0"/>
              <a:t>Mở Window -&gt; </a:t>
            </a:r>
            <a:r>
              <a:rPr lang="en-US" altLang="zh-CN" i="1" smtClean="0"/>
              <a:t>Android SDK and AVD Manager</a:t>
            </a:r>
          </a:p>
          <a:p>
            <a:pPr marL="273050" indent="-273050"/>
            <a:r>
              <a:rPr lang="en-US" altLang="zh-CN" smtClean="0"/>
              <a:t>Chọn </a:t>
            </a:r>
            <a:r>
              <a:rPr lang="en-US" altLang="zh-CN" i="1" smtClean="0"/>
              <a:t>Available Packages</a:t>
            </a:r>
            <a:r>
              <a:rPr lang="en-US" altLang="zh-CN" smtClean="0"/>
              <a:t> và chọn APIs thích hợp. Nên chọn từ 2.1 tở đi (API level 7)</a:t>
            </a:r>
            <a:endParaRPr lang="zh-CN" altLang="en-US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950" y="2714625"/>
            <a:ext cx="8253413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zh-CN" sz="2400" u="none">
                <a:solidFill>
                  <a:schemeClr val="tx2"/>
                </a:solidFill>
                <a:ea typeface="HGS創英角ｺﾞｼｯｸUB" pitchFamily="50" charset="-128"/>
              </a:rPr>
              <a:t>Setup SDK APIs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1062A6E9-1AC7-42FF-9D4D-4DE320696F84}" type="slidenum">
              <a:rPr lang="en-US" altLang="ja-JP"/>
              <a:pPr defTabSz="990600">
                <a:defRPr/>
              </a:pPr>
              <a:t>2</a:t>
            </a:fld>
            <a:endParaRPr lang="en-US" altLang="ja-JP"/>
          </a:p>
        </p:txBody>
      </p:sp>
      <p:sp>
        <p:nvSpPr>
          <p:cNvPr id="4099" name="标题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551863" cy="463550"/>
          </a:xfrm>
        </p:spPr>
        <p:txBody>
          <a:bodyPr/>
          <a:lstStyle/>
          <a:p>
            <a:r>
              <a:rPr lang="en-US" altLang="zh-CN" smtClean="0"/>
              <a:t>Contents</a:t>
            </a:r>
            <a:endParaRPr lang="zh-CN" altLang="en-US" smtClean="0"/>
          </a:p>
        </p:txBody>
      </p:sp>
      <p:sp>
        <p:nvSpPr>
          <p:cNvPr id="4100" name="内容占位符 2"/>
          <p:cNvSpPr>
            <a:spLocks noGrp="1"/>
          </p:cNvSpPr>
          <p:nvPr>
            <p:ph sz="quarter" idx="4294967295"/>
          </p:nvPr>
        </p:nvSpPr>
        <p:spPr>
          <a:xfrm>
            <a:off x="990600" y="1074738"/>
            <a:ext cx="8915400" cy="5772150"/>
          </a:xfrm>
        </p:spPr>
        <p:txBody>
          <a:bodyPr/>
          <a:lstStyle/>
          <a:p>
            <a:pPr marL="273050" indent="-273050"/>
            <a:r>
              <a:rPr lang="en-US" altLang="zh-CN" sz="2300" smtClean="0"/>
              <a:t>1. What is Android</a:t>
            </a:r>
          </a:p>
          <a:p>
            <a:pPr marL="273050" indent="-273050"/>
            <a:r>
              <a:rPr lang="en-US" altLang="zh-CN" sz="2300" smtClean="0"/>
              <a:t>2. Android</a:t>
            </a:r>
            <a:r>
              <a:rPr lang="zh-CN" altLang="en-US" sz="2300" smtClean="0"/>
              <a:t> </a:t>
            </a:r>
            <a:r>
              <a:rPr lang="en-US" altLang="zh-CN" sz="2300" smtClean="0"/>
              <a:t>architecture</a:t>
            </a:r>
          </a:p>
          <a:p>
            <a:pPr marL="273050" indent="-273050"/>
            <a:r>
              <a:rPr lang="en-US" altLang="zh-CN" sz="2300" smtClean="0"/>
              <a:t>3. Development Environment Setup</a:t>
            </a:r>
          </a:p>
          <a:p>
            <a:pPr marL="273050" indent="-273050"/>
            <a:r>
              <a:rPr lang="en-US" altLang="zh-CN" sz="2300" smtClean="0"/>
              <a:t>4. ‘Hello World’ on Android</a:t>
            </a:r>
          </a:p>
          <a:p>
            <a:pPr marL="273050" indent="-273050"/>
            <a:r>
              <a:rPr lang="en-US" altLang="zh-CN" sz="2300" smtClean="0"/>
              <a:t>5. </a:t>
            </a:r>
            <a:r>
              <a:rPr lang="en-US" altLang="ja-JP" sz="2300" smtClean="0"/>
              <a:t>Application components</a:t>
            </a:r>
          </a:p>
          <a:p>
            <a:pPr marL="742950" lvl="1" indent="-285750"/>
            <a:r>
              <a:rPr lang="en-US" altLang="zh-CN" smtClean="0"/>
              <a:t>5.1. Activities</a:t>
            </a:r>
          </a:p>
          <a:p>
            <a:pPr marL="742950" lvl="1" indent="-285750"/>
            <a:r>
              <a:rPr lang="en-US" altLang="zh-CN" smtClean="0"/>
              <a:t>5.2. Services</a:t>
            </a:r>
          </a:p>
          <a:p>
            <a:pPr marL="742950" lvl="1" indent="-285750"/>
            <a:r>
              <a:rPr lang="en-US" altLang="zh-CN" smtClean="0"/>
              <a:t>5.3. Content Providers</a:t>
            </a:r>
          </a:p>
          <a:p>
            <a:pPr marL="742950" lvl="1" indent="-285750"/>
            <a:r>
              <a:rPr lang="en-US" altLang="zh-CN" smtClean="0"/>
              <a:t>5.4. BroadcastReceiver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564F4636-ADE9-48E4-A069-FDE6C2E49A48}" type="slidenum">
              <a:rPr lang="en-US" altLang="ja-JP"/>
              <a:pPr defTabSz="990600">
                <a:defRPr/>
              </a:pPr>
              <a:t>29</a:t>
            </a:fld>
            <a:endParaRPr lang="en-US" altLang="ja-JP"/>
          </a:p>
        </p:txBody>
      </p:sp>
      <p:sp>
        <p:nvSpPr>
          <p:cNvPr id="31747" name="内容占位符 2"/>
          <p:cNvSpPr>
            <a:spLocks noGrp="1"/>
          </p:cNvSpPr>
          <p:nvPr>
            <p:ph sz="quarter" idx="4294967295"/>
          </p:nvPr>
        </p:nvSpPr>
        <p:spPr>
          <a:xfrm>
            <a:off x="0" y="1258888"/>
            <a:ext cx="4884738" cy="5294312"/>
          </a:xfrm>
        </p:spPr>
        <p:txBody>
          <a:bodyPr/>
          <a:lstStyle/>
          <a:p>
            <a:pPr marL="273050" indent="-273050"/>
            <a:r>
              <a:rPr lang="en-US" altLang="zh-CN" smtClean="0"/>
              <a:t>Sau khi hoàn thành cài đặt APIs chọn </a:t>
            </a:r>
            <a:r>
              <a:rPr lang="en-US" altLang="zh-CN" i="1" smtClean="0"/>
              <a:t>Virtual Devices</a:t>
            </a:r>
          </a:p>
          <a:p>
            <a:pPr marL="273050" indent="-273050"/>
            <a:r>
              <a:rPr lang="en-US" altLang="zh-CN" smtClean="0"/>
              <a:t>Chọn </a:t>
            </a:r>
            <a:r>
              <a:rPr lang="en-US" altLang="zh-CN" i="1" smtClean="0"/>
              <a:t>new</a:t>
            </a:r>
            <a:r>
              <a:rPr lang="en-US" altLang="zh-CN" smtClean="0"/>
              <a:t> và điền thông tin và Dialog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1313" y="1271588"/>
            <a:ext cx="4027487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zh-CN" sz="2400" u="none">
                <a:solidFill>
                  <a:schemeClr val="tx2"/>
                </a:solidFill>
                <a:ea typeface="HGS創英角ｺﾞｼｯｸUB" pitchFamily="50" charset="-128"/>
              </a:rPr>
              <a:t>Setup Emulators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0CE222FC-0934-4C96-8B7A-DEAEBAEF93E3}" type="slidenum">
              <a:rPr lang="en-US" altLang="ja-JP"/>
              <a:pPr defTabSz="990600">
                <a:defRPr/>
              </a:pPr>
              <a:t>30</a:t>
            </a:fld>
            <a:endParaRPr lang="en-US" altLang="ja-JP"/>
          </a:p>
        </p:txBody>
      </p:sp>
      <p:sp>
        <p:nvSpPr>
          <p:cNvPr id="32771" name="内容占位符 2"/>
          <p:cNvSpPr>
            <a:spLocks noGrp="1"/>
          </p:cNvSpPr>
          <p:nvPr>
            <p:ph sz="quarter" idx="4294967295"/>
          </p:nvPr>
        </p:nvSpPr>
        <p:spPr>
          <a:xfrm>
            <a:off x="1047750" y="1258888"/>
            <a:ext cx="8858250" cy="1104900"/>
          </a:xfrm>
        </p:spPr>
        <p:txBody>
          <a:bodyPr/>
          <a:lstStyle/>
          <a:p>
            <a:pPr marL="547688" lvl="1" indent="-273050"/>
            <a:r>
              <a:rPr lang="en-US" altLang="zh-CN" sz="2000" smtClean="0"/>
              <a:t>Khởi động AVD</a:t>
            </a:r>
          </a:p>
          <a:p>
            <a:pPr marL="547688" lvl="1" indent="-273050"/>
            <a:r>
              <a:rPr lang="en-US" altLang="zh-CN" sz="2000" smtClean="0"/>
              <a:t>Lần khởi động đầu sẽ mất nhiều thời gian</a:t>
            </a:r>
            <a:endParaRPr lang="zh-CN" altLang="en-US" sz="2000" smtClean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8325" y="2501900"/>
            <a:ext cx="6200775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zh-CN" sz="2400" u="none">
                <a:solidFill>
                  <a:schemeClr val="tx2"/>
                </a:solidFill>
                <a:ea typeface="HGS創英角ｺﾞｼｯｸUB" pitchFamily="50" charset="-128"/>
              </a:rPr>
              <a:t>Ready…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1D1B525B-E957-4B4C-A197-2AACC8EF5509}" type="slidenum">
              <a:rPr lang="en-US" altLang="ja-JP"/>
              <a:pPr defTabSz="990600">
                <a:defRPr/>
              </a:pPr>
              <a:t>31</a:t>
            </a:fld>
            <a:endParaRPr lang="en-US" altLang="ja-JP"/>
          </a:p>
        </p:txBody>
      </p:sp>
      <p:sp>
        <p:nvSpPr>
          <p:cNvPr id="33795" name="标题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551863" cy="463550"/>
          </a:xfrm>
        </p:spPr>
        <p:txBody>
          <a:bodyPr/>
          <a:lstStyle/>
          <a:p>
            <a:r>
              <a:rPr lang="en-US" altLang="zh-CN" smtClean="0"/>
              <a:t>Contents</a:t>
            </a:r>
            <a:endParaRPr lang="zh-CN" altLang="en-US" smtClean="0"/>
          </a:p>
        </p:txBody>
      </p:sp>
      <p:sp>
        <p:nvSpPr>
          <p:cNvPr id="33796" name="内容占位符 2"/>
          <p:cNvSpPr>
            <a:spLocks noGrp="1"/>
          </p:cNvSpPr>
          <p:nvPr>
            <p:ph sz="quarter" idx="4294967295"/>
          </p:nvPr>
        </p:nvSpPr>
        <p:spPr>
          <a:xfrm>
            <a:off x="990600" y="1074738"/>
            <a:ext cx="8915400" cy="5772150"/>
          </a:xfrm>
        </p:spPr>
        <p:txBody>
          <a:bodyPr/>
          <a:lstStyle/>
          <a:p>
            <a:pPr marL="273050" indent="-273050"/>
            <a:r>
              <a:rPr lang="en-US" altLang="zh-CN" sz="2300" smtClean="0"/>
              <a:t>1. What is Android</a:t>
            </a:r>
          </a:p>
          <a:p>
            <a:pPr marL="273050" indent="-273050"/>
            <a:r>
              <a:rPr lang="en-US" altLang="zh-CN" sz="2300" smtClean="0"/>
              <a:t>2. Android</a:t>
            </a:r>
            <a:r>
              <a:rPr lang="zh-CN" altLang="en-US" sz="2300" smtClean="0"/>
              <a:t> </a:t>
            </a:r>
            <a:r>
              <a:rPr lang="en-US" altLang="zh-CN" sz="2300" smtClean="0"/>
              <a:t>architecture</a:t>
            </a:r>
          </a:p>
          <a:p>
            <a:pPr marL="273050" indent="-273050"/>
            <a:r>
              <a:rPr lang="en-US" altLang="zh-CN" sz="2300" smtClean="0"/>
              <a:t>3. Development Environment Setup</a:t>
            </a:r>
          </a:p>
          <a:p>
            <a:pPr marL="273050" indent="-273050"/>
            <a:r>
              <a:rPr lang="en-US" altLang="zh-CN" sz="2300" smtClean="0">
                <a:solidFill>
                  <a:srgbClr val="FF0000"/>
                </a:solidFill>
              </a:rPr>
              <a:t>4. ‘Hello World’ on Android</a:t>
            </a:r>
          </a:p>
          <a:p>
            <a:pPr marL="273050" indent="-273050"/>
            <a:r>
              <a:rPr lang="en-US" altLang="zh-CN" sz="2300" smtClean="0"/>
              <a:t>5. </a:t>
            </a:r>
            <a:r>
              <a:rPr lang="en-US" altLang="ja-JP" sz="2300" smtClean="0"/>
              <a:t>Application components</a:t>
            </a:r>
          </a:p>
          <a:p>
            <a:pPr marL="742950" lvl="1" indent="-285750"/>
            <a:r>
              <a:rPr lang="en-US" altLang="zh-CN" smtClean="0"/>
              <a:t>5.1. Activities</a:t>
            </a:r>
          </a:p>
          <a:p>
            <a:pPr marL="742950" lvl="1" indent="-285750"/>
            <a:r>
              <a:rPr lang="en-US" altLang="zh-CN" smtClean="0"/>
              <a:t>5.2. Services</a:t>
            </a:r>
          </a:p>
          <a:p>
            <a:pPr marL="742950" lvl="1" indent="-285750"/>
            <a:r>
              <a:rPr lang="en-US" altLang="zh-CN" smtClean="0"/>
              <a:t>5.3. Content Providers</a:t>
            </a:r>
          </a:p>
          <a:p>
            <a:pPr marL="742950" lvl="1" indent="-285750"/>
            <a:r>
              <a:rPr lang="en-US" altLang="zh-CN" smtClean="0"/>
              <a:t>5.4. BroadcastReceiver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D05B9F41-B6AB-4DB4-95F8-2CB4A6E01609}" type="slidenum">
              <a:rPr lang="en-US" altLang="ja-JP"/>
              <a:pPr defTabSz="990600">
                <a:defRPr/>
              </a:pPr>
              <a:t>32</a:t>
            </a:fld>
            <a:endParaRPr lang="en-US" altLang="ja-JP"/>
          </a:p>
        </p:txBody>
      </p:sp>
      <p:sp>
        <p:nvSpPr>
          <p:cNvPr id="34819" name="标题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824913" cy="463550"/>
          </a:xfrm>
        </p:spPr>
        <p:txBody>
          <a:bodyPr/>
          <a:lstStyle/>
          <a:p>
            <a:r>
              <a:rPr lang="en-US" altLang="zh-CN" smtClean="0"/>
              <a:t>Create a new Android Project</a:t>
            </a:r>
            <a:endParaRPr lang="zh-CN" altLang="en-US" smtClean="0"/>
          </a:p>
        </p:txBody>
      </p:sp>
      <p:sp>
        <p:nvSpPr>
          <p:cNvPr id="34820" name="内容占位符 2"/>
          <p:cNvSpPr>
            <a:spLocks noGrp="1"/>
          </p:cNvSpPr>
          <p:nvPr>
            <p:ph sz="quarter" idx="4294967295"/>
          </p:nvPr>
        </p:nvSpPr>
        <p:spPr>
          <a:xfrm>
            <a:off x="0" y="1258888"/>
            <a:ext cx="4402138" cy="5294312"/>
          </a:xfrm>
        </p:spPr>
        <p:txBody>
          <a:bodyPr/>
          <a:lstStyle/>
          <a:p>
            <a:pPr marL="273050" indent="-273050"/>
            <a:r>
              <a:rPr lang="en-US" altLang="zh-CN" smtClean="0"/>
              <a:t>Open File-&gt;New-&gt;Android project</a:t>
            </a:r>
          </a:p>
          <a:p>
            <a:pPr marL="547688" lvl="1" indent="-273050"/>
            <a:r>
              <a:rPr lang="en-US" altLang="zh-CN" smtClean="0"/>
              <a:t>Project name</a:t>
            </a:r>
          </a:p>
          <a:p>
            <a:pPr marL="547688" lvl="1" indent="-273050"/>
            <a:r>
              <a:rPr lang="en-US" altLang="zh-CN" smtClean="0"/>
              <a:t>Build Target</a:t>
            </a:r>
          </a:p>
          <a:p>
            <a:pPr marL="547688" lvl="1" indent="-273050"/>
            <a:r>
              <a:rPr lang="en-US" altLang="zh-CN" smtClean="0"/>
              <a:t>Application name</a:t>
            </a:r>
          </a:p>
          <a:p>
            <a:pPr marL="547688" lvl="1" indent="-273050"/>
            <a:r>
              <a:rPr lang="en-US" altLang="zh-CN" smtClean="0"/>
              <a:t>Package name</a:t>
            </a:r>
          </a:p>
          <a:p>
            <a:pPr marL="547688" lvl="1" indent="-273050"/>
            <a:r>
              <a:rPr lang="en-US" altLang="zh-CN" smtClean="0"/>
              <a:t>Create Activity</a:t>
            </a:r>
          </a:p>
          <a:p>
            <a:pPr marL="547688" lvl="1" indent="-273050">
              <a:buFont typeface="ＭＳ ゴシック" pitchFamily="49" charset="-128"/>
              <a:buNone/>
            </a:pPr>
            <a:endParaRPr lang="zh-CN" altLang="en-US" smtClean="0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3175" y="1169988"/>
            <a:ext cx="4291013" cy="559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E5195129-8134-41E1-B67F-C0890736E80D}" type="slidenum">
              <a:rPr lang="en-US" altLang="ja-JP"/>
              <a:pPr defTabSz="990600">
                <a:defRPr/>
              </a:pPr>
              <a:t>33</a:t>
            </a:fld>
            <a:endParaRPr lang="en-US" altLang="ja-JP"/>
          </a:p>
        </p:txBody>
      </p:sp>
      <p:sp>
        <p:nvSpPr>
          <p:cNvPr id="35843" name="标题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824913" cy="463550"/>
          </a:xfrm>
        </p:spPr>
        <p:txBody>
          <a:bodyPr/>
          <a:lstStyle/>
          <a:p>
            <a:r>
              <a:rPr lang="en-US" altLang="zh-CN" smtClean="0"/>
              <a:t>Hello World Project</a:t>
            </a:r>
            <a:endParaRPr lang="zh-CN" altLang="en-US" smtClean="0"/>
          </a:p>
        </p:txBody>
      </p:sp>
      <p:sp>
        <p:nvSpPr>
          <p:cNvPr id="35844" name="内容占位符 2"/>
          <p:cNvSpPr>
            <a:spLocks noGrp="1"/>
          </p:cNvSpPr>
          <p:nvPr>
            <p:ph sz="quarter" idx="4294967295"/>
          </p:nvPr>
        </p:nvSpPr>
        <p:spPr>
          <a:xfrm>
            <a:off x="0" y="1258888"/>
            <a:ext cx="4884738" cy="5294312"/>
          </a:xfrm>
        </p:spPr>
        <p:txBody>
          <a:bodyPr/>
          <a:lstStyle/>
          <a:p>
            <a:pPr marL="273050" indent="-273050"/>
            <a:r>
              <a:rPr lang="en-US" altLang="zh-CN" smtClean="0"/>
              <a:t>src: source folder</a:t>
            </a:r>
          </a:p>
          <a:p>
            <a:pPr marL="273050" indent="-273050"/>
            <a:r>
              <a:rPr lang="en-US" altLang="zh-CN" smtClean="0"/>
              <a:t>gen: SDK generated file</a:t>
            </a:r>
          </a:p>
          <a:p>
            <a:pPr marL="273050" indent="-273050"/>
            <a:r>
              <a:rPr lang="en-US" altLang="zh-CN" smtClean="0"/>
              <a:t>android 2.2: reference lib</a:t>
            </a:r>
          </a:p>
          <a:p>
            <a:pPr marL="273050" indent="-273050"/>
            <a:r>
              <a:rPr lang="en-US" altLang="zh-CN" smtClean="0"/>
              <a:t>assets: binary resources</a:t>
            </a:r>
          </a:p>
          <a:p>
            <a:pPr marL="273050" indent="-273050"/>
            <a:r>
              <a:rPr lang="en-US" altLang="zh-CN" smtClean="0"/>
              <a:t>res:  resource files and resource description files</a:t>
            </a:r>
          </a:p>
          <a:p>
            <a:pPr marL="273050" indent="-273050"/>
            <a:r>
              <a:rPr lang="en-US" altLang="zh-CN" smtClean="0"/>
              <a:t>AndroidManifest.xml: application description file</a:t>
            </a:r>
          </a:p>
          <a:p>
            <a:pPr marL="273050" indent="-273050"/>
            <a:r>
              <a:rPr lang="en-US" altLang="zh-CN" smtClean="0"/>
              <a:t>default.properties: project properties file</a:t>
            </a:r>
            <a:endParaRPr lang="zh-CN" altLang="en-US" smtClean="0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5338" y="1392238"/>
            <a:ext cx="3122612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684CE594-74AD-4496-B911-42AA71B82E87}" type="slidenum">
              <a:rPr lang="en-US" altLang="ja-JP"/>
              <a:pPr defTabSz="990600">
                <a:defRPr/>
              </a:pPr>
              <a:t>34</a:t>
            </a:fld>
            <a:endParaRPr lang="en-US" altLang="ja-JP"/>
          </a:p>
        </p:txBody>
      </p:sp>
      <p:sp>
        <p:nvSpPr>
          <p:cNvPr id="36867" name="标题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824913" cy="463550"/>
          </a:xfrm>
        </p:spPr>
        <p:txBody>
          <a:bodyPr/>
          <a:lstStyle/>
          <a:p>
            <a:r>
              <a:rPr lang="en-US" altLang="zh-CN" smtClean="0"/>
              <a:t>Say Hello World</a:t>
            </a:r>
            <a:endParaRPr lang="zh-CN" altLang="en-US" smtClean="0"/>
          </a:p>
        </p:txBody>
      </p:sp>
      <p:sp>
        <p:nvSpPr>
          <p:cNvPr id="36868" name="内容占位符 2"/>
          <p:cNvSpPr>
            <a:spLocks noGrp="1"/>
          </p:cNvSpPr>
          <p:nvPr>
            <p:ph sz="quarter" idx="4294967295"/>
          </p:nvPr>
        </p:nvSpPr>
        <p:spPr>
          <a:xfrm>
            <a:off x="0" y="1258888"/>
            <a:ext cx="8132763" cy="573087"/>
          </a:xfrm>
        </p:spPr>
        <p:txBody>
          <a:bodyPr/>
          <a:lstStyle/>
          <a:p>
            <a:pPr marL="273050" indent="-273050"/>
            <a:r>
              <a:rPr lang="en-US" altLang="zh-CN" smtClean="0"/>
              <a:t>modify HelloWorld.java</a:t>
            </a:r>
          </a:p>
          <a:p>
            <a:pPr marL="273050" indent="-273050">
              <a:buFont typeface="Wingdings 3" pitchFamily="18" charset="2"/>
              <a:buNone/>
            </a:pPr>
            <a:endParaRPr lang="zh-CN" altLang="en-US" smtClean="0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400" y="1868488"/>
            <a:ext cx="787717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25" y="3351213"/>
            <a:ext cx="7643813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右弧形箭头 8"/>
          <p:cNvSpPr>
            <a:spLocks noChangeArrowheads="1"/>
          </p:cNvSpPr>
          <p:nvPr/>
        </p:nvSpPr>
        <p:spPr bwMode="auto">
          <a:xfrm>
            <a:off x="8459788" y="2259013"/>
            <a:ext cx="546100" cy="1558925"/>
          </a:xfrm>
          <a:prstGeom prst="curvedLeftArrow">
            <a:avLst>
              <a:gd name="adj1" fmla="val 25018"/>
              <a:gd name="adj2" fmla="val 50049"/>
              <a:gd name="adj3" fmla="val 25000"/>
            </a:avLst>
          </a:prstGeom>
          <a:gradFill rotWithShape="1">
            <a:gsLst>
              <a:gs pos="0">
                <a:srgbClr val="BCCEEC"/>
              </a:gs>
              <a:gs pos="30000">
                <a:srgbClr val="9CB8E6"/>
              </a:gs>
              <a:gs pos="45000">
                <a:srgbClr val="91B1E5"/>
              </a:gs>
              <a:gs pos="55000">
                <a:srgbClr val="91B1E5"/>
              </a:gs>
              <a:gs pos="73000">
                <a:srgbClr val="9CB8E6"/>
              </a:gs>
              <a:gs pos="100000">
                <a:srgbClr val="BCCEEC"/>
              </a:gs>
            </a:gsLst>
            <a:lin ang="900000" scaled="1"/>
          </a:gradFill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dist="25400" dir="5400000" rotWithShape="0">
              <a:srgbClr val="000000">
                <a:alpha val="39999"/>
              </a:srgbClr>
            </a:outerShdw>
          </a:effectLst>
        </p:spPr>
        <p:txBody>
          <a:bodyPr lIns="99057" tIns="49528" rIns="99057" bIns="49528" anchor="ctr"/>
          <a:lstStyle/>
          <a:p>
            <a:pPr defTabSz="990600">
              <a:spcBef>
                <a:spcPct val="0"/>
              </a:spcBef>
              <a:buClrTx/>
              <a:buFontTx/>
              <a:buNone/>
              <a:defRPr/>
            </a:pPr>
            <a:endParaRPr kumimoji="0" lang="zh-CN" altLang="en-US" sz="1900" u="none">
              <a:latin typeface="Calibri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9F26D94B-D48A-4EE1-AAC5-88720ABB228D}" type="slidenum">
              <a:rPr lang="en-US" altLang="ja-JP"/>
              <a:pPr defTabSz="990600">
                <a:defRPr/>
              </a:pPr>
              <a:t>35</a:t>
            </a:fld>
            <a:endParaRPr lang="en-US" altLang="ja-JP"/>
          </a:p>
        </p:txBody>
      </p:sp>
      <p:sp>
        <p:nvSpPr>
          <p:cNvPr id="37891" name="标题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824913" cy="463550"/>
          </a:xfrm>
        </p:spPr>
        <p:txBody>
          <a:bodyPr/>
          <a:lstStyle/>
          <a:p>
            <a:r>
              <a:rPr lang="en-US" altLang="zh-CN" smtClean="0"/>
              <a:t>Run Hello World</a:t>
            </a:r>
            <a:endParaRPr lang="zh-CN" altLang="en-US" smtClean="0"/>
          </a:p>
        </p:txBody>
      </p:sp>
      <p:sp>
        <p:nvSpPr>
          <p:cNvPr id="37892" name="内容占位符 2"/>
          <p:cNvSpPr>
            <a:spLocks noGrp="1"/>
          </p:cNvSpPr>
          <p:nvPr>
            <p:ph sz="quarter" idx="4294967295"/>
          </p:nvPr>
        </p:nvSpPr>
        <p:spPr>
          <a:xfrm>
            <a:off x="0" y="1258888"/>
            <a:ext cx="8751888" cy="1073150"/>
          </a:xfrm>
        </p:spPr>
        <p:txBody>
          <a:bodyPr/>
          <a:lstStyle/>
          <a:p>
            <a:pPr marL="273050" indent="-273050"/>
            <a:r>
              <a:rPr lang="en-US" altLang="zh-CN" smtClean="0"/>
              <a:t>Select </a:t>
            </a:r>
            <a:r>
              <a:rPr lang="en-US" altLang="zh-CN" i="1" smtClean="0"/>
              <a:t>HelloWorld</a:t>
            </a:r>
            <a:r>
              <a:rPr lang="en-US" altLang="zh-CN" smtClean="0"/>
              <a:t> Project, Run-&gt;Run as-&gt;Android Application</a:t>
            </a:r>
          </a:p>
          <a:p>
            <a:pPr marL="273050" indent="-273050"/>
            <a:r>
              <a:rPr lang="en-US" altLang="zh-CN" smtClean="0"/>
              <a:t>ADT will start a proper AVD and run HelloWorld app on it</a:t>
            </a:r>
          </a:p>
          <a:p>
            <a:pPr marL="273050" indent="-273050"/>
            <a:endParaRPr lang="en-US" altLang="zh-CN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500" y="2817813"/>
            <a:ext cx="6831013" cy="1990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4538" y="5054600"/>
            <a:ext cx="3725862" cy="1804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F711BEFC-D2E5-41B9-BE95-3EEF71A08CD8}" type="slidenum">
              <a:rPr lang="en-US" altLang="ja-JP"/>
              <a:pPr defTabSz="990600">
                <a:defRPr/>
              </a:pPr>
              <a:t>36</a:t>
            </a:fld>
            <a:endParaRPr lang="en-US" altLang="ja-JP"/>
          </a:p>
        </p:txBody>
      </p:sp>
      <p:sp>
        <p:nvSpPr>
          <p:cNvPr id="38915" name="标题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824913" cy="463550"/>
          </a:xfrm>
        </p:spPr>
        <p:txBody>
          <a:bodyPr/>
          <a:lstStyle/>
          <a:p>
            <a:r>
              <a:rPr lang="en-US" altLang="zh-CN" smtClean="0"/>
              <a:t>Behind HelloWorld #1</a:t>
            </a:r>
            <a:endParaRPr lang="zh-CN" altLang="en-US" smtClean="0"/>
          </a:p>
        </p:txBody>
      </p:sp>
      <p:sp>
        <p:nvSpPr>
          <p:cNvPr id="38916" name="内容占位符 5"/>
          <p:cNvSpPr>
            <a:spLocks noGrp="1"/>
          </p:cNvSpPr>
          <p:nvPr>
            <p:ph sz="quarter" idx="4294967295"/>
          </p:nvPr>
        </p:nvSpPr>
        <p:spPr>
          <a:xfrm>
            <a:off x="133000" y="1258888"/>
            <a:ext cx="9576262" cy="1966450"/>
          </a:xfrm>
        </p:spPr>
        <p:txBody>
          <a:bodyPr/>
          <a:lstStyle/>
          <a:p>
            <a:pPr marL="273050" indent="-273050">
              <a:lnSpc>
                <a:spcPct val="80000"/>
              </a:lnSpc>
            </a:pPr>
            <a:r>
              <a:rPr lang="en-US" altLang="zh-CN" dirty="0" smtClean="0"/>
              <a:t>R.java: </a:t>
            </a:r>
            <a:r>
              <a:rPr lang="en-US" altLang="zh-CN" dirty="0" err="1" smtClean="0"/>
              <a:t>Được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sinh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tự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động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bởi</a:t>
            </a:r>
            <a:r>
              <a:rPr lang="en-US" altLang="zh-CN" dirty="0" smtClean="0"/>
              <a:t> Android SDK. </a:t>
            </a:r>
            <a:r>
              <a:rPr lang="en-US" altLang="zh-CN" dirty="0" err="1" smtClean="0"/>
              <a:t>Biểu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diễn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các</a:t>
            </a:r>
            <a:r>
              <a:rPr lang="en-US" altLang="zh-CN" dirty="0" smtClean="0"/>
              <a:t> resource </a:t>
            </a:r>
            <a:r>
              <a:rPr lang="en-US" altLang="zh-CN" dirty="0" err="1" smtClean="0"/>
              <a:t>trong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thư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mục</a:t>
            </a:r>
            <a:r>
              <a:rPr lang="en-US" altLang="zh-CN" dirty="0" smtClean="0"/>
              <a:t> res </a:t>
            </a:r>
            <a:r>
              <a:rPr lang="en-US" altLang="zh-CN" dirty="0" err="1" smtClean="0"/>
              <a:t>của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ứng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dụng</a:t>
            </a:r>
            <a:endParaRPr lang="en-US" altLang="zh-CN" dirty="0" smtClean="0"/>
          </a:p>
          <a:p>
            <a:pPr marL="273050" indent="-273050">
              <a:lnSpc>
                <a:spcPct val="80000"/>
              </a:lnSpc>
            </a:pPr>
            <a:r>
              <a:rPr lang="en-US" altLang="zh-CN" dirty="0" err="1" smtClean="0"/>
              <a:t>Các</a:t>
            </a:r>
            <a:r>
              <a:rPr lang="en-US" altLang="zh-CN" dirty="0" smtClean="0"/>
              <a:t> resource </a:t>
            </a:r>
            <a:r>
              <a:rPr lang="en-US" altLang="zh-CN" dirty="0" err="1" smtClean="0"/>
              <a:t>được</a:t>
            </a:r>
            <a:r>
              <a:rPr lang="en-US" altLang="zh-CN" dirty="0" smtClean="0"/>
              <a:t> compile </a:t>
            </a:r>
            <a:r>
              <a:rPr lang="en-US" altLang="zh-CN" dirty="0" err="1" smtClean="0"/>
              <a:t>trước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thành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định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dạng</a:t>
            </a:r>
            <a:r>
              <a:rPr lang="en-US" altLang="zh-CN" dirty="0" smtClean="0"/>
              <a:t> binary</a:t>
            </a:r>
            <a:endParaRPr lang="zh-CN" altLang="en-US" dirty="0" smtClean="0"/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628160" y="3175463"/>
            <a:ext cx="8970962" cy="471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057" tIns="49528" rIns="99057" bIns="49528">
            <a:spAutoFit/>
          </a:bodyPr>
          <a:lstStyle/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500" u="none" dirty="0">
                <a:solidFill>
                  <a:srgbClr val="3F7F5F"/>
                </a:solidFill>
                <a:latin typeface="Courier New" pitchFamily="49" charset="0"/>
                <a:ea typeface="宋体" pitchFamily="2" charset="-122"/>
              </a:rPr>
              <a:t>/* AUTO-GENERATED FILE.  DO NOT MODIFY.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zh-CN" altLang="en-US" sz="1500" u="none" dirty="0">
                <a:solidFill>
                  <a:srgbClr val="3F7F5F"/>
                </a:solidFill>
                <a:latin typeface="Courier New" pitchFamily="49" charset="0"/>
                <a:ea typeface="宋体" pitchFamily="2" charset="-122"/>
              </a:rPr>
              <a:t> *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500" u="none" dirty="0">
                <a:solidFill>
                  <a:srgbClr val="3F7F5F"/>
                </a:solidFill>
                <a:latin typeface="Courier New" pitchFamily="49" charset="0"/>
                <a:ea typeface="宋体" pitchFamily="2" charset="-122"/>
              </a:rPr>
              <a:t> * This class was automatically generated by the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500" u="none" dirty="0">
                <a:solidFill>
                  <a:srgbClr val="3F7F5F"/>
                </a:solidFill>
                <a:latin typeface="Courier New" pitchFamily="49" charset="0"/>
                <a:ea typeface="宋体" pitchFamily="2" charset="-122"/>
              </a:rPr>
              <a:t> * </a:t>
            </a:r>
            <a:r>
              <a:rPr kumimoji="0" lang="en-US" altLang="zh-CN" sz="1500" dirty="0" err="1">
                <a:solidFill>
                  <a:srgbClr val="3F7F5F"/>
                </a:solidFill>
                <a:latin typeface="Courier New" pitchFamily="49" charset="0"/>
                <a:ea typeface="宋体" pitchFamily="2" charset="-122"/>
              </a:rPr>
              <a:t>aapt</a:t>
            </a:r>
            <a:r>
              <a:rPr kumimoji="0" lang="en-US" altLang="zh-CN" sz="1500" dirty="0">
                <a:solidFill>
                  <a:srgbClr val="3F7F5F"/>
                </a:solidFill>
                <a:latin typeface="Courier New" pitchFamily="49" charset="0"/>
                <a:ea typeface="宋体" pitchFamily="2" charset="-122"/>
              </a:rPr>
              <a:t> tool from the resource data it found.  It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500" u="none" dirty="0">
                <a:solidFill>
                  <a:srgbClr val="3F7F5F"/>
                </a:solidFill>
                <a:latin typeface="Courier New" pitchFamily="49" charset="0"/>
                <a:ea typeface="宋体" pitchFamily="2" charset="-122"/>
              </a:rPr>
              <a:t> * should not be modified by hand.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zh-CN" altLang="en-US" sz="1500" u="none" dirty="0">
                <a:solidFill>
                  <a:srgbClr val="3F7F5F"/>
                </a:solidFill>
                <a:latin typeface="Courier New" pitchFamily="49" charset="0"/>
                <a:ea typeface="宋体" pitchFamily="2" charset="-122"/>
              </a:rPr>
              <a:t> *</a:t>
            </a:r>
            <a:r>
              <a:rPr kumimoji="0" lang="en-US" altLang="zh-CN" sz="1500" u="none" dirty="0">
                <a:solidFill>
                  <a:srgbClr val="3F7F5F"/>
                </a:solidFill>
                <a:latin typeface="Courier New" pitchFamily="49" charset="0"/>
                <a:ea typeface="宋体" pitchFamily="2" charset="-122"/>
              </a:rPr>
              <a:t>/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package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sample.hello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;</a:t>
            </a:r>
            <a:endParaRPr kumimoji="0" lang="zh-CN" altLang="en-US" sz="1500" u="none" dirty="0">
              <a:latin typeface="Courier New" pitchFamily="49" charset="0"/>
              <a:ea typeface="宋体" pitchFamily="2" charset="-122"/>
            </a:endParaRP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public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final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class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R {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5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public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static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final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class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attr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{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zh-CN" altLang="en-US" sz="15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0" lang="en-US" altLang="zh-CN" sz="15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5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public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static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final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class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drawable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{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5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public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static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final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 err="1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i="1" u="none" dirty="0">
                <a:solidFill>
                  <a:srgbClr val="0000C0"/>
                </a:solidFill>
                <a:latin typeface="Courier New" pitchFamily="49" charset="0"/>
                <a:ea typeface="宋体" pitchFamily="2" charset="-122"/>
              </a:rPr>
              <a:t>icon</a:t>
            </a:r>
            <a:r>
              <a:rPr kumimoji="0" lang="en-US" altLang="zh-CN" sz="1500" b="1" i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=0x7f020000;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zh-CN" altLang="en-US" sz="15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0" lang="en-US" altLang="zh-CN" sz="15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5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public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static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final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class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layout {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5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public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static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final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 err="1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i="1" u="none" dirty="0">
                <a:solidFill>
                  <a:srgbClr val="0000C0"/>
                </a:solidFill>
                <a:latin typeface="Courier New" pitchFamily="49" charset="0"/>
                <a:ea typeface="宋体" pitchFamily="2" charset="-122"/>
              </a:rPr>
              <a:t>main</a:t>
            </a:r>
            <a:r>
              <a:rPr kumimoji="0" lang="en-US" altLang="zh-CN" sz="1500" b="1" i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=0x7f030000;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zh-CN" altLang="en-US" sz="15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0" lang="en-US" altLang="zh-CN" sz="15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5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public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static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final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class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string {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5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   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public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static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final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u="none" dirty="0" err="1">
                <a:solidFill>
                  <a:srgbClr val="7F0055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kumimoji="0" lang="en-US" altLang="zh-CN" sz="1500" b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500" b="1" i="1" u="none" dirty="0" err="1">
                <a:solidFill>
                  <a:srgbClr val="0000C0"/>
                </a:solidFill>
                <a:latin typeface="Courier New" pitchFamily="49" charset="0"/>
                <a:ea typeface="宋体" pitchFamily="2" charset="-122"/>
              </a:rPr>
              <a:t>app_name</a:t>
            </a:r>
            <a:r>
              <a:rPr kumimoji="0" lang="en-US" altLang="zh-CN" sz="1500" b="1" i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=0x7f040001;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zh-CN" altLang="en-US" sz="15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0" lang="en-US" altLang="zh-CN" sz="15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5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kumimoji="0" lang="zh-CN" altLang="en-US" sz="1500" u="none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8479A423-217B-4B35-BC00-2B5D387D1029}" type="slidenum">
              <a:rPr lang="en-US" altLang="ja-JP"/>
              <a:pPr defTabSz="990600">
                <a:defRPr/>
              </a:pPr>
              <a:t>37</a:t>
            </a:fld>
            <a:endParaRPr lang="en-US" altLang="ja-JP"/>
          </a:p>
        </p:txBody>
      </p:sp>
      <p:sp>
        <p:nvSpPr>
          <p:cNvPr id="39939" name="标题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824913" cy="463550"/>
          </a:xfrm>
        </p:spPr>
        <p:txBody>
          <a:bodyPr/>
          <a:lstStyle/>
          <a:p>
            <a:r>
              <a:rPr lang="en-US" altLang="zh-CN" smtClean="0"/>
              <a:t>Behind HelloWorld #2</a:t>
            </a:r>
            <a:endParaRPr lang="zh-CN" altLang="en-US" smtClean="0"/>
          </a:p>
        </p:txBody>
      </p:sp>
      <p:sp>
        <p:nvSpPr>
          <p:cNvPr id="39940" name="内容占位符 2"/>
          <p:cNvSpPr>
            <a:spLocks noGrp="1"/>
          </p:cNvSpPr>
          <p:nvPr>
            <p:ph sz="quarter" idx="4294967295"/>
          </p:nvPr>
        </p:nvSpPr>
        <p:spPr>
          <a:xfrm>
            <a:off x="1065213" y="1258888"/>
            <a:ext cx="8840787" cy="1125537"/>
          </a:xfrm>
        </p:spPr>
        <p:txBody>
          <a:bodyPr/>
          <a:lstStyle/>
          <a:p>
            <a:pPr marL="273050" indent="-273050">
              <a:lnSpc>
                <a:spcPct val="90000"/>
              </a:lnSpc>
            </a:pPr>
            <a:r>
              <a:rPr lang="en-US" altLang="zh-CN" smtClean="0"/>
              <a:t>res/layout: Chứa các khai báo layout của ứng dụng theo format XML</a:t>
            </a:r>
          </a:p>
          <a:p>
            <a:pPr marL="273050" indent="-273050">
              <a:lnSpc>
                <a:spcPct val="90000"/>
              </a:lnSpc>
            </a:pPr>
            <a:r>
              <a:rPr lang="en-US" altLang="zh-CN" smtClean="0"/>
              <a:t>UI được build dựa trên các file XML này</a:t>
            </a:r>
          </a:p>
        </p:txBody>
      </p: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584200" y="2982438"/>
            <a:ext cx="9050338" cy="4051300"/>
            <a:chOff x="368" y="1799"/>
            <a:chExt cx="5701" cy="2552"/>
          </a:xfrm>
        </p:grpSpPr>
        <p:sp>
          <p:nvSpPr>
            <p:cNvPr id="6" name="矩形标注 5"/>
            <p:cNvSpPr>
              <a:spLocks noChangeArrowheads="1"/>
            </p:cNvSpPr>
            <p:nvPr/>
          </p:nvSpPr>
          <p:spPr bwMode="auto">
            <a:xfrm>
              <a:off x="1892" y="1799"/>
              <a:ext cx="1129" cy="295"/>
            </a:xfrm>
            <a:prstGeom prst="wedgeRectCallout">
              <a:avLst>
                <a:gd name="adj1" fmla="val -77824"/>
                <a:gd name="adj2" fmla="val 162125"/>
              </a:avLst>
            </a:prstGeom>
            <a:gradFill rotWithShape="1">
              <a:gsLst>
                <a:gs pos="0">
                  <a:srgbClr val="BCCEEC"/>
                </a:gs>
                <a:gs pos="30000">
                  <a:srgbClr val="9CB8E6"/>
                </a:gs>
                <a:gs pos="45000">
                  <a:srgbClr val="91B1E5"/>
                </a:gs>
                <a:gs pos="55000">
                  <a:srgbClr val="91B1E5"/>
                </a:gs>
                <a:gs pos="73000">
                  <a:srgbClr val="9CB8E6"/>
                </a:gs>
                <a:gs pos="100000">
                  <a:srgbClr val="BCCEEC"/>
                </a:gs>
              </a:gsLst>
              <a:lin ang="900000" scaled="1"/>
            </a:gra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dist="25400" dir="5400000" rotWithShape="0">
                <a:srgbClr val="000000">
                  <a:alpha val="39999"/>
                </a:srgbClr>
              </a:outerShdw>
            </a:effectLst>
          </p:spPr>
          <p:txBody>
            <a:bodyPr lIns="99057" tIns="49528" rIns="99057" bIns="49528" anchor="ctr"/>
            <a:lstStyle/>
            <a:p>
              <a:pPr defTabSz="990600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0" lang="en-US" altLang="zh-CN" sz="1900" u="none">
                  <a:solidFill>
                    <a:srgbClr val="000000"/>
                  </a:solidFill>
                  <a:latin typeface="Calibri" pitchFamily="34" charset="0"/>
                  <a:ea typeface="SimSun" pitchFamily="2" charset="-122"/>
                </a:rPr>
                <a:t>Linear Layout</a:t>
              </a:r>
              <a:endParaRPr kumimoji="0" lang="zh-CN" altLang="en-US" sz="1900" u="none">
                <a:solidFill>
                  <a:srgbClr val="000000"/>
                </a:solidFill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39943" name="TextBox 4"/>
            <p:cNvSpPr txBox="1">
              <a:spLocks noChangeArrowheads="1"/>
            </p:cNvSpPr>
            <p:nvPr/>
          </p:nvSpPr>
          <p:spPr bwMode="auto">
            <a:xfrm>
              <a:off x="368" y="1898"/>
              <a:ext cx="5602" cy="2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057" tIns="49528" rIns="99057" bIns="49528">
              <a:spAutoFit/>
            </a:bodyPr>
            <a:lstStyle/>
            <a:p>
              <a:pPr algn="l" defTabSz="990600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600" b="1" u="none" dirty="0">
                  <a:latin typeface="宋体" pitchFamily="2" charset="-122"/>
                  <a:ea typeface="宋体" pitchFamily="2" charset="-122"/>
                </a:rPr>
                <a:t>main.xml</a:t>
              </a:r>
            </a:p>
            <a:p>
              <a:pPr algn="l" defTabSz="990600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700" u="none" dirty="0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&lt;?</a:t>
              </a:r>
              <a:r>
                <a:rPr kumimoji="0" lang="en-US" altLang="zh-CN" sz="1700" u="none" dirty="0">
                  <a:solidFill>
                    <a:srgbClr val="3F7F7F"/>
                  </a:solidFill>
                  <a:latin typeface="Courier New" pitchFamily="49" charset="0"/>
                  <a:ea typeface="宋体" pitchFamily="2" charset="-122"/>
                </a:rPr>
                <a:t>xml </a:t>
              </a:r>
              <a:r>
                <a:rPr kumimoji="0" lang="en-US" altLang="zh-CN" sz="1700" u="none" dirty="0">
                  <a:solidFill>
                    <a:srgbClr val="7F007F"/>
                  </a:solidFill>
                  <a:latin typeface="Courier New" pitchFamily="49" charset="0"/>
                  <a:ea typeface="宋体" pitchFamily="2" charset="-122"/>
                </a:rPr>
                <a:t>version</a:t>
              </a:r>
              <a:r>
                <a:rPr kumimoji="0" lang="en-US" altLang="zh-CN" sz="1700" u="none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=</a:t>
              </a:r>
              <a:r>
                <a:rPr kumimoji="0" lang="en-US" altLang="zh-CN" sz="1700" i="1" u="none" dirty="0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"1.0" </a:t>
              </a:r>
              <a:r>
                <a:rPr kumimoji="0" lang="en-US" altLang="zh-CN" sz="1700" i="1" u="none" dirty="0">
                  <a:solidFill>
                    <a:srgbClr val="7F007F"/>
                  </a:solidFill>
                  <a:latin typeface="Courier New" pitchFamily="49" charset="0"/>
                  <a:ea typeface="宋体" pitchFamily="2" charset="-122"/>
                </a:rPr>
                <a:t>encoding</a:t>
              </a:r>
              <a:r>
                <a:rPr kumimoji="0" lang="en-US" altLang="zh-CN" sz="1700" i="1" u="none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=</a:t>
              </a:r>
              <a:r>
                <a:rPr kumimoji="0" lang="en-US" altLang="zh-CN" sz="1700" i="1" u="none" dirty="0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"utf-8"</a:t>
              </a:r>
              <a:r>
                <a:rPr kumimoji="0" lang="en-US" altLang="zh-CN" sz="1700" i="1" u="none" dirty="0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?&gt;</a:t>
              </a:r>
            </a:p>
            <a:p>
              <a:pPr algn="l" defTabSz="990600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700" u="none" dirty="0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&lt;</a:t>
              </a:r>
              <a:r>
                <a:rPr kumimoji="0" lang="en-US" altLang="zh-CN" sz="1700" u="none" dirty="0" err="1">
                  <a:solidFill>
                    <a:srgbClr val="3F7F7F"/>
                  </a:solidFill>
                  <a:latin typeface="Courier New" pitchFamily="49" charset="0"/>
                  <a:ea typeface="宋体" pitchFamily="2" charset="-122"/>
                </a:rPr>
                <a:t>LinearLayout</a:t>
              </a:r>
              <a:endParaRPr kumimoji="0" lang="en-US" altLang="zh-CN" sz="1700" u="none" dirty="0">
                <a:solidFill>
                  <a:srgbClr val="3F7F7F"/>
                </a:solidFill>
                <a:latin typeface="Courier New" pitchFamily="49" charset="0"/>
                <a:ea typeface="宋体" pitchFamily="2" charset="-122"/>
              </a:endParaRPr>
            </a:p>
            <a:p>
              <a:pPr algn="l" defTabSz="990600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700" u="none" dirty="0">
                  <a:solidFill>
                    <a:srgbClr val="3F7F7F"/>
                  </a:solidFill>
                  <a:latin typeface="Courier New" pitchFamily="49" charset="0"/>
                  <a:ea typeface="宋体" pitchFamily="2" charset="-122"/>
                </a:rPr>
                <a:t>    </a:t>
              </a:r>
              <a:r>
                <a:rPr kumimoji="0" lang="en-US" altLang="zh-CN" sz="1700" u="none" dirty="0" err="1">
                  <a:solidFill>
                    <a:srgbClr val="7F007F"/>
                  </a:solidFill>
                  <a:latin typeface="Courier New" pitchFamily="49" charset="0"/>
                  <a:ea typeface="宋体" pitchFamily="2" charset="-122"/>
                </a:rPr>
                <a:t>xmlns:android</a:t>
              </a:r>
              <a:r>
                <a:rPr kumimoji="0" lang="en-US" altLang="zh-CN" sz="1700" u="none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=</a:t>
              </a:r>
              <a:r>
                <a:rPr kumimoji="0" lang="en-US" altLang="zh-CN" sz="1700" i="1" u="none" dirty="0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  <a:hlinkClick r:id="rId2"/>
                </a:rPr>
                <a:t>http://schemas.android.com/apk/res/android</a:t>
              </a:r>
              <a:endParaRPr kumimoji="0" lang="en-US" altLang="zh-CN" sz="17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endParaRPr>
            </a:p>
            <a:p>
              <a:pPr algn="l" defTabSz="990600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700" u="none" dirty="0">
                  <a:solidFill>
                    <a:srgbClr val="7F007F"/>
                  </a:solidFill>
                  <a:latin typeface="Courier New" pitchFamily="49" charset="0"/>
                  <a:ea typeface="宋体" pitchFamily="2" charset="-122"/>
                </a:rPr>
                <a:t>    </a:t>
              </a:r>
              <a:r>
                <a:rPr kumimoji="0" lang="en-US" altLang="zh-CN" sz="1700" u="none" dirty="0" err="1">
                  <a:solidFill>
                    <a:srgbClr val="7F007F"/>
                  </a:solidFill>
                  <a:latin typeface="Courier New" pitchFamily="49" charset="0"/>
                  <a:ea typeface="宋体" pitchFamily="2" charset="-122"/>
                </a:rPr>
                <a:t>android:orientation</a:t>
              </a:r>
              <a:r>
                <a:rPr kumimoji="0" lang="en-US" altLang="zh-CN" sz="1700" u="none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=</a:t>
              </a:r>
              <a:r>
                <a:rPr kumimoji="0" lang="en-US" altLang="zh-CN" sz="1700" i="1" u="none" dirty="0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"vertical"     </a:t>
              </a:r>
            </a:p>
            <a:p>
              <a:pPr algn="l" defTabSz="990600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700" i="1" u="none" dirty="0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    </a:t>
              </a:r>
              <a:r>
                <a:rPr kumimoji="0" lang="en-US" altLang="zh-CN" sz="1700" i="1" u="none" dirty="0" err="1">
                  <a:solidFill>
                    <a:srgbClr val="7F007F"/>
                  </a:solidFill>
                  <a:latin typeface="Courier New" pitchFamily="49" charset="0"/>
                  <a:ea typeface="宋体" pitchFamily="2" charset="-122"/>
                </a:rPr>
                <a:t>android:layout_width</a:t>
              </a:r>
              <a:r>
                <a:rPr kumimoji="0" lang="en-US" altLang="zh-CN" sz="1700" i="1" u="none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=</a:t>
              </a:r>
              <a:r>
                <a:rPr kumimoji="0" lang="en-US" altLang="zh-CN" sz="1700" i="1" u="none" dirty="0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"</a:t>
              </a:r>
              <a:r>
                <a:rPr kumimoji="0" lang="en-US" altLang="zh-CN" sz="1700" i="1" u="none" dirty="0" err="1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fill_parent</a:t>
              </a:r>
              <a:r>
                <a:rPr kumimoji="0" lang="en-US" altLang="zh-CN" sz="1700" i="1" u="none" dirty="0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"</a:t>
              </a:r>
            </a:p>
            <a:p>
              <a:pPr algn="l" defTabSz="990600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700" u="none" dirty="0">
                  <a:solidFill>
                    <a:srgbClr val="7F007F"/>
                  </a:solidFill>
                  <a:latin typeface="Courier New" pitchFamily="49" charset="0"/>
                  <a:ea typeface="宋体" pitchFamily="2" charset="-122"/>
                </a:rPr>
                <a:t>    </a:t>
              </a:r>
              <a:r>
                <a:rPr kumimoji="0" lang="en-US" altLang="zh-CN" sz="1700" u="none" dirty="0" err="1">
                  <a:solidFill>
                    <a:srgbClr val="7F007F"/>
                  </a:solidFill>
                  <a:latin typeface="Courier New" pitchFamily="49" charset="0"/>
                  <a:ea typeface="宋体" pitchFamily="2" charset="-122"/>
                </a:rPr>
                <a:t>android:layout_height</a:t>
              </a:r>
              <a:r>
                <a:rPr kumimoji="0" lang="en-US" altLang="zh-CN" sz="1700" u="none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=</a:t>
              </a:r>
              <a:r>
                <a:rPr kumimoji="0" lang="en-US" altLang="zh-CN" sz="1700" i="1" u="none" dirty="0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"</a:t>
              </a:r>
              <a:r>
                <a:rPr kumimoji="0" lang="en-US" altLang="zh-CN" sz="1700" i="1" u="none" dirty="0" err="1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fill_parent</a:t>
              </a:r>
              <a:r>
                <a:rPr kumimoji="0" lang="en-US" altLang="zh-CN" sz="1700" i="1" u="none" dirty="0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"</a:t>
              </a:r>
              <a:r>
                <a:rPr kumimoji="0" lang="en-US" altLang="zh-CN" sz="1700" i="1" u="none" dirty="0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&gt;</a:t>
              </a:r>
            </a:p>
            <a:p>
              <a:pPr algn="l" defTabSz="990600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700" u="none" dirty="0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    &lt;</a:t>
              </a:r>
              <a:r>
                <a:rPr kumimoji="0" lang="en-US" altLang="zh-CN" sz="1700" u="none" dirty="0" err="1">
                  <a:solidFill>
                    <a:srgbClr val="3F7F7F"/>
                  </a:solidFill>
                  <a:latin typeface="Courier New" pitchFamily="49" charset="0"/>
                  <a:ea typeface="宋体" pitchFamily="2" charset="-122"/>
                </a:rPr>
                <a:t>TextView</a:t>
              </a:r>
              <a:r>
                <a:rPr kumimoji="0" lang="en-US" altLang="zh-CN" sz="1700" u="none" dirty="0">
                  <a:solidFill>
                    <a:srgbClr val="3F7F7F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  <a:r>
                <a:rPr kumimoji="0" lang="en-US" altLang="zh-CN" sz="1700" u="none" dirty="0" err="1">
                  <a:solidFill>
                    <a:srgbClr val="7F007F"/>
                  </a:solidFill>
                  <a:latin typeface="Courier New" pitchFamily="49" charset="0"/>
                  <a:ea typeface="宋体" pitchFamily="2" charset="-122"/>
                </a:rPr>
                <a:t>android:layout_width</a:t>
              </a:r>
              <a:r>
                <a:rPr kumimoji="0" lang="en-US" altLang="zh-CN" sz="1700" u="none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=</a:t>
              </a:r>
              <a:r>
                <a:rPr kumimoji="0" lang="en-US" altLang="zh-CN" sz="1700" i="1" u="none" dirty="0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"</a:t>
              </a:r>
              <a:r>
                <a:rPr kumimoji="0" lang="en-US" altLang="zh-CN" sz="1700" i="1" u="none" dirty="0" err="1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fill_parent</a:t>
              </a:r>
              <a:r>
                <a:rPr kumimoji="0" lang="en-US" altLang="zh-CN" sz="1700" i="1" u="none" dirty="0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"</a:t>
              </a:r>
            </a:p>
            <a:p>
              <a:pPr algn="l" defTabSz="990600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700" u="none" dirty="0">
                  <a:solidFill>
                    <a:srgbClr val="7F007F"/>
                  </a:solidFill>
                  <a:latin typeface="Courier New" pitchFamily="49" charset="0"/>
                  <a:ea typeface="宋体" pitchFamily="2" charset="-122"/>
                </a:rPr>
                <a:t>         </a:t>
              </a:r>
              <a:r>
                <a:rPr kumimoji="0" lang="en-US" altLang="zh-CN" sz="1700" u="none" dirty="0" err="1">
                  <a:solidFill>
                    <a:srgbClr val="7F007F"/>
                  </a:solidFill>
                  <a:latin typeface="Courier New" pitchFamily="49" charset="0"/>
                  <a:ea typeface="宋体" pitchFamily="2" charset="-122"/>
                </a:rPr>
                <a:t>android:layout_height</a:t>
              </a:r>
              <a:r>
                <a:rPr kumimoji="0" lang="en-US" altLang="zh-CN" sz="1700" u="none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=</a:t>
              </a:r>
              <a:r>
                <a:rPr kumimoji="0" lang="en-US" altLang="zh-CN" sz="1700" i="1" u="none" dirty="0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"</a:t>
              </a:r>
              <a:r>
                <a:rPr kumimoji="0" lang="en-US" altLang="zh-CN" sz="1700" i="1" u="none" dirty="0" err="1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wrap_content</a:t>
              </a:r>
              <a:r>
                <a:rPr kumimoji="0" lang="en-US" altLang="zh-CN" sz="1700" i="1" u="none" dirty="0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"   </a:t>
              </a:r>
            </a:p>
            <a:p>
              <a:pPr algn="l" defTabSz="990600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700" i="1" u="none" dirty="0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         </a:t>
              </a:r>
              <a:r>
                <a:rPr kumimoji="0" lang="en-US" altLang="zh-CN" sz="1700" i="1" u="none" dirty="0" err="1">
                  <a:solidFill>
                    <a:srgbClr val="7F007F"/>
                  </a:solidFill>
                  <a:latin typeface="Courier New" pitchFamily="49" charset="0"/>
                  <a:ea typeface="宋体" pitchFamily="2" charset="-122"/>
                </a:rPr>
                <a:t>android:text</a:t>
              </a:r>
              <a:r>
                <a:rPr kumimoji="0" lang="en-US" altLang="zh-CN" sz="1700" i="1" u="none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=</a:t>
              </a:r>
              <a:r>
                <a:rPr kumimoji="0" lang="en-US" altLang="zh-CN" sz="1700" i="1" u="none" dirty="0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"@string/hello" </a:t>
              </a:r>
              <a:r>
                <a:rPr kumimoji="0" lang="en-US" altLang="zh-CN" sz="1700" i="1" u="none" dirty="0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/&gt;</a:t>
              </a:r>
            </a:p>
            <a:p>
              <a:pPr algn="l" defTabSz="990600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700" u="none" dirty="0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&lt;/</a:t>
              </a:r>
              <a:r>
                <a:rPr kumimoji="0" lang="en-US" altLang="zh-CN" sz="1700" u="none" dirty="0" err="1">
                  <a:solidFill>
                    <a:srgbClr val="3F7F7F"/>
                  </a:solidFill>
                  <a:latin typeface="Courier New" pitchFamily="49" charset="0"/>
                  <a:ea typeface="宋体" pitchFamily="2" charset="-122"/>
                </a:rPr>
                <a:t>LinearLayout</a:t>
              </a:r>
              <a:r>
                <a:rPr kumimoji="0" lang="en-US" altLang="zh-CN" sz="1700" u="none" dirty="0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&gt;</a:t>
              </a:r>
            </a:p>
            <a:p>
              <a:pPr algn="l" defTabSz="990600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700" u="none" dirty="0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" name="矩形标注 6"/>
            <p:cNvSpPr>
              <a:spLocks noChangeArrowheads="1"/>
            </p:cNvSpPr>
            <p:nvPr/>
          </p:nvSpPr>
          <p:spPr bwMode="auto">
            <a:xfrm>
              <a:off x="4742" y="2733"/>
              <a:ext cx="1327" cy="394"/>
            </a:xfrm>
            <a:prstGeom prst="wedgeRectCallout">
              <a:avLst>
                <a:gd name="adj1" fmla="val -77532"/>
                <a:gd name="adj2" fmla="val 74116"/>
              </a:avLst>
            </a:prstGeom>
            <a:gradFill rotWithShape="1">
              <a:gsLst>
                <a:gs pos="0">
                  <a:srgbClr val="BCCEEC"/>
                </a:gs>
                <a:gs pos="30000">
                  <a:srgbClr val="9CB8E6"/>
                </a:gs>
                <a:gs pos="45000">
                  <a:srgbClr val="91B1E5"/>
                </a:gs>
                <a:gs pos="55000">
                  <a:srgbClr val="91B1E5"/>
                </a:gs>
                <a:gs pos="73000">
                  <a:srgbClr val="9CB8E6"/>
                </a:gs>
                <a:gs pos="100000">
                  <a:srgbClr val="BCCEEC"/>
                </a:gs>
              </a:gsLst>
              <a:lin ang="900000" scaled="1"/>
            </a:gra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dist="25400" dir="5400000" rotWithShape="0">
                <a:srgbClr val="000000">
                  <a:alpha val="39999"/>
                </a:srgbClr>
              </a:outerShdw>
            </a:effectLst>
          </p:spPr>
          <p:txBody>
            <a:bodyPr lIns="99057" tIns="49528" rIns="99057" bIns="49528" anchor="ctr"/>
            <a:lstStyle/>
            <a:p>
              <a:pPr defTabSz="990600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0" lang="en-US" altLang="zh-CN" sz="1900" u="none">
                  <a:solidFill>
                    <a:srgbClr val="000000"/>
                  </a:solidFill>
                  <a:latin typeface="Calibri" pitchFamily="34" charset="0"/>
                  <a:ea typeface="SimSun" pitchFamily="2" charset="-122"/>
                </a:rPr>
                <a:t>TextView, display static text</a:t>
              </a:r>
              <a:endParaRPr kumimoji="0" lang="zh-CN" altLang="en-US" sz="1900" u="none">
                <a:solidFill>
                  <a:srgbClr val="000000"/>
                </a:solidFill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9" name="矩形标注 8"/>
            <p:cNvSpPr>
              <a:spLocks noChangeArrowheads="1"/>
            </p:cNvSpPr>
            <p:nvPr/>
          </p:nvSpPr>
          <p:spPr bwMode="auto">
            <a:xfrm>
              <a:off x="2263" y="3811"/>
              <a:ext cx="1228" cy="540"/>
            </a:xfrm>
            <a:prstGeom prst="wedgeRectCallout">
              <a:avLst>
                <a:gd name="adj1" fmla="val -2444"/>
                <a:gd name="adj2" fmla="val -76667"/>
              </a:avLst>
            </a:prstGeom>
            <a:gradFill rotWithShape="1">
              <a:gsLst>
                <a:gs pos="0">
                  <a:srgbClr val="BCCEEC"/>
                </a:gs>
                <a:gs pos="30000">
                  <a:srgbClr val="9CB8E6"/>
                </a:gs>
                <a:gs pos="45000">
                  <a:srgbClr val="91B1E5"/>
                </a:gs>
                <a:gs pos="55000">
                  <a:srgbClr val="91B1E5"/>
                </a:gs>
                <a:gs pos="73000">
                  <a:srgbClr val="9CB8E6"/>
                </a:gs>
                <a:gs pos="100000">
                  <a:srgbClr val="BCCEEC"/>
                </a:gs>
              </a:gsLst>
              <a:lin ang="900000" scaled="1"/>
            </a:gra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dist="25400" dir="5400000" rotWithShape="0">
                <a:srgbClr val="000000">
                  <a:alpha val="39999"/>
                </a:srgbClr>
              </a:outerShdw>
            </a:effectLst>
          </p:spPr>
          <p:txBody>
            <a:bodyPr lIns="99057" tIns="49528" rIns="99057" bIns="49528" anchor="ctr"/>
            <a:lstStyle/>
            <a:p>
              <a:pPr defTabSz="990600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0" lang="en-US" altLang="zh-CN" sz="1900" u="none">
                  <a:solidFill>
                    <a:srgbClr val="000000"/>
                  </a:solidFill>
                  <a:latin typeface="Calibri" pitchFamily="34" charset="0"/>
                  <a:ea typeface="SimSun" pitchFamily="2" charset="-122"/>
                </a:rPr>
                <a:t>A reference to String resource ‘hello’</a:t>
              </a:r>
              <a:endParaRPr kumimoji="0" lang="zh-CN" altLang="en-US" sz="1900" u="none">
                <a:solidFill>
                  <a:srgbClr val="000000"/>
                </a:solidFill>
                <a:latin typeface="Calibri" pitchFamily="34" charset="0"/>
                <a:ea typeface="SimSun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66C4E4F3-5F10-4F95-A9A4-448356DAAF83}" type="slidenum">
              <a:rPr lang="en-US" altLang="ja-JP"/>
              <a:pPr defTabSz="990600">
                <a:defRPr/>
              </a:pPr>
              <a:t>38</a:t>
            </a:fld>
            <a:endParaRPr lang="en-US" altLang="ja-JP"/>
          </a:p>
        </p:txBody>
      </p:sp>
      <p:sp>
        <p:nvSpPr>
          <p:cNvPr id="40963" name="标题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824913" cy="463550"/>
          </a:xfrm>
        </p:spPr>
        <p:txBody>
          <a:bodyPr/>
          <a:lstStyle/>
          <a:p>
            <a:r>
              <a:rPr lang="en-US" altLang="zh-CN" smtClean="0"/>
              <a:t>Behind HelloWorld #3</a:t>
            </a:r>
            <a:endParaRPr lang="zh-CN" altLang="en-US" smtClean="0"/>
          </a:p>
        </p:txBody>
      </p:sp>
      <p:sp>
        <p:nvSpPr>
          <p:cNvPr id="40964" name="内容占位符 2"/>
          <p:cNvSpPr>
            <a:spLocks noGrp="1"/>
          </p:cNvSpPr>
          <p:nvPr>
            <p:ph sz="quarter" idx="4294967295"/>
          </p:nvPr>
        </p:nvSpPr>
        <p:spPr>
          <a:xfrm>
            <a:off x="1065213" y="1258888"/>
            <a:ext cx="8840787" cy="1719262"/>
          </a:xfrm>
        </p:spPr>
        <p:txBody>
          <a:bodyPr/>
          <a:lstStyle/>
          <a:p>
            <a:pPr marL="273050" indent="-273050"/>
            <a:r>
              <a:rPr lang="en-US" altLang="zh-CN" smtClean="0"/>
              <a:t>res/values: Chứa các khai báo string, style, …</a:t>
            </a:r>
          </a:p>
          <a:p>
            <a:pPr marL="273050" indent="-273050"/>
            <a:r>
              <a:rPr lang="en-US" altLang="zh-CN" smtClean="0"/>
              <a:t>string.xml: Chứa string resource</a:t>
            </a:r>
            <a:endParaRPr lang="zh-CN" altLang="en-US" smtClean="0"/>
          </a:p>
        </p:txBody>
      </p:sp>
      <p:grpSp>
        <p:nvGrpSpPr>
          <p:cNvPr id="40965" name="Group 8"/>
          <p:cNvGrpSpPr>
            <a:grpSpLocks/>
          </p:cNvGrpSpPr>
          <p:nvPr/>
        </p:nvGrpSpPr>
        <p:grpSpPr bwMode="auto">
          <a:xfrm>
            <a:off x="661988" y="3087688"/>
            <a:ext cx="8575675" cy="2963862"/>
            <a:chOff x="417" y="2193"/>
            <a:chExt cx="5402" cy="1867"/>
          </a:xfrm>
        </p:grpSpPr>
        <p:sp>
          <p:nvSpPr>
            <p:cNvPr id="6" name="圆角矩形标注 5"/>
            <p:cNvSpPr>
              <a:spLocks noChangeArrowheads="1"/>
            </p:cNvSpPr>
            <p:nvPr/>
          </p:nvSpPr>
          <p:spPr bwMode="auto">
            <a:xfrm>
              <a:off x="712" y="3421"/>
              <a:ext cx="1180" cy="639"/>
            </a:xfrm>
            <a:prstGeom prst="wedgeRoundRectCallout">
              <a:avLst>
                <a:gd name="adj1" fmla="val 50213"/>
                <a:gd name="adj2" fmla="val -157361"/>
                <a:gd name="adj3" fmla="val 16667"/>
              </a:avLst>
            </a:prstGeom>
            <a:gradFill rotWithShape="1">
              <a:gsLst>
                <a:gs pos="0">
                  <a:srgbClr val="BCCEEC"/>
                </a:gs>
                <a:gs pos="30000">
                  <a:srgbClr val="9CB8E6"/>
                </a:gs>
                <a:gs pos="45000">
                  <a:srgbClr val="91B1E5"/>
                </a:gs>
                <a:gs pos="55000">
                  <a:srgbClr val="91B1E5"/>
                </a:gs>
                <a:gs pos="73000">
                  <a:srgbClr val="9CB8E6"/>
                </a:gs>
                <a:gs pos="100000">
                  <a:srgbClr val="BCCEEC"/>
                </a:gs>
              </a:gsLst>
              <a:lin ang="900000" scaled="1"/>
            </a:gra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dist="25400" dir="5400000" rotWithShape="0">
                <a:srgbClr val="000000">
                  <a:alpha val="39999"/>
                </a:srgbClr>
              </a:outerShdw>
            </a:effectLst>
          </p:spPr>
          <p:txBody>
            <a:bodyPr lIns="99057" tIns="49528" rIns="99057" bIns="49528" anchor="ctr"/>
            <a:lstStyle/>
            <a:p>
              <a:pPr defTabSz="990600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0" lang="en-US" altLang="zh-CN" sz="1900" u="none">
                  <a:solidFill>
                    <a:srgbClr val="000000"/>
                  </a:solidFill>
                  <a:latin typeface="Calibri" pitchFamily="34" charset="0"/>
                  <a:ea typeface="SimSun" pitchFamily="2" charset="-122"/>
                </a:rPr>
                <a:t>referenced in res/layout/main.xml</a:t>
              </a:r>
              <a:endParaRPr kumimoji="0" lang="zh-CN" altLang="en-US" sz="1900" u="none">
                <a:solidFill>
                  <a:srgbClr val="000000"/>
                </a:solidFill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40967" name="TextBox 4"/>
            <p:cNvSpPr txBox="1">
              <a:spLocks noChangeArrowheads="1"/>
            </p:cNvSpPr>
            <p:nvPr/>
          </p:nvSpPr>
          <p:spPr bwMode="auto">
            <a:xfrm>
              <a:off x="417" y="2193"/>
              <a:ext cx="5402" cy="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057" tIns="49528" rIns="99057" bIns="49528">
              <a:spAutoFit/>
            </a:bodyPr>
            <a:lstStyle/>
            <a:p>
              <a:pPr algn="l" defTabSz="990600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900" u="none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&lt;?</a:t>
              </a:r>
              <a:r>
                <a:rPr kumimoji="0" lang="en-US" altLang="zh-CN" sz="1900" u="none">
                  <a:solidFill>
                    <a:srgbClr val="3F7F7F"/>
                  </a:solidFill>
                  <a:latin typeface="Courier New" pitchFamily="49" charset="0"/>
                  <a:ea typeface="宋体" pitchFamily="2" charset="-122"/>
                </a:rPr>
                <a:t>xml </a:t>
              </a:r>
              <a:r>
                <a:rPr kumimoji="0" lang="en-US" altLang="zh-CN" sz="1900" u="none">
                  <a:solidFill>
                    <a:srgbClr val="7F007F"/>
                  </a:solidFill>
                  <a:latin typeface="Courier New" pitchFamily="49" charset="0"/>
                  <a:ea typeface="宋体" pitchFamily="2" charset="-122"/>
                </a:rPr>
                <a:t>version</a:t>
              </a:r>
              <a:r>
                <a:rPr kumimoji="0" lang="en-US" altLang="zh-CN" sz="1900" u="none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=</a:t>
              </a:r>
              <a:r>
                <a:rPr kumimoji="0" lang="en-US" altLang="zh-CN" sz="1900" i="1" u="none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"1.0" </a:t>
              </a:r>
              <a:r>
                <a:rPr kumimoji="0" lang="en-US" altLang="zh-CN" sz="1900" i="1" u="none">
                  <a:solidFill>
                    <a:srgbClr val="7F007F"/>
                  </a:solidFill>
                  <a:latin typeface="Courier New" pitchFamily="49" charset="0"/>
                  <a:ea typeface="宋体" pitchFamily="2" charset="-122"/>
                </a:rPr>
                <a:t>encoding</a:t>
              </a:r>
              <a:r>
                <a:rPr kumimoji="0" lang="en-US" altLang="zh-CN" sz="1900" i="1" u="none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=</a:t>
              </a:r>
              <a:r>
                <a:rPr kumimoji="0" lang="en-US" altLang="zh-CN" sz="1900" i="1" u="none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"utf-8"</a:t>
              </a:r>
              <a:r>
                <a:rPr kumimoji="0" lang="en-US" altLang="zh-CN" sz="1900" i="1" u="none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?&gt;</a:t>
              </a:r>
            </a:p>
            <a:p>
              <a:pPr algn="l" defTabSz="990600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900" u="none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&lt;</a:t>
              </a:r>
              <a:r>
                <a:rPr kumimoji="0" lang="en-US" altLang="zh-CN" sz="1900" u="none">
                  <a:solidFill>
                    <a:srgbClr val="3F7F7F"/>
                  </a:solidFill>
                  <a:latin typeface="Courier New" pitchFamily="49" charset="0"/>
                  <a:ea typeface="宋体" pitchFamily="2" charset="-122"/>
                </a:rPr>
                <a:t>resources</a:t>
              </a:r>
              <a:r>
                <a:rPr kumimoji="0" lang="en-US" altLang="zh-CN" sz="1900" u="none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&gt;</a:t>
              </a:r>
            </a:p>
            <a:p>
              <a:pPr algn="l" defTabSz="990600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900" u="none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  </a:t>
              </a:r>
              <a:r>
                <a:rPr kumimoji="0" lang="en-US" altLang="zh-CN" sz="1900" u="none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&lt;</a:t>
              </a:r>
              <a:r>
                <a:rPr kumimoji="0" lang="en-US" altLang="zh-CN" sz="1900" u="none">
                  <a:solidFill>
                    <a:srgbClr val="3F7F7F"/>
                  </a:solidFill>
                  <a:latin typeface="Courier New" pitchFamily="49" charset="0"/>
                  <a:ea typeface="宋体" pitchFamily="2" charset="-122"/>
                </a:rPr>
                <a:t>string </a:t>
              </a:r>
              <a:r>
                <a:rPr kumimoji="0" lang="en-US" altLang="zh-CN" sz="1900" u="none">
                  <a:solidFill>
                    <a:srgbClr val="7F007F"/>
                  </a:solidFill>
                  <a:latin typeface="Courier New" pitchFamily="49" charset="0"/>
                  <a:ea typeface="宋体" pitchFamily="2" charset="-122"/>
                </a:rPr>
                <a:t>name</a:t>
              </a:r>
              <a:r>
                <a:rPr kumimoji="0" lang="en-US" altLang="zh-CN" sz="1900" u="none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=</a:t>
              </a:r>
              <a:r>
                <a:rPr kumimoji="0" lang="en-US" altLang="zh-CN" sz="1900" i="1" u="none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"hello"</a:t>
              </a:r>
              <a:r>
                <a:rPr kumimoji="0" lang="en-US" altLang="zh-CN" sz="1900" i="1" u="none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&gt;</a:t>
              </a:r>
              <a:r>
                <a:rPr kumimoji="0" lang="en-US" altLang="zh-CN" sz="1900" i="1" u="none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Hello World, HelloWorld!</a:t>
              </a:r>
              <a:r>
                <a:rPr kumimoji="0" lang="en-US" altLang="zh-CN" sz="1900" i="1" u="none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&lt;/</a:t>
              </a:r>
              <a:r>
                <a:rPr kumimoji="0" lang="en-US" altLang="zh-CN" sz="1900" i="1" u="none">
                  <a:solidFill>
                    <a:srgbClr val="3F7F7F"/>
                  </a:solidFill>
                  <a:latin typeface="Courier New" pitchFamily="49" charset="0"/>
                  <a:ea typeface="宋体" pitchFamily="2" charset="-122"/>
                </a:rPr>
                <a:t>string</a:t>
              </a:r>
              <a:r>
                <a:rPr kumimoji="0" lang="en-US" altLang="zh-CN" sz="1900" i="1" u="none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&gt;</a:t>
              </a:r>
            </a:p>
            <a:p>
              <a:pPr algn="l" defTabSz="990600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900" u="none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  </a:t>
              </a:r>
              <a:r>
                <a:rPr kumimoji="0" lang="en-US" altLang="zh-CN" sz="1900" u="none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&lt;</a:t>
              </a:r>
              <a:r>
                <a:rPr kumimoji="0" lang="en-US" altLang="zh-CN" sz="1900" u="none">
                  <a:solidFill>
                    <a:srgbClr val="3F7F7F"/>
                  </a:solidFill>
                  <a:latin typeface="Courier New" pitchFamily="49" charset="0"/>
                  <a:ea typeface="宋体" pitchFamily="2" charset="-122"/>
                </a:rPr>
                <a:t>string </a:t>
              </a:r>
              <a:r>
                <a:rPr kumimoji="0" lang="en-US" altLang="zh-CN" sz="1900" u="none">
                  <a:solidFill>
                    <a:srgbClr val="7F007F"/>
                  </a:solidFill>
                  <a:latin typeface="Courier New" pitchFamily="49" charset="0"/>
                  <a:ea typeface="宋体" pitchFamily="2" charset="-122"/>
                </a:rPr>
                <a:t>name</a:t>
              </a:r>
              <a:r>
                <a:rPr kumimoji="0" lang="en-US" altLang="zh-CN" sz="1900" u="none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=</a:t>
              </a:r>
              <a:r>
                <a:rPr kumimoji="0" lang="en-US" altLang="zh-CN" sz="1900" i="1" u="none">
                  <a:solidFill>
                    <a:srgbClr val="2A00FF"/>
                  </a:solidFill>
                  <a:latin typeface="Courier New" pitchFamily="49" charset="0"/>
                  <a:ea typeface="宋体" pitchFamily="2" charset="-122"/>
                </a:rPr>
                <a:t>"app_name"</a:t>
              </a:r>
              <a:r>
                <a:rPr kumimoji="0" lang="en-US" altLang="zh-CN" sz="1900" i="1" u="none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&gt;</a:t>
              </a:r>
              <a:r>
                <a:rPr kumimoji="0" lang="en-US" altLang="zh-CN" sz="1900" i="1" u="none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HelloWorld</a:t>
              </a:r>
              <a:r>
                <a:rPr kumimoji="0" lang="en-US" altLang="zh-CN" sz="1900" i="1" u="none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&lt;/</a:t>
              </a:r>
              <a:r>
                <a:rPr kumimoji="0" lang="en-US" altLang="zh-CN" sz="1900" i="1" u="none">
                  <a:solidFill>
                    <a:srgbClr val="3F7F7F"/>
                  </a:solidFill>
                  <a:latin typeface="Courier New" pitchFamily="49" charset="0"/>
                  <a:ea typeface="宋体" pitchFamily="2" charset="-122"/>
                </a:rPr>
                <a:t>string</a:t>
              </a:r>
              <a:r>
                <a:rPr kumimoji="0" lang="en-US" altLang="zh-CN" sz="1900" i="1" u="none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&gt;</a:t>
              </a:r>
            </a:p>
            <a:p>
              <a:pPr algn="l" defTabSz="990600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900" u="none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&lt;/</a:t>
              </a:r>
              <a:r>
                <a:rPr kumimoji="0" lang="en-US" altLang="zh-CN" sz="1900" u="none">
                  <a:solidFill>
                    <a:srgbClr val="3F7F7F"/>
                  </a:solidFill>
                  <a:latin typeface="Courier New" pitchFamily="49" charset="0"/>
                  <a:ea typeface="宋体" pitchFamily="2" charset="-122"/>
                </a:rPr>
                <a:t>resources</a:t>
              </a:r>
              <a:r>
                <a:rPr kumimoji="0" lang="en-US" altLang="zh-CN" sz="1900" u="none">
                  <a:solidFill>
                    <a:srgbClr val="008080"/>
                  </a:solidFill>
                  <a:latin typeface="Courier New" pitchFamily="49" charset="0"/>
                  <a:ea typeface="宋体" pitchFamily="2" charset="-122"/>
                </a:rPr>
                <a:t>&gt;</a:t>
              </a:r>
            </a:p>
            <a:p>
              <a:pPr algn="l" defTabSz="990600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900" u="none"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7" name="圆角矩形标注 6"/>
            <p:cNvSpPr>
              <a:spLocks noChangeArrowheads="1"/>
            </p:cNvSpPr>
            <p:nvPr/>
          </p:nvSpPr>
          <p:spPr bwMode="auto">
            <a:xfrm>
              <a:off x="2874" y="3617"/>
              <a:ext cx="1523" cy="394"/>
            </a:xfrm>
            <a:prstGeom prst="wedgeRoundRectCallout">
              <a:avLst>
                <a:gd name="adj1" fmla="val -60699"/>
                <a:gd name="adj2" fmla="val -206569"/>
                <a:gd name="adj3" fmla="val 16667"/>
              </a:avLst>
            </a:prstGeom>
            <a:gradFill rotWithShape="1">
              <a:gsLst>
                <a:gs pos="0">
                  <a:srgbClr val="BCCEEC"/>
                </a:gs>
                <a:gs pos="30000">
                  <a:srgbClr val="9CB8E6"/>
                </a:gs>
                <a:gs pos="45000">
                  <a:srgbClr val="91B1E5"/>
                </a:gs>
                <a:gs pos="55000">
                  <a:srgbClr val="91B1E5"/>
                </a:gs>
                <a:gs pos="73000">
                  <a:srgbClr val="9CB8E6"/>
                </a:gs>
                <a:gs pos="100000">
                  <a:srgbClr val="BCCEEC"/>
                </a:gs>
              </a:gsLst>
              <a:lin ang="900000" scaled="1"/>
            </a:gra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dist="25400" dir="5400000" rotWithShape="0">
                <a:srgbClr val="000000">
                  <a:alpha val="39999"/>
                </a:srgbClr>
              </a:outerShdw>
            </a:effectLst>
          </p:spPr>
          <p:txBody>
            <a:bodyPr lIns="99057" tIns="49528" rIns="99057" bIns="49528" anchor="ctr"/>
            <a:lstStyle/>
            <a:p>
              <a:pPr defTabSz="990600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0" lang="en-US" altLang="zh-CN" sz="1900" u="none">
                  <a:solidFill>
                    <a:srgbClr val="000000"/>
                  </a:solidFill>
                  <a:latin typeface="Calibri" pitchFamily="34" charset="0"/>
                  <a:ea typeface="SimSun" pitchFamily="2" charset="-122"/>
                </a:rPr>
                <a:t>referenced in AndroidManifest.xml</a:t>
              </a:r>
              <a:endParaRPr kumimoji="0" lang="zh-CN" altLang="en-US" sz="1900" u="none">
                <a:solidFill>
                  <a:srgbClr val="000000"/>
                </a:solidFill>
                <a:latin typeface="Calibri" pitchFamily="34" charset="0"/>
                <a:ea typeface="SimSun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027D717C-7CBB-4F06-998A-F4B53A5C8965}" type="slidenum">
              <a:rPr lang="en-US" altLang="ja-JP"/>
              <a:pPr defTabSz="990600">
                <a:defRPr/>
              </a:pPr>
              <a:t>3</a:t>
            </a:fld>
            <a:endParaRPr lang="en-US" altLang="ja-JP"/>
          </a:p>
        </p:txBody>
      </p:sp>
      <p:sp>
        <p:nvSpPr>
          <p:cNvPr id="5123" name="标题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551863" cy="463550"/>
          </a:xfrm>
        </p:spPr>
        <p:txBody>
          <a:bodyPr/>
          <a:lstStyle/>
          <a:p>
            <a:r>
              <a:rPr lang="en-US" altLang="zh-CN" smtClean="0"/>
              <a:t>Contents</a:t>
            </a:r>
            <a:endParaRPr lang="zh-CN" altLang="en-US" smtClean="0"/>
          </a:p>
        </p:txBody>
      </p:sp>
      <p:sp>
        <p:nvSpPr>
          <p:cNvPr id="5124" name="内容占位符 2"/>
          <p:cNvSpPr>
            <a:spLocks noGrp="1"/>
          </p:cNvSpPr>
          <p:nvPr>
            <p:ph sz="quarter" idx="4294967295"/>
          </p:nvPr>
        </p:nvSpPr>
        <p:spPr>
          <a:xfrm>
            <a:off x="990600" y="1074738"/>
            <a:ext cx="8915400" cy="5772150"/>
          </a:xfrm>
        </p:spPr>
        <p:txBody>
          <a:bodyPr/>
          <a:lstStyle/>
          <a:p>
            <a:pPr marL="273050" indent="-273050"/>
            <a:r>
              <a:rPr lang="en-US" altLang="zh-CN" sz="2300" smtClean="0">
                <a:solidFill>
                  <a:srgbClr val="FF0000"/>
                </a:solidFill>
              </a:rPr>
              <a:t>1. What is Android</a:t>
            </a:r>
          </a:p>
          <a:p>
            <a:pPr marL="273050" indent="-273050"/>
            <a:r>
              <a:rPr lang="en-US" altLang="zh-CN" sz="2300" smtClean="0"/>
              <a:t>2. Android</a:t>
            </a:r>
            <a:r>
              <a:rPr lang="zh-CN" altLang="en-US" sz="2300" smtClean="0"/>
              <a:t> </a:t>
            </a:r>
            <a:r>
              <a:rPr lang="en-US" altLang="zh-CN" sz="2300" smtClean="0"/>
              <a:t>architecture</a:t>
            </a:r>
          </a:p>
          <a:p>
            <a:pPr marL="273050" indent="-273050"/>
            <a:r>
              <a:rPr lang="en-US" altLang="zh-CN" sz="2300" smtClean="0"/>
              <a:t>3. Development Environment Setup</a:t>
            </a:r>
          </a:p>
          <a:p>
            <a:pPr marL="273050" indent="-273050"/>
            <a:r>
              <a:rPr lang="en-US" altLang="zh-CN" sz="2300" smtClean="0"/>
              <a:t>4. ‘Hello World’ on Android</a:t>
            </a:r>
          </a:p>
          <a:p>
            <a:pPr marL="273050" indent="-273050"/>
            <a:r>
              <a:rPr lang="en-US" altLang="zh-CN" sz="2300" smtClean="0"/>
              <a:t>5. </a:t>
            </a:r>
            <a:r>
              <a:rPr lang="en-US" altLang="ja-JP" sz="2300" smtClean="0"/>
              <a:t>Application components</a:t>
            </a:r>
          </a:p>
          <a:p>
            <a:pPr marL="742950" lvl="1" indent="-285750"/>
            <a:r>
              <a:rPr lang="en-US" altLang="zh-CN" smtClean="0"/>
              <a:t>5.1. Activities</a:t>
            </a:r>
          </a:p>
          <a:p>
            <a:pPr marL="742950" lvl="1" indent="-285750"/>
            <a:r>
              <a:rPr lang="en-US" altLang="zh-CN" smtClean="0"/>
              <a:t>5.2. Services</a:t>
            </a:r>
          </a:p>
          <a:p>
            <a:pPr marL="742950" lvl="1" indent="-285750"/>
            <a:r>
              <a:rPr lang="en-US" altLang="zh-CN" smtClean="0"/>
              <a:t>5.3. Content Providers</a:t>
            </a:r>
          </a:p>
          <a:p>
            <a:pPr marL="742950" lvl="1" indent="-285750"/>
            <a:r>
              <a:rPr lang="en-US" altLang="zh-CN" smtClean="0"/>
              <a:t>5.4. BroadcastReceiver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208F7654-F8C1-4F46-A668-89080888246B}" type="slidenum">
              <a:rPr lang="en-US" altLang="ja-JP"/>
              <a:pPr defTabSz="990600">
                <a:defRPr/>
              </a:pPr>
              <a:t>39</a:t>
            </a:fld>
            <a:endParaRPr lang="en-US" altLang="ja-JP"/>
          </a:p>
        </p:txBody>
      </p:sp>
      <p:sp>
        <p:nvSpPr>
          <p:cNvPr id="41987" name="标题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824913" cy="463550"/>
          </a:xfrm>
        </p:spPr>
        <p:txBody>
          <a:bodyPr/>
          <a:lstStyle/>
          <a:p>
            <a:r>
              <a:rPr lang="en-US" altLang="zh-CN" smtClean="0"/>
              <a:t>Behind HelloWorld #4</a:t>
            </a:r>
            <a:endParaRPr lang="zh-CN" altLang="en-US" smtClean="0"/>
          </a:p>
        </p:txBody>
      </p:sp>
      <p:sp>
        <p:nvSpPr>
          <p:cNvPr id="41988" name="内容占位符 2"/>
          <p:cNvSpPr>
            <a:spLocks noGrp="1"/>
          </p:cNvSpPr>
          <p:nvPr>
            <p:ph sz="quarter" idx="4294967295"/>
          </p:nvPr>
        </p:nvSpPr>
        <p:spPr>
          <a:xfrm>
            <a:off x="990600" y="1258888"/>
            <a:ext cx="8915400" cy="5100637"/>
          </a:xfrm>
        </p:spPr>
        <p:txBody>
          <a:bodyPr/>
          <a:lstStyle/>
          <a:p>
            <a:pPr marL="273050" indent="-273050"/>
            <a:r>
              <a:rPr lang="en-US" altLang="zh-CN" smtClean="0"/>
              <a:t>res/drawable: Chứa các image resources</a:t>
            </a:r>
          </a:p>
          <a:p>
            <a:pPr marL="547688" lvl="1" indent="-273050"/>
            <a:r>
              <a:rPr lang="en-US" altLang="zh-CN" smtClean="0"/>
              <a:t>Các folder có thể có thêm hậu tố chỉ định độ phân giải của images. Android sẽ lựa chọn image phù hợp nhất tùy theo độ phân giải của device</a:t>
            </a:r>
          </a:p>
          <a:p>
            <a:pPr marL="1143000" lvl="2" indent="-228600"/>
            <a:r>
              <a:rPr lang="en-US" altLang="zh-CN" smtClean="0"/>
              <a:t>drawable-ldpi, drawable-hdpi, drawable-mdpi</a:t>
            </a:r>
          </a:p>
          <a:p>
            <a:pPr marL="547688" lvl="1" indent="-273050"/>
            <a:r>
              <a:rPr lang="en-US" altLang="zh-CN" smtClean="0"/>
              <a:t>Tên tham chiếu: @drawable/icon</a:t>
            </a:r>
          </a:p>
          <a:p>
            <a:pPr marL="273050" indent="-273050"/>
            <a:r>
              <a:rPr lang="en-US" altLang="zh-CN" smtClean="0"/>
              <a:t>Các folder khác:</a:t>
            </a:r>
          </a:p>
          <a:p>
            <a:pPr marL="547688" lvl="1" indent="-273050"/>
            <a:r>
              <a:rPr lang="en-US" altLang="zh-CN" smtClean="0"/>
              <a:t>menu, anim (animation), xml ( preference and searchable)</a:t>
            </a:r>
            <a:endParaRPr lang="zh-CN" altLang="en-US" smtClean="0"/>
          </a:p>
        </p:txBody>
      </p:sp>
      <p:pic>
        <p:nvPicPr>
          <p:cNvPr id="41989" name="Picture 2" descr="E:\workspaces\android\HelloWord\res\drawable-hdpi\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9838" y="2447925"/>
            <a:ext cx="10033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47233B90-100B-431D-A2D2-C730C235FD74}" type="slidenum">
              <a:rPr lang="en-US" altLang="ja-JP"/>
              <a:pPr defTabSz="990600">
                <a:defRPr/>
              </a:pPr>
              <a:t>40</a:t>
            </a:fld>
            <a:endParaRPr lang="en-US" altLang="ja-JP"/>
          </a:p>
        </p:txBody>
      </p:sp>
      <p:sp>
        <p:nvSpPr>
          <p:cNvPr id="43011" name="标题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824913" cy="463550"/>
          </a:xfrm>
        </p:spPr>
        <p:txBody>
          <a:bodyPr/>
          <a:lstStyle/>
          <a:p>
            <a:r>
              <a:rPr lang="en-US" altLang="zh-CN" smtClean="0"/>
              <a:t>Behind HelloWorld #5</a:t>
            </a:r>
            <a:endParaRPr lang="zh-CN" altLang="en-US" smtClean="0"/>
          </a:p>
        </p:txBody>
      </p:sp>
      <p:sp>
        <p:nvSpPr>
          <p:cNvPr id="43012" name="内容占位符 2"/>
          <p:cNvSpPr>
            <a:spLocks noGrp="1"/>
          </p:cNvSpPr>
          <p:nvPr>
            <p:ph sz="quarter" idx="4294967295"/>
          </p:nvPr>
        </p:nvSpPr>
        <p:spPr>
          <a:xfrm>
            <a:off x="1065213" y="1258888"/>
            <a:ext cx="8840787" cy="1446212"/>
          </a:xfrm>
        </p:spPr>
        <p:txBody>
          <a:bodyPr/>
          <a:lstStyle/>
          <a:p>
            <a:pPr marL="273050" indent="-273050"/>
            <a:r>
              <a:rPr lang="en-US" altLang="zh-CN" smtClean="0"/>
              <a:t>AndroidManifest.xml mô tả về ứng dụng:</a:t>
            </a:r>
          </a:p>
          <a:p>
            <a:pPr marL="547688" lvl="1" indent="-273050"/>
            <a:r>
              <a:rPr lang="en-US" altLang="zh-CN" smtClean="0"/>
              <a:t>Khai báo tên, version, icon, permission,  etc… cho ứng dụng</a:t>
            </a:r>
          </a:p>
          <a:p>
            <a:pPr marL="547688" lvl="1" indent="-273050"/>
            <a:r>
              <a:rPr lang="en-US" altLang="zh-CN" smtClean="0"/>
              <a:t>Khai báo các component của ứng dụng như activity, service, receiver or provider</a:t>
            </a:r>
            <a:endParaRPr lang="zh-CN" altLang="en-US" smtClean="0"/>
          </a:p>
        </p:txBody>
      </p:sp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342900" y="3868538"/>
            <a:ext cx="9245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>
            <a:spAutoFit/>
          </a:bodyPr>
          <a:lstStyle/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600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&lt;?</a:t>
            </a:r>
            <a:r>
              <a:rPr kumimoji="0" lang="en-US" altLang="zh-CN" sz="1600" u="none" dirty="0">
                <a:solidFill>
                  <a:srgbClr val="3F7F7F"/>
                </a:solidFill>
                <a:latin typeface="Courier New" pitchFamily="49" charset="0"/>
                <a:ea typeface="宋体" pitchFamily="2" charset="-122"/>
              </a:rPr>
              <a:t>xml </a:t>
            </a:r>
            <a:r>
              <a:rPr kumimoji="0" lang="en-US" altLang="zh-CN" sz="1600" u="none" dirty="0">
                <a:solidFill>
                  <a:srgbClr val="7F007F"/>
                </a:solidFill>
                <a:latin typeface="Courier New" pitchFamily="49" charset="0"/>
                <a:ea typeface="宋体" pitchFamily="2" charset="-122"/>
              </a:rPr>
              <a:t>version</a:t>
            </a:r>
            <a:r>
              <a:rPr kumimoji="0" lang="en-US" altLang="zh-CN" sz="16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</a:t>
            </a:r>
            <a:r>
              <a:rPr kumimoji="0" lang="en-US" altLang="zh-CN" sz="16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"1.0" </a:t>
            </a:r>
            <a:r>
              <a:rPr kumimoji="0" lang="en-US" altLang="zh-CN" sz="1600" i="1" u="none" dirty="0">
                <a:solidFill>
                  <a:srgbClr val="7F007F"/>
                </a:solidFill>
                <a:latin typeface="Courier New" pitchFamily="49" charset="0"/>
                <a:ea typeface="宋体" pitchFamily="2" charset="-122"/>
              </a:rPr>
              <a:t>encoding</a:t>
            </a:r>
            <a:r>
              <a:rPr kumimoji="0" lang="en-US" altLang="zh-CN" sz="1600" i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</a:t>
            </a:r>
            <a:r>
              <a:rPr kumimoji="0" lang="en-US" altLang="zh-CN" sz="16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"utf-8"</a:t>
            </a:r>
            <a:r>
              <a:rPr kumimoji="0" lang="en-US" altLang="zh-CN" sz="1600" i="1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?&gt;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600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&lt;</a:t>
            </a:r>
            <a:r>
              <a:rPr kumimoji="0" lang="en-US" altLang="zh-CN" sz="1600" u="none" dirty="0">
                <a:solidFill>
                  <a:srgbClr val="3F7F7F"/>
                </a:solidFill>
                <a:latin typeface="Courier New" pitchFamily="49" charset="0"/>
                <a:ea typeface="宋体" pitchFamily="2" charset="-122"/>
              </a:rPr>
              <a:t>manifest </a:t>
            </a:r>
            <a:r>
              <a:rPr kumimoji="0" lang="en-US" altLang="zh-CN" sz="1600" u="none" dirty="0" err="1">
                <a:solidFill>
                  <a:srgbClr val="7F007F"/>
                </a:solidFill>
                <a:latin typeface="Courier New" pitchFamily="49" charset="0"/>
                <a:ea typeface="宋体" pitchFamily="2" charset="-122"/>
              </a:rPr>
              <a:t>xmlns:android</a:t>
            </a:r>
            <a:r>
              <a:rPr kumimoji="0" lang="en-US" altLang="zh-CN" sz="16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</a:t>
            </a:r>
            <a:r>
              <a:rPr kumimoji="0" lang="en-US" altLang="zh-CN" sz="16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"http://schemas.android.com/apk/res/android"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600" u="none" dirty="0">
                <a:solidFill>
                  <a:srgbClr val="7F007F"/>
                </a:solidFill>
                <a:latin typeface="Courier New" pitchFamily="49" charset="0"/>
                <a:ea typeface="宋体" pitchFamily="2" charset="-122"/>
              </a:rPr>
              <a:t>package</a:t>
            </a:r>
            <a:r>
              <a:rPr kumimoji="0" lang="en-US" altLang="zh-CN" sz="16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</a:t>
            </a:r>
            <a:r>
              <a:rPr kumimoji="0" lang="en-US" altLang="zh-CN" sz="16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kumimoji="0" lang="en-US" altLang="zh-CN" sz="1600" i="1" u="none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sample.hello</a:t>
            </a:r>
            <a:r>
              <a:rPr kumimoji="0" lang="en-US" altLang="zh-CN" sz="16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 </a:t>
            </a:r>
            <a:r>
              <a:rPr kumimoji="0" lang="en-US" altLang="zh-CN" sz="1600" i="1" u="none" dirty="0" err="1">
                <a:solidFill>
                  <a:srgbClr val="7F007F"/>
                </a:solidFill>
                <a:latin typeface="Courier New" pitchFamily="49" charset="0"/>
                <a:ea typeface="宋体" pitchFamily="2" charset="-122"/>
              </a:rPr>
              <a:t>android:versionCode</a:t>
            </a:r>
            <a:r>
              <a:rPr kumimoji="0" lang="en-US" altLang="zh-CN" sz="1600" i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</a:t>
            </a:r>
            <a:r>
              <a:rPr kumimoji="0" lang="en-US" altLang="zh-CN" sz="16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"1" </a:t>
            </a:r>
            <a:r>
              <a:rPr kumimoji="0" lang="en-US" altLang="zh-CN" sz="1600" i="1" u="none" dirty="0" err="1">
                <a:solidFill>
                  <a:srgbClr val="7F007F"/>
                </a:solidFill>
                <a:latin typeface="Courier New" pitchFamily="49" charset="0"/>
                <a:ea typeface="宋体" pitchFamily="2" charset="-122"/>
              </a:rPr>
              <a:t>android:versionName</a:t>
            </a:r>
            <a:r>
              <a:rPr kumimoji="0" lang="en-US" altLang="zh-CN" sz="1600" i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</a:t>
            </a:r>
            <a:r>
              <a:rPr kumimoji="0" lang="en-US" altLang="zh-CN" sz="16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"1.0"</a:t>
            </a:r>
            <a:r>
              <a:rPr kumimoji="0" lang="en-US" altLang="zh-CN" sz="1600" i="1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&gt;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fr-FR" altLang="zh-CN" sz="1600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&lt;</a:t>
            </a:r>
            <a:r>
              <a:rPr kumimoji="0" lang="fr-FR" altLang="zh-CN" sz="1600" u="none" dirty="0">
                <a:solidFill>
                  <a:srgbClr val="3F7F7F"/>
                </a:solidFill>
                <a:latin typeface="Courier New" pitchFamily="49" charset="0"/>
                <a:ea typeface="宋体" pitchFamily="2" charset="-122"/>
              </a:rPr>
              <a:t>application </a:t>
            </a:r>
            <a:r>
              <a:rPr kumimoji="0" lang="fr-FR" altLang="zh-CN" sz="1600" u="none" dirty="0" err="1">
                <a:solidFill>
                  <a:srgbClr val="7F007F"/>
                </a:solidFill>
                <a:latin typeface="Courier New" pitchFamily="49" charset="0"/>
                <a:ea typeface="宋体" pitchFamily="2" charset="-122"/>
              </a:rPr>
              <a:t>android:icon</a:t>
            </a:r>
            <a:r>
              <a:rPr kumimoji="0" lang="fr-FR" altLang="zh-CN" sz="16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</a:t>
            </a:r>
            <a:r>
              <a:rPr kumimoji="0" lang="fr-FR" altLang="zh-CN" sz="16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"@</a:t>
            </a:r>
            <a:r>
              <a:rPr kumimoji="0" lang="fr-FR" altLang="zh-CN" sz="1600" i="1" u="none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drawable</a:t>
            </a:r>
            <a:r>
              <a:rPr kumimoji="0" lang="fr-FR" altLang="zh-CN" sz="16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/</a:t>
            </a:r>
            <a:r>
              <a:rPr kumimoji="0" lang="fr-FR" altLang="zh-CN" sz="1600" i="1" u="none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icon</a:t>
            </a:r>
            <a:r>
              <a:rPr kumimoji="0" lang="fr-FR" altLang="zh-CN" sz="16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 </a:t>
            </a:r>
            <a:r>
              <a:rPr kumimoji="0" lang="fr-FR" altLang="zh-CN" sz="1500" i="1" u="none" dirty="0" err="1">
                <a:solidFill>
                  <a:srgbClr val="7F007F"/>
                </a:solidFill>
                <a:latin typeface="Courier New" pitchFamily="49" charset="0"/>
                <a:ea typeface="宋体" pitchFamily="2" charset="-122"/>
              </a:rPr>
              <a:t>android:label</a:t>
            </a:r>
            <a:r>
              <a:rPr kumimoji="0" lang="fr-FR" altLang="zh-CN" sz="1500" i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</a:t>
            </a:r>
            <a:r>
              <a:rPr kumimoji="0" lang="fr-FR" altLang="zh-CN" sz="15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"@string/</a:t>
            </a:r>
            <a:r>
              <a:rPr kumimoji="0" lang="fr-FR" altLang="zh-CN" sz="1500" i="1" u="none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app_name</a:t>
            </a:r>
            <a:r>
              <a:rPr kumimoji="0" lang="fr-FR" altLang="zh-CN" sz="15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kumimoji="0" lang="fr-FR" altLang="zh-CN" sz="1500" i="1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&gt;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600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    &lt;</a:t>
            </a:r>
            <a:r>
              <a:rPr kumimoji="0" lang="en-US" altLang="zh-CN" sz="1600" u="none" dirty="0">
                <a:solidFill>
                  <a:srgbClr val="3F7F7F"/>
                </a:solidFill>
                <a:latin typeface="Courier New" pitchFamily="49" charset="0"/>
                <a:ea typeface="宋体" pitchFamily="2" charset="-122"/>
              </a:rPr>
              <a:t>activity </a:t>
            </a:r>
            <a:r>
              <a:rPr kumimoji="0" lang="en-US" altLang="zh-CN" sz="1600" u="none" dirty="0" err="1">
                <a:solidFill>
                  <a:srgbClr val="7F007F"/>
                </a:solidFill>
                <a:latin typeface="Courier New" pitchFamily="49" charset="0"/>
                <a:ea typeface="宋体" pitchFamily="2" charset="-122"/>
              </a:rPr>
              <a:t>android:name</a:t>
            </a:r>
            <a:r>
              <a:rPr kumimoji="0" lang="en-US" altLang="zh-CN" sz="16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</a:t>
            </a:r>
            <a:r>
              <a:rPr kumimoji="0" lang="en-US" altLang="zh-CN" sz="16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".</a:t>
            </a:r>
            <a:r>
              <a:rPr kumimoji="0" lang="en-US" altLang="zh-CN" sz="1600" i="1" u="none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HelloWorld</a:t>
            </a:r>
            <a:r>
              <a:rPr kumimoji="0" lang="en-US" altLang="zh-CN" sz="16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 </a:t>
            </a:r>
            <a:r>
              <a:rPr kumimoji="0" lang="en-US" altLang="zh-CN" sz="1600" i="1" u="none" dirty="0" err="1">
                <a:solidFill>
                  <a:srgbClr val="7F007F"/>
                </a:solidFill>
                <a:latin typeface="Courier New" pitchFamily="49" charset="0"/>
                <a:ea typeface="宋体" pitchFamily="2" charset="-122"/>
              </a:rPr>
              <a:t>android:label</a:t>
            </a:r>
            <a:r>
              <a:rPr kumimoji="0" lang="en-US" altLang="zh-CN" sz="1600" i="1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</a:t>
            </a:r>
            <a:r>
              <a:rPr kumimoji="0" lang="en-US" altLang="zh-CN" sz="16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"@string/</a:t>
            </a:r>
            <a:r>
              <a:rPr kumimoji="0" lang="en-US" altLang="zh-CN" sz="1600" i="1" u="none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app_name</a:t>
            </a:r>
            <a:r>
              <a:rPr kumimoji="0" lang="en-US" altLang="zh-CN" sz="16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kumimoji="0" lang="en-US" altLang="zh-CN" sz="1600" i="1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&gt;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600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        &lt;</a:t>
            </a:r>
            <a:r>
              <a:rPr kumimoji="0" lang="en-US" altLang="zh-CN" sz="1600" u="none" dirty="0">
                <a:solidFill>
                  <a:srgbClr val="3F7F7F"/>
                </a:solidFill>
                <a:latin typeface="Courier New" pitchFamily="49" charset="0"/>
                <a:ea typeface="宋体" pitchFamily="2" charset="-122"/>
              </a:rPr>
              <a:t>intent-filter</a:t>
            </a:r>
            <a:r>
              <a:rPr kumimoji="0" lang="en-US" altLang="zh-CN" sz="1600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&gt;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600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            &lt;</a:t>
            </a:r>
            <a:r>
              <a:rPr kumimoji="0" lang="en-US" altLang="zh-CN" sz="1600" u="none" dirty="0">
                <a:solidFill>
                  <a:srgbClr val="3F7F7F"/>
                </a:solidFill>
                <a:latin typeface="Courier New" pitchFamily="49" charset="0"/>
                <a:ea typeface="宋体" pitchFamily="2" charset="-122"/>
              </a:rPr>
              <a:t>action </a:t>
            </a:r>
            <a:r>
              <a:rPr kumimoji="0" lang="en-US" altLang="zh-CN" sz="1600" u="none" dirty="0" err="1">
                <a:solidFill>
                  <a:srgbClr val="7F007F"/>
                </a:solidFill>
                <a:latin typeface="Courier New" pitchFamily="49" charset="0"/>
                <a:ea typeface="宋体" pitchFamily="2" charset="-122"/>
              </a:rPr>
              <a:t>android:name</a:t>
            </a:r>
            <a:r>
              <a:rPr kumimoji="0" lang="en-US" altLang="zh-CN" sz="16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</a:t>
            </a:r>
            <a:r>
              <a:rPr kumimoji="0" lang="en-US" altLang="zh-CN" sz="16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kumimoji="0" lang="en-US" altLang="zh-CN" sz="1600" i="1" u="none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android.intent.action.MAIN</a:t>
            </a:r>
            <a:r>
              <a:rPr kumimoji="0" lang="en-US" altLang="zh-CN" sz="16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 </a:t>
            </a:r>
            <a:r>
              <a:rPr kumimoji="0" lang="en-US" altLang="zh-CN" sz="1600" i="1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/&gt;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600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            &lt;</a:t>
            </a:r>
            <a:r>
              <a:rPr kumimoji="0" lang="en-US" altLang="zh-CN" sz="1600" u="none" dirty="0">
                <a:solidFill>
                  <a:srgbClr val="3F7F7F"/>
                </a:solidFill>
                <a:latin typeface="Courier New" pitchFamily="49" charset="0"/>
                <a:ea typeface="宋体" pitchFamily="2" charset="-122"/>
              </a:rPr>
              <a:t>category </a:t>
            </a:r>
            <a:r>
              <a:rPr kumimoji="0" lang="en-US" altLang="zh-CN" sz="1600" u="none" dirty="0" err="1">
                <a:solidFill>
                  <a:srgbClr val="7F007F"/>
                </a:solidFill>
                <a:latin typeface="Courier New" pitchFamily="49" charset="0"/>
                <a:ea typeface="宋体" pitchFamily="2" charset="-122"/>
              </a:rPr>
              <a:t>android:name</a:t>
            </a:r>
            <a:r>
              <a:rPr kumimoji="0" lang="en-US" altLang="zh-CN" sz="16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</a:t>
            </a:r>
            <a:r>
              <a:rPr kumimoji="0" lang="en-US" altLang="zh-CN" sz="16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kumimoji="0" lang="en-US" altLang="zh-CN" sz="1600" i="1" u="none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android.intent.category.LAUNCHER</a:t>
            </a:r>
            <a:r>
              <a:rPr kumimoji="0" lang="en-US" altLang="zh-CN" sz="16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”</a:t>
            </a:r>
            <a:r>
              <a:rPr kumimoji="0" lang="en-US" altLang="zh-CN" sz="1600" i="1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/&gt;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600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        &lt;/</a:t>
            </a:r>
            <a:r>
              <a:rPr kumimoji="0" lang="en-US" altLang="zh-CN" sz="1600" u="none" dirty="0">
                <a:solidFill>
                  <a:srgbClr val="3F7F7F"/>
                </a:solidFill>
                <a:latin typeface="Courier New" pitchFamily="49" charset="0"/>
                <a:ea typeface="宋体" pitchFamily="2" charset="-122"/>
              </a:rPr>
              <a:t>intent-filter</a:t>
            </a:r>
            <a:r>
              <a:rPr kumimoji="0" lang="en-US" altLang="zh-CN" sz="1600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&gt;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600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    &lt;/</a:t>
            </a:r>
            <a:r>
              <a:rPr kumimoji="0" lang="en-US" altLang="zh-CN" sz="1600" u="none" dirty="0">
                <a:solidFill>
                  <a:srgbClr val="3F7F7F"/>
                </a:solidFill>
                <a:latin typeface="Courier New" pitchFamily="49" charset="0"/>
                <a:ea typeface="宋体" pitchFamily="2" charset="-122"/>
              </a:rPr>
              <a:t>activity</a:t>
            </a:r>
            <a:r>
              <a:rPr kumimoji="0" lang="en-US" altLang="zh-CN" sz="1600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&gt;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600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&lt;/</a:t>
            </a:r>
            <a:r>
              <a:rPr kumimoji="0" lang="en-US" altLang="zh-CN" sz="1600" u="none" dirty="0">
                <a:solidFill>
                  <a:srgbClr val="3F7F7F"/>
                </a:solidFill>
                <a:latin typeface="Courier New" pitchFamily="49" charset="0"/>
                <a:ea typeface="宋体" pitchFamily="2" charset="-122"/>
              </a:rPr>
              <a:t>application</a:t>
            </a:r>
            <a:r>
              <a:rPr kumimoji="0" lang="en-US" altLang="zh-CN" sz="1600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&gt;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600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&lt;</a:t>
            </a:r>
            <a:r>
              <a:rPr kumimoji="0" lang="en-US" altLang="zh-CN" sz="1600" u="none" dirty="0">
                <a:solidFill>
                  <a:srgbClr val="3F7F7F"/>
                </a:solidFill>
                <a:latin typeface="Courier New" pitchFamily="49" charset="0"/>
                <a:ea typeface="宋体" pitchFamily="2" charset="-122"/>
              </a:rPr>
              <a:t>uses-</a:t>
            </a:r>
            <a:r>
              <a:rPr kumimoji="0" lang="en-US" altLang="zh-CN" sz="1600" u="none" dirty="0" err="1">
                <a:solidFill>
                  <a:srgbClr val="3F7F7F"/>
                </a:solidFill>
                <a:latin typeface="Courier New" pitchFamily="49" charset="0"/>
                <a:ea typeface="宋体" pitchFamily="2" charset="-122"/>
              </a:rPr>
              <a:t>sdk</a:t>
            </a:r>
            <a:r>
              <a:rPr kumimoji="0" lang="en-US" altLang="zh-CN" sz="1600" u="none" dirty="0">
                <a:solidFill>
                  <a:srgbClr val="3F7F7F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0" lang="en-US" altLang="zh-CN" sz="1600" u="none" dirty="0" err="1">
                <a:solidFill>
                  <a:srgbClr val="7F007F"/>
                </a:solidFill>
                <a:latin typeface="Courier New" pitchFamily="49" charset="0"/>
                <a:ea typeface="宋体" pitchFamily="2" charset="-122"/>
              </a:rPr>
              <a:t>android:minSdkVersion</a:t>
            </a:r>
            <a:r>
              <a:rPr kumimoji="0" lang="en-US" altLang="zh-CN" sz="1600" u="none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</a:t>
            </a:r>
            <a:r>
              <a:rPr kumimoji="0" lang="en-US" altLang="zh-CN" sz="1600" i="1" u="none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"8" </a:t>
            </a:r>
            <a:r>
              <a:rPr kumimoji="0" lang="en-US" altLang="zh-CN" sz="1600" i="1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/&gt;</a:t>
            </a:r>
          </a:p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kumimoji="0" lang="en-US" altLang="zh-CN" sz="1600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&lt;/</a:t>
            </a:r>
            <a:r>
              <a:rPr kumimoji="0" lang="en-US" altLang="zh-CN" sz="1600" u="none" dirty="0">
                <a:solidFill>
                  <a:srgbClr val="3F7F7F"/>
                </a:solidFill>
                <a:latin typeface="Courier New" pitchFamily="49" charset="0"/>
                <a:ea typeface="宋体" pitchFamily="2" charset="-122"/>
              </a:rPr>
              <a:t>manifest</a:t>
            </a:r>
            <a:r>
              <a:rPr kumimoji="0" lang="en-US" altLang="zh-CN" sz="1600" u="none" dirty="0">
                <a:solidFill>
                  <a:srgbClr val="008080"/>
                </a:solidFill>
                <a:latin typeface="Courier New" pitchFamily="49" charset="0"/>
                <a:ea typeface="宋体" pitchFamily="2" charset="-122"/>
              </a:rPr>
              <a:t>&gt;</a:t>
            </a:r>
            <a:endParaRPr kumimoji="0" lang="zh-CN" altLang="en-US" sz="1600" u="none" dirty="0">
              <a:solidFill>
                <a:srgbClr val="008080"/>
              </a:solidFill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96720963-C887-497A-A60B-807DFA628F6F}" type="slidenum">
              <a:rPr lang="en-US" altLang="ja-JP"/>
              <a:pPr defTabSz="990600">
                <a:defRPr/>
              </a:pPr>
              <a:t>41</a:t>
            </a:fld>
            <a:endParaRPr lang="en-US" altLang="ja-JP"/>
          </a:p>
        </p:txBody>
      </p:sp>
      <p:sp>
        <p:nvSpPr>
          <p:cNvPr id="44035" name="标题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824913" cy="463550"/>
          </a:xfrm>
        </p:spPr>
        <p:txBody>
          <a:bodyPr/>
          <a:lstStyle/>
          <a:p>
            <a:r>
              <a:rPr lang="en-US" altLang="zh-CN" smtClean="0"/>
              <a:t>Core Components-Activity #1</a:t>
            </a:r>
            <a:endParaRPr lang="zh-CN" altLang="en-US" smtClean="0"/>
          </a:p>
        </p:txBody>
      </p:sp>
      <p:sp>
        <p:nvSpPr>
          <p:cNvPr id="44036" name="内容占位符 2"/>
          <p:cNvSpPr>
            <a:spLocks noGrp="1"/>
          </p:cNvSpPr>
          <p:nvPr>
            <p:ph sz="quarter" idx="4294967295"/>
          </p:nvPr>
        </p:nvSpPr>
        <p:spPr>
          <a:xfrm>
            <a:off x="753000" y="1308763"/>
            <a:ext cx="8953500" cy="5492750"/>
          </a:xfrm>
        </p:spPr>
        <p:txBody>
          <a:bodyPr/>
          <a:lstStyle/>
          <a:p>
            <a:pPr marL="273050" indent="-273050">
              <a:lnSpc>
                <a:spcPct val="90000"/>
              </a:lnSpc>
            </a:pPr>
            <a:r>
              <a:rPr lang="en-US" altLang="zh-CN" sz="2800" dirty="0" err="1" smtClean="0"/>
              <a:t>Về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cơ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bản</a:t>
            </a:r>
            <a:r>
              <a:rPr lang="en-US" altLang="zh-CN" sz="2800" dirty="0" smtClean="0"/>
              <a:t> Activity </a:t>
            </a:r>
            <a:r>
              <a:rPr lang="en-US" altLang="zh-CN" sz="2800" dirty="0" err="1" smtClean="0"/>
              <a:t>dùng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để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thể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hiện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các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giao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diện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người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dùng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có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thể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nhìn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thấy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và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thao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tác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trên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màn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hình</a:t>
            </a:r>
            <a:r>
              <a:rPr lang="en-US" altLang="zh-CN" sz="2800" dirty="0" smtClean="0"/>
              <a:t>.</a:t>
            </a:r>
          </a:p>
          <a:p>
            <a:pPr marL="273050" indent="-273050">
              <a:lnSpc>
                <a:spcPct val="90000"/>
              </a:lnSpc>
            </a:pPr>
            <a:r>
              <a:rPr lang="en-US" altLang="zh-CN" sz="2800" dirty="0" err="1" smtClean="0"/>
              <a:t>Các</a:t>
            </a:r>
            <a:r>
              <a:rPr lang="en-US" altLang="zh-CN" sz="2800" dirty="0" smtClean="0"/>
              <a:t> Activity </a:t>
            </a:r>
            <a:r>
              <a:rPr lang="en-US" altLang="zh-CN" sz="2800" dirty="0" err="1" smtClean="0"/>
              <a:t>kế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thừa</a:t>
            </a:r>
            <a:r>
              <a:rPr lang="en-US" altLang="zh-CN" sz="2800" dirty="0" smtClean="0"/>
              <a:t> </a:t>
            </a:r>
            <a:r>
              <a:rPr lang="en-US" altLang="zh-CN" sz="2800" i="1" dirty="0" err="1" smtClean="0"/>
              <a:t>android.app.Activity</a:t>
            </a:r>
            <a:r>
              <a:rPr lang="en-US" altLang="zh-CN" sz="2800" i="1" dirty="0" smtClean="0"/>
              <a:t> </a:t>
            </a:r>
            <a:r>
              <a:rPr lang="en-US" altLang="zh-CN" sz="2800" i="1" dirty="0" err="1" smtClean="0"/>
              <a:t>và</a:t>
            </a:r>
            <a:r>
              <a:rPr lang="en-US" altLang="zh-CN" sz="2800" i="1" dirty="0" smtClean="0"/>
              <a:t> </a:t>
            </a:r>
            <a:r>
              <a:rPr lang="en-US" altLang="zh-CN" sz="2800" dirty="0" err="1" smtClean="0"/>
              <a:t>cần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được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khai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báo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trong</a:t>
            </a:r>
            <a:r>
              <a:rPr lang="en-US" altLang="zh-CN" sz="2800" dirty="0" smtClean="0"/>
              <a:t> file AndroidManifest.xml</a:t>
            </a:r>
          </a:p>
          <a:p>
            <a:pPr marL="273050" indent="-273050">
              <a:lnSpc>
                <a:spcPct val="90000"/>
              </a:lnSpc>
            </a:pPr>
            <a:r>
              <a:rPr lang="en-US" altLang="zh-CN" sz="2800" dirty="0" err="1" smtClean="0"/>
              <a:t>Mỗi</a:t>
            </a:r>
            <a:r>
              <a:rPr lang="en-US" altLang="zh-CN" sz="2800" dirty="0" smtClean="0"/>
              <a:t> Activity </a:t>
            </a:r>
            <a:r>
              <a:rPr lang="en-US" altLang="zh-CN" sz="2800" dirty="0" err="1" smtClean="0"/>
              <a:t>được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cung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cấp</a:t>
            </a:r>
            <a:r>
              <a:rPr lang="en-US" altLang="zh-CN" sz="2800" dirty="0" smtClean="0"/>
              <a:t> 1 </a:t>
            </a:r>
            <a:r>
              <a:rPr lang="en-US" altLang="zh-CN" sz="2800" dirty="0" err="1" smtClean="0"/>
              <a:t>cửa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sổ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để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vẽ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giao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diện</a:t>
            </a:r>
            <a:endParaRPr lang="en-US" altLang="zh-CN" sz="2800" dirty="0" smtClean="0"/>
          </a:p>
          <a:p>
            <a:pPr marL="273050" indent="-273050">
              <a:lnSpc>
                <a:spcPct val="90000"/>
              </a:lnSpc>
            </a:pPr>
            <a:r>
              <a:rPr lang="en-US" altLang="zh-CN" sz="2800" dirty="0" err="1" smtClean="0"/>
              <a:t>Các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nội</a:t>
            </a:r>
            <a:r>
              <a:rPr lang="en-US" altLang="zh-CN" sz="2800" dirty="0" smtClean="0"/>
              <a:t> dung </a:t>
            </a:r>
            <a:r>
              <a:rPr lang="en-US" altLang="zh-CN" sz="2800" dirty="0" err="1" smtClean="0"/>
              <a:t>nhìn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thấy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được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trong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cửa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sổ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được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cung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cấp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bởi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một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tập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hợp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các</a:t>
            </a:r>
            <a:r>
              <a:rPr lang="en-US" altLang="zh-CN" sz="2800" dirty="0" smtClean="0"/>
              <a:t> view class </a:t>
            </a:r>
            <a:r>
              <a:rPr lang="en-US" altLang="zh-CN" sz="2800" dirty="0" err="1" smtClean="0"/>
              <a:t>kế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thừa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từ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View</a:t>
            </a:r>
            <a:r>
              <a:rPr lang="en-US" altLang="zh-CN" sz="2800" dirty="0" smtClean="0"/>
              <a:t> class (Base class)</a:t>
            </a:r>
          </a:p>
          <a:p>
            <a:pPr marL="273050" indent="-273050">
              <a:lnSpc>
                <a:spcPct val="90000"/>
              </a:lnSpc>
            </a:pPr>
            <a:r>
              <a:rPr lang="en-US" altLang="zh-CN" sz="2800" dirty="0" smtClean="0"/>
              <a:t>Method </a:t>
            </a:r>
            <a:r>
              <a:rPr lang="en-US" altLang="zh-CN" sz="2800" i="1" dirty="0" err="1" smtClean="0"/>
              <a:t>Activity.setContentView</a:t>
            </a:r>
            <a:r>
              <a:rPr lang="en-US" altLang="zh-CN" sz="2800" i="1" dirty="0" smtClean="0"/>
              <a:t>()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được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sử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dụng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để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thiết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đặt</a:t>
            </a:r>
            <a:r>
              <a:rPr lang="en-US" altLang="zh-CN" sz="2800" dirty="0" smtClean="0"/>
              <a:t> view object </a:t>
            </a:r>
            <a:r>
              <a:rPr lang="en-US" altLang="zh-CN" sz="2800" dirty="0" err="1" smtClean="0"/>
              <a:t>hiển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thị</a:t>
            </a:r>
            <a:r>
              <a:rPr lang="en-US" altLang="zh-CN" sz="2800" dirty="0" smtClean="0"/>
              <a:t> UI </a:t>
            </a:r>
            <a:r>
              <a:rPr lang="en-US" altLang="zh-CN" sz="2800" dirty="0" err="1" smtClean="0"/>
              <a:t>cho</a:t>
            </a:r>
            <a:r>
              <a:rPr lang="en-US" altLang="zh-CN" sz="2800" dirty="0" smtClean="0"/>
              <a:t> 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B24754D8-25B7-4DED-8F3E-75B53DE58A83}" type="slidenum">
              <a:rPr lang="en-US" altLang="ja-JP"/>
              <a:pPr defTabSz="990600">
                <a:defRPr/>
              </a:pPr>
              <a:t>42</a:t>
            </a:fld>
            <a:endParaRPr lang="en-US" altLang="ja-JP"/>
          </a:p>
        </p:txBody>
      </p:sp>
      <p:sp>
        <p:nvSpPr>
          <p:cNvPr id="45059" name="标题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824913" cy="463550"/>
          </a:xfrm>
        </p:spPr>
        <p:txBody>
          <a:bodyPr/>
          <a:lstStyle/>
          <a:p>
            <a:r>
              <a:rPr lang="en-US" altLang="zh-CN" smtClean="0"/>
              <a:t>Core Components-Activity #2</a:t>
            </a:r>
            <a:endParaRPr lang="zh-CN" altLang="en-US" smtClean="0"/>
          </a:p>
        </p:txBody>
      </p:sp>
      <p:sp>
        <p:nvSpPr>
          <p:cNvPr id="45060" name="内容占位符 2"/>
          <p:cNvSpPr>
            <a:spLocks noGrp="1"/>
          </p:cNvSpPr>
          <p:nvPr>
            <p:ph sz="quarter" idx="4294967295"/>
          </p:nvPr>
        </p:nvSpPr>
        <p:spPr>
          <a:xfrm>
            <a:off x="990600" y="1258888"/>
            <a:ext cx="8915400" cy="5335587"/>
          </a:xfrm>
        </p:spPr>
        <p:txBody>
          <a:bodyPr/>
          <a:lstStyle/>
          <a:p>
            <a:pPr marL="273050" indent="-273050"/>
            <a:r>
              <a:rPr lang="en-US" altLang="zh-CN" dirty="0" smtClean="0"/>
              <a:t>Activity </a:t>
            </a:r>
            <a:r>
              <a:rPr lang="en-US" altLang="zh-CN" dirty="0" err="1" smtClean="0"/>
              <a:t>được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kích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hoạt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bởi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các</a:t>
            </a:r>
            <a:r>
              <a:rPr lang="en-US" altLang="zh-CN" dirty="0" smtClean="0"/>
              <a:t> message </a:t>
            </a:r>
            <a:r>
              <a:rPr lang="en-US" altLang="zh-CN" dirty="0" err="1" smtClean="0"/>
              <a:t>không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đồng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bộ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gọi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là</a:t>
            </a:r>
            <a:r>
              <a:rPr lang="en-US" altLang="zh-CN" dirty="0" smtClean="0"/>
              <a:t> Intent</a:t>
            </a:r>
          </a:p>
          <a:p>
            <a:pPr marL="547688" lvl="1" indent="-273050"/>
            <a:r>
              <a:rPr lang="en-US" altLang="zh-CN" dirty="0" err="1" smtClean="0"/>
              <a:t>Chứa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thông</a:t>
            </a:r>
            <a:r>
              <a:rPr lang="en-US" altLang="zh-CN" dirty="0" smtClean="0"/>
              <a:t> tin action </a:t>
            </a:r>
            <a:r>
              <a:rPr lang="en-US" altLang="zh-CN" dirty="0" err="1" smtClean="0"/>
              <a:t>được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yêu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cầu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hoặc</a:t>
            </a:r>
            <a:r>
              <a:rPr lang="en-US" altLang="zh-CN" dirty="0" smtClean="0"/>
              <a:t> URI </a:t>
            </a:r>
            <a:r>
              <a:rPr lang="en-US" altLang="zh-CN" dirty="0" err="1" smtClean="0"/>
              <a:t>của</a:t>
            </a:r>
            <a:r>
              <a:rPr lang="en-US" altLang="zh-CN" dirty="0" smtClean="0"/>
              <a:t> data </a:t>
            </a:r>
            <a:r>
              <a:rPr lang="en-US" altLang="zh-CN" dirty="0" err="1" smtClean="0"/>
              <a:t>sẽ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xử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lý</a:t>
            </a:r>
            <a:r>
              <a:rPr lang="en-US" altLang="zh-CN" dirty="0" smtClean="0"/>
              <a:t> (Provider)</a:t>
            </a:r>
          </a:p>
          <a:p>
            <a:pPr marL="547688" lvl="1" indent="-273050"/>
            <a:r>
              <a:rPr lang="en-US" altLang="zh-CN" dirty="0" smtClean="0"/>
              <a:t>Data </a:t>
            </a:r>
            <a:r>
              <a:rPr lang="en-US" altLang="zh-CN" dirty="0" err="1" smtClean="0"/>
              <a:t>gửi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kèm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theo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yêu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cầu</a:t>
            </a:r>
            <a:endParaRPr lang="en-US" altLang="zh-CN" dirty="0" smtClean="0"/>
          </a:p>
          <a:p>
            <a:pPr marL="273050" indent="-273050"/>
            <a:r>
              <a:rPr lang="en-US" altLang="zh-CN" dirty="0" err="1" smtClean="0"/>
              <a:t>Phần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tử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&lt;intent-filter&gt;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trong</a:t>
            </a:r>
            <a:r>
              <a:rPr lang="en-US" altLang="zh-CN" dirty="0" smtClean="0"/>
              <a:t> file </a:t>
            </a:r>
            <a:r>
              <a:rPr lang="en-US" altLang="zh-CN" i="1" dirty="0" smtClean="0"/>
              <a:t>AndroidManifest.xml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chỉ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định</a:t>
            </a:r>
            <a:r>
              <a:rPr lang="en-US" altLang="zh-CN" dirty="0" smtClean="0"/>
              <a:t> Intent </a:t>
            </a:r>
            <a:r>
              <a:rPr lang="en-US" altLang="zh-CN" dirty="0" err="1" smtClean="0"/>
              <a:t>có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thể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khởi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động</a:t>
            </a:r>
            <a:r>
              <a:rPr lang="en-US" altLang="zh-CN" dirty="0" smtClean="0"/>
              <a:t> Activity</a:t>
            </a:r>
          </a:p>
          <a:p>
            <a:pPr marL="547688" lvl="1" indent="-273050"/>
            <a:r>
              <a:rPr lang="en-US" altLang="zh-CN" sz="1900" dirty="0" err="1" smtClean="0"/>
              <a:t>Khai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báo</a:t>
            </a:r>
            <a:r>
              <a:rPr lang="en-US" altLang="zh-CN" sz="1900" dirty="0" smtClean="0"/>
              <a:t> main activity – </a:t>
            </a:r>
            <a:r>
              <a:rPr lang="en-US" altLang="zh-CN" sz="1900" dirty="0" err="1" smtClean="0"/>
              <a:t>là</a:t>
            </a:r>
            <a:r>
              <a:rPr lang="en-US" altLang="zh-CN" sz="1900" dirty="0" smtClean="0"/>
              <a:t> activit</a:t>
            </a:r>
            <a:r>
              <a:rPr lang="en-US" altLang="zh-CN" sz="1900" dirty="0" smtClean="0">
                <a:latin typeface="Tahoma" pitchFamily="34" charset="0"/>
              </a:rPr>
              <a:t>y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được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tự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động</a:t>
            </a:r>
            <a:r>
              <a:rPr lang="en-US" altLang="zh-CN" sz="1900" dirty="0" smtClean="0"/>
              <a:t> start </a:t>
            </a:r>
            <a:r>
              <a:rPr lang="en-US" altLang="zh-CN" sz="1900" dirty="0" err="1" smtClean="0"/>
              <a:t>khi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chạy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ứng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dụng</a:t>
            </a:r>
            <a:endParaRPr lang="en-US" altLang="zh-CN" sz="1900" dirty="0" smtClean="0"/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8989" y="6115166"/>
            <a:ext cx="780097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A1A26B96-294E-4BC5-AA40-55DED6626A57}" type="slidenum">
              <a:rPr lang="en-US" altLang="ja-JP"/>
              <a:pPr defTabSz="990600">
                <a:defRPr/>
              </a:pPr>
              <a:t>43</a:t>
            </a:fld>
            <a:endParaRPr lang="en-US" altLang="ja-JP"/>
          </a:p>
        </p:txBody>
      </p:sp>
      <p:sp>
        <p:nvSpPr>
          <p:cNvPr id="46083" name="标题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824913" cy="463550"/>
          </a:xfrm>
        </p:spPr>
        <p:txBody>
          <a:bodyPr/>
          <a:lstStyle/>
          <a:p>
            <a:r>
              <a:rPr lang="en-US" altLang="zh-CN" smtClean="0"/>
              <a:t>Other Core Components</a:t>
            </a:r>
            <a:endParaRPr lang="zh-CN" altLang="en-US" smtClean="0"/>
          </a:p>
        </p:txBody>
      </p:sp>
      <p:sp>
        <p:nvSpPr>
          <p:cNvPr id="46084" name="内容占位符 2"/>
          <p:cNvSpPr>
            <a:spLocks noGrp="1"/>
          </p:cNvSpPr>
          <p:nvPr>
            <p:ph sz="quarter" idx="4294967295"/>
          </p:nvPr>
        </p:nvSpPr>
        <p:spPr>
          <a:xfrm>
            <a:off x="990600" y="1258888"/>
            <a:ext cx="8915400" cy="5348287"/>
          </a:xfrm>
        </p:spPr>
        <p:txBody>
          <a:bodyPr/>
          <a:lstStyle/>
          <a:p>
            <a:pPr marL="273050" indent="-273050"/>
            <a:r>
              <a:rPr lang="en-US" altLang="zh-CN" smtClean="0"/>
              <a:t>Service</a:t>
            </a:r>
          </a:p>
          <a:p>
            <a:pPr marL="547688" lvl="1" indent="-273050"/>
            <a:r>
              <a:rPr lang="en-US" altLang="zh-CN" smtClean="0"/>
              <a:t>Không có giao diện người dùng</a:t>
            </a:r>
          </a:p>
          <a:p>
            <a:pPr marL="547688" lvl="1" indent="-273050"/>
            <a:r>
              <a:rPr lang="en-US" altLang="zh-CN" smtClean="0"/>
              <a:t>Chạy ở background để thực hiện 1 xử lý nào đó</a:t>
            </a:r>
          </a:p>
          <a:p>
            <a:pPr marL="273050" indent="-273050"/>
            <a:r>
              <a:rPr lang="en-US" altLang="zh-CN" smtClean="0"/>
              <a:t>Broadcast receiver</a:t>
            </a:r>
          </a:p>
          <a:p>
            <a:pPr marL="547688" lvl="1" indent="-273050"/>
            <a:r>
              <a:rPr lang="en-US" altLang="zh-CN" smtClean="0"/>
              <a:t>Là component nhận và xử lý các thông báo broadcast</a:t>
            </a:r>
          </a:p>
          <a:p>
            <a:pPr marL="273050" indent="-273050"/>
            <a:r>
              <a:rPr lang="en-US" altLang="zh-CN" smtClean="0"/>
              <a:t>Content provider</a:t>
            </a:r>
          </a:p>
          <a:p>
            <a:pPr marL="547688" lvl="1" indent="-273050"/>
            <a:r>
              <a:rPr lang="en-US" altLang="zh-CN" smtClean="0"/>
              <a:t>Là component public các dữ liệu của ứng dụng để ứng dụng khác có thể truy cập</a:t>
            </a:r>
          </a:p>
          <a:p>
            <a:pPr marL="547688" lvl="1" indent="-273050"/>
            <a:r>
              <a:rPr lang="en-US" altLang="zh-CN" smtClean="0"/>
              <a:t>Dữ liệu của provider có thể lưu dưới dạng file hay cơ sở dữ liệu SQLite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845E6648-9281-49CB-9B4B-36D09226318C}" type="slidenum">
              <a:rPr lang="en-US" altLang="ja-JP"/>
              <a:pPr defTabSz="990600">
                <a:defRPr/>
              </a:pPr>
              <a:t>44</a:t>
            </a:fld>
            <a:endParaRPr lang="en-US" altLang="ja-JP"/>
          </a:p>
        </p:txBody>
      </p:sp>
      <p:sp>
        <p:nvSpPr>
          <p:cNvPr id="47107" name="标题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824913" cy="463550"/>
          </a:xfrm>
        </p:spPr>
        <p:txBody>
          <a:bodyPr/>
          <a:lstStyle/>
          <a:p>
            <a:r>
              <a:rPr lang="en-US" altLang="zh-CN" smtClean="0"/>
              <a:t>Beyond HelloWorld #1</a:t>
            </a:r>
            <a:endParaRPr lang="zh-CN" altLang="en-US" smtClean="0"/>
          </a:p>
        </p:txBody>
      </p:sp>
      <p:sp>
        <p:nvSpPr>
          <p:cNvPr id="47108" name="内容占位符 3"/>
          <p:cNvSpPr>
            <a:spLocks noGrp="1"/>
          </p:cNvSpPr>
          <p:nvPr>
            <p:ph sz="quarter" idx="4294967295"/>
          </p:nvPr>
        </p:nvSpPr>
        <p:spPr>
          <a:xfrm>
            <a:off x="990600" y="1258888"/>
            <a:ext cx="8915400" cy="5348287"/>
          </a:xfrm>
        </p:spPr>
        <p:txBody>
          <a:bodyPr/>
          <a:lstStyle/>
          <a:p>
            <a:pPr marL="273050" indent="-273050"/>
            <a:r>
              <a:rPr lang="en-US" altLang="zh-CN" sz="2800" dirty="0" smtClean="0"/>
              <a:t>Build up an app that you can input your greetings and display your greetings</a:t>
            </a:r>
          </a:p>
          <a:p>
            <a:pPr marL="547688" lvl="1" indent="-273050"/>
            <a:r>
              <a:rPr lang="en-US" altLang="zh-CN" sz="2800" dirty="0" smtClean="0"/>
              <a:t>Input: </a:t>
            </a:r>
            <a:r>
              <a:rPr lang="en-US" altLang="zh-CN" sz="2800" dirty="0" err="1" smtClean="0"/>
              <a:t>EditText</a:t>
            </a:r>
            <a:endParaRPr lang="en-US" altLang="zh-CN" sz="2800" dirty="0" smtClean="0"/>
          </a:p>
          <a:p>
            <a:pPr marL="547688" lvl="1" indent="-273050"/>
            <a:r>
              <a:rPr lang="en-US" altLang="zh-CN" sz="2800" dirty="0" smtClean="0"/>
              <a:t>Display: </a:t>
            </a:r>
            <a:r>
              <a:rPr lang="en-US" altLang="zh-CN" sz="2800" dirty="0" err="1" smtClean="0"/>
              <a:t>TextView</a:t>
            </a:r>
            <a:endParaRPr lang="en-US" altLang="zh-CN" sz="2800" dirty="0" smtClean="0"/>
          </a:p>
          <a:p>
            <a:pPr marL="547688" lvl="1" indent="-273050"/>
            <a:r>
              <a:rPr lang="en-US" altLang="zh-CN" sz="2800" dirty="0" smtClean="0"/>
              <a:t>Of course, we have to add an button</a:t>
            </a:r>
          </a:p>
          <a:p>
            <a:pPr marL="273050" indent="-273050"/>
            <a:r>
              <a:rPr lang="en-US" altLang="zh-CN" sz="2800" dirty="0" smtClean="0"/>
              <a:t>Edit res/layout/main.xml file to add these components</a:t>
            </a:r>
          </a:p>
          <a:p>
            <a:pPr marL="547688" lvl="1" indent="-273050"/>
            <a:r>
              <a:rPr lang="en-US" altLang="zh-CN" sz="2800" dirty="0" smtClean="0"/>
              <a:t>each has an </a:t>
            </a:r>
            <a:r>
              <a:rPr lang="en-US" altLang="zh-CN" sz="2800" dirty="0" err="1" smtClean="0"/>
              <a:t>android:id</a:t>
            </a:r>
            <a:r>
              <a:rPr lang="en-US" altLang="zh-CN" sz="2800" dirty="0" smtClean="0"/>
              <a:t> property, used to reference it in code</a:t>
            </a:r>
          </a:p>
          <a:p>
            <a:pPr marL="273050" indent="-273050">
              <a:buFont typeface="Wingdings 3" pitchFamily="18" charset="2"/>
              <a:buNone/>
            </a:pPr>
            <a:endParaRPr lang="en-US" altLang="zh-CN" sz="2800" dirty="0" smtClean="0"/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943" y="5545946"/>
            <a:ext cx="883920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C75B51CB-D888-427D-8499-FAAEEB676D1B}" type="slidenum">
              <a:rPr lang="en-US" altLang="ja-JP"/>
              <a:pPr defTabSz="990600">
                <a:defRPr/>
              </a:pPr>
              <a:t>45</a:t>
            </a:fld>
            <a:endParaRPr lang="en-US" altLang="ja-JP"/>
          </a:p>
        </p:txBody>
      </p:sp>
      <p:sp>
        <p:nvSpPr>
          <p:cNvPr id="48131" name="标题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824913" cy="463550"/>
          </a:xfrm>
        </p:spPr>
        <p:txBody>
          <a:bodyPr/>
          <a:lstStyle/>
          <a:p>
            <a:r>
              <a:rPr lang="en-US" altLang="zh-CN" smtClean="0"/>
              <a:t>Beyond HelloWorld #2</a:t>
            </a:r>
            <a:endParaRPr lang="zh-CN" altLang="en-US" smtClean="0"/>
          </a:p>
        </p:txBody>
      </p:sp>
      <p:sp>
        <p:nvSpPr>
          <p:cNvPr id="48132" name="内容占位符 3"/>
          <p:cNvSpPr>
            <a:spLocks noGrp="1"/>
          </p:cNvSpPr>
          <p:nvPr>
            <p:ph sz="quarter" idx="4294967295"/>
          </p:nvPr>
        </p:nvSpPr>
        <p:spPr>
          <a:xfrm>
            <a:off x="1065213" y="1258888"/>
            <a:ext cx="8840787" cy="987425"/>
          </a:xfrm>
        </p:spPr>
        <p:txBody>
          <a:bodyPr/>
          <a:lstStyle/>
          <a:p>
            <a:pPr marL="273050" indent="-273050"/>
            <a:r>
              <a:rPr lang="en-US" altLang="zh-CN" smtClean="0"/>
              <a:t>Modify HelloWorld.java</a:t>
            </a:r>
          </a:p>
          <a:p>
            <a:pPr marL="547688" lvl="1" indent="-273050"/>
            <a:r>
              <a:rPr lang="en-US" altLang="zh-CN" smtClean="0"/>
              <a:t>Firstly get the references declared in main.xml</a:t>
            </a:r>
          </a:p>
          <a:p>
            <a:pPr marL="547688" lvl="1" indent="-273050"/>
            <a:endParaRPr lang="en-US" altLang="zh-CN" smtClean="0"/>
          </a:p>
          <a:p>
            <a:pPr marL="547688" lvl="1" indent="-273050"/>
            <a:endParaRPr lang="en-US" altLang="zh-CN" smtClean="0"/>
          </a:p>
          <a:p>
            <a:pPr marL="547688" lvl="1" indent="-273050"/>
            <a:endParaRPr lang="en-US" altLang="zh-CN" smtClean="0"/>
          </a:p>
          <a:p>
            <a:pPr marL="547688" lvl="1" indent="-273050"/>
            <a:r>
              <a:rPr lang="en-US" altLang="zh-CN" smtClean="0"/>
              <a:t>then add event response for Button</a:t>
            </a:r>
          </a:p>
        </p:txBody>
      </p:sp>
      <p:pic>
        <p:nvPicPr>
          <p:cNvPr id="481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3551" y="2522192"/>
            <a:ext cx="67564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3106" y="5052435"/>
            <a:ext cx="5287963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E61421CA-69B9-4D7F-A98D-54AEF09E23D5}" type="slidenum">
              <a:rPr lang="en-US" altLang="ja-JP"/>
              <a:pPr defTabSz="990600">
                <a:defRPr/>
              </a:pPr>
              <a:t>46</a:t>
            </a:fld>
            <a:endParaRPr lang="en-US" altLang="ja-JP"/>
          </a:p>
        </p:txBody>
      </p:sp>
      <p:sp>
        <p:nvSpPr>
          <p:cNvPr id="49155" name="标题 1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824913" cy="463550"/>
          </a:xfrm>
        </p:spPr>
        <p:txBody>
          <a:bodyPr/>
          <a:lstStyle/>
          <a:p>
            <a:r>
              <a:rPr lang="en-US" altLang="zh-CN" smtClean="0"/>
              <a:t>Beyond HelloWorld #3</a:t>
            </a:r>
            <a:endParaRPr lang="zh-CN" altLang="en-US" smtClean="0"/>
          </a:p>
        </p:txBody>
      </p:sp>
      <p:sp>
        <p:nvSpPr>
          <p:cNvPr id="49156" name="内容占位符 3"/>
          <p:cNvSpPr>
            <a:spLocks noGrp="1"/>
          </p:cNvSpPr>
          <p:nvPr>
            <p:ph sz="quarter" idx="4294967295"/>
          </p:nvPr>
        </p:nvSpPr>
        <p:spPr>
          <a:xfrm>
            <a:off x="990600" y="1258888"/>
            <a:ext cx="8915400" cy="5348287"/>
          </a:xfrm>
        </p:spPr>
        <p:txBody>
          <a:bodyPr/>
          <a:lstStyle/>
          <a:p>
            <a:pPr marL="273050" indent="-273050"/>
            <a:r>
              <a:rPr lang="en-US" altLang="zh-CN" dirty="0" smtClean="0"/>
              <a:t>Finished!</a:t>
            </a:r>
          </a:p>
          <a:p>
            <a:pPr marL="273050" indent="-273050"/>
            <a:r>
              <a:rPr lang="en-US" altLang="zh-CN" dirty="0" smtClean="0"/>
              <a:t>Run-&gt;Run as-&gt;Android Application</a:t>
            </a:r>
          </a:p>
          <a:p>
            <a:pPr marL="273050" indent="-273050"/>
            <a:endParaRPr lang="en-US" altLang="zh-CN" dirty="0" smtClean="0"/>
          </a:p>
          <a:p>
            <a:pPr marL="273050" indent="-273050"/>
            <a:endParaRPr lang="en-US" altLang="zh-CN" dirty="0" smtClean="0"/>
          </a:p>
          <a:p>
            <a:pPr marL="273050" indent="-273050"/>
            <a:endParaRPr lang="en-US" altLang="zh-CN" dirty="0" smtClean="0"/>
          </a:p>
          <a:p>
            <a:pPr marL="273050" indent="-273050"/>
            <a:endParaRPr lang="en-US" altLang="zh-CN" dirty="0" smtClean="0"/>
          </a:p>
          <a:p>
            <a:pPr marL="273050" indent="-273050"/>
            <a:endParaRPr lang="en-US" altLang="zh-CN" dirty="0" smtClean="0"/>
          </a:p>
          <a:p>
            <a:pPr marL="273050" indent="-273050"/>
            <a:endParaRPr lang="en-US" altLang="zh-CN" dirty="0" smtClean="0"/>
          </a:p>
          <a:p>
            <a:pPr marL="273050" indent="-273050"/>
            <a:r>
              <a:rPr lang="en-US" altLang="zh-CN" dirty="0" smtClean="0"/>
              <a:t>Quite </a:t>
            </a:r>
            <a:r>
              <a:rPr lang="en-US" altLang="zh-CN" dirty="0" smtClean="0"/>
              <a:t>easy, isn’t it?</a:t>
            </a:r>
          </a:p>
          <a:p>
            <a:pPr marL="273050" indent="-273050"/>
            <a:endParaRPr lang="zh-CN" altLang="en-US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0353" y="3276081"/>
            <a:ext cx="3363912" cy="1846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5DAE3799-94E9-42F0-9AA4-73B1151EA6B2}" type="slidenum">
              <a:rPr lang="en-US" altLang="ja-JP"/>
              <a:pPr defTabSz="990600">
                <a:defRPr/>
              </a:pPr>
              <a:t>47</a:t>
            </a:fld>
            <a:endParaRPr lang="en-US" altLang="ja-JP"/>
          </a:p>
        </p:txBody>
      </p:sp>
      <p:sp>
        <p:nvSpPr>
          <p:cNvPr id="50179" name="标题 3"/>
          <p:cNvSpPr>
            <a:spLocks noGrp="1"/>
          </p:cNvSpPr>
          <p:nvPr>
            <p:ph type="title" idx="4294967295"/>
          </p:nvPr>
        </p:nvSpPr>
        <p:spPr>
          <a:xfrm>
            <a:off x="0" y="557213"/>
            <a:ext cx="8824913" cy="463550"/>
          </a:xfrm>
        </p:spPr>
        <p:txBody>
          <a:bodyPr/>
          <a:lstStyle/>
          <a:p>
            <a:r>
              <a:rPr lang="en-US" altLang="zh-CN" smtClean="0"/>
              <a:t>Useful Materials</a:t>
            </a:r>
            <a:endParaRPr lang="zh-CN" altLang="en-US" smtClean="0"/>
          </a:p>
        </p:txBody>
      </p:sp>
      <p:sp>
        <p:nvSpPr>
          <p:cNvPr id="50180" name="内容占位符 3"/>
          <p:cNvSpPr>
            <a:spLocks/>
          </p:cNvSpPr>
          <p:nvPr/>
        </p:nvSpPr>
        <p:spPr bwMode="auto">
          <a:xfrm>
            <a:off x="539750" y="1258888"/>
            <a:ext cx="8915400" cy="53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/>
          <a:lstStyle/>
          <a:p>
            <a:pPr marL="273050" indent="-273050" algn="l">
              <a:buClr>
                <a:srgbClr val="000099"/>
              </a:buClr>
              <a:buFont typeface="Wingdings 3" pitchFamily="18" charset="2"/>
              <a:buChar char=""/>
            </a:pPr>
            <a:r>
              <a:rPr lang="en-US" altLang="zh-CN" sz="2400" u="none"/>
              <a:t>The official site for Android developers</a:t>
            </a:r>
          </a:p>
          <a:p>
            <a:pPr marL="273050" indent="-273050" algn="l">
              <a:buClr>
                <a:srgbClr val="000099"/>
              </a:buClr>
              <a:buFont typeface="Wingdings 3" pitchFamily="18" charset="2"/>
              <a:buNone/>
            </a:pPr>
            <a:r>
              <a:rPr lang="en-US" altLang="zh-CN" sz="1600" u="none"/>
              <a:t>	</a:t>
            </a:r>
            <a:r>
              <a:rPr lang="en-US" altLang="zh-CN" sz="1600" u="none">
                <a:hlinkClick r:id="rId2"/>
              </a:rPr>
              <a:t>http://developer.android.com/index.html</a:t>
            </a:r>
            <a:endParaRPr lang="en-US" altLang="zh-CN" sz="1600" u="none"/>
          </a:p>
          <a:p>
            <a:pPr marL="273050" indent="-273050" algn="l">
              <a:buClr>
                <a:srgbClr val="000099"/>
              </a:buClr>
              <a:buFont typeface="Wingdings 3" pitchFamily="18" charset="2"/>
              <a:buChar char=""/>
            </a:pPr>
            <a:r>
              <a:rPr lang="en-US" altLang="zh-CN" sz="2400" u="none"/>
              <a:t>Android Development Community</a:t>
            </a:r>
          </a:p>
          <a:p>
            <a:pPr marL="273050" indent="-273050" algn="l">
              <a:buClr>
                <a:srgbClr val="000099"/>
              </a:buClr>
              <a:buFont typeface="Wingdings 3" pitchFamily="18" charset="2"/>
              <a:buNone/>
            </a:pPr>
            <a:r>
              <a:rPr lang="en-US" altLang="zh-CN" sz="1600" u="none"/>
              <a:t>	</a:t>
            </a:r>
            <a:r>
              <a:rPr lang="en-US" altLang="zh-CN" sz="1600" u="none">
                <a:hlinkClick r:id="rId3"/>
              </a:rPr>
              <a:t>http://www.anddev.org/</a:t>
            </a:r>
            <a:endParaRPr lang="en-US" altLang="zh-CN" sz="1600" u="none"/>
          </a:p>
          <a:p>
            <a:pPr marL="273050" indent="-273050" algn="l">
              <a:buClr>
                <a:srgbClr val="000099"/>
              </a:buClr>
              <a:buFont typeface="Wingdings 3" pitchFamily="18" charset="2"/>
              <a:buChar char=""/>
            </a:pPr>
            <a:r>
              <a:rPr lang="en-US" altLang="zh-CN" sz="2400" u="none"/>
              <a:t>30 Days of Android Apps</a:t>
            </a:r>
          </a:p>
          <a:p>
            <a:pPr marL="273050" indent="-273050" algn="l">
              <a:buClr>
                <a:srgbClr val="000099"/>
              </a:buClr>
              <a:buFont typeface="Wingdings 3" pitchFamily="18" charset="2"/>
              <a:buNone/>
            </a:pPr>
            <a:r>
              <a:rPr lang="en-US" altLang="zh-CN" sz="1600" u="none"/>
              <a:t>	</a:t>
            </a:r>
            <a:r>
              <a:rPr lang="en-US" altLang="zh-CN" sz="1600" u="none">
                <a:hlinkClick r:id="rId4"/>
              </a:rPr>
              <a:t>http://bakhtiyor.com/category/30-days-of-android-apps/</a:t>
            </a:r>
            <a:endParaRPr lang="en-US" altLang="zh-CN" sz="1600" u="none"/>
          </a:p>
          <a:p>
            <a:pPr marL="273050" indent="-273050" algn="l">
              <a:buClr>
                <a:srgbClr val="000099"/>
              </a:buClr>
              <a:buFont typeface="Wingdings 3" pitchFamily="18" charset="2"/>
              <a:buChar char=""/>
            </a:pPr>
            <a:endParaRPr lang="en-US" altLang="zh-CN" sz="2400" u="none"/>
          </a:p>
          <a:p>
            <a:pPr marL="273050" indent="-273050" algn="l">
              <a:buClr>
                <a:srgbClr val="000099"/>
              </a:buClr>
              <a:buFont typeface="Wingdings 3" pitchFamily="18" charset="2"/>
              <a:buChar char=""/>
            </a:pPr>
            <a:endParaRPr lang="en-US" altLang="zh-CN" sz="2400" u="none"/>
          </a:p>
          <a:p>
            <a:pPr marL="273050" indent="-273050" algn="l">
              <a:buClr>
                <a:srgbClr val="000099"/>
              </a:buClr>
              <a:buFont typeface="Wingdings 3" pitchFamily="18" charset="2"/>
              <a:buChar char=""/>
            </a:pPr>
            <a:endParaRPr lang="zh-CN" altLang="en-US" sz="1600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A077E1E9-96DD-4414-A34C-27A7784F7008}" type="slidenum">
              <a:rPr lang="en-US" altLang="ja-JP"/>
              <a:pPr defTabSz="990600">
                <a:defRPr/>
              </a:pPr>
              <a:t>48</a:t>
            </a:fld>
            <a:endParaRPr lang="en-US" altLang="ja-JP"/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501650" y="936625"/>
            <a:ext cx="8910638" cy="5386388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233363" indent="-233363" defTabSz="990600">
              <a:buFont typeface="Wingdings 3" pitchFamily="18" charset="2"/>
              <a:buNone/>
            </a:pPr>
            <a:r>
              <a:rPr lang="en-US" altLang="ja-JP" sz="3600" b="1" u="none">
                <a:latin typeface="Tahoma" pitchFamily="34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48B36F6D-868B-418E-BA2A-6A845D09C0BF}" type="slidenum">
              <a:rPr lang="en-US" altLang="ja-JP"/>
              <a:pPr defTabSz="990600">
                <a:defRPr/>
              </a:pPr>
              <a:t>4</a:t>
            </a:fld>
            <a:endParaRPr lang="en-US" altLang="ja-JP"/>
          </a:p>
        </p:txBody>
      </p:sp>
      <p:grpSp>
        <p:nvGrpSpPr>
          <p:cNvPr id="6147" name="Group 24"/>
          <p:cNvGrpSpPr>
            <a:grpSpLocks/>
          </p:cNvGrpSpPr>
          <p:nvPr/>
        </p:nvGrpSpPr>
        <p:grpSpPr bwMode="auto">
          <a:xfrm>
            <a:off x="3081338" y="1417638"/>
            <a:ext cx="2886075" cy="2219325"/>
            <a:chOff x="1941" y="893"/>
            <a:chExt cx="1818" cy="1398"/>
          </a:xfrm>
        </p:grpSpPr>
        <p:pic>
          <p:nvPicPr>
            <p:cNvPr id="6164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40" y="893"/>
              <a:ext cx="1621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5" name="Rectangle 6"/>
            <p:cNvSpPr>
              <a:spLocks noChangeArrowheads="1"/>
            </p:cNvSpPr>
            <p:nvPr/>
          </p:nvSpPr>
          <p:spPr bwMode="auto">
            <a:xfrm>
              <a:off x="1941" y="2095"/>
              <a:ext cx="1818" cy="196"/>
            </a:xfrm>
            <a:prstGeom prst="rect">
              <a:avLst/>
            </a:prstGeom>
            <a:solidFill>
              <a:srgbClr val="FFFFCC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057" tIns="49528" rIns="99057" bIns="49528" anchor="ctr"/>
            <a:lstStyle/>
            <a:p>
              <a:pPr defTabSz="99060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u="none"/>
                <a:t>Samsung Galaxy Tab™ 10.1 WIFI</a:t>
              </a:r>
              <a:endParaRPr lang="en-US" altLang="ja-JP" sz="1500" u="none"/>
            </a:p>
          </p:txBody>
        </p:sp>
      </p:grp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6724650" y="3871913"/>
            <a:ext cx="2085975" cy="311150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 wrap="none" lIns="99057" tIns="49528" rIns="99057" bIns="49528" anchor="ctr"/>
          <a:lstStyle/>
          <a:p>
            <a:pPr defTabSz="990600">
              <a:spcBef>
                <a:spcPct val="0"/>
              </a:spcBef>
              <a:buClrTx/>
              <a:buFontTx/>
              <a:buNone/>
            </a:pPr>
            <a:r>
              <a:rPr lang="en-US" altLang="en-US" sz="1500" u="none"/>
              <a:t>Amazon Kindle Fire</a:t>
            </a:r>
          </a:p>
        </p:txBody>
      </p:sp>
      <p:grpSp>
        <p:nvGrpSpPr>
          <p:cNvPr id="6149" name="Group 21"/>
          <p:cNvGrpSpPr>
            <a:grpSpLocks/>
          </p:cNvGrpSpPr>
          <p:nvPr/>
        </p:nvGrpSpPr>
        <p:grpSpPr bwMode="auto">
          <a:xfrm>
            <a:off x="360363" y="1192213"/>
            <a:ext cx="1754187" cy="2573337"/>
            <a:chOff x="99" y="2439"/>
            <a:chExt cx="1105" cy="1621"/>
          </a:xfrm>
        </p:grpSpPr>
        <p:sp>
          <p:nvSpPr>
            <p:cNvPr id="6162" name="Rectangle 4"/>
            <p:cNvSpPr>
              <a:spLocks noChangeArrowheads="1"/>
            </p:cNvSpPr>
            <p:nvPr/>
          </p:nvSpPr>
          <p:spPr bwMode="auto">
            <a:xfrm>
              <a:off x="99" y="3864"/>
              <a:ext cx="1105" cy="19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99057" tIns="49528" rIns="99057" bIns="49528" anchor="ctr"/>
            <a:lstStyle/>
            <a:p>
              <a:pPr defTabSz="99060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u="none"/>
                <a:t>HTC Desire</a:t>
              </a:r>
              <a:endParaRPr lang="en-US" altLang="ja-JP" sz="1500" u="none"/>
            </a:p>
          </p:txBody>
        </p:sp>
        <p:pic>
          <p:nvPicPr>
            <p:cNvPr id="6163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9" y="2439"/>
              <a:ext cx="753" cy="1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50" name="Group 23"/>
          <p:cNvGrpSpPr>
            <a:grpSpLocks/>
          </p:cNvGrpSpPr>
          <p:nvPr/>
        </p:nvGrpSpPr>
        <p:grpSpPr bwMode="auto">
          <a:xfrm>
            <a:off x="571500" y="3871913"/>
            <a:ext cx="3509963" cy="2728912"/>
            <a:chOff x="1548" y="2439"/>
            <a:chExt cx="2211" cy="1719"/>
          </a:xfrm>
        </p:grpSpPr>
        <p:pic>
          <p:nvPicPr>
            <p:cNvPr id="6160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41" y="2439"/>
              <a:ext cx="1671" cy="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1" name="Rectangle 11"/>
            <p:cNvSpPr>
              <a:spLocks noChangeArrowheads="1"/>
            </p:cNvSpPr>
            <p:nvPr/>
          </p:nvSpPr>
          <p:spPr bwMode="auto">
            <a:xfrm>
              <a:off x="1548" y="3962"/>
              <a:ext cx="2211" cy="196"/>
            </a:xfrm>
            <a:prstGeom prst="rect">
              <a:avLst/>
            </a:prstGeom>
            <a:solidFill>
              <a:srgbClr val="FFFFCC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057" tIns="49528" rIns="99057" bIns="49528" anchor="ctr"/>
            <a:lstStyle/>
            <a:p>
              <a:pPr defTabSz="990600">
                <a:spcBef>
                  <a:spcPct val="0"/>
                </a:spcBef>
                <a:buClrTx/>
                <a:buFontTx/>
                <a:buNone/>
              </a:pPr>
              <a:r>
                <a:rPr lang="es-ES" altLang="en-US" sz="1500" u="none"/>
                <a:t>Asus Eee Pad Transformer (WIFI+3G)</a:t>
              </a:r>
              <a:endParaRPr lang="en-US" altLang="ja-JP" sz="1500" u="none"/>
            </a:p>
          </p:txBody>
        </p:sp>
      </p:grpSp>
      <p:grpSp>
        <p:nvGrpSpPr>
          <p:cNvPr id="6151" name="Group 22"/>
          <p:cNvGrpSpPr>
            <a:grpSpLocks/>
          </p:cNvGrpSpPr>
          <p:nvPr/>
        </p:nvGrpSpPr>
        <p:grpSpPr bwMode="auto">
          <a:xfrm>
            <a:off x="4560888" y="4167188"/>
            <a:ext cx="1365250" cy="2417762"/>
            <a:chOff x="369" y="817"/>
            <a:chExt cx="860" cy="1523"/>
          </a:xfrm>
        </p:grpSpPr>
        <p:sp>
          <p:nvSpPr>
            <p:cNvPr id="6158" name="Rectangle 12"/>
            <p:cNvSpPr>
              <a:spLocks noChangeArrowheads="1"/>
            </p:cNvSpPr>
            <p:nvPr/>
          </p:nvSpPr>
          <p:spPr bwMode="auto">
            <a:xfrm>
              <a:off x="369" y="2144"/>
              <a:ext cx="860" cy="196"/>
            </a:xfrm>
            <a:prstGeom prst="rect">
              <a:avLst/>
            </a:prstGeom>
            <a:solidFill>
              <a:srgbClr val="FFFFCC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057" tIns="49528" rIns="99057" bIns="49528" anchor="ctr"/>
            <a:lstStyle/>
            <a:p>
              <a:pPr defTabSz="990600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500" u="none"/>
                <a:t>Galaxy Nexus</a:t>
              </a:r>
            </a:p>
          </p:txBody>
        </p:sp>
        <p:pic>
          <p:nvPicPr>
            <p:cNvPr id="6159" name="Picture 1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7" y="817"/>
              <a:ext cx="661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52" name="Group 25"/>
          <p:cNvGrpSpPr>
            <a:grpSpLocks/>
          </p:cNvGrpSpPr>
          <p:nvPr/>
        </p:nvGrpSpPr>
        <p:grpSpPr bwMode="auto">
          <a:xfrm>
            <a:off x="6202363" y="4338638"/>
            <a:ext cx="3275012" cy="2262187"/>
            <a:chOff x="3907" y="2733"/>
            <a:chExt cx="2063" cy="1425"/>
          </a:xfrm>
        </p:grpSpPr>
        <p:pic>
          <p:nvPicPr>
            <p:cNvPr id="6156" name="Picture 1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52" y="2733"/>
              <a:ext cx="1598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7" name="Rectangle 15"/>
            <p:cNvSpPr>
              <a:spLocks noChangeArrowheads="1"/>
            </p:cNvSpPr>
            <p:nvPr/>
          </p:nvSpPr>
          <p:spPr bwMode="auto">
            <a:xfrm>
              <a:off x="3907" y="3962"/>
              <a:ext cx="2063" cy="196"/>
            </a:xfrm>
            <a:prstGeom prst="rect">
              <a:avLst/>
            </a:prstGeom>
            <a:solidFill>
              <a:srgbClr val="FFFFCC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057" tIns="49528" rIns="99057" bIns="49528" anchor="ctr"/>
            <a:lstStyle/>
            <a:p>
              <a:pPr defTabSz="990600">
                <a:spcBef>
                  <a:spcPct val="0"/>
                </a:spcBef>
                <a:buClrTx/>
                <a:buFontTx/>
                <a:buNone/>
              </a:pPr>
              <a:r>
                <a:rPr lang="es-ES" altLang="en-US" sz="1500" u="none"/>
                <a:t>Google augmented reality glasses</a:t>
              </a:r>
              <a:endParaRPr lang="en-US" altLang="ja-JP" sz="1500" u="none"/>
            </a:p>
          </p:txBody>
        </p:sp>
      </p:grpSp>
      <p:sp>
        <p:nvSpPr>
          <p:cNvPr id="6153" name="Rectangle 16"/>
          <p:cNvSpPr>
            <a:spLocks noChangeArrowheads="1"/>
          </p:cNvSpPr>
          <p:nvPr/>
        </p:nvSpPr>
        <p:spPr bwMode="auto">
          <a:xfrm>
            <a:off x="414338" y="6535738"/>
            <a:ext cx="8191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57" tIns="49528" rIns="99057" bIns="49528" anchor="ctr" anchorCtr="1"/>
          <a:lstStyle/>
          <a:p>
            <a:pPr algn="l" defTabSz="990600">
              <a:spcBef>
                <a:spcPct val="0"/>
              </a:spcBef>
              <a:buClrTx/>
              <a:buFontTx/>
              <a:buNone/>
            </a:pPr>
            <a:r>
              <a:rPr lang="en-US" altLang="ja-JP" sz="2200" u="none"/>
              <a:t>…</a:t>
            </a:r>
          </a:p>
        </p:txBody>
      </p:sp>
      <p:sp>
        <p:nvSpPr>
          <p:cNvPr id="6154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zh-CN" sz="2400" u="none">
                <a:solidFill>
                  <a:schemeClr val="tx2"/>
                </a:solidFill>
                <a:ea typeface="HGS創英角ｺﾞｼｯｸUB" pitchFamily="50" charset="-128"/>
              </a:rPr>
              <a:t>Android Devices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  <p:pic>
        <p:nvPicPr>
          <p:cNvPr id="6155" name="Picture 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62788" y="1139825"/>
            <a:ext cx="14033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972563AF-F7EF-42BD-9A29-3A0823B623E1}" type="slidenum">
              <a:rPr lang="en-US" altLang="ja-JP"/>
              <a:pPr defTabSz="990600">
                <a:defRPr/>
              </a:pPr>
              <a:t>5</a:t>
            </a:fld>
            <a:endParaRPr lang="en-US" altLang="ja-JP"/>
          </a:p>
        </p:txBody>
      </p:sp>
      <p:sp>
        <p:nvSpPr>
          <p:cNvPr id="7171" name="内容占位符 2"/>
          <p:cNvSpPr>
            <a:spLocks noGrp="1"/>
          </p:cNvSpPr>
          <p:nvPr>
            <p:ph sz="quarter" idx="4294967295"/>
          </p:nvPr>
        </p:nvSpPr>
        <p:spPr>
          <a:xfrm>
            <a:off x="0" y="1258888"/>
            <a:ext cx="7032625" cy="5359400"/>
          </a:xfrm>
        </p:spPr>
        <p:txBody>
          <a:bodyPr/>
          <a:lstStyle/>
          <a:p>
            <a:pPr marL="273050" indent="-273050"/>
            <a:r>
              <a:rPr lang="en-US" altLang="ja-JP" sz="2400" smtClean="0"/>
              <a:t>Android là 1 tập các phần mềm dành cho thiết bị di động (smartphones, tablet computers, …), bao gồm hệ điều hành, middleware và các ứng dụng chính </a:t>
            </a:r>
            <a:r>
              <a:rPr lang="en-US" altLang="ja-JP" sz="1600" smtClean="0"/>
              <a:t>(*1)</a:t>
            </a:r>
          </a:p>
          <a:p>
            <a:pPr marL="273050" indent="-273050"/>
            <a:r>
              <a:rPr lang="en-US" altLang="ja-JP" sz="2400" smtClean="0"/>
              <a:t>Android được phát triển bởi Open Handset Alliance (OHA) trong đó Google đóng vai trò là “Leader”</a:t>
            </a:r>
          </a:p>
          <a:p>
            <a:pPr marL="742950" lvl="1" indent="-285750"/>
            <a:r>
              <a:rPr lang="en-US" altLang="ja-JP" sz="2000" smtClean="0"/>
              <a:t>Google mua Android Inc. vào năm 2005</a:t>
            </a:r>
          </a:p>
          <a:p>
            <a:pPr marL="742950" lvl="1" indent="-285750"/>
            <a:r>
              <a:rPr lang="en-US" altLang="ja-JP" sz="2000" smtClean="0"/>
              <a:t>Ra mắt cộng đồng và thành lập OHA vào năm 2007</a:t>
            </a:r>
          </a:p>
          <a:p>
            <a:pPr marL="273050" indent="-273050"/>
            <a:r>
              <a:rPr lang="en-US" altLang="ja-JP" sz="2400" smtClean="0"/>
              <a:t>Hệ điều hành Android phát triển dựa trên Linux</a:t>
            </a:r>
          </a:p>
          <a:p>
            <a:pPr marL="273050" indent="-273050"/>
            <a:r>
              <a:rPr lang="en-US" altLang="ja-JP" sz="2400" smtClean="0"/>
              <a:t>Source code Android được public theo </a:t>
            </a:r>
            <a:r>
              <a:rPr lang="en-US" altLang="ja-JP" sz="2400" smtClean="0">
                <a:hlinkClick r:id="rId3" tooltip="Apache License"/>
              </a:rPr>
              <a:t>Apache License</a:t>
            </a:r>
            <a:endParaRPr lang="en-US" altLang="ja-JP" sz="2400" smtClean="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6338" y="4262438"/>
            <a:ext cx="2262187" cy="226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9200" y="1374775"/>
            <a:ext cx="2063750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7925" y="2700338"/>
            <a:ext cx="2182813" cy="16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zh-CN" sz="2400" u="none">
                <a:solidFill>
                  <a:schemeClr val="tx2"/>
                </a:solidFill>
                <a:ea typeface="HGS創英角ｺﾞｼｯｸUB" pitchFamily="50" charset="-128"/>
              </a:rPr>
              <a:t>What is Android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A7B63428-629B-40C7-8E5C-48AE4A24FD6E}" type="slidenum">
              <a:rPr lang="en-US" altLang="ja-JP"/>
              <a:pPr defTabSz="990600">
                <a:defRPr/>
              </a:pPr>
              <a:t>6</a:t>
            </a:fld>
            <a:endParaRPr lang="en-US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74738" y="1258888"/>
            <a:ext cx="8831262" cy="5595937"/>
          </a:xfrm>
        </p:spPr>
        <p:txBody>
          <a:bodyPr/>
          <a:lstStyle/>
          <a:p>
            <a:pPr marL="273050" indent="-273050"/>
            <a:r>
              <a:rPr lang="en-US" altLang="ja-JP" sz="2400" smtClean="0"/>
              <a:t>Các ứng dụng Android được chạy trên Dalvik virtual machine - Java virtual machine (JVM) được tùy biến và tối ưu hóa cho thiết bị di động.</a:t>
            </a:r>
          </a:p>
          <a:p>
            <a:pPr marL="273050" indent="-273050"/>
            <a:r>
              <a:rPr lang="en-US" altLang="ja-JP" sz="2400" smtClean="0">
                <a:hlinkClick r:id="rId3"/>
              </a:rPr>
              <a:t>Android SDK</a:t>
            </a:r>
            <a:r>
              <a:rPr lang="en-US" altLang="ja-JP" sz="2400" smtClean="0"/>
              <a:t> (Software development kit) cung cấp tool và API cần thiết để phát triển ứng dụng Android bằng ngôn ngữ Java </a:t>
            </a:r>
            <a:r>
              <a:rPr lang="en-US" altLang="ja-JP" sz="1600" smtClean="0"/>
              <a:t>(*1)</a:t>
            </a:r>
          </a:p>
          <a:p>
            <a:pPr marL="273050" indent="-273050"/>
            <a:r>
              <a:rPr lang="en-US" altLang="ja-JP" sz="2400" smtClean="0">
                <a:hlinkClick r:id="rId4"/>
              </a:rPr>
              <a:t>Android NDK</a:t>
            </a:r>
            <a:r>
              <a:rPr lang="en-US" altLang="ja-JP" sz="2400" smtClean="0"/>
              <a:t> (Native development kit) cung cấp tool và thư viện để phát triển ứng dụng Android bằng ngôn ngữ C/C++ </a:t>
            </a:r>
            <a:r>
              <a:rPr lang="en-US" altLang="ja-JP" sz="1600" smtClean="0"/>
              <a:t>(*2)</a:t>
            </a:r>
          </a:p>
          <a:p>
            <a:pPr marL="742950" lvl="1" indent="-285750"/>
            <a:r>
              <a:rPr lang="en-US" altLang="ja-JP" sz="2000" smtClean="0"/>
              <a:t>Kết nối với ứng dụng Android thông qua Java Native Interface (JNI)</a:t>
            </a:r>
          </a:p>
        </p:txBody>
      </p:sp>
      <p:sp>
        <p:nvSpPr>
          <p:cNvPr id="8196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zh-CN" sz="2400" u="none">
                <a:solidFill>
                  <a:schemeClr val="tx2"/>
                </a:solidFill>
                <a:ea typeface="HGS創英角ｺﾞｼｯｸUB" pitchFamily="50" charset="-128"/>
              </a:rPr>
              <a:t>What is Android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58888"/>
            <a:ext cx="8982075" cy="1751012"/>
          </a:xfrm>
        </p:spPr>
        <p:txBody>
          <a:bodyPr/>
          <a:lstStyle/>
          <a:p>
            <a:r>
              <a:rPr lang="en-US" altLang="ja-JP" sz="2400" smtClean="0"/>
              <a:t>Release phiên bản 1.0 beta vào 11/2007</a:t>
            </a:r>
          </a:p>
          <a:p>
            <a:r>
              <a:rPr lang="en-US" altLang="ja-JP" sz="2400" smtClean="0"/>
              <a:t>Phiên bản mới nhất là 4.0.4 (Tính đến ngày 2012/03/29) </a:t>
            </a:r>
            <a:r>
              <a:rPr lang="en-US" altLang="ja-JP" sz="1700" smtClean="0"/>
              <a:t>(*1)</a:t>
            </a:r>
          </a:p>
          <a:p>
            <a:r>
              <a:rPr lang="en-US" altLang="ja-JP" sz="2400" smtClean="0"/>
              <a:t>Từ năm 2009 các version được gắn thêm code name (được đặt theo tên các món tráng miệng)</a:t>
            </a:r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FFC37A68-CB24-4517-83B0-D6DDCF2BC64D}" type="slidenum">
              <a:rPr lang="en-US" altLang="ja-JP"/>
              <a:pPr defTabSz="990600">
                <a:defRPr/>
              </a:pPr>
              <a:t>7</a:t>
            </a:fld>
            <a:endParaRPr lang="en-US" altLang="ja-JP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4350" y="3171825"/>
            <a:ext cx="5462588" cy="296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ja-JP" sz="2400" u="none">
                <a:solidFill>
                  <a:schemeClr val="tx2"/>
                </a:solidFill>
                <a:ea typeface="HGS創英角ｺﾞｼｯｸUB" pitchFamily="50" charset="-128"/>
              </a:rPr>
              <a:t>Version history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0400" y="2997200"/>
            <a:ext cx="3635375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33363" indent="-233363" algn="l" defTabSz="990600">
              <a:buClr>
                <a:srgbClr val="000099"/>
              </a:buClr>
              <a:buFont typeface="Wingdings 3" pitchFamily="18" charset="2"/>
              <a:buChar char=""/>
            </a:pPr>
            <a:r>
              <a:rPr lang="en-US" altLang="ja-JP" sz="1700" b="1" u="none"/>
              <a:t>1.5 (Cupcake): </a:t>
            </a:r>
            <a:r>
              <a:rPr lang="en-US" altLang="ja-JP" sz="1700" u="none"/>
              <a:t>04/2009 </a:t>
            </a:r>
            <a:r>
              <a:rPr lang="en-US" altLang="ja-JP" sz="1300" u="none"/>
              <a:t>(*1)</a:t>
            </a:r>
          </a:p>
          <a:p>
            <a:pPr marL="233363" indent="-233363" algn="l" defTabSz="990600">
              <a:buClr>
                <a:srgbClr val="000099"/>
              </a:buClr>
              <a:buFont typeface="Wingdings 3" pitchFamily="18" charset="2"/>
              <a:buChar char=""/>
            </a:pPr>
            <a:r>
              <a:rPr lang="en-US" altLang="ja-JP" sz="1700" b="1" u="none"/>
              <a:t>1.6 (Donut):</a:t>
            </a:r>
            <a:r>
              <a:rPr lang="en-US" altLang="ja-JP" sz="1700" u="none"/>
              <a:t> 09/2009 </a:t>
            </a:r>
            <a:r>
              <a:rPr lang="en-US" altLang="ja-JP" sz="1300" u="none"/>
              <a:t>(*1)</a:t>
            </a:r>
          </a:p>
          <a:p>
            <a:pPr marL="233363" indent="-233363" algn="l" defTabSz="990600">
              <a:buClr>
                <a:srgbClr val="000099"/>
              </a:buClr>
              <a:buFont typeface="Wingdings 3" pitchFamily="18" charset="2"/>
              <a:buChar char=""/>
            </a:pPr>
            <a:r>
              <a:rPr lang="en-US" altLang="ja-JP" sz="1700" b="1" u="none"/>
              <a:t>2.0/2.1 (Eclair):</a:t>
            </a:r>
            <a:r>
              <a:rPr lang="en-US" altLang="ja-JP" sz="1700" u="none"/>
              <a:t> 10/2009, 01/2010 </a:t>
            </a:r>
            <a:r>
              <a:rPr lang="en-US" altLang="ja-JP" sz="1300" u="none"/>
              <a:t>(*1)</a:t>
            </a:r>
          </a:p>
          <a:p>
            <a:pPr marL="233363" indent="-233363" algn="l" defTabSz="990600">
              <a:buClr>
                <a:srgbClr val="000099"/>
              </a:buClr>
              <a:buFont typeface="Wingdings 3" pitchFamily="18" charset="2"/>
              <a:buChar char=""/>
            </a:pPr>
            <a:r>
              <a:rPr lang="en-US" altLang="ja-JP" sz="1700" b="1" u="none"/>
              <a:t>2.2 (Froyo):</a:t>
            </a:r>
            <a:r>
              <a:rPr lang="en-US" altLang="ja-JP" sz="1700" u="none"/>
              <a:t> 05/2010 </a:t>
            </a:r>
            <a:r>
              <a:rPr lang="en-US" altLang="ja-JP" sz="1300" u="none"/>
              <a:t>(*1)</a:t>
            </a:r>
          </a:p>
          <a:p>
            <a:pPr marL="233363" indent="-233363" algn="l" defTabSz="990600">
              <a:buClr>
                <a:srgbClr val="000099"/>
              </a:buClr>
              <a:buFont typeface="Wingdings 3" pitchFamily="18" charset="2"/>
              <a:buChar char=""/>
            </a:pPr>
            <a:r>
              <a:rPr lang="en-US" altLang="ja-JP" sz="1700" b="1" u="none"/>
              <a:t>2.3 (Gingerbread):</a:t>
            </a:r>
            <a:r>
              <a:rPr lang="en-US" altLang="ja-JP" sz="1700" u="none"/>
              <a:t> 12/2010 </a:t>
            </a:r>
            <a:r>
              <a:rPr lang="en-US" altLang="ja-JP" sz="1300" u="none"/>
              <a:t>(*1)</a:t>
            </a:r>
          </a:p>
          <a:p>
            <a:pPr marL="233363" indent="-233363" algn="l" defTabSz="990600">
              <a:buClr>
                <a:srgbClr val="000099"/>
              </a:buClr>
              <a:buFont typeface="Wingdings 3" pitchFamily="18" charset="2"/>
              <a:buChar char=""/>
            </a:pPr>
            <a:r>
              <a:rPr lang="en-US" altLang="ja-JP" sz="1700" b="1" u="none"/>
              <a:t>3.0/3.1/3.2 (HoneyComb):</a:t>
            </a:r>
            <a:r>
              <a:rPr lang="en-US" altLang="ja-JP" sz="1700" u="none"/>
              <a:t> 02-07/2011 </a:t>
            </a:r>
            <a:r>
              <a:rPr lang="en-US" altLang="ja-JP" sz="1300" u="none"/>
              <a:t>(*1)</a:t>
            </a:r>
          </a:p>
          <a:p>
            <a:pPr marL="233363" indent="-233363" algn="l" defTabSz="990600">
              <a:buClr>
                <a:srgbClr val="000099"/>
              </a:buClr>
              <a:buFont typeface="Wingdings 3" pitchFamily="18" charset="2"/>
              <a:buChar char=""/>
            </a:pPr>
            <a:r>
              <a:rPr lang="en-US" altLang="ja-JP" sz="1700" b="1" u="none"/>
              <a:t>4.0 (Ice cream sandwith):</a:t>
            </a:r>
            <a:r>
              <a:rPr lang="en-US" altLang="ja-JP" sz="1700" u="none"/>
              <a:t> 10/2011 </a:t>
            </a:r>
            <a:r>
              <a:rPr lang="en-US" altLang="ja-JP" sz="1300" u="none"/>
              <a:t>(*1)</a:t>
            </a:r>
          </a:p>
          <a:p>
            <a:pPr marL="233363" indent="-233363" algn="l" defTabSz="990600">
              <a:buClr>
                <a:srgbClr val="000099"/>
              </a:buClr>
              <a:buFont typeface="Wingdings 3" pitchFamily="18" charset="2"/>
              <a:buChar char=""/>
            </a:pPr>
            <a:r>
              <a:rPr lang="en-US" altLang="ja-JP" sz="1700" b="1" u="none">
                <a:solidFill>
                  <a:srgbClr val="FF0000"/>
                </a:solidFill>
              </a:rPr>
              <a:t>5.0 (Jelly Bean):</a:t>
            </a:r>
            <a:r>
              <a:rPr lang="en-US" altLang="ja-JP" sz="1700" u="none">
                <a:solidFill>
                  <a:srgbClr val="FF0000"/>
                </a:solidFill>
              </a:rPr>
              <a:t> Có tin đồn sẽ ra mắt vào quý 2 năm nay</a:t>
            </a:r>
            <a:r>
              <a:rPr lang="en-US" altLang="ja-JP" sz="2000" u="none">
                <a:solidFill>
                  <a:srgbClr val="FF0000"/>
                </a:solidFill>
              </a:rPr>
              <a:t> </a:t>
            </a:r>
            <a:r>
              <a:rPr lang="en-US" altLang="ja-JP" sz="1200" u="none">
                <a:solidFill>
                  <a:srgbClr val="FF0000"/>
                </a:solidFill>
              </a:rPr>
              <a:t>(*2)</a:t>
            </a:r>
            <a:endParaRPr lang="en-US" altLang="ja-JP" sz="2000" u="none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58888"/>
            <a:ext cx="8840788" cy="5741987"/>
          </a:xfrm>
        </p:spPr>
        <p:txBody>
          <a:bodyPr/>
          <a:lstStyle/>
          <a:p>
            <a:r>
              <a:rPr lang="en-US" altLang="ja-JP" sz="2400" smtClean="0"/>
              <a:t>Tỉ lệ sử dụng các version khác nhau tính đến tháng 4/2012 </a:t>
            </a:r>
            <a:r>
              <a:rPr lang="en-US" altLang="ja-JP" sz="1500" smtClean="0"/>
              <a:t>(*1)</a:t>
            </a: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90600">
              <a:defRPr/>
            </a:pPr>
            <a:fld id="{1524EC40-1C52-4C81-8BC4-92F56D5A897E}" type="slidenum">
              <a:rPr lang="en-US" altLang="ja-JP"/>
              <a:pPr defTabSz="990600">
                <a:defRPr/>
              </a:pPr>
              <a:t>8</a:t>
            </a:fld>
            <a:endParaRPr lang="en-US" altLang="ja-JP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300" y="2230438"/>
            <a:ext cx="7196138" cy="39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标题 1"/>
          <p:cNvSpPr>
            <a:spLocks/>
          </p:cNvSpPr>
          <p:nvPr/>
        </p:nvSpPr>
        <p:spPr bwMode="auto">
          <a:xfrm>
            <a:off x="533400" y="557213"/>
            <a:ext cx="85518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57" tIns="49528" rIns="99057" bIns="49528" anchor="b">
            <a:spAutoFit/>
          </a:bodyPr>
          <a:lstStyle/>
          <a:p>
            <a:pPr marL="190500" indent="-190500" algn="l" defTabSz="990600">
              <a:spcBef>
                <a:spcPct val="0"/>
              </a:spcBef>
              <a:buClr>
                <a:srgbClr val="003399"/>
              </a:buClr>
              <a:buSzPct val="120000"/>
              <a:buFont typeface="ＭＳ Ｐゴシック" pitchFamily="50" charset="-128"/>
              <a:buChar char="▍"/>
            </a:pPr>
            <a:r>
              <a:rPr lang="en-US" altLang="ja-JP" sz="2400" u="none">
                <a:solidFill>
                  <a:schemeClr val="tx2"/>
                </a:solidFill>
                <a:ea typeface="HGS創英角ｺﾞｼｯｸUB" pitchFamily="50" charset="-128"/>
              </a:rPr>
              <a:t>Usage share of the different versions</a:t>
            </a:r>
            <a:endParaRPr lang="zh-CN" altLang="en-US" sz="2400" u="none">
              <a:solidFill>
                <a:schemeClr val="tx2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9144</TotalTime>
  <Words>2679</Words>
  <Application>Microsoft Office PowerPoint</Application>
  <PresentationFormat>Custom</PresentationFormat>
  <Paragraphs>393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Arial</vt:lpstr>
      <vt:lpstr>ＭＳ Ｐゴシック</vt:lpstr>
      <vt:lpstr>Wingdings</vt:lpstr>
      <vt:lpstr>Calibri</vt:lpstr>
      <vt:lpstr>Times New Roman</vt:lpstr>
      <vt:lpstr>ＭＳ Ｐ明朝</vt:lpstr>
      <vt:lpstr>宋体</vt:lpstr>
      <vt:lpstr>Wingdings 3</vt:lpstr>
      <vt:lpstr>HGS創英角ｺﾞｼｯｸUB</vt:lpstr>
      <vt:lpstr>新細明體</vt:lpstr>
      <vt:lpstr>ＭＳ ゴシック</vt:lpstr>
      <vt:lpstr>Courier New</vt:lpstr>
      <vt:lpstr>Tahoma</vt:lpstr>
      <vt:lpstr>Theme1</vt:lpstr>
      <vt:lpstr>ANDROID BASIC</vt:lpstr>
      <vt:lpstr>Purpose</vt:lpstr>
      <vt:lpstr>Contents</vt:lpstr>
      <vt:lpstr>Contents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Contents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Contents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Contents</vt:lpstr>
      <vt:lpstr>Create a new Android Project</vt:lpstr>
      <vt:lpstr>Hello World Project</vt:lpstr>
      <vt:lpstr>Say Hello World</vt:lpstr>
      <vt:lpstr>Run Hello World</vt:lpstr>
      <vt:lpstr>Behind HelloWorld #1</vt:lpstr>
      <vt:lpstr>Behind HelloWorld #2</vt:lpstr>
      <vt:lpstr>Behind HelloWorld #3</vt:lpstr>
      <vt:lpstr>Behind HelloWorld #4</vt:lpstr>
      <vt:lpstr>Behind HelloWorld #5</vt:lpstr>
      <vt:lpstr>Core Components-Activity #1</vt:lpstr>
      <vt:lpstr>Core Components-Activity #2</vt:lpstr>
      <vt:lpstr>Other Core Components</vt:lpstr>
      <vt:lpstr>Beyond HelloWorld #1</vt:lpstr>
      <vt:lpstr>Beyond HelloWorld #2</vt:lpstr>
      <vt:lpstr>Beyond HelloWorld #3</vt:lpstr>
      <vt:lpstr>Useful Materials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and Process in USOL-V.</dc:title>
  <dc:subject>Ver0.0</dc:subject>
  <dc:creator>Tadashi MATSUE</dc:creator>
  <dc:description>USOLベトナム社における開発のプロジェクトとプロセスについて</dc:description>
  <cp:lastModifiedBy>Sarah Nguyen</cp:lastModifiedBy>
  <cp:revision>851</cp:revision>
  <dcterms:created xsi:type="dcterms:W3CDTF">2002-02-12T11:42:48Z</dcterms:created>
  <dcterms:modified xsi:type="dcterms:W3CDTF">2013-09-08T15:39:25Z</dcterms:modified>
</cp:coreProperties>
</file>