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68" r:id="rId21"/>
    <p:sldId id="269" r:id="rId22"/>
    <p:sldId id="270" r:id="rId23"/>
    <p:sldId id="272" r:id="rId24"/>
    <p:sldId id="309" r:id="rId25"/>
    <p:sldId id="310" r:id="rId26"/>
    <p:sldId id="311" r:id="rId27"/>
    <p:sldId id="312" r:id="rId28"/>
    <p:sldId id="313" r:id="rId29"/>
    <p:sldId id="314" r:id="rId30"/>
    <p:sldId id="279" r:id="rId31"/>
    <p:sldId id="273" r:id="rId32"/>
    <p:sldId id="316" r:id="rId33"/>
    <p:sldId id="276" r:id="rId34"/>
    <p:sldId id="30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4" autoAdjust="0"/>
    <p:restoredTop sz="94660"/>
  </p:normalViewPr>
  <p:slideViewPr>
    <p:cSldViewPr>
      <p:cViewPr>
        <p:scale>
          <a:sx n="59" d="100"/>
          <a:sy n="59" d="100"/>
        </p:scale>
        <p:origin x="-47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8C507-D850-419F-BC2F-C2F56DBD95A3}" type="datetimeFigureOut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9D40-5B35-4119-8B7C-C67839849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1AEBE16-87ED-4F08-88A8-E85AD7378CBA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63A3-3F8F-443A-874C-7F1646136650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446FE21A-0B38-40E9-A4EE-6AFCE9955D88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063C-FF03-49A2-8093-748C6B82B298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9637-DD61-47BE-88EC-DF2D886D7656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200547D-41B6-43CC-B5BA-7CD79B91718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2A369A-9C6F-488A-B5C5-C677D0395483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79CB-9EFB-4B4E-A7D2-9F42A0098AA9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D85F-353B-4105-B523-64503E698D6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FA5A-8944-44B1-A0E7-ECEA9AE74216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90CF6454-C3A1-48E0-BD60-36E1563CDD9B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664BA1-4C15-4DBD-BCFA-2A88F89035F5}" type="datetime1">
              <a:rPr lang="en-US" smtClean="0"/>
              <a:pPr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9F37A4-0DC9-41C7-BE8E-CEBD769ED7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1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FUZZY LOGIC</a:t>
            </a:r>
            <a:endParaRPr lang="en-US" sz="6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7A4-0DC9-41C7-BE8E-CEBD769ED7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yếu tố trong Fuzzy Logic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Biến ngôn ngữ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1 trường nào đó chỉ đến một khoảng giá trị trong hệ thống fuzzy logic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Giá trị của biến ngôn ngữ cũng là dạng từ ngữ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Phục vụ cho việc thiết lập các luật tương ứng và phù hợp với thực tế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yếu tố trong Fuzzy Logic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Phép toán với tập mờ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Cho tập mờ A, B với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A(x), </a:t>
            </a:r>
            <a:r>
              <a:rPr lang="en-US" dirty="0" smtClean="0">
                <a:sym typeface="Symbol" pitchFamily="18" charset="2"/>
              </a:rPr>
              <a:t>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B(x)</a:t>
            </a:r>
            <a:endParaRPr lang="en-US" b="1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i="1" dirty="0" smtClean="0">
                <a:latin typeface="Calibri" pitchFamily="34" charset="0"/>
                <a:cs typeface="Calibri" pitchFamily="34" charset="0"/>
              </a:rPr>
              <a:t>Phép giao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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 = min (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A(x),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B(x))</a:t>
            </a:r>
          </a:p>
          <a:p>
            <a:r>
              <a:rPr lang="en-US" i="1" dirty="0" smtClean="0">
                <a:latin typeface="Calibri" pitchFamily="34" charset="0"/>
                <a:cs typeface="Calibri" pitchFamily="34" charset="0"/>
              </a:rPr>
              <a:t>Phép hợp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   A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/>
              </a:rPr>
              <a:t>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B(x) = max (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A(x), </a:t>
            </a:r>
            <a:r>
              <a:rPr lang="en-US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B(x))</a:t>
            </a:r>
          </a:p>
          <a:p>
            <a:r>
              <a:rPr lang="en-US" i="1" dirty="0" smtClean="0">
                <a:latin typeface="Calibri" pitchFamily="34" charset="0"/>
                <a:cs typeface="Calibri" pitchFamily="34" charset="0"/>
              </a:rPr>
              <a:t>Phép bù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/>
              </a:rPr>
              <a:t>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A= 1 -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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A(x)</a:t>
            </a:r>
            <a:endParaRPr lang="en-US" sz="2800" i="1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yếu tố trong Fuzzy Logic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>
                <a:latin typeface="Calibri" pitchFamily="34" charset="0"/>
                <a:cs typeface="Calibri" pitchFamily="34" charset="0"/>
              </a:rPr>
              <a:t>Luật mờ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Xây dựng luật dựa trên dữ liệu đã cho.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Thực hiện dựa trên câu lệnh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If-Then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và 1 số phép toán logic khác như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AND, OR, NOT.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Được phát biểu diễn ở dạng ngôn ngữ tự nhiên thể hiện sự phụ thuộc nhân quả giữa các biến.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1 luật mờ có thể thay thế cho nhiều luật rõ.</a:t>
            </a:r>
            <a:endParaRPr lang="en-US" sz="2800" b="1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Tập luật càng chính xác thì hiệu quả cao.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Luật mờ có dạng: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IF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x is A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THEN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y is B 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IF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x is A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AND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y is B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THEN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z is C 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IF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x is A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OR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y is B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THEN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z is C </a:t>
            </a:r>
          </a:p>
          <a:p>
            <a:pPr>
              <a:buNone/>
            </a:pP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  Với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x,y,z : biến ngôn ngữ (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linguistic variable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 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     A,B,C : tập mờ (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fuzzy set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Các yếu tố trong Fuzzy Logic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7630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Ví dụ 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nhiệt độ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là lạnh và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giá dầu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là rẻ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Then       	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sưởi ấm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nhiều .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Trong đó: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“nhiệt độ”, “giá dầu” và “sưởi ấm” là các biến ngôn ngữ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“lạnh”, “rẻ”, “nhiều” là các giá trị hay chính là tập mờ</a:t>
            </a:r>
            <a:endParaRPr lang="en-US" b="1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Các yếu tố trong Fuzzy Logic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Quy trình hoạt động của FL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1524000" cy="5334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b="1" dirty="0" smtClean="0"/>
              <a:t>Dữ liệu rõ (input)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276600" y="1752600"/>
            <a:ext cx="152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Mờ hóa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3352800"/>
            <a:ext cx="152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Suy luận mờ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4876800"/>
            <a:ext cx="152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Giải mờ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172200" y="1752600"/>
            <a:ext cx="14478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Dữ liệu mờ</a:t>
            </a:r>
            <a:r>
              <a:rPr lang="en-US" b="1" dirty="0" smtClean="0"/>
              <a:t> (input)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3400" y="4114800"/>
            <a:ext cx="18288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Dữ liệu mờ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b="1" dirty="0" smtClean="0"/>
              <a:t>(output)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43600" y="4953000"/>
            <a:ext cx="1524000" cy="5334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Dữ liệu rõ (output)</a:t>
            </a:r>
            <a:endParaRPr kumimoji="0" lang="en-US" sz="2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5" name="Elbow Connector 34"/>
          <p:cNvCxnSpPr>
            <a:stCxn id="9" idx="2"/>
            <a:endCxn id="7" idx="3"/>
          </p:cNvCxnSpPr>
          <p:nvPr/>
        </p:nvCxnSpPr>
        <p:spPr>
          <a:xfrm rot="5400000">
            <a:off x="5238750" y="2000250"/>
            <a:ext cx="1219200" cy="2095500"/>
          </a:xfrm>
          <a:prstGeom prst="bentConnector2">
            <a:avLst/>
          </a:prstGeom>
          <a:ln w="63500" cap="flat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" idx="1"/>
          </p:cNvCxnSpPr>
          <p:nvPr/>
        </p:nvCxnSpPr>
        <p:spPr>
          <a:xfrm>
            <a:off x="1981200" y="2057400"/>
            <a:ext cx="1295400" cy="1588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</p:cNvCxnSpPr>
          <p:nvPr/>
        </p:nvCxnSpPr>
        <p:spPr>
          <a:xfrm>
            <a:off x="4800600" y="2057400"/>
            <a:ext cx="1371600" cy="1588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</p:cNvCxnSpPr>
          <p:nvPr/>
        </p:nvCxnSpPr>
        <p:spPr>
          <a:xfrm>
            <a:off x="4800600" y="5181600"/>
            <a:ext cx="1295400" cy="1588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2"/>
            <a:endCxn id="8" idx="1"/>
          </p:cNvCxnSpPr>
          <p:nvPr/>
        </p:nvCxnSpPr>
        <p:spPr>
          <a:xfrm rot="16200000" flipH="1">
            <a:off x="2133600" y="4038600"/>
            <a:ext cx="457200" cy="1828800"/>
          </a:xfrm>
          <a:prstGeom prst="bentConnector2">
            <a:avLst/>
          </a:prstGeom>
          <a:ln w="63500" cap="flat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34"/>
          <p:cNvCxnSpPr>
            <a:stCxn id="7" idx="1"/>
            <a:endCxn id="10" idx="0"/>
          </p:cNvCxnSpPr>
          <p:nvPr/>
        </p:nvCxnSpPr>
        <p:spPr>
          <a:xfrm rot="10800000" flipV="1">
            <a:off x="1447800" y="3657600"/>
            <a:ext cx="1828800" cy="457200"/>
          </a:xfrm>
          <a:prstGeom prst="bentConnector2">
            <a:avLst/>
          </a:prstGeom>
          <a:ln w="63500" cap="flat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Quy trình hoạt động của 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1"/>
            <a:ext cx="8229600" cy="4525963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 smtClean="0"/>
              <a:t>Mờ hóa (fuzzification): biến đổi các giá trị rõ đầu vào thành một miền giá trị mờ</a:t>
            </a:r>
          </a:p>
          <a:p>
            <a:pPr lvl="0" algn="just"/>
            <a:r>
              <a:rPr lang="en-US" sz="2800" dirty="0" smtClean="0"/>
              <a:t>Suy luận mờ (inference): biến đổi các giá trị mờ  đầu vào thành các giá trị mờ của biến ngôn ngữ đầu ra dựa trên các luật hợp thành đã xây dựng</a:t>
            </a:r>
          </a:p>
          <a:p>
            <a:pPr algn="just"/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(de-</a:t>
            </a:r>
            <a:r>
              <a:rPr lang="en-US" sz="2800" dirty="0" err="1" smtClean="0"/>
              <a:t>fuzzification</a:t>
            </a:r>
            <a:r>
              <a:rPr lang="en-US" sz="2800" dirty="0" smtClean="0"/>
              <a:t>):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khiển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Lợi ích của Fuzzy Logic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Là một lựa chọn cho phương pháp thiết kế đơn giản hơn và nhanh hơn.</a:t>
            </a: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Đơn giản hóa sự phức tạp trong thiết kế.</a:t>
            </a: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Chấp nhận dữ liệu không chính xác, xử lý các bài toán phức tạp rất tốt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Hạn chế của Fuzzy Logic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Không phải luôn luôn chính xác. Những kết quả được lĩnh hội như một phỏng đoán.</a:t>
            </a: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Không phải là giải pháp cho mọi trường hợp. </a:t>
            </a:r>
          </a:p>
          <a:p>
            <a:pP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Những mô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hình rõ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có thể hiệu quả và tiện lợi hơn trong 1 số trường hợp.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Ứng dụng của Fuzzy Logic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Máy giặt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Hệ thống phanh ô tô, xe máy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Điều hòa nhiệt độ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Nồi cơm điện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Máy rửa bát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Trò chơi điện tử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Cảm nhận từ xa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...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39200" cy="914400"/>
          </a:xfrm>
        </p:spPr>
        <p:txBody>
          <a:bodyPr>
            <a:noAutofit/>
          </a:bodyPr>
          <a:lstStyle/>
          <a:p>
            <a:r>
              <a:rPr lang="en-US" dirty="0" smtClean="0"/>
              <a:t>Nguồn gốc ra đời Fuzzy Logic (FL)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Con người giao tiếp bằng ngôn ngữ tự nhiên, có bản chất là mơ hồ, không chính xác.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Khả năng hiểu đúng ngôn ngữ tự nhiên, thực chất là hiểu và xử lý đúng thông tin không chính xác chứa trong đó.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Con người luôn mong muốn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máy tính trở nên thông minh.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Meo Beo\Desktop\doanythingrigh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429000"/>
            <a:ext cx="3200400" cy="3015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SFC – School suggestion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SFC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mầm</a:t>
            </a:r>
            <a:r>
              <a:rPr lang="en-US" dirty="0" smtClean="0"/>
              <a:t> non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b="1" dirty="0" err="1" smtClean="0"/>
              <a:t>Gợi</a:t>
            </a:r>
            <a:r>
              <a:rPr lang="en-US" b="1" dirty="0" smtClean="0"/>
              <a:t> ý </a:t>
            </a:r>
            <a:r>
              <a:rPr lang="en-US" b="1" dirty="0" err="1" smtClean="0"/>
              <a:t>trường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4572000" y="1892564"/>
            <a:ext cx="4194048" cy="4203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3 input – </a:t>
            </a:r>
            <a:r>
              <a:rPr lang="en-US" b="1" i="1" dirty="0" err="1" smtClean="0"/>
              <a:t>đầu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vào</a:t>
            </a:r>
            <a:r>
              <a:rPr lang="en-US" b="1" i="1" dirty="0" smtClean="0"/>
              <a:t>: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%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dục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7" t="25182" r="60379" b="17253"/>
          <a:stretch/>
        </p:blipFill>
        <p:spPr bwMode="auto">
          <a:xfrm>
            <a:off x="381000" y="1726842"/>
            <a:ext cx="3101010" cy="421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9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Fuzzy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endParaRPr lang="en-US" dirty="0" smtClean="0"/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nhập</a:t>
            </a:r>
            <a:r>
              <a:rPr lang="en-US" dirty="0" smtClean="0"/>
              <a:t> (</a:t>
            </a:r>
            <a:r>
              <a:rPr lang="en-US" dirty="0" err="1" smtClean="0"/>
              <a:t>Thấp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, Cao)</a:t>
            </a:r>
          </a:p>
          <a:p>
            <a:pPr lvl="1"/>
            <a:r>
              <a:rPr lang="en-US" dirty="0" smtClean="0"/>
              <a:t>%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(</a:t>
            </a:r>
            <a:r>
              <a:rPr lang="en-US" dirty="0" err="1" smtClean="0"/>
              <a:t>Ít</a:t>
            </a:r>
            <a:r>
              <a:rPr lang="en-US" dirty="0" smtClean="0"/>
              <a:t>, </a:t>
            </a:r>
            <a:r>
              <a:rPr lang="en-US" dirty="0" err="1" smtClean="0"/>
              <a:t>Vừa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 descr="trapezoidal MF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12127"/>
            <a:ext cx="3733800" cy="135052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iangular membership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12127"/>
            <a:ext cx="4210050" cy="139065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Mờ hóa mức thu nhập – mức</a:t>
            </a:r>
            <a:r>
              <a:rPr lang="en-US" dirty="0" smtClean="0">
                <a:solidFill>
                  <a:srgbClr val="FF0000"/>
                </a:solidFill>
              </a:rPr>
              <a:t>THẤP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514600"/>
            <a:ext cx="4905876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8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Mờ hóa mức thu nhập – mức </a:t>
            </a:r>
            <a:r>
              <a:rPr lang="en-US" dirty="0" smtClean="0">
                <a:solidFill>
                  <a:srgbClr val="FF0000"/>
                </a:solidFill>
              </a:rPr>
              <a:t>Dưới TB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514599"/>
            <a:ext cx="5334000" cy="1836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8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Mờ hóa mức thu nhập – mức </a:t>
            </a:r>
            <a:r>
              <a:rPr lang="en-US" dirty="0" smtClean="0">
                <a:solidFill>
                  <a:srgbClr val="FF0000"/>
                </a:solidFill>
              </a:rPr>
              <a:t>TB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438400"/>
            <a:ext cx="6047874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8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Mờ hóa mức thu nhập – mức </a:t>
            </a:r>
            <a:r>
              <a:rPr lang="en-US" dirty="0" smtClean="0">
                <a:solidFill>
                  <a:srgbClr val="FF0000"/>
                </a:solidFill>
              </a:rPr>
              <a:t>Trên TB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590800"/>
            <a:ext cx="6096000" cy="20201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8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Mờ hóa mức thu nhập – mức </a:t>
            </a:r>
            <a:r>
              <a:rPr lang="en-US" dirty="0" smtClean="0">
                <a:solidFill>
                  <a:srgbClr val="FF0000"/>
                </a:solidFill>
              </a:rPr>
              <a:t>Hơi cao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2514600"/>
            <a:ext cx="5562600" cy="21866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8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Mờ hóa mức thu nhập – mức </a:t>
            </a:r>
            <a:r>
              <a:rPr lang="en-US" dirty="0" smtClean="0">
                <a:solidFill>
                  <a:srgbClr val="FF0000"/>
                </a:solidFill>
              </a:rPr>
              <a:t>Cao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667000"/>
            <a:ext cx="4724400" cy="2065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8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Mờ hóa mức thu nhập – mức </a:t>
            </a:r>
            <a:r>
              <a:rPr lang="en-US" dirty="0" smtClean="0">
                <a:solidFill>
                  <a:srgbClr val="FF0000"/>
                </a:solidFill>
              </a:rPr>
              <a:t>Rất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Cao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590800"/>
            <a:ext cx="6019800" cy="1599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08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Fuzzy Logic (FL)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22437"/>
            <a:ext cx="8229600" cy="513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Công bố tại Mỹ lần đầu năm 1965.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Calibri" pitchFamily="34" charset="0"/>
              </a:rPr>
              <a:t>Phát triển nhất ở Nhật.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Calibri" pitchFamily="34" charset="0"/>
              </a:rPr>
              <a:t>Ứng dụng rộng rãi trong lĩnh vực</a:t>
            </a:r>
          </a:p>
          <a:p>
            <a:pPr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điều khiển – tự động hóa.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FL là phương pháp toán học có </a:t>
            </a:r>
          </a:p>
          <a:p>
            <a:pPr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tổ chức để làm việc với các khái</a:t>
            </a:r>
          </a:p>
          <a:p>
            <a:pPr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niệm có bản chất không chính xác.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C:\Users\Meo Beo\Desktop\zade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905000"/>
            <a:ext cx="2209800" cy="3092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95600"/>
            <a:ext cx="9144000" cy="254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33400" y="29718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Thấp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57400" y="2895600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Dưới TB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2819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2819400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Trên TB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28194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Hơi cao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2819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91400" y="2819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Rất Cao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62000"/>
          </a:xfrm>
        </p:spPr>
        <p:txBody>
          <a:bodyPr/>
          <a:lstStyle/>
          <a:p>
            <a:r>
              <a:rPr lang="en-US" dirty="0" smtClean="0"/>
              <a:t>Mờ hóa mức thu 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4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7924800" cy="27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371600" y="4267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Rất ít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8600" y="426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Ít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4267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0" y="4191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Nhiều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64886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Mờ hóa % đầu tư cho giáo dục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Mờ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“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” </a:t>
            </a:r>
            <a:r>
              <a:rPr lang="en-US" dirty="0" err="1" smtClean="0"/>
              <a:t>trong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560355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DATABASE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7010400" cy="2355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905000" y="2819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Rẻ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28956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Hơi rẻ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2895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28194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input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%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14%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Áp dụng luật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839200" cy="413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 (FL)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FL xử lý những thông tin mơ hồ, không chính xác, không đầy đủ để đưa ra những quyết định chính xác.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Calibri" pitchFamily="34" charset="0"/>
              </a:rPr>
              <a:t>FL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cho phé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độ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liên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thuộc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 ở hình thức ngôn từ, các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kh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ái niệm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xấp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xỉ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như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vi-VN" sz="2800" b="1" dirty="0" smtClean="0">
                <a:latin typeface="Calibri" pitchFamily="34" charset="0"/>
                <a:cs typeface="Calibri" pitchFamily="34" charset="0"/>
              </a:rPr>
              <a:t>hơi hơi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, “</a:t>
            </a:r>
            <a:r>
              <a:rPr lang="vi-VN" sz="2800" b="1" dirty="0" smtClean="0">
                <a:latin typeface="Calibri" pitchFamily="34" charset="0"/>
                <a:cs typeface="Calibri" pitchFamily="34" charset="0"/>
              </a:rPr>
              <a:t>gần như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vi-VN" sz="2800" b="1" dirty="0" smtClean="0">
                <a:latin typeface="Calibri" pitchFamily="34" charset="0"/>
                <a:cs typeface="Calibri" pitchFamily="34" charset="0"/>
              </a:rPr>
              <a:t>khá là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và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vi-VN" sz="2800" b="1" dirty="0" smtClean="0">
                <a:latin typeface="Calibri" pitchFamily="34" charset="0"/>
                <a:cs typeface="Calibri" pitchFamily="34" charset="0"/>
              </a:rPr>
              <a:t>rất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”.</a:t>
            </a:r>
          </a:p>
          <a:p>
            <a:pPr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i="1" dirty="0" smtClean="0">
                <a:latin typeface="Calibri" pitchFamily="34" charset="0"/>
                <a:cs typeface="Calibri" pitchFamily="34" charset="0"/>
              </a:rPr>
              <a:t>vd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: Chiều cao của người được phát biểu:</a:t>
            </a:r>
          </a:p>
          <a:p>
            <a:pPr algn="just">
              <a:buNone/>
            </a:pP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       Rất thấp, Hơi thấp, Trung bình, Cao, Rất Cao</a:t>
            </a:r>
          </a:p>
          <a:p>
            <a:pPr algn="just"/>
            <a:r>
              <a:rPr lang="en-US" sz="2800" dirty="0" smtClean="0">
                <a:latin typeface="Calibri" pitchFamily="34" charset="0"/>
                <a:cs typeface="Calibri" pitchFamily="34" charset="0"/>
              </a:rPr>
              <a:t>Sử dụng lập luận 1 cách tự nhiên để giải quyết các bài toán.</a:t>
            </a:r>
          </a:p>
          <a:p>
            <a:pPr algn="just"/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 (FL)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FL giúp hệ thống không bị ngưng trệ nếu đầu vào có nhiễu, không rõ ràng.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Nó cho đầu ra hợp lý mặc dù đầu vào là một khoảng rộng các biến thể.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Giúp xây dựng hệ điều khiển có tính linh động cao và hệ chuyên gia có thể suy luận.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Tập Mờ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FL dựa trên lý thuyết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Tập Mờ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Lý thuyết tập mờ là một phương pháp luận linh hoạt.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Có thể xử lý mềm dẻo trong môi trường thông tin phức tạp, dữ liệu không chắc chắn, thiếu chính xác, và biến động.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Tập Mờ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Cho S là một tập hợp và x là một phần tử của tập hợp đó. Một tập con mờ F của S được định nghĩa bởi một </a:t>
            </a:r>
            <a:r>
              <a:rPr lang="en-US" sz="2800" b="1" i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hàm thành viên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F(x)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đo “mức độ” mà theo đó x thuộc về tập F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dirty="0" smtClean="0">
                <a:sym typeface="Symbol" pitchFamily="18" charset="2"/>
              </a:rPr>
              <a:t>  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Trong đó, 0  F(x)  1.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Khi F(x) = 0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x  F hoàn toàn.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Khi F(x) = 1 </a:t>
            </a: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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x  F hoàn toàn.</a:t>
            </a:r>
          </a:p>
          <a:p>
            <a:pPr marL="320040" lvl="1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Hàm thành viên F(x) thường được biểu diễn dưới dạng đồ thị.</a:t>
            </a:r>
          </a:p>
          <a:p>
            <a:pPr marL="990600" lvl="1" indent="-533400">
              <a:lnSpc>
                <a:spcPct val="90000"/>
              </a:lnSpc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Tập Mờ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   Ví dụ: Một sự biểu diễn tập mờ cho các tập người đàn ông thấp, trung bình, và cao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5" name="Picture 3" descr="C:\Users\Meo Beo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667000"/>
            <a:ext cx="7062132" cy="1905000"/>
          </a:xfrm>
          <a:prstGeom prst="rect">
            <a:avLst/>
          </a:prstGeom>
          <a:noFill/>
        </p:spPr>
      </p:pic>
      <p:sp>
        <p:nvSpPr>
          <p:cNvPr id="87" name="Content Placeholder 3"/>
          <p:cNvSpPr txBox="1">
            <a:spLocks/>
          </p:cNvSpPr>
          <p:nvPr/>
        </p:nvSpPr>
        <p:spPr>
          <a:xfrm>
            <a:off x="990600" y="5715000"/>
            <a:ext cx="8153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800" i="1" dirty="0" smtClean="0">
                <a:solidFill>
                  <a:srgbClr val="EB7013"/>
                </a:solidFill>
                <a:latin typeface="Calibri" pitchFamily="34" charset="0"/>
                <a:cs typeface="Calibri" pitchFamily="34" charset="0"/>
              </a:rPr>
              <a:t>Một phần tử có thể thuộc về nhiều hơn một tập mờ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7013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Content Placeholder 3"/>
          <p:cNvSpPr txBox="1">
            <a:spLocks/>
          </p:cNvSpPr>
          <p:nvPr/>
        </p:nvSpPr>
        <p:spPr>
          <a:xfrm>
            <a:off x="609600" y="4648200"/>
            <a:ext cx="81534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  Một người đàn ông cao 5’10” thuộc về cả hai tập “trung bình” và “cao”.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7013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yếu tố trong Fuzzy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1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Biến ngôn ngữ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Các phép toán với tập mờ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Xây dựng luật mờ</a:t>
            </a:r>
          </a:p>
          <a:p>
            <a:pPr algn="just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9F37A4-0DC9-41C7-BE8E-CEBD769ED7D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1555</TotalTime>
  <Words>1288</Words>
  <Application>Microsoft Office PowerPoint</Application>
  <PresentationFormat>On-screen Show (4:3)</PresentationFormat>
  <Paragraphs>202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Median</vt:lpstr>
      <vt:lpstr>FUZZY LOGIC</vt:lpstr>
      <vt:lpstr>Nguồn gốc ra đời Fuzzy Logic (FL)</vt:lpstr>
      <vt:lpstr>Fuzzy Logic (FL)</vt:lpstr>
      <vt:lpstr>Fuzzy Logic (FL)</vt:lpstr>
      <vt:lpstr>Fuzzy Logic (FL)</vt:lpstr>
      <vt:lpstr>Tập Mờ</vt:lpstr>
      <vt:lpstr>Tập Mờ</vt:lpstr>
      <vt:lpstr>Tập Mờ</vt:lpstr>
      <vt:lpstr>Các yếu tố trong Fuzzy Logic</vt:lpstr>
      <vt:lpstr>Các yếu tố trong Fuzzy Logic</vt:lpstr>
      <vt:lpstr>Các yếu tố trong Fuzzy Logic</vt:lpstr>
      <vt:lpstr>Các yếu tố trong Fuzzy Logic</vt:lpstr>
      <vt:lpstr>Các yếu tố trong Fuzzy Logic</vt:lpstr>
      <vt:lpstr>Các yếu tố trong Fuzzy Logic</vt:lpstr>
      <vt:lpstr>Quy trình hoạt động của FL</vt:lpstr>
      <vt:lpstr>Quy trình hoạt động của FL</vt:lpstr>
      <vt:lpstr>Lợi ích của Fuzzy Logic</vt:lpstr>
      <vt:lpstr>Hạn chế của Fuzzy Logic</vt:lpstr>
      <vt:lpstr>Ứng dụng của Fuzzy Logic</vt:lpstr>
      <vt:lpstr>SFC – School suggestion</vt:lpstr>
      <vt:lpstr>Giao diện</vt:lpstr>
      <vt:lpstr>Ứng dụng Fuzzy</vt:lpstr>
      <vt:lpstr>Mờ hóa</vt:lpstr>
      <vt:lpstr>Mờ hóa</vt:lpstr>
      <vt:lpstr>Mờ hóa</vt:lpstr>
      <vt:lpstr>Mờ hóa</vt:lpstr>
      <vt:lpstr>Mờ hóa</vt:lpstr>
      <vt:lpstr>Mờ hóa</vt:lpstr>
      <vt:lpstr>Mờ hóa</vt:lpstr>
      <vt:lpstr>Mờ hóa</vt:lpstr>
      <vt:lpstr>Mờ hóa</vt:lpstr>
      <vt:lpstr>Mờ hóa “Học phí” trong DB</vt:lpstr>
      <vt:lpstr>Bài toán</vt:lpstr>
      <vt:lpstr>Áp dụng luật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Meo Beo</dc:creator>
  <cp:lastModifiedBy>TungThitCho</cp:lastModifiedBy>
  <cp:revision>185</cp:revision>
  <dcterms:created xsi:type="dcterms:W3CDTF">2012-10-10T13:57:06Z</dcterms:created>
  <dcterms:modified xsi:type="dcterms:W3CDTF">2012-11-22T04:19:07Z</dcterms:modified>
</cp:coreProperties>
</file>