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76" r:id="rId4"/>
    <p:sldId id="258" r:id="rId5"/>
    <p:sldId id="259" r:id="rId6"/>
    <p:sldId id="260" r:id="rId7"/>
    <p:sldId id="261" r:id="rId8"/>
    <p:sldId id="275" r:id="rId9"/>
    <p:sldId id="277" r:id="rId10"/>
    <p:sldId id="278" r:id="rId11"/>
    <p:sldId id="279" r:id="rId12"/>
    <p:sldId id="262" r:id="rId13"/>
    <p:sldId id="263" r:id="rId14"/>
    <p:sldId id="264" r:id="rId15"/>
    <p:sldId id="268"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DF4C2-701C-46FB-9F4C-7152EFC144A2}" v="2" dt="2025-02-19T13:12:59.5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chal kaviraj" userId="c847b512a15f1eba" providerId="LiveId" clId="{3F0DF4C2-701C-46FB-9F4C-7152EFC144A2}"/>
    <pc:docChg chg="undo custSel addSld delSld modSld sldOrd">
      <pc:chgData name="chanchal kaviraj" userId="c847b512a15f1eba" providerId="LiveId" clId="{3F0DF4C2-701C-46FB-9F4C-7152EFC144A2}" dt="2025-02-19T13:23:03.140" v="432"/>
      <pc:docMkLst>
        <pc:docMk/>
      </pc:docMkLst>
      <pc:sldChg chg="modSp mod">
        <pc:chgData name="chanchal kaviraj" userId="c847b512a15f1eba" providerId="LiveId" clId="{3F0DF4C2-701C-46FB-9F4C-7152EFC144A2}" dt="2025-02-19T13:16:26.123" v="319" actId="123"/>
        <pc:sldMkLst>
          <pc:docMk/>
          <pc:sldMk cId="3633487232" sldId="257"/>
        </pc:sldMkLst>
        <pc:spChg chg="mod">
          <ac:chgData name="chanchal kaviraj" userId="c847b512a15f1eba" providerId="LiveId" clId="{3F0DF4C2-701C-46FB-9F4C-7152EFC144A2}" dt="2025-02-19T13:16:26.123" v="319" actId="123"/>
          <ac:spMkLst>
            <pc:docMk/>
            <pc:sldMk cId="3633487232" sldId="257"/>
            <ac:spMk id="3" creationId="{00000000-0000-0000-0000-000000000000}"/>
          </ac:spMkLst>
        </pc:spChg>
      </pc:sldChg>
      <pc:sldChg chg="modSp mod ord">
        <pc:chgData name="chanchal kaviraj" userId="c847b512a15f1eba" providerId="LiveId" clId="{3F0DF4C2-701C-46FB-9F4C-7152EFC144A2}" dt="2025-02-19T13:16:04.217" v="313" actId="20577"/>
        <pc:sldMkLst>
          <pc:docMk/>
          <pc:sldMk cId="3767711167" sldId="258"/>
        </pc:sldMkLst>
        <pc:spChg chg="mod">
          <ac:chgData name="chanchal kaviraj" userId="c847b512a15f1eba" providerId="LiveId" clId="{3F0DF4C2-701C-46FB-9F4C-7152EFC144A2}" dt="2025-02-19T13:16:04.217" v="313" actId="20577"/>
          <ac:spMkLst>
            <pc:docMk/>
            <pc:sldMk cId="3767711167" sldId="258"/>
            <ac:spMk id="3" creationId="{00000000-0000-0000-0000-000000000000}"/>
          </ac:spMkLst>
        </pc:spChg>
      </pc:sldChg>
      <pc:sldChg chg="modSp mod">
        <pc:chgData name="chanchal kaviraj" userId="c847b512a15f1eba" providerId="LiveId" clId="{3F0DF4C2-701C-46FB-9F4C-7152EFC144A2}" dt="2025-02-19T12:57:44.310" v="43" actId="255"/>
        <pc:sldMkLst>
          <pc:docMk/>
          <pc:sldMk cId="2659618667" sldId="259"/>
        </pc:sldMkLst>
        <pc:spChg chg="mod">
          <ac:chgData name="chanchal kaviraj" userId="c847b512a15f1eba" providerId="LiveId" clId="{3F0DF4C2-701C-46FB-9F4C-7152EFC144A2}" dt="2025-02-19T12:57:44.310" v="43" actId="255"/>
          <ac:spMkLst>
            <pc:docMk/>
            <pc:sldMk cId="2659618667" sldId="259"/>
            <ac:spMk id="3" creationId="{00000000-0000-0000-0000-000000000000}"/>
          </ac:spMkLst>
        </pc:spChg>
      </pc:sldChg>
      <pc:sldChg chg="modSp mod">
        <pc:chgData name="chanchal kaviraj" userId="c847b512a15f1eba" providerId="LiveId" clId="{3F0DF4C2-701C-46FB-9F4C-7152EFC144A2}" dt="2025-02-19T13:00:16.983" v="162" actId="27636"/>
        <pc:sldMkLst>
          <pc:docMk/>
          <pc:sldMk cId="2666729557" sldId="260"/>
        </pc:sldMkLst>
        <pc:spChg chg="mod">
          <ac:chgData name="chanchal kaviraj" userId="c847b512a15f1eba" providerId="LiveId" clId="{3F0DF4C2-701C-46FB-9F4C-7152EFC144A2}" dt="2025-02-19T13:00:16.983" v="162" actId="27636"/>
          <ac:spMkLst>
            <pc:docMk/>
            <pc:sldMk cId="2666729557" sldId="260"/>
            <ac:spMk id="3" creationId="{00000000-0000-0000-0000-000000000000}"/>
          </ac:spMkLst>
        </pc:spChg>
      </pc:sldChg>
      <pc:sldChg chg="modSp mod">
        <pc:chgData name="chanchal kaviraj" userId="c847b512a15f1eba" providerId="LiveId" clId="{3F0DF4C2-701C-46FB-9F4C-7152EFC144A2}" dt="2025-02-19T13:02:19.970" v="202" actId="20577"/>
        <pc:sldMkLst>
          <pc:docMk/>
          <pc:sldMk cId="2314944744" sldId="261"/>
        </pc:sldMkLst>
        <pc:spChg chg="mod">
          <ac:chgData name="chanchal kaviraj" userId="c847b512a15f1eba" providerId="LiveId" clId="{3F0DF4C2-701C-46FB-9F4C-7152EFC144A2}" dt="2025-02-19T13:02:19.970" v="202" actId="20577"/>
          <ac:spMkLst>
            <pc:docMk/>
            <pc:sldMk cId="2314944744" sldId="261"/>
            <ac:spMk id="3" creationId="{00000000-0000-0000-0000-000000000000}"/>
          </ac:spMkLst>
        </pc:spChg>
      </pc:sldChg>
      <pc:sldChg chg="addSp delSp modSp mod">
        <pc:chgData name="chanchal kaviraj" userId="c847b512a15f1eba" providerId="LiveId" clId="{3F0DF4C2-701C-46FB-9F4C-7152EFC144A2}" dt="2025-02-19T13:13:09.055" v="288" actId="14100"/>
        <pc:sldMkLst>
          <pc:docMk/>
          <pc:sldMk cId="3677332887" sldId="262"/>
        </pc:sldMkLst>
        <pc:spChg chg="del">
          <ac:chgData name="chanchal kaviraj" userId="c847b512a15f1eba" providerId="LiveId" clId="{3F0DF4C2-701C-46FB-9F4C-7152EFC144A2}" dt="2025-02-19T13:12:59.546" v="287"/>
          <ac:spMkLst>
            <pc:docMk/>
            <pc:sldMk cId="3677332887" sldId="262"/>
            <ac:spMk id="3" creationId="{00000000-0000-0000-0000-000000000000}"/>
          </ac:spMkLst>
        </pc:spChg>
        <pc:picChg chg="add mod">
          <ac:chgData name="chanchal kaviraj" userId="c847b512a15f1eba" providerId="LiveId" clId="{3F0DF4C2-701C-46FB-9F4C-7152EFC144A2}" dt="2025-02-19T13:13:09.055" v="288" actId="14100"/>
          <ac:picMkLst>
            <pc:docMk/>
            <pc:sldMk cId="3677332887" sldId="262"/>
            <ac:picMk id="5" creationId="{E67382B1-9CC1-B386-2D90-4C2D1EF21F5F}"/>
          </ac:picMkLst>
        </pc:picChg>
      </pc:sldChg>
      <pc:sldChg chg="modSp mod">
        <pc:chgData name="chanchal kaviraj" userId="c847b512a15f1eba" providerId="LiveId" clId="{3F0DF4C2-701C-46FB-9F4C-7152EFC144A2}" dt="2025-02-19T13:09:10.738" v="274" actId="5793"/>
        <pc:sldMkLst>
          <pc:docMk/>
          <pc:sldMk cId="1923928155" sldId="263"/>
        </pc:sldMkLst>
        <pc:spChg chg="mod">
          <ac:chgData name="chanchal kaviraj" userId="c847b512a15f1eba" providerId="LiveId" clId="{3F0DF4C2-701C-46FB-9F4C-7152EFC144A2}" dt="2025-02-19T13:09:10.738" v="274" actId="5793"/>
          <ac:spMkLst>
            <pc:docMk/>
            <pc:sldMk cId="1923928155" sldId="263"/>
            <ac:spMk id="3" creationId="{00000000-0000-0000-0000-000000000000}"/>
          </ac:spMkLst>
        </pc:spChg>
      </pc:sldChg>
      <pc:sldChg chg="modSp mod">
        <pc:chgData name="chanchal kaviraj" userId="c847b512a15f1eba" providerId="LiveId" clId="{3F0DF4C2-701C-46FB-9F4C-7152EFC144A2}" dt="2025-02-19T13:17:06.745" v="321" actId="5793"/>
        <pc:sldMkLst>
          <pc:docMk/>
          <pc:sldMk cId="2238571193" sldId="264"/>
        </pc:sldMkLst>
        <pc:spChg chg="mod">
          <ac:chgData name="chanchal kaviraj" userId="c847b512a15f1eba" providerId="LiveId" clId="{3F0DF4C2-701C-46FB-9F4C-7152EFC144A2}" dt="2025-02-19T13:17:06.745" v="321" actId="5793"/>
          <ac:spMkLst>
            <pc:docMk/>
            <pc:sldMk cId="2238571193" sldId="264"/>
            <ac:spMk id="3" creationId="{00000000-0000-0000-0000-000000000000}"/>
          </ac:spMkLst>
        </pc:spChg>
      </pc:sldChg>
      <pc:sldChg chg="del">
        <pc:chgData name="chanchal kaviraj" userId="c847b512a15f1eba" providerId="LiveId" clId="{3F0DF4C2-701C-46FB-9F4C-7152EFC144A2}" dt="2025-02-19T13:17:20.056" v="322" actId="2696"/>
        <pc:sldMkLst>
          <pc:docMk/>
          <pc:sldMk cId="3613863315" sldId="265"/>
        </pc:sldMkLst>
      </pc:sldChg>
      <pc:sldChg chg="addSp delSp modSp mod">
        <pc:chgData name="chanchal kaviraj" userId="c847b512a15f1eba" providerId="LiveId" clId="{3F0DF4C2-701C-46FB-9F4C-7152EFC144A2}" dt="2025-02-19T13:12:25.021" v="286" actId="14100"/>
        <pc:sldMkLst>
          <pc:docMk/>
          <pc:sldMk cId="593898751" sldId="275"/>
        </pc:sldMkLst>
        <pc:spChg chg="del">
          <ac:chgData name="chanchal kaviraj" userId="c847b512a15f1eba" providerId="LiveId" clId="{3F0DF4C2-701C-46FB-9F4C-7152EFC144A2}" dt="2025-02-19T13:10:24.112" v="275" actId="931"/>
          <ac:spMkLst>
            <pc:docMk/>
            <pc:sldMk cId="593898751" sldId="275"/>
            <ac:spMk id="3" creationId="{E247C48A-A695-CEA8-2CD0-BD39108BAB2F}"/>
          </ac:spMkLst>
        </pc:spChg>
        <pc:picChg chg="add mod modCrop">
          <ac:chgData name="chanchal kaviraj" userId="c847b512a15f1eba" providerId="LiveId" clId="{3F0DF4C2-701C-46FB-9F4C-7152EFC144A2}" dt="2025-02-19T13:12:25.021" v="286" actId="14100"/>
          <ac:picMkLst>
            <pc:docMk/>
            <pc:sldMk cId="593898751" sldId="275"/>
            <ac:picMk id="5" creationId="{05A8BD9B-4BC8-47F4-B8FA-A331D2FD10C4}"/>
          </ac:picMkLst>
        </pc:picChg>
      </pc:sldChg>
      <pc:sldChg chg="modSp mod">
        <pc:chgData name="chanchal kaviraj" userId="c847b512a15f1eba" providerId="LiveId" clId="{3F0DF4C2-701C-46FB-9F4C-7152EFC144A2}" dt="2025-02-19T12:54:33.298" v="27" actId="20577"/>
        <pc:sldMkLst>
          <pc:docMk/>
          <pc:sldMk cId="1637666217" sldId="276"/>
        </pc:sldMkLst>
        <pc:spChg chg="mod">
          <ac:chgData name="chanchal kaviraj" userId="c847b512a15f1eba" providerId="LiveId" clId="{3F0DF4C2-701C-46FB-9F4C-7152EFC144A2}" dt="2025-02-19T12:54:33.298" v="27" actId="20577"/>
          <ac:spMkLst>
            <pc:docMk/>
            <pc:sldMk cId="1637666217" sldId="276"/>
            <ac:spMk id="3" creationId="{6B8BBEEA-9AE3-9AD1-DBF4-A2CC98EF1B9B}"/>
          </ac:spMkLst>
        </pc:spChg>
      </pc:sldChg>
      <pc:sldChg chg="modSp mod">
        <pc:chgData name="chanchal kaviraj" userId="c847b512a15f1eba" providerId="LiveId" clId="{3F0DF4C2-701C-46FB-9F4C-7152EFC144A2}" dt="2025-02-19T13:06:01.755" v="249" actId="20577"/>
        <pc:sldMkLst>
          <pc:docMk/>
          <pc:sldMk cId="825552305" sldId="277"/>
        </pc:sldMkLst>
        <pc:spChg chg="mod">
          <ac:chgData name="chanchal kaviraj" userId="c847b512a15f1eba" providerId="LiveId" clId="{3F0DF4C2-701C-46FB-9F4C-7152EFC144A2}" dt="2025-02-19T13:06:01.755" v="249" actId="20577"/>
          <ac:spMkLst>
            <pc:docMk/>
            <pc:sldMk cId="825552305" sldId="277"/>
            <ac:spMk id="3" creationId="{15C84BCC-0DB1-FDE0-3402-D7F5BF535CDB}"/>
          </ac:spMkLst>
        </pc:spChg>
      </pc:sldChg>
      <pc:sldChg chg="modSp add mod">
        <pc:chgData name="chanchal kaviraj" userId="c847b512a15f1eba" providerId="LiveId" clId="{3F0DF4C2-701C-46FB-9F4C-7152EFC144A2}" dt="2025-02-19T13:22:23.392" v="427" actId="27636"/>
        <pc:sldMkLst>
          <pc:docMk/>
          <pc:sldMk cId="322585350" sldId="278"/>
        </pc:sldMkLst>
        <pc:spChg chg="mod">
          <ac:chgData name="chanchal kaviraj" userId="c847b512a15f1eba" providerId="LiveId" clId="{3F0DF4C2-701C-46FB-9F4C-7152EFC144A2}" dt="2025-02-19T13:22:23.392" v="427" actId="27636"/>
          <ac:spMkLst>
            <pc:docMk/>
            <pc:sldMk cId="322585350" sldId="278"/>
            <ac:spMk id="3" creationId="{2B931F50-CD88-CEC9-B1EF-96F15CD41112}"/>
          </ac:spMkLst>
        </pc:spChg>
      </pc:sldChg>
      <pc:sldChg chg="modSp add mod">
        <pc:chgData name="chanchal kaviraj" userId="c847b512a15f1eba" providerId="LiveId" clId="{3F0DF4C2-701C-46FB-9F4C-7152EFC144A2}" dt="2025-02-19T13:23:03.140" v="432"/>
        <pc:sldMkLst>
          <pc:docMk/>
          <pc:sldMk cId="3382611929" sldId="279"/>
        </pc:sldMkLst>
        <pc:spChg chg="mod">
          <ac:chgData name="chanchal kaviraj" userId="c847b512a15f1eba" providerId="LiveId" clId="{3F0DF4C2-701C-46FB-9F4C-7152EFC144A2}" dt="2025-02-19T13:23:03.140" v="432"/>
          <ac:spMkLst>
            <pc:docMk/>
            <pc:sldMk cId="3382611929" sldId="279"/>
            <ac:spMk id="3" creationId="{984E1943-B902-1209-7DD7-8A129F381DC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19/02/2025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A Software that suggests drugs and formulation for a disease/pharmacological property based on the Ayurvedic classical books/Repositories. </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COM5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319739046"/>
              </p:ext>
            </p:extLst>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20211com0080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Sanjana B 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20211com0081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Akash K 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20211com0088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Chanchal K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t>20211com0092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Thejaswini</a:t>
                      </a:r>
                      <a:r>
                        <a:rPr lang="en-IN" sz="1800" u="none" strike="noStrike" cap="none" dirty="0"/>
                        <a:t> G K</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Sudha P</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Computer Engineering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Gopal Krishna Shyam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Dr. Sudha P</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A374A-DB76-37CD-269D-39A9979B4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D29818-244A-300B-78D3-C75EB325035D}"/>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2B931F50-CD88-CEC9-B1EF-96F15CD41112}"/>
              </a:ext>
            </a:extLst>
          </p:cNvPr>
          <p:cNvSpPr>
            <a:spLocks noGrp="1"/>
          </p:cNvSpPr>
          <p:nvPr>
            <p:ph idx="1"/>
          </p:nvPr>
        </p:nvSpPr>
        <p:spPr/>
        <p:txBody>
          <a:bodyPr>
            <a:normAutofit/>
          </a:bodyPr>
          <a:lstStyle/>
          <a:p>
            <a:r>
              <a:rPr lang="en-US" sz="1700" dirty="0"/>
              <a:t> SOFTWARE:</a:t>
            </a:r>
          </a:p>
          <a:p>
            <a:pPr marL="457200" indent="-457200">
              <a:buAutoNum type="arabicPeriod"/>
            </a:pPr>
            <a:r>
              <a:rPr lang="en-US" sz="1700" dirty="0"/>
              <a:t>Development Tools &amp; IDE	</a:t>
            </a:r>
          </a:p>
          <a:p>
            <a:pPr marL="0" indent="0">
              <a:buNone/>
            </a:pPr>
            <a:r>
              <a:rPr lang="en-US" sz="1700" dirty="0"/>
              <a:t>•Android Studio (Latest version) – Official IDE for Android development</a:t>
            </a:r>
          </a:p>
          <a:p>
            <a:pPr marL="0" indent="0">
              <a:buNone/>
            </a:pPr>
            <a:r>
              <a:rPr lang="en-US" sz="1700" dirty="0"/>
              <a:t>•Java Development Kit (JDK) – Required for Java-based development	</a:t>
            </a:r>
          </a:p>
          <a:p>
            <a:pPr marL="0" indent="0">
              <a:buNone/>
            </a:pPr>
            <a:r>
              <a:rPr lang="en-US" sz="1700" dirty="0"/>
              <a:t>•Gradle – Build automation tool for managing dependencies	</a:t>
            </a:r>
          </a:p>
          <a:p>
            <a:pPr marL="0" indent="0">
              <a:buNone/>
            </a:pPr>
            <a:r>
              <a:rPr lang="en-US" sz="1700" dirty="0"/>
              <a:t>•XML – Used for UI design and data storage	</a:t>
            </a:r>
          </a:p>
          <a:p>
            <a:pPr marL="0" indent="0">
              <a:buNone/>
            </a:pPr>
            <a:r>
              <a:rPr lang="en-US" sz="1700" dirty="0"/>
              <a:t>•Git/GitHub (Optional) – For version control and collaboration</a:t>
            </a:r>
          </a:p>
          <a:p>
            <a:pPr marL="0" indent="0">
              <a:buNone/>
            </a:pPr>
            <a:r>
              <a:rPr lang="en-US" sz="1700" dirty="0"/>
              <a:t>2. Database &amp; Storage	</a:t>
            </a:r>
          </a:p>
          <a:p>
            <a:pPr marL="0" indent="0">
              <a:buNone/>
            </a:pPr>
            <a:r>
              <a:rPr lang="en-US" sz="1700" dirty="0"/>
              <a:t>•SQLite (For local storage within the app)	</a:t>
            </a:r>
          </a:p>
          <a:p>
            <a:pPr marL="0" indent="0">
              <a:buNone/>
            </a:pPr>
            <a:r>
              <a:rPr lang="en-US" sz="1700" dirty="0"/>
              <a:t>•Firebase </a:t>
            </a:r>
            <a:r>
              <a:rPr lang="en-US" sz="1700" dirty="0" err="1"/>
              <a:t>Firestore</a:t>
            </a:r>
            <a:r>
              <a:rPr lang="en-US" sz="1700" dirty="0"/>
              <a:t> (Optional) – If cloud-based storage is needed	</a:t>
            </a:r>
          </a:p>
          <a:p>
            <a:pPr marL="0" indent="0">
              <a:buNone/>
            </a:pPr>
            <a:r>
              <a:rPr lang="en-US" sz="1700" dirty="0"/>
              <a:t>•XML Files – For storing Ayurvedic formulations, synonyms, and properties</a:t>
            </a:r>
          </a:p>
          <a:p>
            <a:pPr marL="0" indent="0">
              <a:buNone/>
            </a:pPr>
            <a:r>
              <a:rPr lang="en-US" sz="1700" dirty="0"/>
              <a:t>3. Backend &amp; API (If Required)	</a:t>
            </a:r>
          </a:p>
          <a:p>
            <a:pPr marL="0" indent="0">
              <a:buNone/>
            </a:pPr>
            <a:r>
              <a:rPr lang="en-US" sz="1700" dirty="0"/>
              <a:t>•Node.js / Python (Flask or Django) – If a separate backend is used for processing</a:t>
            </a:r>
          </a:p>
        </p:txBody>
      </p:sp>
    </p:spTree>
    <p:extLst>
      <p:ext uri="{BB962C8B-B14F-4D97-AF65-F5344CB8AC3E}">
        <p14:creationId xmlns:p14="http://schemas.microsoft.com/office/powerpoint/2010/main" val="322585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71A92-D002-6752-050B-B8EAD20576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9ADC1C-A958-85C6-2FEA-F477B1E05254}"/>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984E1943-B902-1209-7DD7-8A129F381DC9}"/>
              </a:ext>
            </a:extLst>
          </p:cNvPr>
          <p:cNvSpPr>
            <a:spLocks noGrp="1"/>
          </p:cNvSpPr>
          <p:nvPr>
            <p:ph idx="1"/>
          </p:nvPr>
        </p:nvSpPr>
        <p:spPr/>
        <p:txBody>
          <a:bodyPr>
            <a:normAutofit/>
          </a:bodyPr>
          <a:lstStyle/>
          <a:p>
            <a:r>
              <a:rPr lang="en-US" sz="1700" dirty="0"/>
              <a:t> SOFTWARE:</a:t>
            </a:r>
          </a:p>
          <a:p>
            <a:pPr marL="0" indent="0">
              <a:buNone/>
            </a:pPr>
            <a:r>
              <a:rPr lang="en-US" sz="1700" dirty="0"/>
              <a:t>4. Testing &amp; Debugging Tools	</a:t>
            </a:r>
          </a:p>
          <a:p>
            <a:pPr marL="0" indent="0">
              <a:buNone/>
            </a:pPr>
            <a:r>
              <a:rPr lang="en-US" sz="1700" dirty="0"/>
              <a:t>•Android Emulator (Built-in Android Studio) – For virtual testing 	</a:t>
            </a:r>
          </a:p>
          <a:p>
            <a:pPr marL="0" indent="0">
              <a:buNone/>
            </a:pPr>
            <a:r>
              <a:rPr lang="en-US" sz="1700" dirty="0"/>
              <a:t>•Physical Android Device (Android 5.0 and above) – For real-device testing	</a:t>
            </a:r>
          </a:p>
          <a:p>
            <a:pPr marL="0" indent="0">
              <a:buNone/>
            </a:pPr>
            <a:r>
              <a:rPr lang="en-US" sz="1700" dirty="0"/>
              <a:t>•Logcat &amp; Debugger (Android Studio) – For identifying and fixing errors</a:t>
            </a:r>
          </a:p>
          <a:p>
            <a:pPr marL="0" indent="0">
              <a:buNone/>
            </a:pPr>
            <a:r>
              <a:rPr lang="en-US" sz="1700" dirty="0"/>
              <a:t>5. Design &amp; Documentation Tools	</a:t>
            </a:r>
          </a:p>
          <a:p>
            <a:pPr marL="0" indent="0">
              <a:buNone/>
            </a:pPr>
            <a:r>
              <a:rPr lang="en-US" sz="1700" dirty="0"/>
              <a:t>•Figma / Adobe XD – For UI/UX design (Optional)	</a:t>
            </a:r>
          </a:p>
          <a:p>
            <a:pPr marL="0" indent="0">
              <a:buNone/>
            </a:pPr>
            <a:r>
              <a:rPr lang="en-US" sz="1700" dirty="0"/>
              <a:t>•Microsoft Word / Google Docs – For documentation	</a:t>
            </a:r>
          </a:p>
          <a:p>
            <a:pPr marL="0" indent="0">
              <a:buNone/>
            </a:pPr>
            <a:r>
              <a:rPr lang="en-US" sz="1700" dirty="0"/>
              <a:t>•Draw.io / </a:t>
            </a:r>
            <a:r>
              <a:rPr lang="en-US" sz="1700" dirty="0" err="1"/>
              <a:t>Lucidchart</a:t>
            </a:r>
            <a:r>
              <a:rPr lang="en-US" sz="1700" dirty="0"/>
              <a:t> – For flowcharts and system diagrams</a:t>
            </a:r>
          </a:p>
        </p:txBody>
      </p:sp>
    </p:spTree>
    <p:extLst>
      <p:ext uri="{BB962C8B-B14F-4D97-AF65-F5344CB8AC3E}">
        <p14:creationId xmlns:p14="http://schemas.microsoft.com/office/powerpoint/2010/main" val="3382611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E67382B1-9CC1-B386-2D90-4C2D1EF21F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142999"/>
            <a:ext cx="10557244" cy="5005513"/>
          </a:xfr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 A software that suggests Ayurvedic drugs and formulations based on symptoms and disease conditions by referencing classical Ayurvedic texts.</a:t>
            </a:r>
          </a:p>
          <a:p>
            <a:pPr marL="0" indent="0">
              <a:buNone/>
            </a:pPr>
            <a:r>
              <a:rPr lang="en-US" dirty="0"/>
              <a:t>-Personalized Recommendations – Provides tailored suggestions considering factors like patient-specific parameters (e.g., Prakriti, Dosha, and Bala) and contraindications.</a:t>
            </a:r>
          </a:p>
          <a:p>
            <a:pPr marL="0" indent="0">
              <a:buNone/>
            </a:pPr>
            <a:r>
              <a:rPr lang="en-US" dirty="0"/>
              <a:t>-AI-Powered Search and NLP Support – Enables intelligent keyword and NLP-based searches in Sanskrit, Hindi, and English for disease names, symptoms, and pharmacological properties.</a:t>
            </a:r>
          </a:p>
          <a:p>
            <a:pPr marL="0" indent="0">
              <a:buNone/>
            </a:pPr>
            <a:r>
              <a:rPr lang="en-US" dirty="0"/>
              <a:t>-Structured Ayurvedic Knowledge Base – Digitizes and categorizes Ayurvedic data from classical texts, making it easier for practitioners and students to access structured information.</a:t>
            </a:r>
          </a:p>
          <a:p>
            <a:pPr marL="0" indent="0">
              <a:buNone/>
            </a:pPr>
            <a:r>
              <a:rPr lang="en-US" dirty="0"/>
              <a:t>-Standardization and Cross-Referencing – Maps Ayurvedic terms to modern medical terminologies (ICD codes, botanical names, pharmacological actions) and cross-references traditional formulations with scientific research.</a:t>
            </a:r>
          </a:p>
          <a:p>
            <a:pPr marL="0" indent="0">
              <a:buNone/>
            </a:pPr>
            <a:r>
              <a:rPr lang="en-US" dirty="0"/>
              <a:t>-User-Friendly and Accessible Interface – A mobile and web application with an intuitive UI, supporting multi-language access to cater to students, researchers, and practitioners.</a:t>
            </a:r>
          </a:p>
          <a:p>
            <a:pPr marL="0" indent="0">
              <a:buNone/>
            </a:pPr>
            <a:r>
              <a:rPr lang="en-US" dirty="0"/>
              <a:t>-Offline and Online Storage – Utilizes Firebase </a:t>
            </a:r>
            <a:r>
              <a:rPr lang="en-US" dirty="0" err="1"/>
              <a:t>Firestore</a:t>
            </a:r>
            <a:r>
              <a:rPr lang="en-US" dirty="0"/>
              <a:t>/MySQL for backend storage, along with Room Database for offline accessibility.</a:t>
            </a:r>
          </a:p>
          <a:p>
            <a:pPr marL="0" indent="0">
              <a:buNone/>
            </a:pPr>
            <a:r>
              <a:rPr lang="en-US" dirty="0"/>
              <a:t>-Customization for Practitioners and Researchers – Allows filtering recommendations based on various Ayurvedic principles and enables comparative analysis of classical and modern insights.</a:t>
            </a:r>
            <a:endParaRPr lang="en-GB" dirty="0"/>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L="0" indent="0">
              <a:buNone/>
            </a:pPr>
            <a:r>
              <a:rPr lang="en-US" dirty="0"/>
              <a:t>In conclusion, our software serves as a valuable tool for Ayurvedic practitioners and researchers by offering precise drug and formulation recommendations based on classical texts. With its structured database and advanced search algorithms, it enhances accessibility to traditional Ayurvedic knowledge, ensuring accurate and efficient decision-making in clinical practice and research.</a:t>
            </a:r>
            <a:endParaRPr lang="en-GB" dirty="0"/>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lgn="just">
              <a:buNone/>
            </a:pPr>
            <a:r>
              <a:rPr lang="en-US" dirty="0"/>
              <a:t>Our software is an intelligent platform that suggests Ayurvedic drugs and formulations based on classical texts like </a:t>
            </a:r>
            <a:r>
              <a:rPr lang="en-US" dirty="0" err="1"/>
              <a:t>Charaka</a:t>
            </a:r>
            <a:r>
              <a:rPr lang="en-US" dirty="0"/>
              <a:t> Samhita, </a:t>
            </a:r>
            <a:r>
              <a:rPr lang="en-US" dirty="0" err="1"/>
              <a:t>Sushruta</a:t>
            </a:r>
            <a:r>
              <a:rPr lang="en-US" dirty="0"/>
              <a:t> Samhita, and Ashtanga Hridaya. By leveraging a structured database and advanced search algorithms, it provides precise recommendations for diseases and pharmacological properties, making Ayurvedic knowledge more accessible to practitioners and researchers.</a:t>
            </a:r>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Lack of Real-Time Updates – New Ayurvedic discoveries and research cannot be integrated without dynamic updates, limiting the app's accuracy and relevance.</a:t>
            </a:r>
          </a:p>
          <a:p>
            <a:r>
              <a:rPr lang="en-US" sz="2000" dirty="0">
                <a:latin typeface="Calibri" panose="020F0502020204030204" pitchFamily="34" charset="0"/>
                <a:ea typeface="Calibri" panose="020F0502020204030204" pitchFamily="34" charset="0"/>
                <a:cs typeface="Calibri" panose="020F0502020204030204" pitchFamily="34" charset="0"/>
              </a:rPr>
              <a:t>No Personalized Diagnosis – Ayurvedic treatment is highly individualized based on Prakriti (body constitution) and medical history. The app’s generic symptom-based recommendations may not be effective for all users.</a:t>
            </a:r>
          </a:p>
          <a:p>
            <a:r>
              <a:rPr lang="en-US" sz="2000" dirty="0">
                <a:latin typeface="Calibri" panose="020F0502020204030204" pitchFamily="34" charset="0"/>
                <a:ea typeface="Calibri" panose="020F0502020204030204" pitchFamily="34" charset="0"/>
                <a:cs typeface="Calibri" panose="020F0502020204030204" pitchFamily="34" charset="0"/>
              </a:rPr>
              <a:t>No Cloud Integration – The app cannot sync with expert databases or leverage collaborative learning without cloud support, reducing its credibility and adaptability.</a:t>
            </a:r>
          </a:p>
          <a:p>
            <a:r>
              <a:rPr lang="en-US" sz="2000" dirty="0">
                <a:latin typeface="Calibri" panose="020F0502020204030204" pitchFamily="34" charset="0"/>
                <a:ea typeface="Calibri" panose="020F0502020204030204" pitchFamily="34" charset="0"/>
                <a:cs typeface="Calibri" panose="020F0502020204030204" pitchFamily="34" charset="0"/>
              </a:rPr>
              <a:t>Potential for Misinterpretation – Users without Ayurvedic knowledge may misinterpret recommendations, leading to incorrect self-medication, which can be risky.</a:t>
            </a:r>
          </a:p>
          <a:p>
            <a:r>
              <a:rPr lang="en-US" sz="2000" dirty="0">
                <a:latin typeface="Calibri" panose="020F0502020204030204" pitchFamily="34" charset="0"/>
                <a:ea typeface="Calibri" panose="020F0502020204030204" pitchFamily="34" charset="0"/>
                <a:cs typeface="Calibri" panose="020F0502020204030204" pitchFamily="34" charset="0"/>
              </a:rPr>
              <a:t>No Direct Practitioner Consultation – Users lack access to professional guidance, which is crucial for complex conditions requiring expert intervention.</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r>
              <a:rPr lang="en-GB" dirty="0"/>
              <a:t>Intelligent Ayurvedic Formulation Recommendation System.</a:t>
            </a:r>
          </a:p>
          <a:p>
            <a:pPr marL="0" indent="0">
              <a:buNone/>
            </a:pPr>
            <a:endParaRPr lang="en-GB" dirty="0"/>
          </a:p>
          <a:p>
            <a:r>
              <a:rPr lang="en-US" dirty="0"/>
              <a:t>A Tool for Suggesting Ayurvedic Remedies from Curated and Classified Clinical Trial Reports.</a:t>
            </a:r>
          </a:p>
          <a:p>
            <a:pPr marL="0" indent="0">
              <a:buNone/>
            </a:pPr>
            <a:endParaRPr lang="en-US" dirty="0"/>
          </a:p>
          <a:p>
            <a:r>
              <a:rPr lang="en-US" dirty="0"/>
              <a:t>Exploring Ayurvedic Medicine Recommendation Using Machine Learning Techniques.</a:t>
            </a:r>
          </a:p>
          <a:p>
            <a:pPr marL="0" indent="0">
              <a:buNone/>
            </a:pPr>
            <a:endParaRPr lang="en-US" dirty="0"/>
          </a:p>
          <a:p>
            <a:r>
              <a:rPr lang="en-US" dirty="0"/>
              <a:t>Web Application for Recommendation of Ayurvedic Drugs and Medicine using ML.</a:t>
            </a:r>
          </a:p>
          <a:p>
            <a:pPr marL="0" indent="0">
              <a:buNone/>
            </a:pPr>
            <a:endParaRPr lang="en-GB" dirty="0"/>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Autofit/>
          </a:bodyPr>
          <a:lstStyle/>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1. Data Collection &amp; </a:t>
            </a:r>
            <a:r>
              <a:rPr lang="en-US" sz="1800" dirty="0" err="1">
                <a:latin typeface="Calibri" panose="020F0502020204030204" pitchFamily="34" charset="0"/>
                <a:ea typeface="Calibri" panose="020F0502020204030204" pitchFamily="34" charset="0"/>
                <a:cs typeface="Calibri" panose="020F0502020204030204" pitchFamily="34" charset="0"/>
              </a:rPr>
              <a:t>StructuringThe</a:t>
            </a:r>
            <a:r>
              <a:rPr lang="en-US" sz="1800" dirty="0">
                <a:latin typeface="Calibri" panose="020F0502020204030204" pitchFamily="34" charset="0"/>
                <a:ea typeface="Calibri" panose="020F0502020204030204" pitchFamily="34" charset="0"/>
                <a:cs typeface="Calibri" panose="020F0502020204030204" pitchFamily="34" charset="0"/>
              </a:rPr>
              <a:t> app gathers data from Ayurvedic texts, research papers, and authentic sources. Data is stored in XML form within like Rasa, Guna, </a:t>
            </a:r>
            <a:r>
              <a:rPr lang="en-US" sz="1800" dirty="0" err="1">
                <a:latin typeface="Calibri" panose="020F0502020204030204" pitchFamily="34" charset="0"/>
                <a:ea typeface="Calibri" panose="020F0502020204030204" pitchFamily="34" charset="0"/>
                <a:cs typeface="Calibri" panose="020F0502020204030204" pitchFamily="34" charset="0"/>
              </a:rPr>
              <a:t>Virya</a:t>
            </a:r>
            <a:r>
              <a:rPr lang="en-US" sz="1800" dirty="0">
                <a:latin typeface="Calibri" panose="020F0502020204030204" pitchFamily="34" charset="0"/>
                <a:ea typeface="Calibri" panose="020F0502020204030204" pitchFamily="34" charset="0"/>
                <a:cs typeface="Calibri" panose="020F0502020204030204" pitchFamily="34" charset="0"/>
              </a:rPr>
              <a:t>, and </a:t>
            </a:r>
            <a:r>
              <a:rPr lang="en-US" sz="1800" dirty="0" err="1">
                <a:latin typeface="Calibri" panose="020F0502020204030204" pitchFamily="34" charset="0"/>
                <a:ea typeface="Calibri" panose="020F0502020204030204" pitchFamily="34" charset="0"/>
                <a:cs typeface="Calibri" panose="020F0502020204030204" pitchFamily="34" charset="0"/>
              </a:rPr>
              <a:t>Vipaka</a:t>
            </a:r>
            <a:r>
              <a:rPr lang="en-US" sz="1800" dirty="0">
                <a:latin typeface="Calibri" panose="020F0502020204030204" pitchFamily="34" charset="0"/>
                <a:ea typeface="Calibri" panose="020F0502020204030204" pitchFamily="34" charset="0"/>
                <a:cs typeface="Calibri" panose="020F0502020204030204" pitchFamily="34" charset="0"/>
              </a:rPr>
              <a:t>. It maps many names of one disease for accuracy. Age and contraindications specific to patients are also considered, with classical text references for validation.</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2. Symptom-Based Search </a:t>
            </a:r>
            <a:r>
              <a:rPr lang="en-US" sz="1800" dirty="0" err="1">
                <a:latin typeface="Calibri" panose="020F0502020204030204" pitchFamily="34" charset="0"/>
                <a:ea typeface="Calibri" panose="020F0502020204030204" pitchFamily="34" charset="0"/>
                <a:cs typeface="Calibri" panose="020F0502020204030204" pitchFamily="34" charset="0"/>
              </a:rPr>
              <a:t>AlgorithmSymptoms</a:t>
            </a:r>
            <a:r>
              <a:rPr lang="en-US" sz="1800" dirty="0">
                <a:latin typeface="Calibri" panose="020F0502020204030204" pitchFamily="34" charset="0"/>
                <a:ea typeface="Calibri" panose="020F0502020204030204" pitchFamily="34" charset="0"/>
                <a:cs typeface="Calibri" panose="020F0502020204030204" pitchFamily="34" charset="0"/>
              </a:rPr>
              <a:t> are mapped with the best Ayurvedic medicines by synonym mapping using the search algorithm. It subsequently filters against symptoms, patient status, and contraindications (e.g., removal of alcohol-based medicines for diabetics). Final recommendations are ranked based on relevance and safety.</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3. Android Application </a:t>
            </a:r>
            <a:r>
              <a:rPr lang="en-US" sz="1800" dirty="0" err="1">
                <a:latin typeface="Calibri" panose="020F0502020204030204" pitchFamily="34" charset="0"/>
                <a:ea typeface="Calibri" panose="020F0502020204030204" pitchFamily="34" charset="0"/>
                <a:cs typeface="Calibri" panose="020F0502020204030204" pitchFamily="34" charset="0"/>
              </a:rPr>
              <a:t>DevelopmentThe</a:t>
            </a:r>
            <a:r>
              <a:rPr lang="en-US" sz="1800" dirty="0">
                <a:latin typeface="Calibri" panose="020F0502020204030204" pitchFamily="34" charset="0"/>
                <a:ea typeface="Calibri" panose="020F0502020204030204" pitchFamily="34" charset="0"/>
                <a:cs typeface="Calibri" panose="020F0502020204030204" pitchFamily="34" charset="0"/>
              </a:rPr>
              <a:t> app's interface is built using XML and the backend using Java  in Android Studio. Storage of data is carried out in the app using XML. Users can input symptoms or choose from a list to receive personalized formulation recommendations, as well as information and references. The app also warns users of contraindications against their health status.</a:t>
            </a: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4. User Experience &amp; </a:t>
            </a:r>
            <a:r>
              <a:rPr lang="en-US" sz="1800" dirty="0" err="1">
                <a:latin typeface="Calibri" panose="020F0502020204030204" pitchFamily="34" charset="0"/>
                <a:ea typeface="Calibri" panose="020F0502020204030204" pitchFamily="34" charset="0"/>
                <a:cs typeface="Calibri" panose="020F0502020204030204" pitchFamily="34" charset="0"/>
              </a:rPr>
              <a:t>TestingThe</a:t>
            </a:r>
            <a:r>
              <a:rPr lang="en-US" sz="1800" dirty="0">
                <a:latin typeface="Calibri" panose="020F0502020204030204" pitchFamily="34" charset="0"/>
                <a:ea typeface="Calibri" panose="020F0502020204030204" pitchFamily="34" charset="0"/>
                <a:cs typeface="Calibri" panose="020F0502020204030204" pitchFamily="34" charset="0"/>
              </a:rPr>
              <a:t> app is simple and convenient to operate and use for students and practitioners. It is tested, validated, and used within real-world applications to yield accuracy. The algorithm and interface are fine-tuned on the basis of feedback from users, and it is a trustworthy tool for Ayurvedic drug recommendations.</a:t>
            </a:r>
            <a:endParaRPr lang="en-GB"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1.Develop a Comprehensive Ayurvedic Database:</a:t>
            </a:r>
          </a:p>
          <a:p>
            <a:pPr marL="0" indent="0">
              <a:buNone/>
            </a:pPr>
            <a:r>
              <a:rPr lang="en-US" dirty="0"/>
              <a:t>•Collect and structure data from authentic Ayurvedic texts, research papers, and classical sources.	</a:t>
            </a:r>
          </a:p>
          <a:p>
            <a:pPr marL="0" indent="0">
              <a:buNone/>
            </a:pPr>
            <a:r>
              <a:rPr lang="en-US" dirty="0"/>
              <a:t>•Store information in XML format, categorizing it based on key Ayurvedic principles (Rasa, Guna, </a:t>
            </a:r>
            <a:r>
              <a:rPr lang="en-US" dirty="0" err="1"/>
              <a:t>Virya</a:t>
            </a:r>
            <a:r>
              <a:rPr lang="en-US" dirty="0"/>
              <a:t>, </a:t>
            </a:r>
            <a:r>
              <a:rPr lang="en-US" dirty="0" err="1"/>
              <a:t>Vipaka</a:t>
            </a:r>
            <a:r>
              <a:rPr lang="en-US" dirty="0"/>
              <a:t>).		</a:t>
            </a:r>
          </a:p>
          <a:p>
            <a:pPr marL="0" indent="0">
              <a:buNone/>
            </a:pPr>
            <a:r>
              <a:rPr lang="en-US" dirty="0"/>
              <a:t>2.Implement a Symptom-Based Search Algorithm	</a:t>
            </a:r>
          </a:p>
          <a:p>
            <a:pPr marL="0" indent="0">
              <a:buNone/>
            </a:pPr>
            <a:r>
              <a:rPr lang="en-US" dirty="0"/>
              <a:t>•Design an intelligent algorithm that maps user-inputted symptoms to Ayurvedic </a:t>
            </a:r>
            <a:r>
              <a:rPr lang="en-US" dirty="0" err="1"/>
              <a:t>formulatio</a:t>
            </a:r>
            <a:r>
              <a:rPr lang="en-US" dirty="0"/>
              <a:t>	</a:t>
            </a:r>
          </a:p>
          <a:p>
            <a:pPr marL="0" indent="0">
              <a:buNone/>
            </a:pPr>
            <a:r>
              <a:rPr lang="en-US" dirty="0"/>
              <a:t>•Filter medicines based on contraindications and patient-specific factors (e.g., age, diabetes, pregnancy).	</a:t>
            </a:r>
          </a:p>
          <a:p>
            <a:pPr marL="0" indent="0">
              <a:buNone/>
            </a:pPr>
            <a:r>
              <a:rPr lang="en-US" dirty="0"/>
              <a:t>•Rank recommendations based on relevance and safety.	</a:t>
            </a:r>
          </a:p>
          <a:p>
            <a:pPr marL="0" indent="0">
              <a:buNone/>
            </a:pPr>
            <a:r>
              <a:rPr lang="en-US" dirty="0"/>
              <a:t>3.Develop an Android Application	</a:t>
            </a:r>
          </a:p>
          <a:p>
            <a:pPr marL="0" indent="0">
              <a:buNone/>
            </a:pPr>
            <a:r>
              <a:rPr lang="en-US" dirty="0"/>
              <a:t>•Build a user-friendly app using XML for UI design and Java for backend development in Android Studio.	</a:t>
            </a:r>
          </a:p>
          <a:p>
            <a:pPr marL="0" indent="0">
              <a:buNone/>
            </a:pPr>
            <a:r>
              <a:rPr lang="en-US" dirty="0"/>
              <a:t>•Enable users to input symptoms or select from a predefined list for personalized recommendations.	</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77500" lnSpcReduction="20000"/>
          </a:bodyPr>
          <a:lstStyle/>
          <a:p>
            <a:pPr marL="457200" indent="-457200">
              <a:buAutoNum type="arabicPeriod"/>
            </a:pPr>
            <a:r>
              <a:rPr lang="en-US" dirty="0"/>
              <a:t>Data Collection &amp; Preprocessing Relevant data is gathered from Ayurvedic texts and research papers. Information includes herbs, formulations, symptoms, synonyms, and contraindications. Data is structured in JSON/XML for easy storage and retrieval. Synonyms for diseases and symptoms are mapped for accurate search results.</a:t>
            </a:r>
          </a:p>
          <a:p>
            <a:pPr marL="0" indent="0">
              <a:buNone/>
            </a:pPr>
            <a:r>
              <a:rPr lang="en-US" dirty="0"/>
              <a:t>2. Symptom-Based Search Algorithm </a:t>
            </a:r>
            <a:r>
              <a:rPr lang="en-US" dirty="0" err="1"/>
              <a:t>DevelopmentA</a:t>
            </a:r>
            <a:r>
              <a:rPr lang="en-US" dirty="0"/>
              <a:t> search algorithm is created to match symptoms with the best Ayurvedic formulations. </a:t>
            </a:r>
          </a:p>
          <a:p>
            <a:pPr marL="0" indent="0">
              <a:buNone/>
            </a:pPr>
            <a:r>
              <a:rPr lang="en-US" dirty="0"/>
              <a:t>3. Android Application </a:t>
            </a:r>
            <a:r>
              <a:rPr lang="en-US" dirty="0" err="1"/>
              <a:t>DevelopmentThe</a:t>
            </a:r>
            <a:r>
              <a:rPr lang="en-US" dirty="0"/>
              <a:t> app is built using Android Studio, with Java/Kotlin for backend logic and XML for UI design. Users can enter symptoms manually or select from a list. The app suggests formulations with details, references, and alerts for contraindications.</a:t>
            </a:r>
          </a:p>
          <a:p>
            <a:pPr marL="0" indent="0">
              <a:buNone/>
            </a:pPr>
            <a:r>
              <a:rPr lang="en-US" dirty="0"/>
              <a:t>4. User Interface &amp; Experience </a:t>
            </a:r>
            <a:r>
              <a:rPr lang="en-US" dirty="0" err="1"/>
              <a:t>EnhancementThe</a:t>
            </a:r>
            <a:r>
              <a:rPr lang="en-US" dirty="0"/>
              <a:t> UI is designed to be simple and easy to use. Large buttons, readable fonts, and a clear layout ensure accessibility for students and practitioners. The app minimizes steps to access information quickly.</a:t>
            </a:r>
          </a:p>
          <a:p>
            <a:pPr marL="0" indent="0">
              <a:buNone/>
            </a:pPr>
            <a:r>
              <a:rPr lang="en-US" dirty="0"/>
              <a:t>5. Testing &amp; </a:t>
            </a:r>
            <a:r>
              <a:rPr lang="en-US" dirty="0" err="1"/>
              <a:t>ValidationThe</a:t>
            </a:r>
            <a:r>
              <a:rPr lang="en-US" dirty="0"/>
              <a:t> app </a:t>
            </a:r>
            <a:r>
              <a:rPr lang="en-US" dirty="0" err="1"/>
              <a:t>undergoes:Unit</a:t>
            </a:r>
            <a:r>
              <a:rPr lang="en-US" dirty="0"/>
              <a:t> Testing: Checks individual </a:t>
            </a:r>
            <a:r>
              <a:rPr lang="en-US" dirty="0" err="1"/>
              <a:t>features.Expert</a:t>
            </a:r>
            <a:r>
              <a:rPr lang="en-US" dirty="0"/>
              <a:t> Validation: Ayurvedic practitioners review recommendations.	</a:t>
            </a:r>
          </a:p>
          <a:p>
            <a:pPr marL="0" indent="0">
              <a:buNone/>
            </a:pPr>
            <a:r>
              <a:rPr lang="en-US" dirty="0"/>
              <a:t>6. Deployment &amp; Future </a:t>
            </a:r>
            <a:r>
              <a:rPr lang="en-US" dirty="0" err="1"/>
              <a:t>ImprovementsThe</a:t>
            </a:r>
            <a:r>
              <a:rPr lang="en-US" dirty="0"/>
              <a:t> app is launched for real-world use. Future updates may expand the database, improve accuracy, add voice input, and enable cloud-based updates for better data management.</a:t>
            </a:r>
            <a:endParaRPr lang="en-GB"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05A8BD9B-4BC8-47F4-B8FA-A331D2FD10C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1722" t="14650" r="32966" b="9092"/>
          <a:stretch/>
        </p:blipFill>
        <p:spPr>
          <a:xfrm>
            <a:off x="2733870" y="933062"/>
            <a:ext cx="6019606" cy="5299788"/>
          </a:xfr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fontScale="70000" lnSpcReduction="20000"/>
          </a:bodyPr>
          <a:lstStyle/>
          <a:p>
            <a:r>
              <a:rPr lang="en-US" dirty="0"/>
              <a:t> HARDWARE :</a:t>
            </a:r>
          </a:p>
          <a:p>
            <a:pPr marL="0" indent="0">
              <a:buNone/>
            </a:pPr>
            <a:r>
              <a:rPr lang="en-IN" dirty="0"/>
              <a:t>-Development Hardware:</a:t>
            </a:r>
          </a:p>
          <a:p>
            <a:pPr marL="0" indent="0">
              <a:buNone/>
            </a:pPr>
            <a:r>
              <a:rPr lang="en-IN" dirty="0"/>
              <a:t>Laptop/Desktop (For Development &amp; Testing)</a:t>
            </a:r>
          </a:p>
          <a:p>
            <a:pPr marL="0" indent="0">
              <a:buNone/>
            </a:pPr>
            <a:r>
              <a:rPr lang="en-IN" dirty="0"/>
              <a:t>Processor: Intel i5/i7 (or AMD equivalent) or higher </a:t>
            </a:r>
          </a:p>
          <a:p>
            <a:pPr marL="0" indent="0">
              <a:buNone/>
            </a:pPr>
            <a:r>
              <a:rPr lang="en-IN" dirty="0"/>
              <a:t>RAM: Minimum 8GB (Recommended 16GB for better performance)</a:t>
            </a:r>
          </a:p>
          <a:p>
            <a:pPr marL="0" indent="0">
              <a:buNone/>
            </a:pPr>
            <a:r>
              <a:rPr lang="en-IN" dirty="0"/>
              <a:t>Storage: Minimum 256GB SSD (Recommended 512GB SSD for faster performance)</a:t>
            </a:r>
          </a:p>
          <a:p>
            <a:pPr marL="0" indent="0">
              <a:buNone/>
            </a:pPr>
            <a:r>
              <a:rPr lang="en-IN" dirty="0"/>
              <a:t>Operating System: Windows 10/11, macOS, or </a:t>
            </a:r>
            <a:r>
              <a:rPr lang="en-IN" dirty="0" err="1"/>
              <a:t>LinuxGraphics</a:t>
            </a:r>
            <a:r>
              <a:rPr lang="en-IN" dirty="0"/>
              <a:t> Card: Integrated or dedicated (Optional, for better performance)Testing </a:t>
            </a:r>
            <a:r>
              <a:rPr lang="en-IN" dirty="0" err="1"/>
              <a:t>Hardware:Android</a:t>
            </a:r>
            <a:r>
              <a:rPr lang="en-IN" dirty="0"/>
              <a:t> Smartphone (For App Testing)</a:t>
            </a:r>
          </a:p>
          <a:p>
            <a:pPr marL="0" indent="0">
              <a:buNone/>
            </a:pPr>
            <a:r>
              <a:rPr lang="en-IN" dirty="0"/>
              <a:t>-Minimum Android Version:</a:t>
            </a:r>
          </a:p>
          <a:p>
            <a:pPr marL="0" indent="0">
              <a:buNone/>
            </a:pPr>
            <a:r>
              <a:rPr lang="en-IN" dirty="0"/>
              <a:t> Android 5.0 (Lollipop) – API Level 21Recommended Android Version: Android 8.0 (Oreo) and above </a:t>
            </a:r>
          </a:p>
          <a:p>
            <a:pPr marL="0" indent="0">
              <a:buNone/>
            </a:pPr>
            <a:r>
              <a:rPr lang="en-IN" dirty="0"/>
              <a:t>RAM: Minimum 3GB (Recommended 4GB or higher for smooth performance)</a:t>
            </a:r>
          </a:p>
          <a:p>
            <a:pPr marL="0" indent="0">
              <a:buNone/>
            </a:pPr>
            <a:r>
              <a:rPr lang="en-IN" dirty="0"/>
              <a:t>Storage: Minimum 32GB (Recommended 64GB or higher)</a:t>
            </a:r>
          </a:p>
          <a:p>
            <a:pPr marL="0" indent="0">
              <a:buNone/>
            </a:pPr>
            <a:r>
              <a:rPr lang="en-IN" dirty="0"/>
              <a:t>Android Emulator (For Virtual Testing)</a:t>
            </a:r>
          </a:p>
          <a:p>
            <a:pPr marL="0" indent="0">
              <a:buNone/>
            </a:pPr>
            <a:r>
              <a:rPr lang="en-IN" dirty="0"/>
              <a:t>-Runs on development machine (Laptop/Desktop) within Android </a:t>
            </a:r>
            <a:r>
              <a:rPr lang="en-IN" dirty="0" err="1"/>
              <a:t>StudioServer</a:t>
            </a:r>
            <a:r>
              <a:rPr lang="en-IN" dirty="0"/>
              <a:t>/Backend Requirements (If Hosted On-Premises Instead of Cloud):Server (For Hosting Database &amp; API) (Optional, if not using Firebase Cloud)Processor: Intel Xeon / AMD EPYC or </a:t>
            </a:r>
            <a:r>
              <a:rPr lang="en-IN" dirty="0" err="1"/>
              <a:t>equivalentRAM</a:t>
            </a:r>
            <a:r>
              <a:rPr lang="en-IN" dirty="0"/>
              <a:t>: Minimum 16GB (Recommended 32GB or higher)Storage: Minimum 500GB SSD (Recommended 1TB SSD for better performance)Internet Connection: High-speed connection for API communication</a:t>
            </a:r>
          </a:p>
        </p:txBody>
      </p:sp>
    </p:spTree>
    <p:extLst>
      <p:ext uri="{BB962C8B-B14F-4D97-AF65-F5344CB8AC3E}">
        <p14:creationId xmlns:p14="http://schemas.microsoft.com/office/powerpoint/2010/main" val="82555230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81</TotalTime>
  <Words>1736</Words>
  <Application>Microsoft Office PowerPoint</Application>
  <PresentationFormat>Widescreen</PresentationFormat>
  <Paragraphs>130</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Cambria</vt:lpstr>
      <vt:lpstr>Verdana</vt:lpstr>
      <vt:lpstr>Bioinformatics</vt:lpstr>
      <vt:lpstr>A Software that suggests drugs and formulation for a disease/pharmacological property based on the Ayurvedic classical books/Repositories. </vt:lpstr>
      <vt:lpstr>Introduction</vt:lpstr>
      <vt:lpstr>Existing method Drawback</vt:lpstr>
      <vt:lpstr>Literature Review</vt:lpstr>
      <vt:lpstr>Proposed Method</vt:lpstr>
      <vt:lpstr>Objectives</vt:lpstr>
      <vt:lpstr>Methodology/Modules</vt:lpstr>
      <vt:lpstr>Architecture</vt:lpstr>
      <vt:lpstr>Hardware/software components</vt:lpstr>
      <vt:lpstr>Hardware/software components</vt:lpstr>
      <vt:lpstr>Hardware/software components</vt:lpstr>
      <vt:lpstr>Timeline of Project</vt:lpstr>
      <vt:lpstr>Expected Outcomes</vt:lpstr>
      <vt:lpstr>Conclusion</vt:lpstr>
      <vt:lpstr>Github Link</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chanchal kaviraj</cp:lastModifiedBy>
  <cp:revision>19</cp:revision>
  <dcterms:created xsi:type="dcterms:W3CDTF">2023-03-16T03:26:27Z</dcterms:created>
  <dcterms:modified xsi:type="dcterms:W3CDTF">2025-02-19T16:47:30Z</dcterms:modified>
</cp:coreProperties>
</file>