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9"/>
  </p:notesMasterIdLst>
  <p:sldIdLst>
    <p:sldId id="256" r:id="rId2"/>
    <p:sldId id="257" r:id="rId3"/>
    <p:sldId id="260" r:id="rId4"/>
    <p:sldId id="261" r:id="rId5"/>
    <p:sldId id="262" r:id="rId6"/>
    <p:sldId id="263"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DEFF"/>
    <a:srgbClr val="00B6F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306" autoAdjust="0"/>
  </p:normalViewPr>
  <p:slideViewPr>
    <p:cSldViewPr snapToGrid="0">
      <p:cViewPr>
        <p:scale>
          <a:sx n="66" d="100"/>
          <a:sy n="66" d="100"/>
        </p:scale>
        <p:origin x="600"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0A40C-F2FE-4EF2-A0B7-E137F122BE23}"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DAB13-38A6-49CD-A35E-30A933B3C561}" type="slidenum">
              <a:rPr lang="en-US" smtClean="0"/>
              <a:t>‹#›</a:t>
            </a:fld>
            <a:endParaRPr lang="en-US"/>
          </a:p>
        </p:txBody>
      </p:sp>
    </p:spTree>
    <p:extLst>
      <p:ext uri="{BB962C8B-B14F-4D97-AF65-F5344CB8AC3E}">
        <p14:creationId xmlns:p14="http://schemas.microsoft.com/office/powerpoint/2010/main" val="63818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Nowadays, farming is absolutely vital for every society. However, land costs too much and farming make too little, its depend on spread of land. Besides that, people don’t have enough time to take care the plant and easy to forget the schedule about gardening. The actual situation is people don’t know when the most convenient time to watering or fertilize the plants, it is easy make the plants to die or waste the resource. This project can help farmer increase productivity even in a small land, reduce the water or fertilizer, helps plants to have a better life.</a:t>
            </a:r>
          </a:p>
          <a:p>
            <a:endParaRPr lang="en-US" dirty="0"/>
          </a:p>
        </p:txBody>
      </p:sp>
      <p:sp>
        <p:nvSpPr>
          <p:cNvPr id="4" name="Slide Number Placeholder 3"/>
          <p:cNvSpPr>
            <a:spLocks noGrp="1"/>
          </p:cNvSpPr>
          <p:nvPr>
            <p:ph type="sldNum" sz="quarter" idx="10"/>
          </p:nvPr>
        </p:nvSpPr>
        <p:spPr/>
        <p:txBody>
          <a:bodyPr/>
          <a:lstStyle/>
          <a:p>
            <a:fld id="{86FDAB13-38A6-49CD-A35E-30A933B3C561}" type="slidenum">
              <a:rPr lang="en-US" smtClean="0"/>
              <a:t>2</a:t>
            </a:fld>
            <a:endParaRPr lang="en-US"/>
          </a:p>
        </p:txBody>
      </p:sp>
    </p:spTree>
    <p:extLst>
      <p:ext uri="{BB962C8B-B14F-4D97-AF65-F5344CB8AC3E}">
        <p14:creationId xmlns:p14="http://schemas.microsoft.com/office/powerpoint/2010/main" val="67573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 Smart Garden System: They have 2 part which is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and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will track light, humidity, temperature, soil nutrition and moisture and cross-references collected data with plant, soil science, and weather databases to recommend which plants will thrive; monitors continuously and alerts users to changes that require immediate action.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automatically controls existing water system based on data collected by the Garden Sensor and adapts to changes in the weather forecast.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app provides information on what plants that will grow best, the optimal time for planting, and even plant groupings with the same conditional needs. It can also be used to manually control the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Advantage: Solar Powered, in addition to rechargeable lithium iron phosphate battery when not in full sun; Measures ambient temperature, humidity, light intensity and soil electrical conductivity. Many sensors are just in one device; Water and fertilizer resistant; Connects to the cloud.</a:t>
            </a:r>
          </a:p>
          <a:p>
            <a:r>
              <a:rPr lang="en-US" sz="1200" kern="1200" dirty="0">
                <a:solidFill>
                  <a:schemeClr val="tx1"/>
                </a:solidFill>
                <a:effectLst/>
                <a:latin typeface="+mn-lt"/>
                <a:ea typeface="+mn-ea"/>
                <a:cs typeface="+mn-cs"/>
              </a:rPr>
              <a:t>	+ Parrot Flower Power: collects a variety of plant-relevant data accurately and uses it in conjunction with its excellent database to make plant-specific recommendations. Advantage: Has a huge database about plant (7000 plants)</a:t>
            </a:r>
          </a:p>
        </p:txBody>
      </p:sp>
      <p:sp>
        <p:nvSpPr>
          <p:cNvPr id="4" name="Slide Number Placeholder 3"/>
          <p:cNvSpPr>
            <a:spLocks noGrp="1"/>
          </p:cNvSpPr>
          <p:nvPr>
            <p:ph type="sldNum" sz="quarter" idx="10"/>
          </p:nvPr>
        </p:nvSpPr>
        <p:spPr/>
        <p:txBody>
          <a:bodyPr/>
          <a:lstStyle/>
          <a:p>
            <a:fld id="{86FDAB13-38A6-49CD-A35E-30A933B3C561}" type="slidenum">
              <a:rPr lang="en-US" smtClean="0"/>
              <a:t>3</a:t>
            </a:fld>
            <a:endParaRPr lang="en-US"/>
          </a:p>
        </p:txBody>
      </p:sp>
    </p:spTree>
    <p:extLst>
      <p:ext uri="{BB962C8B-B14F-4D97-AF65-F5344CB8AC3E}">
        <p14:creationId xmlns:p14="http://schemas.microsoft.com/office/powerpoint/2010/main" val="128242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Nowadays, farming is absolutely vital for every society. However, land costs too much and farming make too little, its depend on spread of land. Besides that, people don’t have enough time to take care the plant and easy to forget the schedule about gardening. The actual situation is people don’t know when the most convenient time to watering or fertilize the plants, it is easy make the plants to die or waste the resource. This project can help farmer increase productivity even in a small land, reduce the water or fertilizer, helps plants to have a better life.</a:t>
            </a:r>
          </a:p>
          <a:p>
            <a:endParaRPr lang="en-US" dirty="0"/>
          </a:p>
        </p:txBody>
      </p:sp>
      <p:sp>
        <p:nvSpPr>
          <p:cNvPr id="4" name="Slide Number Placeholder 3"/>
          <p:cNvSpPr>
            <a:spLocks noGrp="1"/>
          </p:cNvSpPr>
          <p:nvPr>
            <p:ph type="sldNum" sz="quarter" idx="10"/>
          </p:nvPr>
        </p:nvSpPr>
        <p:spPr/>
        <p:txBody>
          <a:bodyPr/>
          <a:lstStyle/>
          <a:p>
            <a:fld id="{86FDAB13-38A6-49CD-A35E-30A933B3C561}" type="slidenum">
              <a:rPr lang="en-US" smtClean="0"/>
              <a:t>4</a:t>
            </a:fld>
            <a:endParaRPr lang="en-US"/>
          </a:p>
        </p:txBody>
      </p:sp>
    </p:spTree>
    <p:extLst>
      <p:ext uri="{BB962C8B-B14F-4D97-AF65-F5344CB8AC3E}">
        <p14:creationId xmlns:p14="http://schemas.microsoft.com/office/powerpoint/2010/main" val="3225586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 Smart Garden System: They have 2 part which is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and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will track light, humidity, temperature, soil nutrition and moisture and cross-references collected data with plant, soil science, and weather databases to recommend which plants will thrive; monitors continuously and alerts users to changes that require immediate action.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automatically controls existing water system based on data collected by the Garden Sensor and adapts to changes in the weather forecast.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app provides information on what plants that will grow best, the optimal time for planting, and even plant groupings with the same conditional needs. It can also be used to manually control the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Advantage: Solar Powered, in addition to rechargeable lithium iron phosphate battery when not in full sun; Measures ambient temperature, humidity, light intensity and soil electrical conductivity. Many sensors are just in one device; Water and fertilizer resistant; Connects to the cloud.</a:t>
            </a:r>
          </a:p>
          <a:p>
            <a:r>
              <a:rPr lang="en-US" sz="1200" kern="1200" dirty="0">
                <a:solidFill>
                  <a:schemeClr val="tx1"/>
                </a:solidFill>
                <a:effectLst/>
                <a:latin typeface="+mn-lt"/>
                <a:ea typeface="+mn-ea"/>
                <a:cs typeface="+mn-cs"/>
              </a:rPr>
              <a:t>	+ Parrot Flower Power: collects a variety of plant-relevant data accurately and uses it in conjunction with its excellent database to make plant-specific recommendations. Advantage: Has a huge database about plant (7000 plants)</a:t>
            </a:r>
          </a:p>
        </p:txBody>
      </p:sp>
      <p:sp>
        <p:nvSpPr>
          <p:cNvPr id="4" name="Slide Number Placeholder 3"/>
          <p:cNvSpPr>
            <a:spLocks noGrp="1"/>
          </p:cNvSpPr>
          <p:nvPr>
            <p:ph type="sldNum" sz="quarter" idx="10"/>
          </p:nvPr>
        </p:nvSpPr>
        <p:spPr/>
        <p:txBody>
          <a:bodyPr/>
          <a:lstStyle/>
          <a:p>
            <a:fld id="{86FDAB13-38A6-49CD-A35E-30A933B3C561}" type="slidenum">
              <a:rPr lang="en-US" smtClean="0"/>
              <a:t>5</a:t>
            </a:fld>
            <a:endParaRPr lang="en-US"/>
          </a:p>
        </p:txBody>
      </p:sp>
    </p:spTree>
    <p:extLst>
      <p:ext uri="{BB962C8B-B14F-4D97-AF65-F5344CB8AC3E}">
        <p14:creationId xmlns:p14="http://schemas.microsoft.com/office/powerpoint/2010/main" val="316390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 Smart Garden System: They have 2 part which is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and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Garden Sensor will track light, humidity, temperature, soil nutrition and moisture and cross-references collected data with plant, soil science, and weather databases to recommend which plants will thrive; monitors continuously and alerts users to changes that require immediate action.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automatically controls existing water system based on data collected by the Garden Sensor and adapts to changes in the weather forecast.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app provides information on what plants that will grow best, the optimal time for planting, and even plant groupings with the same conditional needs. It can also be used to manually control the </a:t>
            </a:r>
            <a:r>
              <a:rPr lang="en-US" sz="1200" kern="1200" dirty="0" err="1">
                <a:solidFill>
                  <a:schemeClr val="tx1"/>
                </a:solidFill>
                <a:effectLst/>
                <a:latin typeface="+mn-lt"/>
                <a:ea typeface="+mn-ea"/>
                <a:cs typeface="+mn-cs"/>
              </a:rPr>
              <a:t>Edyn</a:t>
            </a:r>
            <a:r>
              <a:rPr lang="en-US" sz="1200" kern="1200" dirty="0">
                <a:solidFill>
                  <a:schemeClr val="tx1"/>
                </a:solidFill>
                <a:effectLst/>
                <a:latin typeface="+mn-lt"/>
                <a:ea typeface="+mn-ea"/>
                <a:cs typeface="+mn-cs"/>
              </a:rPr>
              <a:t> Water Valve. Advantage: Solar Powered, in addition to rechargeable lithium iron phosphate battery when not in full sun; Measures ambient temperature, humidity, light intensity and soil electrical conductivity. Many sensors are just in one device; Water and fertilizer resistant; Connects to the cloud.</a:t>
            </a:r>
          </a:p>
          <a:p>
            <a:r>
              <a:rPr lang="en-US" sz="1200" kern="1200" dirty="0">
                <a:solidFill>
                  <a:schemeClr val="tx1"/>
                </a:solidFill>
                <a:effectLst/>
                <a:latin typeface="+mn-lt"/>
                <a:ea typeface="+mn-ea"/>
                <a:cs typeface="+mn-cs"/>
              </a:rPr>
              <a:t>	+ Parrot Flower Power: collects a variety of plant-relevant data accurately and uses it in conjunction with its excellent database to make plant-specific recommendations. Advantage: Has a huge database about plant (7000 plants)</a:t>
            </a:r>
          </a:p>
        </p:txBody>
      </p:sp>
      <p:sp>
        <p:nvSpPr>
          <p:cNvPr id="4" name="Slide Number Placeholder 3"/>
          <p:cNvSpPr>
            <a:spLocks noGrp="1"/>
          </p:cNvSpPr>
          <p:nvPr>
            <p:ph type="sldNum" sz="quarter" idx="10"/>
          </p:nvPr>
        </p:nvSpPr>
        <p:spPr/>
        <p:txBody>
          <a:bodyPr/>
          <a:lstStyle/>
          <a:p>
            <a:fld id="{86FDAB13-38A6-49CD-A35E-30A933B3C561}" type="slidenum">
              <a:rPr lang="en-US" smtClean="0"/>
              <a:t>6</a:t>
            </a:fld>
            <a:endParaRPr lang="en-US"/>
          </a:p>
        </p:txBody>
      </p:sp>
    </p:spTree>
    <p:extLst>
      <p:ext uri="{BB962C8B-B14F-4D97-AF65-F5344CB8AC3E}">
        <p14:creationId xmlns:p14="http://schemas.microsoft.com/office/powerpoint/2010/main" val="35110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889C34D-2F92-4FD6-BD81-944331453FE5}"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7018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889C34D-2F92-4FD6-BD81-944331453FE5}"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137625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889C34D-2F92-4FD6-BD81-944331453FE5}"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348049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889C34D-2F92-4FD6-BD81-944331453FE5}"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400540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89C34D-2F92-4FD6-BD81-944331453FE5}"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2889439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D889C34D-2F92-4FD6-BD81-944331453FE5}"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272081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D889C34D-2F92-4FD6-BD81-944331453FE5}" type="datetimeFigureOut">
              <a:rPr lang="en-US" smtClean="0"/>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777193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889C34D-2F92-4FD6-BD81-944331453FE5}" type="datetimeFigureOut">
              <a:rPr lang="en-US" smtClean="0"/>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306265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9C34D-2F92-4FD6-BD81-944331453FE5}" type="datetimeFigureOut">
              <a:rPr lang="en-US" smtClean="0"/>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362709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89C34D-2F92-4FD6-BD81-944331453FE5}"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250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89C34D-2F92-4FD6-BD81-944331453FE5}"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0F331-652D-4165-949D-83409D83A5D3}" type="slidenum">
              <a:rPr lang="en-US" smtClean="0"/>
              <a:t>‹#›</a:t>
            </a:fld>
            <a:endParaRPr lang="en-US"/>
          </a:p>
        </p:txBody>
      </p:sp>
    </p:spTree>
    <p:extLst>
      <p:ext uri="{BB962C8B-B14F-4D97-AF65-F5344CB8AC3E}">
        <p14:creationId xmlns:p14="http://schemas.microsoft.com/office/powerpoint/2010/main" val="176230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9C34D-2F92-4FD6-BD81-944331453FE5}" type="datetimeFigureOut">
              <a:rPr lang="en-US" smtClean="0"/>
              <a:t>6/6/2016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0F331-652D-4165-949D-83409D83A5D3}" type="slidenum">
              <a:rPr lang="en-US" smtClean="0"/>
              <a:t>‹#›</a:t>
            </a:fld>
            <a:endParaRPr lang="en-US"/>
          </a:p>
        </p:txBody>
      </p:sp>
    </p:spTree>
    <p:extLst>
      <p:ext uri="{BB962C8B-B14F-4D97-AF65-F5344CB8AC3E}">
        <p14:creationId xmlns:p14="http://schemas.microsoft.com/office/powerpoint/2010/main" val="19681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164827" y="6524516"/>
            <a:ext cx="1027173" cy="338554"/>
          </a:xfrm>
          <a:prstGeom prst="rect">
            <a:avLst/>
          </a:prstGeom>
          <a:noFill/>
        </p:spPr>
        <p:txBody>
          <a:bodyPr wrap="square" lIns="91440" tIns="45720" rIns="91440" bIns="45720">
            <a:spAutoFit/>
          </a:bodyPr>
          <a:lstStyle/>
          <a:p>
            <a:pPr algn="ctr"/>
            <a:r>
              <a:rPr lang="en-US" sz="1600" b="0" cap="none" spc="0" dirty="0">
                <a:ln w="0"/>
                <a:solidFill>
                  <a:srgbClr val="FF4B4B"/>
                </a:solidFill>
                <a:effectLst>
                  <a:outerShdw blurRad="38100" dist="25400" dir="5400000" algn="ctr" rotWithShape="0">
                    <a:srgbClr val="6E747A">
                      <a:alpha val="43000"/>
                    </a:srgbClr>
                  </a:outerShdw>
                </a:effectLst>
              </a:rPr>
              <a:t>Report 1</a:t>
            </a:r>
          </a:p>
        </p:txBody>
      </p:sp>
      <p:grpSp>
        <p:nvGrpSpPr>
          <p:cNvPr id="10" name="Group 9"/>
          <p:cNvGrpSpPr/>
          <p:nvPr/>
        </p:nvGrpSpPr>
        <p:grpSpPr>
          <a:xfrm>
            <a:off x="265314" y="236539"/>
            <a:ext cx="8036757" cy="3446453"/>
            <a:chOff x="1659556" y="1429570"/>
            <a:chExt cx="6546930" cy="2743200"/>
          </a:xfrm>
        </p:grpSpPr>
        <p:sp>
          <p:nvSpPr>
            <p:cNvPr id="6" name="Oval 5"/>
            <p:cNvSpPr/>
            <p:nvPr/>
          </p:nvSpPr>
          <p:spPr>
            <a:xfrm>
              <a:off x="2573956" y="1429570"/>
              <a:ext cx="1828800" cy="1828800"/>
            </a:xfrm>
            <a:prstGeom prst="ellipse">
              <a:avLst/>
            </a:prstGeom>
            <a:solidFill>
              <a:srgbClr val="81DEFF">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59556" y="2343970"/>
              <a:ext cx="1828800" cy="1828800"/>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60591" y="2343970"/>
              <a:ext cx="2674142" cy="955400"/>
            </a:xfrm>
            <a:prstGeom prst="rect">
              <a:avLst/>
            </a:prstGeom>
            <a:noFill/>
          </p:spPr>
          <p:txBody>
            <a:bodyPr wrap="square" lIns="91440" tIns="45720" rIns="91440" bIns="45720">
              <a:spAutoFit/>
            </a:bodyPr>
            <a:lstStyle/>
            <a:p>
              <a:pPr algn="ctr"/>
              <a:r>
                <a:rPr lang="en-US" sz="7200" b="1" cap="none" spc="0" dirty="0">
                  <a:ln w="0"/>
                  <a:solidFill>
                    <a:schemeClr val="bg2">
                      <a:lumMod val="75000"/>
                    </a:schemeClr>
                  </a:solidFill>
                  <a:effectLst>
                    <a:outerShdw blurRad="38100" dist="25400" dir="5400000" algn="ctr" rotWithShape="0">
                      <a:srgbClr val="6E747A">
                        <a:alpha val="43000"/>
                      </a:srgbClr>
                    </a:outerShdw>
                  </a:effectLst>
                </a:rPr>
                <a:t>Smart</a:t>
              </a:r>
              <a:r>
                <a:rPr lang="en-US" sz="7200" b="1" dirty="0">
                  <a:ln w="0"/>
                  <a:solidFill>
                    <a:schemeClr val="accent1"/>
                  </a:solidFill>
                  <a:effectLst>
                    <a:outerShdw blurRad="38100" dist="25400" dir="5400000" algn="ctr" rotWithShape="0">
                      <a:srgbClr val="6E747A">
                        <a:alpha val="43000"/>
                      </a:srgbClr>
                    </a:outerShdw>
                  </a:effectLst>
                </a:rPr>
                <a:t>                        </a:t>
              </a:r>
              <a:endParaRPr lang="en-US" sz="7200" b="1"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p:cNvSpPr/>
            <p:nvPr/>
          </p:nvSpPr>
          <p:spPr>
            <a:xfrm>
              <a:off x="5761738" y="3040614"/>
              <a:ext cx="2444748" cy="955400"/>
            </a:xfrm>
            <a:prstGeom prst="rect">
              <a:avLst/>
            </a:prstGeom>
          </p:spPr>
          <p:txBody>
            <a:bodyPr wrap="none">
              <a:spAutoFit/>
            </a:bodyPr>
            <a:lstStyle/>
            <a:p>
              <a:r>
                <a:rPr lang="en-US" sz="7200" b="1" dirty="0">
                  <a:ln w="0"/>
                  <a:solidFill>
                    <a:schemeClr val="accent6">
                      <a:lumMod val="75000"/>
                    </a:schemeClr>
                  </a:solidFill>
                  <a:effectLst>
                    <a:outerShdw blurRad="38100" dist="25400" dir="5400000" algn="ctr" rotWithShape="0">
                      <a:srgbClr val="6E747A">
                        <a:alpha val="43000"/>
                      </a:srgbClr>
                    </a:outerShdw>
                  </a:effectLst>
                </a:rPr>
                <a:t>Garden</a:t>
              </a:r>
              <a:endParaRPr lang="en-US" sz="7200" dirty="0">
                <a:solidFill>
                  <a:schemeClr val="accent6">
                    <a:lumMod val="75000"/>
                  </a:schemeClr>
                </a:solidFill>
              </a:endParaRPr>
            </a:p>
          </p:txBody>
        </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071" y="2712881"/>
            <a:ext cx="4267202" cy="4267196"/>
          </a:xfrm>
          <a:prstGeom prst="rect">
            <a:avLst/>
          </a:prstGeom>
        </p:spPr>
      </p:pic>
      <p:sp>
        <p:nvSpPr>
          <p:cNvPr id="12" name="Rectangle 11"/>
          <p:cNvSpPr/>
          <p:nvPr/>
        </p:nvSpPr>
        <p:spPr>
          <a:xfrm>
            <a:off x="628784" y="4508644"/>
            <a:ext cx="2542679" cy="646331"/>
          </a:xfrm>
          <a:prstGeom prst="rect">
            <a:avLst/>
          </a:prstGeom>
          <a:noFill/>
        </p:spPr>
        <p:txBody>
          <a:bodyPr wrap="square" lIns="91440" tIns="45720" rIns="91440" bIns="45720">
            <a:spAutoFit/>
          </a:bodyPr>
          <a:lstStyle/>
          <a:p>
            <a:pPr algn="ctr"/>
            <a:r>
              <a:rPr lang="en-US" sz="3600" b="0" cap="none" spc="0" dirty="0">
                <a:ln w="0"/>
                <a:gradFill>
                  <a:gsLst>
                    <a:gs pos="21000">
                      <a:srgbClr val="53575C"/>
                    </a:gs>
                    <a:gs pos="88000">
                      <a:srgbClr val="C5C7CA"/>
                    </a:gs>
                  </a:gsLst>
                  <a:lin ang="5400000"/>
                </a:gradFill>
                <a:effectLst/>
              </a:rPr>
              <a:t>Grou</a:t>
            </a:r>
            <a:r>
              <a:rPr lang="en-US" sz="3600" dirty="0">
                <a:ln w="0"/>
                <a:gradFill>
                  <a:gsLst>
                    <a:gs pos="21000">
                      <a:srgbClr val="53575C"/>
                    </a:gs>
                    <a:gs pos="88000">
                      <a:srgbClr val="C5C7CA"/>
                    </a:gs>
                  </a:gsLst>
                  <a:lin ang="5400000"/>
                </a:gradFill>
              </a:rPr>
              <a:t>p 1:</a:t>
            </a:r>
            <a:endParaRPr lang="en-US" sz="36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420230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Introduction</a:t>
            </a:r>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54760"/>
            <a:ext cx="10515600" cy="4074106"/>
          </a:xfrm>
          <a:prstGeom prst="rect">
            <a:avLst/>
          </a:prstGeom>
        </p:spPr>
      </p:pic>
      <p:grpSp>
        <p:nvGrpSpPr>
          <p:cNvPr id="10" name="Group 9"/>
          <p:cNvGrpSpPr/>
          <p:nvPr/>
        </p:nvGrpSpPr>
        <p:grpSpPr>
          <a:xfrm>
            <a:off x="6332090" y="781814"/>
            <a:ext cx="4783529" cy="4227000"/>
            <a:chOff x="7339088" y="583550"/>
            <a:chExt cx="4783529" cy="422700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67630">
              <a:off x="7339088" y="583550"/>
              <a:ext cx="3021989" cy="4029318"/>
            </a:xfrm>
            <a:prstGeom prst="rect">
              <a:avLst/>
            </a:prstGeom>
          </p:spPr>
        </p:pic>
        <p:sp>
          <p:nvSpPr>
            <p:cNvPr id="9" name="Rectangle 8"/>
            <p:cNvSpPr/>
            <p:nvPr/>
          </p:nvSpPr>
          <p:spPr>
            <a:xfrm rot="1171929">
              <a:off x="9169564" y="3887220"/>
              <a:ext cx="2953053" cy="923330"/>
            </a:xfrm>
            <a:prstGeom prst="rect">
              <a:avLst/>
            </a:prstGeom>
            <a:noFill/>
          </p:spPr>
          <p:txBody>
            <a:bodyPr wrap="none" lIns="91440" tIns="45720" rIns="91440" bIns="45720">
              <a:spAutoFit/>
            </a:bodyPr>
            <a:lstStyle/>
            <a:p>
              <a:pPr algn="ctr"/>
              <a:r>
                <a:rPr lang="en-US" sz="5400" b="0" cap="none" spc="0" dirty="0">
                  <a:ln w="0"/>
                  <a:solidFill>
                    <a:schemeClr val="accent6">
                      <a:lumMod val="75000"/>
                    </a:schemeClr>
                  </a:solidFill>
                  <a:effectLst>
                    <a:outerShdw blurRad="38100" dist="25400" dir="5400000" algn="ctr" rotWithShape="0">
                      <a:srgbClr val="6E747A">
                        <a:alpha val="43000"/>
                      </a:srgbClr>
                    </a:outerShdw>
                  </a:effectLst>
                </a:rPr>
                <a:t>Ideas</a:t>
              </a:r>
              <a:r>
                <a:rPr lang="en-US" sz="5400" b="0" cap="none" spc="0" dirty="0">
                  <a:ln w="0"/>
                  <a:solidFill>
                    <a:schemeClr val="accent6">
                      <a:lumMod val="60000"/>
                      <a:lumOff val="40000"/>
                    </a:schemeClr>
                  </a:solidFill>
                  <a:effectLst>
                    <a:outerShdw blurRad="38100" dist="25400" dir="5400000" algn="ctr" rotWithShape="0">
                      <a:srgbClr val="6E747A">
                        <a:alpha val="43000"/>
                      </a:srgbClr>
                    </a:outerShdw>
                  </a:effectLst>
                </a:rPr>
                <a:t>????</a:t>
              </a:r>
            </a:p>
          </p:txBody>
        </p:sp>
      </p:grpSp>
    </p:spTree>
    <p:extLst>
      <p:ext uri="{BB962C8B-B14F-4D97-AF65-F5344CB8AC3E}">
        <p14:creationId xmlns:p14="http://schemas.microsoft.com/office/powerpoint/2010/main" val="406173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Current Situation</a:t>
            </a:r>
          </a:p>
        </p:txBody>
      </p:sp>
      <p:sp>
        <p:nvSpPr>
          <p:cNvPr id="3" name="TextBox 2"/>
          <p:cNvSpPr txBox="1"/>
          <p:nvPr/>
        </p:nvSpPr>
        <p:spPr>
          <a:xfrm>
            <a:off x="880792" y="1378965"/>
            <a:ext cx="4618299" cy="369332"/>
          </a:xfrm>
          <a:prstGeom prst="rect">
            <a:avLst/>
          </a:prstGeom>
          <a:noFill/>
        </p:spPr>
        <p:txBody>
          <a:bodyPr wrap="square" rtlCol="0">
            <a:spAutoFit/>
          </a:bodyPr>
          <a:lstStyle/>
          <a:p>
            <a:r>
              <a:rPr lang="en-US" b="1" dirty="0" err="1">
                <a:solidFill>
                  <a:schemeClr val="accent4">
                    <a:lumMod val="75000"/>
                  </a:schemeClr>
                </a:solidFill>
              </a:rPr>
              <a:t>Edyn</a:t>
            </a:r>
            <a:r>
              <a:rPr lang="en-US" b="1" dirty="0">
                <a:solidFill>
                  <a:schemeClr val="accent4">
                    <a:lumMod val="75000"/>
                  </a:schemeClr>
                </a:solidFill>
              </a:rPr>
              <a:t> – Smart Garden System</a:t>
            </a:r>
          </a:p>
        </p:txBody>
      </p:sp>
      <p:sp>
        <p:nvSpPr>
          <p:cNvPr id="7" name="Rectangle 6"/>
          <p:cNvSpPr/>
          <p:nvPr/>
        </p:nvSpPr>
        <p:spPr>
          <a:xfrm>
            <a:off x="880792" y="3705607"/>
            <a:ext cx="2148858" cy="369332"/>
          </a:xfrm>
          <a:prstGeom prst="rect">
            <a:avLst/>
          </a:prstGeom>
        </p:spPr>
        <p:txBody>
          <a:bodyPr wrap="none">
            <a:spAutoFit/>
          </a:bodyPr>
          <a:lstStyle/>
          <a:p>
            <a:r>
              <a:rPr lang="en-US" b="1" dirty="0">
                <a:solidFill>
                  <a:srgbClr val="00CC99"/>
                </a:solidFill>
              </a:rPr>
              <a:t>Parrot Flower Power</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291" y="1378965"/>
            <a:ext cx="7315200" cy="2343150"/>
          </a:xfrm>
          <a:prstGeom prst="rect">
            <a:avLst/>
          </a:prstGeom>
        </p:spPr>
      </p:pic>
      <p:grpSp>
        <p:nvGrpSpPr>
          <p:cNvPr id="4" name="Group 3"/>
          <p:cNvGrpSpPr/>
          <p:nvPr/>
        </p:nvGrpSpPr>
        <p:grpSpPr>
          <a:xfrm>
            <a:off x="4986337" y="4291587"/>
            <a:ext cx="6367463" cy="2566413"/>
            <a:chOff x="4986337" y="4291587"/>
            <a:chExt cx="6367463" cy="2566413"/>
          </a:xfrm>
        </p:grpSpPr>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20204" t="17803"/>
            <a:stretch/>
          </p:blipFill>
          <p:spPr>
            <a:xfrm>
              <a:off x="8031865" y="4291587"/>
              <a:ext cx="3321935" cy="256641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6337" y="4546093"/>
              <a:ext cx="2219325" cy="2057400"/>
            </a:xfrm>
            <a:prstGeom prst="rect">
              <a:avLst/>
            </a:prstGeom>
          </p:spPr>
        </p:pic>
      </p:grpSp>
    </p:spTree>
    <p:extLst>
      <p:ext uri="{BB962C8B-B14F-4D97-AF65-F5344CB8AC3E}">
        <p14:creationId xmlns:p14="http://schemas.microsoft.com/office/powerpoint/2010/main" val="384258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1000"/>
                                        <p:tgtEl>
                                          <p:spTgt spid="7">
                                            <p:txEl>
                                              <p:pRg st="0" end="0"/>
                                            </p:txEl>
                                          </p:spTgt>
                                        </p:tgtEl>
                                      </p:cBhvr>
                                    </p:animEffect>
                                    <p:anim calcmode="lin" valueType="num">
                                      <p:cBhvr>
                                        <p:cTn id="2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Problem Definition</a:t>
            </a:r>
          </a:p>
        </p:txBody>
      </p:sp>
      <p:sp>
        <p:nvSpPr>
          <p:cNvPr id="3" name="TextBox 2"/>
          <p:cNvSpPr txBox="1"/>
          <p:nvPr/>
        </p:nvSpPr>
        <p:spPr>
          <a:xfrm>
            <a:off x="880792" y="1378965"/>
            <a:ext cx="4618299" cy="369332"/>
          </a:xfrm>
          <a:prstGeom prst="rect">
            <a:avLst/>
          </a:prstGeom>
          <a:noFill/>
        </p:spPr>
        <p:txBody>
          <a:bodyPr wrap="square" rtlCol="0">
            <a:spAutoFit/>
          </a:bodyPr>
          <a:lstStyle/>
          <a:p>
            <a:r>
              <a:rPr lang="en-US" b="1" dirty="0" err="1">
                <a:solidFill>
                  <a:schemeClr val="accent4">
                    <a:lumMod val="75000"/>
                  </a:schemeClr>
                </a:solidFill>
              </a:rPr>
              <a:t>Edyn</a:t>
            </a:r>
            <a:r>
              <a:rPr lang="en-US" b="1" dirty="0">
                <a:solidFill>
                  <a:schemeClr val="accent4">
                    <a:lumMod val="75000"/>
                  </a:schemeClr>
                </a:solidFill>
              </a:rPr>
              <a:t> – Smart Garden System</a:t>
            </a:r>
          </a:p>
        </p:txBody>
      </p:sp>
      <p:sp>
        <p:nvSpPr>
          <p:cNvPr id="15" name="TextBox 14"/>
          <p:cNvSpPr txBox="1"/>
          <p:nvPr/>
        </p:nvSpPr>
        <p:spPr>
          <a:xfrm>
            <a:off x="4788059" y="2473695"/>
            <a:ext cx="4618299" cy="461665"/>
          </a:xfrm>
          <a:prstGeom prst="rect">
            <a:avLst/>
          </a:prstGeom>
          <a:noFill/>
        </p:spPr>
        <p:txBody>
          <a:bodyPr wrap="square" rtlCol="0">
            <a:spAutoFit/>
          </a:bodyPr>
          <a:lstStyle/>
          <a:p>
            <a:r>
              <a:rPr lang="en-US" sz="2400" dirty="0">
                <a:solidFill>
                  <a:schemeClr val="bg1">
                    <a:lumMod val="50000"/>
                  </a:schemeClr>
                </a:solidFill>
              </a:rPr>
              <a:t>Wi-Fi network</a:t>
            </a:r>
            <a:endParaRPr lang="en-US" sz="2400" b="1" dirty="0">
              <a:solidFill>
                <a:schemeClr val="bg1">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84457">
            <a:off x="2321839" y="2299481"/>
            <a:ext cx="2509777" cy="3764666"/>
          </a:xfrm>
          <a:prstGeom prst="rect">
            <a:avLst/>
          </a:prstGeom>
        </p:spPr>
      </p:pic>
      <p:sp>
        <p:nvSpPr>
          <p:cNvPr id="8" name="Rectangle 7"/>
          <p:cNvSpPr/>
          <p:nvPr/>
        </p:nvSpPr>
        <p:spPr>
          <a:xfrm>
            <a:off x="5405771" y="3506871"/>
            <a:ext cx="6381812" cy="523220"/>
          </a:xfrm>
          <a:prstGeom prst="rect">
            <a:avLst/>
          </a:prstGeom>
        </p:spPr>
        <p:txBody>
          <a:bodyPr wrap="none">
            <a:spAutoFit/>
          </a:bodyPr>
          <a:lstStyle/>
          <a:p>
            <a:r>
              <a:rPr lang="en-US" sz="2800" dirty="0">
                <a:solidFill>
                  <a:srgbClr val="C00000"/>
                </a:solidFill>
                <a:latin typeface="Times New Roman" panose="02020603050405020304" pitchFamily="18" charset="0"/>
                <a:ea typeface="Calibri" panose="020F0502020204030204" pitchFamily="34" charset="0"/>
              </a:rPr>
              <a:t>a big problem if the garden has a large area</a:t>
            </a:r>
            <a:endParaRPr lang="en-US" sz="2800" dirty="0">
              <a:solidFill>
                <a:srgbClr val="C00000"/>
              </a:solidFill>
            </a:endParaRPr>
          </a:p>
        </p:txBody>
      </p:sp>
    </p:spTree>
    <p:extLst>
      <p:ext uri="{BB962C8B-B14F-4D97-AF65-F5344CB8AC3E}">
        <p14:creationId xmlns:p14="http://schemas.microsoft.com/office/powerpoint/2010/main" val="396172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6">
                    <a:lumMod val="75000"/>
                  </a:schemeClr>
                </a:solidFill>
              </a:rPr>
              <a:t>Current Situation</a:t>
            </a:r>
          </a:p>
        </p:txBody>
      </p:sp>
      <p:sp>
        <p:nvSpPr>
          <p:cNvPr id="7" name="Rectangle 6"/>
          <p:cNvSpPr/>
          <p:nvPr/>
        </p:nvSpPr>
        <p:spPr>
          <a:xfrm>
            <a:off x="838200" y="1402382"/>
            <a:ext cx="2148858" cy="369332"/>
          </a:xfrm>
          <a:prstGeom prst="rect">
            <a:avLst/>
          </a:prstGeom>
        </p:spPr>
        <p:txBody>
          <a:bodyPr wrap="none">
            <a:spAutoFit/>
          </a:bodyPr>
          <a:lstStyle/>
          <a:p>
            <a:r>
              <a:rPr lang="en-US" b="1" dirty="0">
                <a:solidFill>
                  <a:srgbClr val="00CC99"/>
                </a:solidFill>
              </a:rPr>
              <a:t>Parrot Flower Power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293" y="1655964"/>
            <a:ext cx="6096000" cy="4572000"/>
          </a:xfrm>
          <a:prstGeom prst="rect">
            <a:avLst/>
          </a:prstGeom>
        </p:spPr>
      </p:pic>
      <p:sp>
        <p:nvSpPr>
          <p:cNvPr id="6" name="Rectangle 5"/>
          <p:cNvSpPr/>
          <p:nvPr/>
        </p:nvSpPr>
        <p:spPr>
          <a:xfrm>
            <a:off x="729634" y="2912611"/>
            <a:ext cx="4991688" cy="369332"/>
          </a:xfrm>
          <a:prstGeom prst="rect">
            <a:avLst/>
          </a:prstGeom>
        </p:spPr>
        <p:txBody>
          <a:bodyPr wrap="none">
            <a:spAutoFit/>
          </a:bodyPr>
          <a:lstStyle/>
          <a:p>
            <a:r>
              <a:rPr lang="en-US" dirty="0">
                <a:solidFill>
                  <a:srgbClr val="FF0000"/>
                </a:solidFill>
              </a:rPr>
              <a:t>device can only transmit data to a Bluetooth device</a:t>
            </a:r>
          </a:p>
        </p:txBody>
      </p:sp>
      <p:sp>
        <p:nvSpPr>
          <p:cNvPr id="8" name="Rectangle 7"/>
          <p:cNvSpPr/>
          <p:nvPr/>
        </p:nvSpPr>
        <p:spPr>
          <a:xfrm>
            <a:off x="378986" y="3572632"/>
            <a:ext cx="5717014" cy="369332"/>
          </a:xfrm>
          <a:prstGeom prst="rect">
            <a:avLst/>
          </a:prstGeom>
        </p:spPr>
        <p:txBody>
          <a:bodyPr wrap="none">
            <a:spAutoFit/>
          </a:bodyPr>
          <a:lstStyle/>
          <a:p>
            <a:r>
              <a:rPr lang="en-US" dirty="0">
                <a:solidFill>
                  <a:schemeClr val="accent1">
                    <a:lumMod val="50000"/>
                  </a:schemeClr>
                </a:solidFill>
              </a:rPr>
              <a:t>limiting ability to monitor your plant or get alerts on the go</a:t>
            </a:r>
          </a:p>
        </p:txBody>
      </p:sp>
    </p:spTree>
    <p:extLst>
      <p:ext uri="{BB962C8B-B14F-4D97-AF65-F5344CB8AC3E}">
        <p14:creationId xmlns:p14="http://schemas.microsoft.com/office/powerpoint/2010/main" val="271681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6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b="1" dirty="0">
                <a:solidFill>
                  <a:schemeClr val="accent5">
                    <a:lumMod val="75000"/>
                  </a:schemeClr>
                </a:solidFill>
              </a:rPr>
              <a:t>Proposed Solution</a:t>
            </a:r>
          </a:p>
        </p:txBody>
      </p:sp>
      <p:sp>
        <p:nvSpPr>
          <p:cNvPr id="3" name="Rectangle 2"/>
          <p:cNvSpPr/>
          <p:nvPr/>
        </p:nvSpPr>
        <p:spPr>
          <a:xfrm>
            <a:off x="838200" y="1574733"/>
            <a:ext cx="11245770" cy="5016758"/>
          </a:xfrm>
          <a:prstGeom prst="rect">
            <a:avLst/>
          </a:prstGeom>
        </p:spPr>
        <p:txBody>
          <a:bodyPr wrap="square">
            <a:spAutoFit/>
          </a:bodyPr>
          <a:lstStyle/>
          <a:p>
            <a:pPr marL="285750" indent="-285750">
              <a:buFont typeface="Arial" panose="020B0604020202020204" pitchFamily="34" charset="0"/>
              <a:buChar char="•"/>
            </a:pPr>
            <a:r>
              <a:rPr lang="en-US" sz="2000" b="1" dirty="0">
                <a:solidFill>
                  <a:schemeClr val="tx2">
                    <a:lumMod val="50000"/>
                  </a:schemeClr>
                </a:solidFill>
              </a:rPr>
              <a:t>The proposed solution is “Design and implement the model of smart garden”. </a:t>
            </a:r>
          </a:p>
          <a:p>
            <a:r>
              <a:rPr lang="en-US" sz="2000" b="1" dirty="0">
                <a:solidFill>
                  <a:schemeClr val="tx2">
                    <a:lumMod val="50000"/>
                  </a:schemeClr>
                </a:solidFill>
              </a:rPr>
              <a:t>	- This model will combine from above model such as: </a:t>
            </a:r>
          </a:p>
          <a:p>
            <a:r>
              <a:rPr lang="en-US" sz="2000" b="1" dirty="0">
                <a:solidFill>
                  <a:schemeClr val="tx2">
                    <a:lumMod val="50000"/>
                  </a:schemeClr>
                </a:solidFill>
              </a:rPr>
              <a:t>	- Integrate sensors in a device like </a:t>
            </a:r>
            <a:r>
              <a:rPr lang="en-US" sz="2000" b="1" dirty="0" err="1">
                <a:solidFill>
                  <a:schemeClr val="tx2">
                    <a:lumMod val="50000"/>
                  </a:schemeClr>
                </a:solidFill>
              </a:rPr>
              <a:t>Edyn</a:t>
            </a:r>
            <a:r>
              <a:rPr lang="en-US" sz="2000" b="1" dirty="0">
                <a:solidFill>
                  <a:schemeClr val="tx2">
                    <a:lumMod val="50000"/>
                  </a:schemeClr>
                </a:solidFill>
              </a:rPr>
              <a:t> or Parrot.</a:t>
            </a:r>
          </a:p>
          <a:p>
            <a:r>
              <a:rPr lang="en-US" sz="2000" b="1" dirty="0">
                <a:solidFill>
                  <a:schemeClr val="tx2">
                    <a:lumMod val="50000"/>
                  </a:schemeClr>
                </a:solidFill>
              </a:rPr>
              <a:t>	- Reaction with the change indexes.</a:t>
            </a:r>
          </a:p>
          <a:p>
            <a:r>
              <a:rPr lang="en-US" sz="2000" b="1" dirty="0">
                <a:solidFill>
                  <a:schemeClr val="tx2">
                    <a:lumMod val="50000"/>
                  </a:schemeClr>
                </a:solidFill>
              </a:rPr>
              <a:t>	- Making plan, reminder, or suggestion based on sensors’ indexes.</a:t>
            </a:r>
          </a:p>
          <a:p>
            <a:pPr marL="285750" indent="-285750">
              <a:buFont typeface="Arial" panose="020B0604020202020204" pitchFamily="34" charset="0"/>
              <a:buChar char="•"/>
            </a:pPr>
            <a:r>
              <a:rPr lang="en-US" sz="2000" b="1" dirty="0">
                <a:solidFill>
                  <a:schemeClr val="tx2">
                    <a:lumMod val="50000"/>
                  </a:schemeClr>
                </a:solidFill>
              </a:rPr>
              <a:t>This model will resolve problems such as:</a:t>
            </a:r>
          </a:p>
          <a:p>
            <a:r>
              <a:rPr lang="en-US" sz="2000" b="1" dirty="0">
                <a:solidFill>
                  <a:schemeClr val="tx2">
                    <a:lumMod val="50000"/>
                  </a:schemeClr>
                </a:solidFill>
              </a:rPr>
              <a:t>	- Limit transmit and control distance.</a:t>
            </a:r>
          </a:p>
          <a:p>
            <a:r>
              <a:rPr lang="en-US" sz="2000" b="1" dirty="0">
                <a:solidFill>
                  <a:schemeClr val="tx2">
                    <a:lumMod val="50000"/>
                  </a:schemeClr>
                </a:solidFill>
              </a:rPr>
              <a:t>	- System is difficult to use.</a:t>
            </a:r>
          </a:p>
          <a:p>
            <a:r>
              <a:rPr lang="en-US" sz="2000" b="1" dirty="0">
                <a:solidFill>
                  <a:schemeClr val="tx2">
                    <a:lumMod val="50000"/>
                  </a:schemeClr>
                </a:solidFill>
              </a:rPr>
              <a:t>	- Applicable with a small or large area.</a:t>
            </a:r>
          </a:p>
          <a:p>
            <a:r>
              <a:rPr lang="en-US" sz="2000" b="1" dirty="0">
                <a:solidFill>
                  <a:schemeClr val="tx2">
                    <a:lumMod val="50000"/>
                  </a:schemeClr>
                </a:solidFill>
              </a:rPr>
              <a:t>	- Not depend on what kind of trees.</a:t>
            </a:r>
          </a:p>
          <a:p>
            <a:pPr marL="285750" indent="-285750">
              <a:buFont typeface="Arial" panose="020B0604020202020204" pitchFamily="34" charset="0"/>
              <a:buChar char="•"/>
            </a:pPr>
            <a:r>
              <a:rPr lang="en-US" sz="2000" b="1" dirty="0">
                <a:solidFill>
                  <a:schemeClr val="tx2">
                    <a:lumMod val="50000"/>
                  </a:schemeClr>
                </a:solidFill>
              </a:rPr>
              <a:t>We want this model will be an improvement over other systems in Vietnam:</a:t>
            </a:r>
          </a:p>
          <a:p>
            <a:r>
              <a:rPr lang="en-US" sz="2000" b="1" dirty="0">
                <a:solidFill>
                  <a:schemeClr val="tx2">
                    <a:lumMod val="50000"/>
                  </a:schemeClr>
                </a:solidFill>
              </a:rPr>
              <a:t>	- More reactive based on indexes and weather condition than just control volume of water valve or turn light on/off.</a:t>
            </a:r>
          </a:p>
          <a:p>
            <a:r>
              <a:rPr lang="en-US" sz="2000" b="1" dirty="0">
                <a:solidFill>
                  <a:schemeClr val="tx2">
                    <a:lumMod val="50000"/>
                  </a:schemeClr>
                </a:solidFill>
              </a:rPr>
              <a:t>	- Detail Planning for gardener, it is not just a timer.</a:t>
            </a:r>
          </a:p>
          <a:p>
            <a:pPr marL="285750" indent="-285750">
              <a:buFont typeface="Arial" panose="020B0604020202020204" pitchFamily="34" charset="0"/>
              <a:buChar char="•"/>
            </a:pPr>
            <a:r>
              <a:rPr lang="en-US" sz="2000" b="1" dirty="0">
                <a:solidFill>
                  <a:schemeClr val="tx2">
                    <a:lumMod val="50000"/>
                  </a:schemeClr>
                </a:solidFill>
              </a:rPr>
              <a:t>This model will build to resolve problems which are easy to use, save time, transmit distance, planning and weather condition in gardening.	</a:t>
            </a:r>
          </a:p>
        </p:txBody>
      </p:sp>
    </p:spTree>
    <p:extLst>
      <p:ext uri="{BB962C8B-B14F-4D97-AF65-F5344CB8AC3E}">
        <p14:creationId xmlns:p14="http://schemas.microsoft.com/office/powerpoint/2010/main" val="53732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97526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858</Words>
  <Application>Microsoft Office PowerPoint</Application>
  <PresentationFormat>Widescreen</PresentationFormat>
  <Paragraphs>45</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Introduction</vt:lpstr>
      <vt:lpstr>Current Situation</vt:lpstr>
      <vt:lpstr>Problem Definition</vt:lpstr>
      <vt:lpstr>Current Situation</vt:lpstr>
      <vt:lpstr>Proposed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Nghihhse61055</dc:creator>
  <cp:lastModifiedBy>Nghihhse61055</cp:lastModifiedBy>
  <cp:revision>7</cp:revision>
  <dcterms:created xsi:type="dcterms:W3CDTF">2016-06-06T06:14:19Z</dcterms:created>
  <dcterms:modified xsi:type="dcterms:W3CDTF">2016-06-06T07:42:03Z</dcterms:modified>
</cp:coreProperties>
</file>