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1" r:id="rId10"/>
    <p:sldId id="259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8" autoAdjust="0"/>
  </p:normalViewPr>
  <p:slideViewPr>
    <p:cSldViewPr snapToGrid="0">
      <p:cViewPr>
        <p:scale>
          <a:sx n="75" d="100"/>
          <a:sy n="75" d="100"/>
        </p:scale>
        <p:origin x="43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3F99-3295-4F77-8A9B-D1FA4F3029DF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5EC85-3486-4889-B23D-EE630AD4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Microcontroller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Powerful ARM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Cortex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-M3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EEMBC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CoreMark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Score: 142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EEMBC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ULPBench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Score: 158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48-MHz Clock Speed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128KB of In-System Programmable Flash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8KB of SRAM for Cache (or as General-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 RAM)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20KB of Ultralow Leakage SRAM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2-Pin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cJTAG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JTAG Debugging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Over-the-Air Upgrade (OTA)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Ultralow Power Sensor Controller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Run Autonomous From the Rest of the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16-Bit Architecture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2KB of Ultralow Leakage SRAM for Code and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Code-Size Architecture, Placing TI-RTOS,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 and Bootloader in ROM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RoHS-Compliant Package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7-mm × 7-mm RGZ VQFN48 (30 GPIOs)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5-mm × 5-mm RHB VQFN48 (15 GPIOs)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4-mm × 4-mm RSM VQFN48 (10 GPIOs)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Peripherals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Digital Peripheral Pins Can Be Routed to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GPIO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General-Purpose Timer Modules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(Eight 16-Bit or Four 32-Bit Timers, PWM Each)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12-Bit ADC, 200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ksamples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/s, 8-Channel Analog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MUX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Time Comparator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Ultralow Power Clocked Comparator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Programmable Current Source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UART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 SSI (SPI, MICROWIRE, TI)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I2C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Clock (RTC)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AES-128 Security Module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Random Number Generator (TRNG)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Eight Capacitive Sensing Buttons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Temperature Sensor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 System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On-Chip Internal DC-DC Converter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Few External Components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Seamless Integration With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CC1190 Range Extender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Power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Supply Voltage Range: 1.8 to 3.8 V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RX: 5.5 mA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TX at +10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12.9 mA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MCU 48 MHz Running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 mA (51 µA/MHz)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MCU: 48.5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CoreMark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/mA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Active-Mode Sensor Controller at 24 MHz: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 mA + 8.2 µA/MHz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Controller, One Wake Up Every Second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Performing One 12-Bit ADC Sampling: 0.85 µA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Standby: 0.6 µA (RTC Running and RAM and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Retention)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Shutdown: 185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(Wakeup on External Events)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Section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Receiver Sensitivity –124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Long-Range Mode, –110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50 kbps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Selectivity: 52 dB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Excellent Blocking Performance: 90 dB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Programmable Output Power up to +14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Single-Ended or Differential RF Interface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 for Systems Targeting Compliance With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Worldwide Radio Frequency Regulations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ETSI EN 300 220, EN 303 131,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303 204 (Europe)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FCC CFR47 Part 15 (US)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ARIB STD-T108 (Japan)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Wireless M-Bus and IEEE 802.15.4g PHY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and Development Environment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Full-Feature and Low-Cost Development Kits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Reference Designs for Different RF 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Sniffer PC Software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Controller Studio</a:t>
            </a:r>
          </a:p>
          <a:p>
            <a:pPr lvl="1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Studio</a:t>
            </a:r>
          </a:p>
          <a:p>
            <a:pPr lvl="1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Flash Programmer 2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IAR Embedded Workbench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ARM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Composer Studio™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EC85-3486-4889-B23D-EE630AD469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baseline="0" dirty="0"/>
              <a:t> = </a:t>
            </a:r>
            <a:r>
              <a:rPr lang="en-US" baseline="0" dirty="0" err="1"/>
              <a:t>quang</a:t>
            </a:r>
            <a:r>
              <a:rPr lang="en-US" baseline="0" dirty="0"/>
              <a:t> </a:t>
            </a:r>
            <a:r>
              <a:rPr lang="en-US" baseline="0" dirty="0" err="1"/>
              <a:t>diot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5EC85-3486-4889-B23D-EE630AD469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11" Type="http://schemas.openxmlformats.org/officeDocument/2006/relationships/image" Target="../media/image26.pn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shop.vn/products/cam-bien-anh-sang-quang-tro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hshop.vn/products/cam-bien-cuong-do-onh-song-lux-bh175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shop.vn/products/cam-bien-do-am-dat-2http:/hshop.vn/products/cam-bien-do-am-dat-2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Garden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8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79" y="5002569"/>
            <a:ext cx="2116818" cy="1360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9" y="569856"/>
            <a:ext cx="2116818" cy="1360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10" y="2726985"/>
            <a:ext cx="2116818" cy="1360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2" y="3387624"/>
            <a:ext cx="2116818" cy="13608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2" y="4686339"/>
            <a:ext cx="504780" cy="6324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5" y="5406390"/>
            <a:ext cx="563539" cy="635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88" y="6139543"/>
            <a:ext cx="639127" cy="39909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10" y="6170"/>
            <a:ext cx="883001" cy="68906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2" y="2439628"/>
            <a:ext cx="504780" cy="63246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4" y="3082064"/>
            <a:ext cx="563539" cy="635589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86" y="3975878"/>
            <a:ext cx="639127" cy="39909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296093"/>
            <a:ext cx="504780" cy="63246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4" y="1214367"/>
            <a:ext cx="563539" cy="635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62" y="1777952"/>
            <a:ext cx="639127" cy="39909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17500" y="6170"/>
            <a:ext cx="3672269" cy="227051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500" y="2305207"/>
            <a:ext cx="3672269" cy="206976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0293" y="4556681"/>
            <a:ext cx="3672269" cy="206976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338" y="2370413"/>
            <a:ext cx="1335218" cy="100012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4979155" y="2419653"/>
            <a:ext cx="2170946" cy="234587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87" y="1569452"/>
            <a:ext cx="2133600" cy="160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888" y="4548630"/>
            <a:ext cx="2626011" cy="179046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070628" y="1596571"/>
            <a:ext cx="959484" cy="82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2562" y="3370538"/>
            <a:ext cx="640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88497" y="4686339"/>
            <a:ext cx="1031841" cy="632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</p:cNvCxnSpPr>
          <p:nvPr/>
        </p:nvCxnSpPr>
        <p:spPr>
          <a:xfrm>
            <a:off x="1953811" y="695235"/>
            <a:ext cx="441500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352888" y="928553"/>
            <a:ext cx="593125" cy="2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</p:cNvCxnSpPr>
          <p:nvPr/>
        </p:nvCxnSpPr>
        <p:spPr>
          <a:xfrm flipV="1">
            <a:off x="1284383" y="1407886"/>
            <a:ext cx="661630" cy="1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21689" y="1596571"/>
            <a:ext cx="273622" cy="18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</p:cNvCxnSpPr>
          <p:nvPr/>
        </p:nvCxnSpPr>
        <p:spPr>
          <a:xfrm>
            <a:off x="1602342" y="2755858"/>
            <a:ext cx="605525" cy="41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4" idx="1"/>
          </p:cNvCxnSpPr>
          <p:nvPr/>
        </p:nvCxnSpPr>
        <p:spPr>
          <a:xfrm>
            <a:off x="1016703" y="3399859"/>
            <a:ext cx="937107" cy="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24629" y="3717653"/>
            <a:ext cx="347050" cy="25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21689" y="5181600"/>
            <a:ext cx="418311" cy="33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12310" y="5776686"/>
            <a:ext cx="659369" cy="4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</p:cNvCxnSpPr>
          <p:nvPr/>
        </p:nvCxnSpPr>
        <p:spPr>
          <a:xfrm flipV="1">
            <a:off x="1992015" y="6041979"/>
            <a:ext cx="547985" cy="2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559128" y="3308049"/>
            <a:ext cx="624115" cy="1102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96" y="717621"/>
            <a:ext cx="1351520" cy="97780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984" y="792838"/>
            <a:ext cx="843057" cy="843057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6400800" y="1849956"/>
            <a:ext cx="87086" cy="455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46930" y="1569452"/>
            <a:ext cx="690784" cy="408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0300735" y="1695425"/>
            <a:ext cx="459249" cy="312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38" y="33278"/>
            <a:ext cx="709744" cy="709744"/>
          </a:xfrm>
          <a:prstGeom prst="rect">
            <a:avLst/>
          </a:prstGeom>
        </p:spPr>
      </p:pic>
      <p:cxnSp>
        <p:nvCxnSpPr>
          <p:cNvPr id="65" name="Straight Arrow Connector 64"/>
          <p:cNvCxnSpPr>
            <a:endCxn id="63" idx="1"/>
          </p:cNvCxnSpPr>
          <p:nvPr/>
        </p:nvCxnSpPr>
        <p:spPr>
          <a:xfrm flipV="1">
            <a:off x="3230088" y="388150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31" y="2084756"/>
            <a:ext cx="709744" cy="709744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3022281" y="2439628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41" y="4393564"/>
            <a:ext cx="709744" cy="709744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endCxn id="68" idx="1"/>
          </p:cNvCxnSpPr>
          <p:nvPr/>
        </p:nvCxnSpPr>
        <p:spPr>
          <a:xfrm flipV="1">
            <a:off x="3334991" y="4748436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61485" y="1849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69887" y="49898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29261" y="31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7328" y="189291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41529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40" y="2198074"/>
            <a:ext cx="4560798" cy="2931942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10" y="607701"/>
            <a:ext cx="1902473" cy="1425298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6" y="1529807"/>
            <a:ext cx="1087576" cy="13082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54" y="3385922"/>
            <a:ext cx="1214175" cy="13146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82" y="4969775"/>
            <a:ext cx="1377033" cy="82551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51930" y="610491"/>
            <a:ext cx="9687042" cy="552905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506453" y="1894761"/>
            <a:ext cx="778320" cy="129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01331" y="1956578"/>
            <a:ext cx="1277920" cy="59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171029" y="3757336"/>
            <a:ext cx="2942049" cy="28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70255" y="2544192"/>
            <a:ext cx="2256828" cy="8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45" y="236477"/>
            <a:ext cx="1529181" cy="15291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5249866" y="4383314"/>
            <a:ext cx="1390425" cy="74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31429" y="1894761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UART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60800" y="384628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95515" y="2656114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6057" y="4700607"/>
            <a:ext cx="15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Digital/Analog</a:t>
            </a:r>
          </a:p>
        </p:txBody>
      </p:sp>
    </p:spTree>
    <p:extLst>
      <p:ext uri="{BB962C8B-B14F-4D97-AF65-F5344CB8AC3E}">
        <p14:creationId xmlns:p14="http://schemas.microsoft.com/office/powerpoint/2010/main" val="168351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1481" y="205859"/>
            <a:ext cx="2929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TaskSheet</a:t>
            </a:r>
            <a:r>
              <a:rPr lang="en-US" sz="2800" dirty="0"/>
              <a:t> Phase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58775"/>
              </p:ext>
            </p:extLst>
          </p:nvPr>
        </p:nvGraphicFramePr>
        <p:xfrm>
          <a:off x="1770743" y="729079"/>
          <a:ext cx="8128000" cy="594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828">
                  <a:extLst>
                    <a:ext uri="{9D8B030D-6E8A-4147-A177-3AD203B41FA5}">
                      <a16:colId xmlns:a16="http://schemas.microsoft.com/office/drawing/2014/main" val="2957517704"/>
                    </a:ext>
                  </a:extLst>
                </a:gridCol>
                <a:gridCol w="5762172">
                  <a:extLst>
                    <a:ext uri="{9D8B030D-6E8A-4147-A177-3AD203B41FA5}">
                      <a16:colId xmlns:a16="http://schemas.microsoft.com/office/drawing/2014/main" val="2959448833"/>
                    </a:ext>
                  </a:extLst>
                </a:gridCol>
              </a:tblGrid>
              <a:tr h="47113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Assign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83821"/>
                  </a:ext>
                </a:extLst>
              </a:tr>
              <a:tr h="1246240">
                <a:tc>
                  <a:txBody>
                    <a:bodyPr/>
                    <a:lstStyle/>
                    <a:p>
                      <a:r>
                        <a:rPr lang="en-US" dirty="0"/>
                        <a:t>Phan </a:t>
                      </a:r>
                      <a:r>
                        <a:rPr lang="en-US" dirty="0" err="1"/>
                        <a:t>Thành</a:t>
                      </a:r>
                      <a:r>
                        <a:rPr lang="en-US" baseline="0" dirty="0"/>
                        <a:t> Sang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+</a:t>
                      </a:r>
                      <a:r>
                        <a:rPr lang="en-US" baseline="0" dirty="0"/>
                        <a:t> MCU  </a:t>
                      </a:r>
                    </a:p>
                    <a:p>
                      <a:r>
                        <a:rPr lang="en-US" baseline="0" dirty="0"/>
                        <a:t>Control and managing process</a:t>
                      </a:r>
                    </a:p>
                    <a:p>
                      <a:r>
                        <a:rPr lang="en-US" baseline="0" dirty="0"/>
                        <a:t>Report and Document </a:t>
                      </a:r>
                    </a:p>
                    <a:p>
                      <a:r>
                        <a:rPr lang="en-US" baseline="0" dirty="0"/>
                        <a:t>Support team member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18939"/>
                  </a:ext>
                </a:extLst>
              </a:tr>
              <a:tr h="1246240">
                <a:tc>
                  <a:txBody>
                    <a:bodyPr/>
                    <a:lstStyle/>
                    <a:p>
                      <a:r>
                        <a:rPr lang="en-US" dirty="0" err="1"/>
                        <a:t>Lê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Văn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Pháp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b server </a:t>
                      </a:r>
                    </a:p>
                    <a:p>
                      <a:r>
                        <a:rPr lang="en-US" baseline="0" dirty="0"/>
                        <a:t>Web API</a:t>
                      </a:r>
                    </a:p>
                    <a:p>
                      <a:r>
                        <a:rPr lang="en-US" baseline="0" dirty="0"/>
                        <a:t>Database design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40346"/>
                  </a:ext>
                </a:extLst>
              </a:tr>
              <a:tr h="1246240">
                <a:tc>
                  <a:txBody>
                    <a:bodyPr/>
                    <a:lstStyle/>
                    <a:p>
                      <a:r>
                        <a:rPr lang="en-US" dirty="0" err="1"/>
                        <a:t>Huỳnh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Hữu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Nghị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</a:t>
                      </a:r>
                    </a:p>
                    <a:p>
                      <a:r>
                        <a:rPr lang="en-US" dirty="0"/>
                        <a:t>Android Application</a:t>
                      </a:r>
                    </a:p>
                    <a:p>
                      <a:r>
                        <a:rPr lang="en-US" dirty="0"/>
                        <a:t>Implement</a:t>
                      </a:r>
                      <a:r>
                        <a:rPr lang="en-US" baseline="0" dirty="0"/>
                        <a:t> Component</a:t>
                      </a:r>
                    </a:p>
                    <a:p>
                      <a:r>
                        <a:rPr lang="en-US" baseline="0" dirty="0"/>
                        <a:t>Connection interfaces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28417"/>
                  </a:ext>
                </a:extLst>
              </a:tr>
              <a:tr h="1644742">
                <a:tc>
                  <a:txBody>
                    <a:bodyPr/>
                    <a:lstStyle/>
                    <a:p>
                      <a:r>
                        <a:rPr lang="en-US" dirty="0" err="1"/>
                        <a:t>Phạm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Hoàng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Diagram</a:t>
                      </a:r>
                    </a:p>
                    <a:p>
                      <a:r>
                        <a:rPr lang="en-US" dirty="0"/>
                        <a:t>Database</a:t>
                      </a:r>
                      <a:r>
                        <a:rPr lang="en-US" baseline="0" dirty="0"/>
                        <a:t> Design </a:t>
                      </a:r>
                    </a:p>
                    <a:p>
                      <a:r>
                        <a:rPr lang="en-US" baseline="0" dirty="0"/>
                        <a:t>Document</a:t>
                      </a:r>
                    </a:p>
                    <a:p>
                      <a:r>
                        <a:rPr lang="en-US" baseline="0" dirty="0"/>
                        <a:t>Report</a:t>
                      </a:r>
                    </a:p>
                    <a:p>
                      <a:r>
                        <a:rPr lang="en-US" baseline="0" dirty="0"/>
                        <a:t>Meeting Report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6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3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5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MCU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5257" y="548046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CC1310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53" y="2850375"/>
            <a:ext cx="180975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54" y="0"/>
            <a:ext cx="5057775" cy="647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5" y="2304407"/>
            <a:ext cx="3816854" cy="26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5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MCU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7829" y="286436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CC1310 Launchpad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0" y="2096180"/>
            <a:ext cx="5409141" cy="34773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3772" y="886820"/>
            <a:ext cx="60814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MCU 32bit ARM Cortex-M3 processor 48MHz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Ultra low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 1Ghz RF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 pins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General-Purpose Timer Modules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12-Bit ADC, 200 </a:t>
            </a:r>
            <a:r>
              <a:rPr lang="en-US" dirty="0" err="1"/>
              <a:t>ksamples</a:t>
            </a:r>
            <a:r>
              <a:rPr lang="en-US" dirty="0"/>
              <a:t>/s, 8-Channel Analog MUX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2× SSI (SPI, MICROWIRE, 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SmartRF</a:t>
            </a:r>
            <a:endParaRPr lang="en-US" dirty="0"/>
          </a:p>
          <a:p>
            <a:r>
              <a:rPr lang="en-US" dirty="0"/>
              <a:t>Suitable for Systems Targeting Compliance With </a:t>
            </a:r>
            <a:br>
              <a:rPr lang="en-US" dirty="0"/>
            </a:br>
            <a:r>
              <a:rPr lang="en-US" dirty="0"/>
              <a:t>Worldwide Radio Frequency Regulations</a:t>
            </a:r>
          </a:p>
          <a:p>
            <a:pPr lvl="1"/>
            <a:r>
              <a:rPr lang="en-US" dirty="0"/>
              <a:t>ETSI EN 300 220, EN 303 131, </a:t>
            </a:r>
            <a:br>
              <a:rPr lang="en-US" dirty="0"/>
            </a:br>
            <a:r>
              <a:rPr lang="en-US" dirty="0"/>
              <a:t>EN 303 204 (Europe)</a:t>
            </a:r>
          </a:p>
          <a:p>
            <a:pPr lvl="1"/>
            <a:r>
              <a:rPr lang="en-US" dirty="0"/>
              <a:t>FCC CFR47 Part 15 (US)</a:t>
            </a:r>
          </a:p>
          <a:p>
            <a:pPr lvl="1"/>
            <a:r>
              <a:rPr lang="en-US" dirty="0"/>
              <a:t>ARIB STD-T108 (Japan)</a:t>
            </a:r>
          </a:p>
          <a:p>
            <a:r>
              <a:rPr lang="en-US" dirty="0"/>
              <a:t>Wireless M-Bus and IEEE 802.15.4g 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IAR Embedded Workbench</a:t>
            </a:r>
            <a:r>
              <a:rPr lang="en-US" baseline="30000" dirty="0"/>
              <a:t>®</a:t>
            </a:r>
            <a:r>
              <a:rPr lang="en-US" dirty="0"/>
              <a:t> for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6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317213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Light Sensor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48401"/>
              </p:ext>
            </p:extLst>
          </p:nvPr>
        </p:nvGraphicFramePr>
        <p:xfrm>
          <a:off x="551543" y="1329264"/>
          <a:ext cx="10682514" cy="5100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257">
                  <a:extLst>
                    <a:ext uri="{9D8B030D-6E8A-4147-A177-3AD203B41FA5}">
                      <a16:colId xmlns:a16="http://schemas.microsoft.com/office/drawing/2014/main" val="355922762"/>
                    </a:ext>
                  </a:extLst>
                </a:gridCol>
                <a:gridCol w="5341257">
                  <a:extLst>
                    <a:ext uri="{9D8B030D-6E8A-4147-A177-3AD203B41FA5}">
                      <a16:colId xmlns:a16="http://schemas.microsoft.com/office/drawing/2014/main" val="2887717138"/>
                    </a:ext>
                  </a:extLst>
                </a:gridCol>
              </a:tblGrid>
              <a:tr h="529108">
                <a:tc>
                  <a:txBody>
                    <a:bodyPr/>
                    <a:lstStyle/>
                    <a:p>
                      <a:r>
                        <a:rPr lang="en-US" dirty="0"/>
                        <a:t>LM393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 1750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42941"/>
                  </a:ext>
                </a:extLst>
              </a:tr>
              <a:tr h="45714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Using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photoresistor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Split−Supply Range: ±1.0 </a:t>
                      </a:r>
                      <a:r>
                        <a:rPr lang="en-US" dirty="0" err="1"/>
                        <a:t>Vdc</a:t>
                      </a:r>
                      <a:r>
                        <a:rPr lang="en-US" dirty="0"/>
                        <a:t> to ±18 </a:t>
                      </a:r>
                      <a:r>
                        <a:rPr lang="en-US" dirty="0" err="1"/>
                        <a:t>Vdc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Output 0-1023 value analog</a:t>
                      </a:r>
                      <a:r>
                        <a:rPr lang="en-US" baseline="0" dirty="0"/>
                        <a:t> and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Analog and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http://hshop.vn/products/cam-bien-anh-sang-quang-tro-2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35.000 VND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Using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photodiode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Split−Supply Range: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­&gt; 6v DC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16bit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http://hshop.vn/products/cam-bien-cuong-do-onh-song-lux-bh1750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60.000 VND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2360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594" y="3879546"/>
            <a:ext cx="2531606" cy="2083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270" y="3879547"/>
            <a:ext cx="2276159" cy="20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514" y="468996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2055" y="292723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Temperature and Humility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46925"/>
              </p:ext>
            </p:extLst>
          </p:nvPr>
        </p:nvGraphicFramePr>
        <p:xfrm>
          <a:off x="1030514" y="921912"/>
          <a:ext cx="10586112" cy="545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686">
                  <a:extLst>
                    <a:ext uri="{9D8B030D-6E8A-4147-A177-3AD203B41FA5}">
                      <a16:colId xmlns:a16="http://schemas.microsoft.com/office/drawing/2014/main" val="392866419"/>
                    </a:ext>
                  </a:extLst>
                </a:gridCol>
                <a:gridCol w="8873426">
                  <a:extLst>
                    <a:ext uri="{9D8B030D-6E8A-4147-A177-3AD203B41FA5}">
                      <a16:colId xmlns:a16="http://schemas.microsoft.com/office/drawing/2014/main" val="3626155877"/>
                    </a:ext>
                  </a:extLst>
                </a:gridCol>
              </a:tblGrid>
              <a:tr h="515002">
                <a:tc>
                  <a:txBody>
                    <a:bodyPr/>
                    <a:lstStyle/>
                    <a:p>
                      <a:r>
                        <a:rPr lang="en-US" dirty="0"/>
                        <a:t>Sensor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98495"/>
                  </a:ext>
                </a:extLst>
              </a:tr>
              <a:tr h="1251511">
                <a:tc>
                  <a:txBody>
                    <a:bodyPr/>
                    <a:lstStyle/>
                    <a:p>
                      <a:r>
                        <a:rPr lang="en-US" dirty="0"/>
                        <a:t>AM2315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0-100% ~</a:t>
                      </a:r>
                      <a:r>
                        <a:rPr lang="en-US" baseline="0" dirty="0"/>
                        <a:t> 2%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-20 -80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0.1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I2C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450.000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90178"/>
                  </a:ext>
                </a:extLst>
              </a:tr>
              <a:tr h="1118417">
                <a:tc>
                  <a:txBody>
                    <a:bodyPr/>
                    <a:lstStyle/>
                    <a:p>
                      <a:r>
                        <a:rPr lang="en-US" dirty="0"/>
                        <a:t>DHT11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0-80% ~</a:t>
                      </a:r>
                      <a:r>
                        <a:rPr lang="en-US" baseline="0" dirty="0"/>
                        <a:t> 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0 - 50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2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1x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30.000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16106"/>
                  </a:ext>
                </a:extLst>
              </a:tr>
              <a:tr h="1118417">
                <a:tc>
                  <a:txBody>
                    <a:bodyPr/>
                    <a:lstStyle/>
                    <a:p>
                      <a:r>
                        <a:rPr lang="en-US" dirty="0"/>
                        <a:t>DHT21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0-100% ~</a:t>
                      </a:r>
                      <a:r>
                        <a:rPr lang="en-US" baseline="0" dirty="0"/>
                        <a:t> 3%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-40 -80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0.5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1x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95.000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51625"/>
                  </a:ext>
                </a:extLst>
              </a:tr>
              <a:tr h="1118417">
                <a:tc>
                  <a:txBody>
                    <a:bodyPr/>
                    <a:lstStyle/>
                    <a:p>
                      <a:r>
                        <a:rPr lang="en-US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H: 0-100% ~</a:t>
                      </a:r>
                      <a:r>
                        <a:rPr lang="en-US" baseline="0" dirty="0"/>
                        <a:t> 2-5%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T: -40 -80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~ 0.5 </a:t>
                      </a:r>
                      <a:r>
                        <a:rPr lang="en-US" baseline="30000" dirty="0"/>
                        <a:t>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</a:t>
                      </a:r>
                      <a:r>
                        <a:rPr lang="en-US" baseline="0" dirty="0"/>
                        <a:t>1x digital/ 0.5Hz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120.000 VNĐ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70871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60" y="2136588"/>
            <a:ext cx="2981928" cy="138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39" y="3178629"/>
            <a:ext cx="205801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596" y="4455887"/>
            <a:ext cx="1736931" cy="153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104" y="5193302"/>
            <a:ext cx="1925619" cy="16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9483" y="317213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Soil Humility Sensor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49811"/>
              </p:ext>
            </p:extLst>
          </p:nvPr>
        </p:nvGraphicFramePr>
        <p:xfrm>
          <a:off x="1930400" y="1132821"/>
          <a:ext cx="8128000" cy="551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728634953"/>
                    </a:ext>
                  </a:extLst>
                </a:gridCol>
              </a:tblGrid>
              <a:tr h="1091930">
                <a:tc>
                  <a:txBody>
                    <a:bodyPr/>
                    <a:lstStyle/>
                    <a:p>
                      <a:r>
                        <a:rPr lang="en-US" dirty="0"/>
                        <a:t>LM393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91349"/>
                  </a:ext>
                </a:extLst>
              </a:tr>
              <a:tr h="4422792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  <a:r>
                        <a:rPr lang="en-US" baseline="0" dirty="0"/>
                        <a:t> 0-1023</a:t>
                      </a:r>
                    </a:p>
                    <a:p>
                      <a:r>
                        <a:rPr lang="en-US" dirty="0"/>
                        <a:t>Data protocols: : </a:t>
                      </a:r>
                      <a:r>
                        <a:rPr lang="en-US" baseline="0" dirty="0"/>
                        <a:t>Analog or Digital</a:t>
                      </a:r>
                    </a:p>
                    <a:p>
                      <a:r>
                        <a:rPr lang="en-US" dirty="0">
                          <a:hlinkClick r:id="rId2"/>
                        </a:rPr>
                        <a:t>http://hshop.vn/products/cam-bien-do-am-dat-2http://hshop.vn/products/cam-bien-do-am-dat-2</a:t>
                      </a:r>
                      <a:endParaRPr lang="en-US" dirty="0"/>
                    </a:p>
                    <a:p>
                      <a:r>
                        <a:rPr lang="en-US" dirty="0"/>
                        <a:t>35.000 VNĐ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857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3280229"/>
            <a:ext cx="3194276" cy="301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1083" y="317213"/>
            <a:ext cx="7184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 Sensor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43516"/>
              </p:ext>
            </p:extLst>
          </p:nvPr>
        </p:nvGraphicFramePr>
        <p:xfrm>
          <a:off x="1103083" y="1132819"/>
          <a:ext cx="10290630" cy="433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315">
                  <a:extLst>
                    <a:ext uri="{9D8B030D-6E8A-4147-A177-3AD203B41FA5}">
                      <a16:colId xmlns:a16="http://schemas.microsoft.com/office/drawing/2014/main" val="138156462"/>
                    </a:ext>
                  </a:extLst>
                </a:gridCol>
                <a:gridCol w="5145315">
                  <a:extLst>
                    <a:ext uri="{9D8B030D-6E8A-4147-A177-3AD203B41FA5}">
                      <a16:colId xmlns:a16="http://schemas.microsoft.com/office/drawing/2014/main" val="313805466"/>
                    </a:ext>
                  </a:extLst>
                </a:gridCol>
              </a:tblGrid>
              <a:tr h="754038">
                <a:tc>
                  <a:txBody>
                    <a:bodyPr/>
                    <a:lstStyle/>
                    <a:p>
                      <a:r>
                        <a:rPr lang="en-US" b="1" dirty="0"/>
                        <a:t>pH KIT with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Atlas scientific pH 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91817"/>
                  </a:ext>
                </a:extLst>
              </a:tr>
              <a:tr h="35774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Power: 3.3 -5 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UART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Full range pH reading from .001 to 14.000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Accurate pH readings down to +/- 0.05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Price: 1,050,000 </a:t>
                      </a:r>
                      <a:r>
                        <a:rPr lang="en-US" dirty="0" err="1"/>
                        <a:t>vnd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Power: 3.3 -5 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protocols: UART, I2C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Full range pH reading from .001 to 14.000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Accurate pH readings down to +/- 0.02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Price: $149.15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179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833" y="3512457"/>
            <a:ext cx="2341499" cy="17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06" y="3512457"/>
            <a:ext cx="1598093" cy="86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06" y="4432143"/>
            <a:ext cx="1649187" cy="9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16" y="3782952"/>
            <a:ext cx="1577121" cy="119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2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7" y="2267998"/>
            <a:ext cx="3117169" cy="28310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3085" y="609601"/>
            <a:ext cx="283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60" y="2267998"/>
            <a:ext cx="37528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34" y="2267998"/>
            <a:ext cx="3576208" cy="24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1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0012" y="2575387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9278" y="2462453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859" y="2254256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0466" y="3431729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1625598" y="2575387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  <a:endCxn id="8" idx="3"/>
          </p:cNvCxnSpPr>
          <p:nvPr/>
        </p:nvCxnSpPr>
        <p:spPr>
          <a:xfrm flipH="1">
            <a:off x="1625599" y="3315616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63619" y="5117204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0466" y="4796073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073" y="5973546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1639205" y="5117204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20" idx="3"/>
          </p:cNvCxnSpPr>
          <p:nvPr/>
        </p:nvCxnSpPr>
        <p:spPr>
          <a:xfrm flipH="1">
            <a:off x="1639206" y="5857433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77226" y="321131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073" y="0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7680" y="1177473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1652812" y="321131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  <a:endCxn id="25" idx="3"/>
          </p:cNvCxnSpPr>
          <p:nvPr/>
        </p:nvCxnSpPr>
        <p:spPr>
          <a:xfrm flipH="1">
            <a:off x="1652813" y="1061360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5" idx="1"/>
          </p:cNvCxnSpPr>
          <p:nvPr/>
        </p:nvCxnSpPr>
        <p:spPr>
          <a:xfrm>
            <a:off x="4308928" y="1061360"/>
            <a:ext cx="1360350" cy="225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5" idx="1"/>
          </p:cNvCxnSpPr>
          <p:nvPr/>
        </p:nvCxnSpPr>
        <p:spPr>
          <a:xfrm>
            <a:off x="4281714" y="3315616"/>
            <a:ext cx="13875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5" idx="1"/>
          </p:cNvCxnSpPr>
          <p:nvPr/>
        </p:nvCxnSpPr>
        <p:spPr>
          <a:xfrm flipV="1">
            <a:off x="4295321" y="3315616"/>
            <a:ext cx="1373957" cy="2541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07924" y="2462452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009016" y="4860666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Mobile App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06832" y="208196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</a:p>
        </p:txBody>
      </p:sp>
      <p:cxnSp>
        <p:nvCxnSpPr>
          <p:cNvPr id="39" name="Straight Arrow Connector 38"/>
          <p:cNvCxnSpPr>
            <a:stCxn id="5" idx="3"/>
            <a:endCxn id="35" idx="1"/>
          </p:cNvCxnSpPr>
          <p:nvPr/>
        </p:nvCxnSpPr>
        <p:spPr>
          <a:xfrm flipV="1">
            <a:off x="8226695" y="3315615"/>
            <a:ext cx="7812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5" idx="0"/>
          </p:cNvCxnSpPr>
          <p:nvPr/>
        </p:nvCxnSpPr>
        <p:spPr>
          <a:xfrm>
            <a:off x="10285541" y="1914521"/>
            <a:ext cx="1092" cy="547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6" idx="0"/>
          </p:cNvCxnSpPr>
          <p:nvPr/>
        </p:nvCxnSpPr>
        <p:spPr>
          <a:xfrm>
            <a:off x="10286633" y="4168777"/>
            <a:ext cx="1092" cy="69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80247" y="19145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8894" y="3066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16643" y="46114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25393" y="30623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2687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408</Words>
  <Application>Microsoft Office PowerPoint</Application>
  <PresentationFormat>Widescreen</PresentationFormat>
  <Paragraphs>206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Smart Garden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Garden</dc:title>
  <dc:creator>ThanhSang Phan</dc:creator>
  <cp:lastModifiedBy>ThanhSang Phan</cp:lastModifiedBy>
  <cp:revision>28</cp:revision>
  <dcterms:created xsi:type="dcterms:W3CDTF">2016-05-19T02:26:20Z</dcterms:created>
  <dcterms:modified xsi:type="dcterms:W3CDTF">2016-05-19T18:30:50Z</dcterms:modified>
</cp:coreProperties>
</file>