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2" r:id="rId5"/>
    <p:sldId id="263" r:id="rId6"/>
    <p:sldId id="265" r:id="rId7"/>
    <p:sldId id="264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Reporting (Week 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159467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Design and implement the model of smart garden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Group 1 - Increment 1</a:t>
            </a:r>
          </a:p>
        </p:txBody>
      </p:sp>
    </p:spTree>
    <p:extLst>
      <p:ext uri="{BB962C8B-B14F-4D97-AF65-F5344CB8AC3E}">
        <p14:creationId xmlns:p14="http://schemas.microsoft.com/office/powerpoint/2010/main" val="4119087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/>
              <a:t>Increment 1 – Completed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 startAt="3"/>
            </a:pPr>
            <a:r>
              <a:rPr lang="en-US" dirty="0"/>
              <a:t>Research RF connection (</a:t>
            </a:r>
            <a:r>
              <a:rPr lang="en-US" dirty="0" err="1"/>
              <a:t>Chinhph</a:t>
            </a:r>
            <a:r>
              <a:rPr lang="en-US" dirty="0"/>
              <a:t>)</a:t>
            </a:r>
          </a:p>
          <a:p>
            <a:pPr lvl="1" indent="-342900">
              <a:buSzPct val="100000"/>
              <a:buFont typeface="+mj-lt"/>
              <a:buAutoNum type="alphaLcPeriod"/>
            </a:pPr>
            <a:r>
              <a:rPr lang="en-US" dirty="0"/>
              <a:t>FM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108" y="2439451"/>
            <a:ext cx="7287432" cy="3435762"/>
          </a:xfrm>
          <a:prstGeom prst="rect">
            <a:avLst/>
          </a:prstGeom>
        </p:spPr>
      </p:pic>
      <p:pic>
        <p:nvPicPr>
          <p:cNvPr id="6" name="Picture 5" descr="http://k2.arduino.vn/img/2014/11/02/0/800_882450-1414901135-0-how-is-data-put-on-radio-waves---mozilla-firefox-5.750x27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191" y="2548329"/>
            <a:ext cx="6846504" cy="2473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204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/>
              <a:t>Increment 1 – Completed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 startAt="4"/>
            </a:pPr>
            <a:r>
              <a:rPr lang="en-US" dirty="0"/>
              <a:t>Tools &amp; Technique to build Web server (</a:t>
            </a:r>
            <a:r>
              <a:rPr lang="en-US" dirty="0" err="1"/>
              <a:t>Phaplv</a:t>
            </a:r>
            <a:r>
              <a:rPr lang="en-US" dirty="0"/>
              <a:t>)</a:t>
            </a:r>
          </a:p>
          <a:p>
            <a:pPr>
              <a:buSzPct val="100000"/>
              <a:buFont typeface="+mj-lt"/>
              <a:buAutoNum type="arabicPeriod" startAt="4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803" y="2128057"/>
            <a:ext cx="2459750" cy="2705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2530443"/>
            <a:ext cx="2479076" cy="247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61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484" y="2008682"/>
            <a:ext cx="7593165" cy="4669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/>
              <a:t>Increment 1 – Completed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 startAt="5"/>
            </a:pPr>
            <a:r>
              <a:rPr lang="en-US" dirty="0"/>
              <a:t>Design Database (</a:t>
            </a:r>
            <a:r>
              <a:rPr lang="en-US" dirty="0" err="1"/>
              <a:t>Sangpt</a:t>
            </a:r>
            <a:r>
              <a:rPr lang="en-US" dirty="0"/>
              <a:t>, </a:t>
            </a:r>
            <a:r>
              <a:rPr lang="en-US" dirty="0" err="1"/>
              <a:t>Phaplv</a:t>
            </a:r>
            <a:r>
              <a:rPr lang="en-US" dirty="0"/>
              <a:t>)</a:t>
            </a:r>
          </a:p>
          <a:p>
            <a:pPr>
              <a:buSzPct val="100000"/>
              <a:buFont typeface="+mj-lt"/>
              <a:buAutoNum type="arabicPeriod" startAt="5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79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/>
              <a:t>Increment 1 – In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dirty="0"/>
              <a:t>Temperature and humidity sensors (</a:t>
            </a:r>
            <a:r>
              <a:rPr lang="en-US" dirty="0" err="1"/>
              <a:t>Sangpt</a:t>
            </a:r>
            <a:r>
              <a:rPr lang="en-US" dirty="0"/>
              <a:t>)</a:t>
            </a:r>
          </a:p>
          <a:p>
            <a:pPr>
              <a:buSzPct val="100000"/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152" y="3881413"/>
            <a:ext cx="4031482" cy="28178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524" y="1934773"/>
            <a:ext cx="2657318" cy="1946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0411" y="1934773"/>
            <a:ext cx="2344816" cy="194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83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/>
              <a:t>Increment 1 – In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/>
              <a:t>Load indexes of sensors (Sangpt)</a:t>
            </a:r>
          </a:p>
          <a:p>
            <a:pPr>
              <a:buSzPct val="100000"/>
              <a:buFont typeface="+mj-lt"/>
              <a:buAutoNum type="arabicPeriod"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70" y="2308363"/>
            <a:ext cx="2875335" cy="21636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941" y="2060672"/>
            <a:ext cx="3418618" cy="3418618"/>
          </a:xfrm>
          <a:prstGeom prst="rect">
            <a:avLst/>
          </a:prstGeom>
        </p:spPr>
      </p:pic>
      <p:sp>
        <p:nvSpPr>
          <p:cNvPr id="13" name="Left-Right Arrow 12"/>
          <p:cNvSpPr/>
          <p:nvPr/>
        </p:nvSpPr>
        <p:spPr>
          <a:xfrm>
            <a:off x="3777521" y="3507698"/>
            <a:ext cx="1285546" cy="3897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11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/>
              <a:t>Increment 1 – In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 startAt="2"/>
            </a:pPr>
            <a:r>
              <a:rPr lang="en-US" dirty="0"/>
              <a:t>Design Webserver – MVC (</a:t>
            </a:r>
            <a:r>
              <a:rPr lang="en-US" dirty="0" err="1"/>
              <a:t>Phaplv</a:t>
            </a:r>
            <a:r>
              <a:rPr lang="en-US" dirty="0"/>
              <a:t>)</a:t>
            </a:r>
          </a:p>
          <a:p>
            <a:pPr>
              <a:buSzPct val="100000"/>
              <a:buFont typeface="+mj-lt"/>
              <a:buAutoNum type="arabicPeriod" startAt="2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81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761114"/>
              </p:ext>
            </p:extLst>
          </p:nvPr>
        </p:nvGraphicFramePr>
        <p:xfrm>
          <a:off x="2039938" y="0"/>
          <a:ext cx="5084761" cy="68579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9959">
                  <a:extLst>
                    <a:ext uri="{9D8B030D-6E8A-4147-A177-3AD203B41FA5}">
                      <a16:colId xmlns:a16="http://schemas.microsoft.com/office/drawing/2014/main" val="3242913182"/>
                    </a:ext>
                  </a:extLst>
                </a:gridCol>
                <a:gridCol w="593972">
                  <a:extLst>
                    <a:ext uri="{9D8B030D-6E8A-4147-A177-3AD203B41FA5}">
                      <a16:colId xmlns:a16="http://schemas.microsoft.com/office/drawing/2014/main" val="2455851633"/>
                    </a:ext>
                  </a:extLst>
                </a:gridCol>
                <a:gridCol w="917957">
                  <a:extLst>
                    <a:ext uri="{9D8B030D-6E8A-4147-A177-3AD203B41FA5}">
                      <a16:colId xmlns:a16="http://schemas.microsoft.com/office/drawing/2014/main" val="2636895492"/>
                    </a:ext>
                  </a:extLst>
                </a:gridCol>
                <a:gridCol w="620970">
                  <a:extLst>
                    <a:ext uri="{9D8B030D-6E8A-4147-A177-3AD203B41FA5}">
                      <a16:colId xmlns:a16="http://schemas.microsoft.com/office/drawing/2014/main" val="3969962045"/>
                    </a:ext>
                  </a:extLst>
                </a:gridCol>
                <a:gridCol w="935956">
                  <a:extLst>
                    <a:ext uri="{9D8B030D-6E8A-4147-A177-3AD203B41FA5}">
                      <a16:colId xmlns:a16="http://schemas.microsoft.com/office/drawing/2014/main" val="143859425"/>
                    </a:ext>
                  </a:extLst>
                </a:gridCol>
                <a:gridCol w="1115947">
                  <a:extLst>
                    <a:ext uri="{9D8B030D-6E8A-4147-A177-3AD203B41FA5}">
                      <a16:colId xmlns:a16="http://schemas.microsoft.com/office/drawing/2014/main" val="2092018517"/>
                    </a:ext>
                  </a:extLst>
                </a:gridCol>
              </a:tblGrid>
              <a:tr h="24886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Plant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PH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Light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Humidity(%)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Temperature(độ C)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Temperature of soil(%)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3752653741"/>
                  </a:ext>
                </a:extLst>
              </a:tr>
              <a:tr h="24886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Bắp (Ngô)</a:t>
                      </a:r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5.7 – 7.5</a:t>
                      </a:r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cây sáng ngắn ngày</a:t>
                      </a:r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45</a:t>
                      </a:r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32-35</a:t>
                      </a:r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60-70</a:t>
                      </a:r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3330073021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Họ bầu bí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5.5 – 6.8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3387283523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Bông cải xanh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6.0 – 6.5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2871693167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Cà chua</a:t>
                      </a:r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6.0 – 7.0</a:t>
                      </a:r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500" u="none" strike="noStrike">
                          <a:effectLst/>
                        </a:rPr>
                        <a:t>cây ưa sáng</a:t>
                      </a:r>
                      <a:endParaRPr lang="vi-VN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40-60</a:t>
                      </a:r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21-24</a:t>
                      </a:r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209194766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Cà phê</a:t>
                      </a:r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6.0 – 6.5</a:t>
                      </a:r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thích as tán xạ</a:t>
                      </a:r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&gt;70</a:t>
                      </a:r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20-22</a:t>
                      </a:r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3230300942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Cà rốt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5.5 – 7.0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1443060950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Cà tím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6.0 – 7.0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541752645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Cải bắp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6.5 – 7.0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2918214855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Củ cải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5.8 – 6.8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977359255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Cải thảo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6.5 – 7.0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1229683918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Cam quýt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5.5 -6.0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3797133829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Cao su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5.0 – 6.8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3100586634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vi-VN" sz="500" u="none" strike="noStrike">
                          <a:effectLst/>
                        </a:rPr>
                        <a:t>Cát tường</a:t>
                      </a:r>
                      <a:endParaRPr lang="vi-V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5.5 – 7.5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2620988028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vi-VN" sz="500" u="none" strike="noStrike">
                          <a:effectLst/>
                        </a:rPr>
                        <a:t>Cẩm chướng</a:t>
                      </a:r>
                      <a:endParaRPr lang="vi-V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6.0 – 6.8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251746601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Cẩm tú cầu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4.5 – 8.0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433523674"/>
                  </a:ext>
                </a:extLst>
              </a:tr>
              <a:tr h="248862">
                <a:tc>
                  <a:txBody>
                    <a:bodyPr/>
                    <a:lstStyle/>
                    <a:p>
                      <a:pPr algn="l" fontAlgn="b"/>
                      <a:r>
                        <a:rPr lang="vi-VN" sz="500" u="none" strike="noStrike">
                          <a:effectLst/>
                        </a:rPr>
                        <a:t>Đậu đỗ (đỗ tương)</a:t>
                      </a:r>
                      <a:endParaRPr lang="vi-V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6.0-7.0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3461384977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Đậu phộng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5.3 – 6.6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3518643106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Dâu tây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5.5 – 6.8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1708509636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vi-VN" sz="500" u="none" strike="noStrike">
                          <a:effectLst/>
                        </a:rPr>
                        <a:t>Đậu tương</a:t>
                      </a:r>
                      <a:endParaRPr lang="vi-V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5.5 – 7.0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1853165608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Đồng tiền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6.5 – 7.0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1022151015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vi-VN" sz="500" u="none" strike="noStrike">
                          <a:effectLst/>
                        </a:rPr>
                        <a:t>Dưa hấu</a:t>
                      </a:r>
                      <a:endParaRPr lang="vi-VN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5.5 – 6.5</a:t>
                      </a:r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500" u="none" strike="noStrike">
                          <a:effectLst/>
                        </a:rPr>
                        <a:t>Cây ưa sáng</a:t>
                      </a:r>
                      <a:endParaRPr lang="vi-VN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40-60</a:t>
                      </a:r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25-30</a:t>
                      </a:r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317232048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Xà lách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6.0 – 7.0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3885913665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Bông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5.0 -7.0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2667432621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Cây chè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4.5-5.5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30-50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1418641095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Hành tây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6.4-7.9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3061280924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Cà chua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6.3-6.7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2137722100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Trà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5.0 – 6.0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666624346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Cây tiêu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5.5 – 7.0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4054941783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Thuốc lá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5.5 – 6.5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4188694522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Thanh long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4.0 – 6.0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637278843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vi-VN" sz="500" u="none" strike="noStrike">
                          <a:effectLst/>
                        </a:rPr>
                        <a:t>Súp lơ</a:t>
                      </a:r>
                      <a:endParaRPr lang="vi-V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5.5 – 7.0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496736508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Ớt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6.0 – 7.5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1362709098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Nho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6.0 – 7.5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30-50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3298299792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Mía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5.0 – 8.0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2577929212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Mai vàng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6.5 – 7.0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760604085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Lúa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5.5 – 6.5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32-37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3167116288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Lily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6.0 – 8.0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20-30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2498398325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Khoai tây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5.0 – 6.0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30-50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3206933821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Khoai lang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5.5 – 6.8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3340859805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Hoa lan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6.5 – 7.0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92904748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Hoa hồng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5.9 – 7.0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30-35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2785872419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Cúc nhật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6.0 – 8.0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2696458193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Hành tỏi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6.0 – 7.0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3088137727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Gừng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6.0 – 6.5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4204249092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vi-VN" sz="500" u="none" strike="noStrike">
                          <a:effectLst/>
                        </a:rPr>
                        <a:t>Dưa leo</a:t>
                      </a:r>
                      <a:endParaRPr lang="vi-V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6.0 – 7.0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2137108021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Rau gia vị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5.5 – 7.0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1838881156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Khoai mì (sắn)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6.0 – 7.0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2649061730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vi-VN" sz="500" u="none" strike="noStrike">
                          <a:effectLst/>
                        </a:rPr>
                        <a:t>Cây bơ</a:t>
                      </a:r>
                      <a:endParaRPr lang="vi-V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5.0 – 6.0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140916797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vi-VN" sz="500" u="none" strike="noStrike">
                          <a:effectLst/>
                        </a:rPr>
                        <a:t>Dưa chuột</a:t>
                      </a:r>
                      <a:endParaRPr lang="vi-VN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6.5-7.0</a:t>
                      </a:r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10-12h/ngay</a:t>
                      </a:r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85-95</a:t>
                      </a:r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20-30</a:t>
                      </a:r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1389347021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Chuối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6.0-6.5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 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505756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2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/>
              <a:t>Increment 1 – Delay &amp;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dirty="0"/>
              <a:t>Hardware: late of order MCU and soil moisture sensor.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dirty="0"/>
              <a:t>Lack of face to face working together.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dirty="0"/>
              <a:t>Lack of member share of understand.</a:t>
            </a:r>
          </a:p>
          <a:p>
            <a:pPr>
              <a:buSzPct val="100000"/>
              <a:buFont typeface="+mj-lt"/>
              <a:buAutoNum type="arabicPeriod"/>
            </a:pPr>
            <a:endParaRPr lang="en-US" dirty="0"/>
          </a:p>
          <a:p>
            <a:pPr>
              <a:buSzPct val="100000"/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2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/>
              <a:t>Increment 1 – Goals &amp; Deliverable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dirty="0"/>
              <a:t>Goals</a:t>
            </a:r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/>
              <a:t>Understanding interfaces and protocol in system.</a:t>
            </a:r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/>
              <a:t>Identify sensors, will be used in system.</a:t>
            </a:r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/>
              <a:t>Given clearly model for overview of system.</a:t>
            </a:r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/>
              <a:t>Order fixed hardware.</a:t>
            </a:r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/>
              <a:t>Given a basic design in backend and framework.</a:t>
            </a:r>
          </a:p>
          <a:p>
            <a:pPr marL="400050">
              <a:buSzPct val="100000"/>
              <a:buFont typeface="+mj-lt"/>
              <a:buAutoNum type="arabicPeriod"/>
            </a:pPr>
            <a:r>
              <a:rPr lang="en-US" dirty="0"/>
              <a:t>Deliverable</a:t>
            </a:r>
          </a:p>
          <a:p>
            <a:pPr marL="457200" lvl="1" indent="0">
              <a:buSzPct val="100000"/>
              <a:buNone/>
            </a:pPr>
            <a:r>
              <a:rPr lang="en-US" dirty="0"/>
              <a:t>Software Project Management Plan</a:t>
            </a:r>
          </a:p>
          <a:p>
            <a:pPr marL="457200" lvl="1" indent="0">
              <a:buSzPct val="100000"/>
              <a:buNone/>
            </a:pPr>
            <a:r>
              <a:rPr lang="en-US" dirty="0"/>
              <a:t>Software Requirement Specification</a:t>
            </a:r>
          </a:p>
          <a:p>
            <a:pPr>
              <a:buSzPct val="100000"/>
              <a:buFont typeface="+mj-lt"/>
              <a:buAutoNum type="arabicPeriod"/>
            </a:pPr>
            <a:endParaRPr lang="en-US" dirty="0"/>
          </a:p>
          <a:p>
            <a:pPr>
              <a:buSzPct val="100000"/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77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/>
              <a:t>Increment 1 – To do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dirty="0"/>
              <a:t>Research:</a:t>
            </a:r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/>
              <a:t>Temperature and humidity sensors</a:t>
            </a:r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C: connect sensors with CC1310 in Sub Controller</a:t>
            </a:r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/>
              <a:t>UART: communication in Main Controller (CC1310 with Raspberry)</a:t>
            </a:r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/>
              <a:t>RF: connection between Main Controller with Sub Controller</a:t>
            </a:r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/>
              <a:t>Load indexes of sensors to MCU</a:t>
            </a:r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/>
              <a:t>Tools and technique to build web server</a:t>
            </a:r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/>
              <a:t>Android Application UI</a:t>
            </a:r>
          </a:p>
          <a:p>
            <a:pPr marL="400050">
              <a:buSzPct val="100000"/>
              <a:buFont typeface="+mj-lt"/>
              <a:buAutoNum type="arabicPeriod"/>
            </a:pPr>
            <a:r>
              <a:rPr lang="en-US" dirty="0"/>
              <a:t>Design</a:t>
            </a:r>
          </a:p>
          <a:p>
            <a:pPr marL="857250" lvl="1" indent="-342900">
              <a:buSzPct val="100000"/>
              <a:buFont typeface="+mj-lt"/>
              <a:buAutoNum type="alphaLcPeriod"/>
            </a:pPr>
            <a:r>
              <a:rPr lang="en-US" dirty="0"/>
              <a:t>System Database</a:t>
            </a:r>
          </a:p>
          <a:p>
            <a:pPr marL="857250" lvl="1" indent="-342900">
              <a:buSzPct val="100000"/>
              <a:buFont typeface="+mj-lt"/>
              <a:buAutoNum type="alphaLcPeriod"/>
            </a:pPr>
            <a:r>
              <a:rPr lang="en-US" dirty="0"/>
              <a:t>Webserver</a:t>
            </a:r>
          </a:p>
        </p:txBody>
      </p:sp>
    </p:spTree>
    <p:extLst>
      <p:ext uri="{BB962C8B-B14F-4D97-AF65-F5344CB8AC3E}">
        <p14:creationId xmlns:p14="http://schemas.microsoft.com/office/powerpoint/2010/main" val="195976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/>
              <a:t>Increment 1 – Completed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dirty="0"/>
              <a:t>Research I</a:t>
            </a:r>
            <a:r>
              <a:rPr lang="en-US" baseline="30000" dirty="0"/>
              <a:t>2</a:t>
            </a:r>
            <a:r>
              <a:rPr lang="en-US" dirty="0"/>
              <a:t>C protocol (</a:t>
            </a:r>
            <a:r>
              <a:rPr lang="en-US"/>
              <a:t>Nghihh)</a:t>
            </a:r>
            <a:endParaRPr lang="en-US" dirty="0"/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/>
              <a:t>Structure and Principles</a:t>
            </a:r>
          </a:p>
          <a:p>
            <a:pPr marL="457200" lvl="1" indent="0">
              <a:buSzPct val="100000"/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451720"/>
            <a:ext cx="6845300" cy="320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2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/>
              <a:t>Increment 1 – Completed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dirty="0"/>
              <a:t>Research I</a:t>
            </a:r>
            <a:r>
              <a:rPr lang="en-US" baseline="30000" dirty="0"/>
              <a:t>2</a:t>
            </a:r>
            <a:r>
              <a:rPr lang="en-US" dirty="0"/>
              <a:t>C protocol (</a:t>
            </a:r>
            <a:r>
              <a:rPr lang="en-US" dirty="0" err="1"/>
              <a:t>Nghihh</a:t>
            </a:r>
            <a:r>
              <a:rPr lang="en-US" dirty="0"/>
              <a:t> &amp; </a:t>
            </a:r>
            <a:r>
              <a:rPr lang="en-US" dirty="0" err="1"/>
              <a:t>Chinhph</a:t>
            </a:r>
            <a:r>
              <a:rPr lang="en-US" dirty="0"/>
              <a:t>)</a:t>
            </a:r>
          </a:p>
          <a:p>
            <a:pPr marL="800100" lvl="1" indent="-342900">
              <a:buSzPct val="100000"/>
              <a:buFont typeface="+mj-lt"/>
              <a:buAutoNum type="alphaLcPeriod" startAt="2"/>
            </a:pPr>
            <a:r>
              <a:rPr lang="en-US" dirty="0"/>
              <a:t>Activity Mode</a:t>
            </a:r>
          </a:p>
          <a:p>
            <a:pPr marL="857250" lvl="2" indent="0">
              <a:buSzPct val="100000"/>
              <a:buNone/>
            </a:pPr>
            <a:r>
              <a:rPr lang="en-US" dirty="0"/>
              <a:t>Based on Speed:</a:t>
            </a:r>
          </a:p>
          <a:p>
            <a:pPr marL="857250" lvl="2" indent="0">
              <a:buSzPct val="100000"/>
              <a:buNone/>
            </a:pPr>
            <a:r>
              <a:rPr lang="en-US" dirty="0"/>
              <a:t>+ Standard Mode</a:t>
            </a:r>
          </a:p>
          <a:p>
            <a:pPr marL="857250" lvl="2" indent="0">
              <a:buSzPct val="100000"/>
              <a:buNone/>
            </a:pPr>
            <a:r>
              <a:rPr lang="en-US" dirty="0"/>
              <a:t>+ Low-Speed Mode</a:t>
            </a:r>
          </a:p>
          <a:p>
            <a:pPr marL="857250" lvl="2" indent="0">
              <a:buSzPct val="100000"/>
              <a:buNone/>
            </a:pPr>
            <a:r>
              <a:rPr lang="en-US" dirty="0"/>
              <a:t>Based on Master – Slave Relative</a:t>
            </a:r>
          </a:p>
          <a:p>
            <a:pPr marL="857250" lvl="2" indent="0">
              <a:buSzPct val="100000"/>
              <a:buNone/>
            </a:pPr>
            <a:r>
              <a:rPr lang="en-US" dirty="0"/>
              <a:t>+ One Master – One Slave</a:t>
            </a:r>
          </a:p>
          <a:p>
            <a:pPr marL="857250" lvl="2" indent="0">
              <a:buSzPct val="100000"/>
              <a:buNone/>
            </a:pPr>
            <a:r>
              <a:rPr lang="en-US" dirty="0"/>
              <a:t>+ One Master – Many Slave</a:t>
            </a:r>
          </a:p>
          <a:p>
            <a:pPr marL="857250" lvl="2" indent="0">
              <a:buSzPct val="100000"/>
              <a:buNone/>
            </a:pPr>
            <a:r>
              <a:rPr lang="en-US" dirty="0"/>
              <a:t>+ Many Master – Many Slave</a:t>
            </a:r>
          </a:p>
        </p:txBody>
      </p:sp>
    </p:spTree>
    <p:extLst>
      <p:ext uri="{BB962C8B-B14F-4D97-AF65-F5344CB8AC3E}">
        <p14:creationId xmlns:p14="http://schemas.microsoft.com/office/powerpoint/2010/main" val="29898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/>
              <a:t>Increment 1 – Completed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dirty="0"/>
              <a:t>Research I</a:t>
            </a:r>
            <a:r>
              <a:rPr lang="en-US" baseline="30000" dirty="0"/>
              <a:t>2</a:t>
            </a:r>
            <a:r>
              <a:rPr lang="en-US" dirty="0"/>
              <a:t>C protocol (</a:t>
            </a:r>
            <a:r>
              <a:rPr lang="en-US" dirty="0" err="1"/>
              <a:t>Nghihh</a:t>
            </a:r>
            <a:r>
              <a:rPr lang="en-US" dirty="0"/>
              <a:t> &amp; </a:t>
            </a:r>
            <a:r>
              <a:rPr lang="en-US" dirty="0" err="1"/>
              <a:t>Chinhph</a:t>
            </a:r>
            <a:r>
              <a:rPr lang="en-US" dirty="0"/>
              <a:t>)</a:t>
            </a:r>
          </a:p>
          <a:p>
            <a:pPr marL="800100" lvl="1" indent="-342900">
              <a:buSzPct val="100000"/>
              <a:buFont typeface="+mj-lt"/>
              <a:buAutoNum type="alphaLcPeriod" startAt="2"/>
            </a:pPr>
            <a:r>
              <a:rPr lang="en-US" dirty="0"/>
              <a:t>Activity Mode</a:t>
            </a:r>
          </a:p>
          <a:p>
            <a:pPr marL="857250" lvl="2" indent="0">
              <a:buSzPct val="100000"/>
              <a:buNone/>
            </a:pPr>
            <a:r>
              <a:rPr lang="en-US" dirty="0"/>
              <a:t>Based on Speed:</a:t>
            </a:r>
          </a:p>
          <a:p>
            <a:pPr marL="857250" lvl="2" indent="0">
              <a:buSzPct val="100000"/>
              <a:buNone/>
            </a:pPr>
            <a:r>
              <a:rPr lang="en-US" dirty="0"/>
              <a:t>+ Standard Mode</a:t>
            </a:r>
          </a:p>
          <a:p>
            <a:pPr marL="857250" lvl="2" indent="0">
              <a:buSzPct val="100000"/>
              <a:buNone/>
            </a:pPr>
            <a:r>
              <a:rPr lang="en-US" dirty="0"/>
              <a:t>+ Low-Speed Mode</a:t>
            </a:r>
          </a:p>
          <a:p>
            <a:pPr marL="857250" lvl="2" indent="0">
              <a:buSzPct val="100000"/>
              <a:buNone/>
            </a:pPr>
            <a:r>
              <a:rPr lang="en-US" dirty="0"/>
              <a:t>Based on Master – Slave Relative</a:t>
            </a:r>
          </a:p>
          <a:p>
            <a:pPr marL="857250" lvl="2" indent="0">
              <a:buSzPct val="100000"/>
              <a:buNone/>
            </a:pPr>
            <a:r>
              <a:rPr lang="en-US" dirty="0"/>
              <a:t>+ One Master – One Slave</a:t>
            </a:r>
          </a:p>
          <a:p>
            <a:pPr marL="857250" lvl="2" indent="0">
              <a:buSzPct val="100000"/>
              <a:buNone/>
            </a:pPr>
            <a:r>
              <a:rPr lang="en-US" dirty="0"/>
              <a:t>+ One Master – Many Slave</a:t>
            </a:r>
          </a:p>
          <a:p>
            <a:pPr marL="857250" lvl="2" indent="0">
              <a:buSzPct val="100000"/>
              <a:buNone/>
            </a:pPr>
            <a:r>
              <a:rPr lang="en-US" dirty="0"/>
              <a:t>+ Many Master – Many Slave</a:t>
            </a:r>
          </a:p>
        </p:txBody>
      </p:sp>
    </p:spTree>
    <p:extLst>
      <p:ext uri="{BB962C8B-B14F-4D97-AF65-F5344CB8AC3E}">
        <p14:creationId xmlns:p14="http://schemas.microsoft.com/office/powerpoint/2010/main" val="3965674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/>
              <a:t>Increment 1 – Completed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dirty="0"/>
              <a:t>Research I</a:t>
            </a:r>
            <a:r>
              <a:rPr lang="en-US" baseline="30000" dirty="0"/>
              <a:t>2</a:t>
            </a:r>
            <a:r>
              <a:rPr lang="en-US" dirty="0"/>
              <a:t>C protocol (</a:t>
            </a:r>
            <a:r>
              <a:rPr lang="en-US" dirty="0" err="1"/>
              <a:t>Nghihh</a:t>
            </a:r>
            <a:r>
              <a:rPr lang="en-US" dirty="0"/>
              <a:t> &amp; </a:t>
            </a:r>
            <a:r>
              <a:rPr lang="en-US" dirty="0" err="1"/>
              <a:t>Chinhph</a:t>
            </a:r>
            <a:r>
              <a:rPr lang="en-US" dirty="0"/>
              <a:t>)</a:t>
            </a:r>
          </a:p>
          <a:p>
            <a:pPr marL="800100" lvl="1" indent="-342900">
              <a:buSzPct val="100000"/>
              <a:buFont typeface="+mj-lt"/>
              <a:buAutoNum type="alphaLcPeriod" startAt="3"/>
            </a:pPr>
            <a:r>
              <a:rPr lang="en-US" dirty="0"/>
              <a:t>Addressed and Data Transfer</a:t>
            </a:r>
          </a:p>
          <a:p>
            <a:pPr marL="457200" lvl="1" indent="0">
              <a:buSzPct val="100000"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060" y="2399627"/>
            <a:ext cx="6215216" cy="274070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131" y="2879572"/>
            <a:ext cx="4531872" cy="1780817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929" y="2399627"/>
            <a:ext cx="6320276" cy="390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7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/>
              <a:t>Increment 1 – Completed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 startAt="3"/>
            </a:pPr>
            <a:r>
              <a:rPr lang="en-US" dirty="0"/>
              <a:t>Research RF connection</a:t>
            </a:r>
          </a:p>
          <a:p>
            <a:pPr marL="400050" lvl="1" indent="0">
              <a:buSzPct val="100000"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004" y="1961789"/>
            <a:ext cx="5906125" cy="361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56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/>
              <a:t>Increment 1 – Completed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 startAt="3"/>
            </a:pPr>
            <a:r>
              <a:rPr lang="en-US" dirty="0"/>
              <a:t>Research RF connection</a:t>
            </a:r>
          </a:p>
          <a:p>
            <a:pPr lvl="1" indent="-342900">
              <a:buSzPct val="100000"/>
              <a:buFont typeface="+mj-lt"/>
              <a:buAutoNum type="alphaLcPeriod"/>
            </a:pPr>
            <a:r>
              <a:rPr lang="en-US" dirty="0"/>
              <a:t>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108" y="2439451"/>
            <a:ext cx="6551918" cy="3435762"/>
          </a:xfrm>
          <a:prstGeom prst="rect">
            <a:avLst/>
          </a:prstGeom>
        </p:spPr>
      </p:pic>
      <p:pic>
        <p:nvPicPr>
          <p:cNvPr id="6" name="Picture 5" descr="http://k1.arduino.vn/img/2014/11/02/0/845_123450-1414901133-0-how-is-data-put-on-radio-waves---mozilla-firefox-4.750x185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860" y="2878111"/>
            <a:ext cx="6496563" cy="16021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564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221</TotalTime>
  <Words>663</Words>
  <Application>Microsoft Office PowerPoint</Application>
  <PresentationFormat>Widescreen</PresentationFormat>
  <Paragraphs>295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Progress Reporting (Week 3)</vt:lpstr>
      <vt:lpstr>Increment 1 – Goals &amp; Deliverable</vt:lpstr>
      <vt:lpstr>Increment 1 – To do list</vt:lpstr>
      <vt:lpstr>Increment 1 – Completed</vt:lpstr>
      <vt:lpstr>Increment 1 – Completed</vt:lpstr>
      <vt:lpstr>Increment 1 – Completed</vt:lpstr>
      <vt:lpstr>Increment 1 – Completed</vt:lpstr>
      <vt:lpstr>Increment 1 – Completed</vt:lpstr>
      <vt:lpstr>Increment 1 – Completed</vt:lpstr>
      <vt:lpstr>Increment 1 – Completed</vt:lpstr>
      <vt:lpstr>Increment 1 – Completed</vt:lpstr>
      <vt:lpstr>Increment 1 – Completed</vt:lpstr>
      <vt:lpstr>Increment 1 – In progress</vt:lpstr>
      <vt:lpstr>Increment 1 – In progress</vt:lpstr>
      <vt:lpstr>Increment 1 – In progress</vt:lpstr>
      <vt:lpstr>PowerPoint Presentation</vt:lpstr>
      <vt:lpstr>Increment 1 – Delay &amp; Risks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Reporting</dc:title>
  <dc:creator>Phong Du</dc:creator>
  <cp:lastModifiedBy>ThanhSang Phan</cp:lastModifiedBy>
  <cp:revision>19</cp:revision>
  <dcterms:created xsi:type="dcterms:W3CDTF">2016-05-25T02:22:08Z</dcterms:created>
  <dcterms:modified xsi:type="dcterms:W3CDTF">2016-05-25T07:17:36Z</dcterms:modified>
</cp:coreProperties>
</file>