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3"/>
  </p:notesMasterIdLst>
  <p:handoutMasterIdLst>
    <p:handoutMasterId r:id="rId74"/>
  </p:handoutMasterIdLst>
  <p:sldIdLst>
    <p:sldId id="469" r:id="rId2"/>
    <p:sldId id="473" r:id="rId3"/>
    <p:sldId id="390" r:id="rId4"/>
    <p:sldId id="495" r:id="rId5"/>
    <p:sldId id="414" r:id="rId6"/>
    <p:sldId id="413" r:id="rId7"/>
    <p:sldId id="474" r:id="rId8"/>
    <p:sldId id="475" r:id="rId9"/>
    <p:sldId id="476" r:id="rId10"/>
    <p:sldId id="477" r:id="rId11"/>
    <p:sldId id="478" r:id="rId12"/>
    <p:sldId id="479" r:id="rId13"/>
    <p:sldId id="480" r:id="rId14"/>
    <p:sldId id="427" r:id="rId15"/>
    <p:sldId id="430" r:id="rId16"/>
    <p:sldId id="431" r:id="rId17"/>
    <p:sldId id="433" r:id="rId18"/>
    <p:sldId id="468" r:id="rId19"/>
    <p:sldId id="470" r:id="rId20"/>
    <p:sldId id="432" r:id="rId21"/>
    <p:sldId id="434" r:id="rId22"/>
    <p:sldId id="440" r:id="rId23"/>
    <p:sldId id="441" r:id="rId24"/>
    <p:sldId id="435" r:id="rId25"/>
    <p:sldId id="436" r:id="rId26"/>
    <p:sldId id="437" r:id="rId27"/>
    <p:sldId id="438" r:id="rId28"/>
    <p:sldId id="442" r:id="rId29"/>
    <p:sldId id="444" r:id="rId30"/>
    <p:sldId id="439" r:id="rId31"/>
    <p:sldId id="471" r:id="rId32"/>
    <p:sldId id="417" r:id="rId33"/>
    <p:sldId id="422" r:id="rId34"/>
    <p:sldId id="423" r:id="rId35"/>
    <p:sldId id="424" r:id="rId36"/>
    <p:sldId id="425" r:id="rId37"/>
    <p:sldId id="426" r:id="rId38"/>
    <p:sldId id="472" r:id="rId39"/>
    <p:sldId id="484" r:id="rId40"/>
    <p:sldId id="494" r:id="rId41"/>
    <p:sldId id="449" r:id="rId42"/>
    <p:sldId id="445" r:id="rId43"/>
    <p:sldId id="446" r:id="rId44"/>
    <p:sldId id="485" r:id="rId45"/>
    <p:sldId id="492" r:id="rId46"/>
    <p:sldId id="447" r:id="rId47"/>
    <p:sldId id="450" r:id="rId48"/>
    <p:sldId id="448" r:id="rId49"/>
    <p:sldId id="486" r:id="rId50"/>
    <p:sldId id="453" r:id="rId51"/>
    <p:sldId id="451" r:id="rId52"/>
    <p:sldId id="452" r:id="rId53"/>
    <p:sldId id="487" r:id="rId54"/>
    <p:sldId id="454" r:id="rId55"/>
    <p:sldId id="455" r:id="rId56"/>
    <p:sldId id="456" r:id="rId57"/>
    <p:sldId id="457" r:id="rId58"/>
    <p:sldId id="488" r:id="rId59"/>
    <p:sldId id="458" r:id="rId60"/>
    <p:sldId id="459" r:id="rId61"/>
    <p:sldId id="489" r:id="rId62"/>
    <p:sldId id="460" r:id="rId63"/>
    <p:sldId id="461" r:id="rId64"/>
    <p:sldId id="490" r:id="rId65"/>
    <p:sldId id="462" r:id="rId66"/>
    <p:sldId id="463" r:id="rId67"/>
    <p:sldId id="464" r:id="rId68"/>
    <p:sldId id="491" r:id="rId69"/>
    <p:sldId id="481" r:id="rId70"/>
    <p:sldId id="482" r:id="rId71"/>
    <p:sldId id="483" r:id="rId72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CC"/>
    <a:srgbClr val="0000FF"/>
    <a:srgbClr val="00FF00"/>
    <a:srgbClr val="083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7" autoAdjust="0"/>
    <p:restoredTop sz="95388" autoAdjust="0"/>
  </p:normalViewPr>
  <p:slideViewPr>
    <p:cSldViewPr snapToGrid="0">
      <p:cViewPr varScale="1">
        <p:scale>
          <a:sx n="75" d="100"/>
          <a:sy n="75" d="100"/>
        </p:scale>
        <p:origin x="81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4" d="100"/>
        <a:sy n="134" d="100"/>
      </p:scale>
      <p:origin x="0" y="-1272"/>
    </p:cViewPr>
  </p:sorterViewPr>
  <p:notesViewPr>
    <p:cSldViewPr snapToGrid="0">
      <p:cViewPr varScale="1">
        <p:scale>
          <a:sx n="117" d="100"/>
          <a:sy n="117" d="100"/>
        </p:scale>
        <p:origin x="23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E4226-3B1B-4172-B197-E37425226689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EF567-8B8D-4EFC-814D-580753BF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953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C451D-B62C-4691-A6F1-EB979F6CA5FB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DBFFC-C7DD-4DD1-B647-480FD4CB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2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120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240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495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716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850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707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339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38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592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57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361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075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043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479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4409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8062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939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6587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6442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6007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2417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723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8659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9410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7595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6591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1548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5944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7997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5516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4204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3657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443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2099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0343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1730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6565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4411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784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1196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7864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8347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4251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853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306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38742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8603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err="1" smtClean="0"/>
              <a:t>축소버전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46993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9418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367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911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853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510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611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5675" y="6562725"/>
            <a:ext cx="2057400" cy="247651"/>
          </a:xfrm>
          <a:prstGeom prst="rect">
            <a:avLst/>
          </a:prstGeom>
        </p:spPr>
        <p:txBody>
          <a:bodyPr/>
          <a:lstStyle/>
          <a:p>
            <a:fld id="{5420E558-4905-45D0-B7E8-64AD774146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-1"/>
            <a:ext cx="9144000" cy="215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199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5675" y="6562725"/>
            <a:ext cx="2057400" cy="247651"/>
          </a:xfrm>
          <a:prstGeom prst="rect">
            <a:avLst/>
          </a:prstGeom>
        </p:spPr>
        <p:txBody>
          <a:bodyPr/>
          <a:lstStyle/>
          <a:p>
            <a:fld id="{5420E558-4905-45D0-B7E8-64AD774146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531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5228062"/>
          </a:xfrm>
          <a:prstGeom prst="rect">
            <a:avLst/>
          </a:prstGeom>
        </p:spPr>
        <p:txBody>
          <a:bodyPr>
            <a:normAutofit/>
          </a:bodyPr>
          <a:lstStyle>
            <a:lvl1pPr marL="357188" indent="-357188">
              <a:buClr>
                <a:srgbClr val="083E88"/>
              </a:buClr>
              <a:buFont typeface="Wingdings" panose="05000000000000000000" pitchFamily="2" charset="2"/>
              <a:buChar char="§"/>
              <a:defRPr sz="2400"/>
            </a:lvl1pPr>
            <a:lvl2pPr marL="803275" indent="-346075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25" algn="l"/>
              </a:tabLst>
              <a:defRPr sz="2000"/>
            </a:lvl2pPr>
            <a:lvl3pPr marL="11430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083E88"/>
              </a:buClr>
              <a:buFont typeface="Calibri" panose="020F0502020204030204" pitchFamily="34" charset="0"/>
              <a:buChar char="‒"/>
              <a:defRPr sz="1600"/>
            </a:lvl4pPr>
            <a:lvl5pPr marL="20574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0" y="95250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23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276733" y="6579908"/>
            <a:ext cx="867267" cy="278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20E558-4905-45D0-B7E8-64AD774146C2}" type="slidenum">
              <a:rPr lang="ko-KR" altLang="en-US" sz="2800" smtClean="0">
                <a:solidFill>
                  <a:srgbClr val="FF0000"/>
                </a:solidFill>
              </a:rPr>
              <a:pPr/>
              <a:t>‹#›</a:t>
            </a:fld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2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phviz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graphviz.org/download/" TargetMode="Externa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03598" y="1866690"/>
            <a:ext cx="8302213" cy="3246084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What is </a:t>
            </a:r>
            <a:r>
              <a:rPr lang="en-US" altLang="ko-KR" dirty="0" err="1" smtClean="0">
                <a:solidFill>
                  <a:srgbClr val="0070C0"/>
                </a:solidFill>
              </a:rPr>
              <a:t>GraphViz</a:t>
            </a:r>
            <a:r>
              <a:rPr lang="en-US" altLang="ko-KR" dirty="0" smtClean="0">
                <a:solidFill>
                  <a:srgbClr val="0070C0"/>
                </a:solidFill>
              </a:rPr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Graph Class and Digraph Class in </a:t>
            </a:r>
            <a:r>
              <a:rPr lang="en-US" altLang="ko-KR" dirty="0" err="1" smtClean="0"/>
              <a:t>GraphViz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Layout Engines in </a:t>
            </a:r>
            <a:r>
              <a:rPr lang="en-US" altLang="ko-KR" dirty="0" err="1" smtClean="0"/>
              <a:t>GraphViz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GraphViz</a:t>
            </a:r>
            <a:r>
              <a:rPr lang="en-US" altLang="ko-KR" dirty="0" smtClean="0"/>
              <a:t>  Code Examples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62398" y="3571"/>
            <a:ext cx="7743413" cy="755357"/>
          </a:xfrm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Ch</a:t>
            </a:r>
            <a:r>
              <a:rPr lang="en-US" altLang="ko-KR" smtClean="0"/>
              <a:t>  25)    GraphViz</a:t>
            </a:r>
            <a:r>
              <a:rPr lang="en-US" altLang="ko-KR" dirty="0" smtClean="0"/>
              <a:t> Module</a:t>
            </a:r>
            <a:endParaRPr lang="ko-KR" altLang="en-US" dirty="0"/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103598" y="1111333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83E88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Table of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55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-88594" y="966033"/>
            <a:ext cx="8302213" cy="956400"/>
          </a:xfrm>
        </p:spPr>
        <p:txBody>
          <a:bodyPr/>
          <a:lstStyle/>
          <a:p>
            <a:r>
              <a:rPr lang="ko-KR" altLang="en-US" dirty="0" smtClean="0"/>
              <a:t>설치완료 후 폴더 경로 복사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기본경로</a:t>
            </a:r>
            <a:r>
              <a:rPr lang="en-US" altLang="ko-KR" dirty="0" smtClean="0"/>
              <a:t>: </a:t>
            </a:r>
            <a:r>
              <a:rPr lang="de-DE" altLang="ko-KR" dirty="0"/>
              <a:t>C:\Program Files (x86)\</a:t>
            </a:r>
            <a:r>
              <a:rPr lang="de-DE" altLang="ko-KR" dirty="0" smtClean="0"/>
              <a:t>Graphviz2.38\bin</a:t>
            </a:r>
          </a:p>
          <a:p>
            <a:pPr lvl="1"/>
            <a:endParaRPr lang="de-DE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62400" y="95250"/>
            <a:ext cx="8302213" cy="755357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Graphviz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설치를 위한 환경 변수 설정</a:t>
            </a:r>
            <a:r>
              <a:rPr lang="en-US" altLang="ko-KR" dirty="0" smtClean="0"/>
              <a:t>        [1/3]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388" y="2363795"/>
            <a:ext cx="5560251" cy="407800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962615" y="3435621"/>
            <a:ext cx="2653990" cy="28888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824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4966" y="1042367"/>
            <a:ext cx="8302213" cy="1125646"/>
          </a:xfrm>
        </p:spPr>
        <p:txBody>
          <a:bodyPr/>
          <a:lstStyle/>
          <a:p>
            <a:r>
              <a:rPr lang="ko-KR" altLang="en-US" dirty="0" smtClean="0"/>
              <a:t>복사한 경로를 시스템 </a:t>
            </a:r>
            <a:r>
              <a:rPr lang="ko-KR" altLang="en-US" dirty="0" err="1" smtClean="0"/>
              <a:t>환경변수에</a:t>
            </a:r>
            <a:r>
              <a:rPr lang="ko-KR" altLang="en-US" dirty="0" smtClean="0"/>
              <a:t> 등록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Windows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고급 시스템 설정 보기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환경 변수 클릭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Path </a:t>
            </a:r>
            <a:r>
              <a:rPr lang="ko-KR" altLang="en-US" dirty="0" smtClean="0"/>
              <a:t>더블클릭</a:t>
            </a:r>
            <a:endParaRPr lang="de-DE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62400" y="95250"/>
            <a:ext cx="8302213" cy="755357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Graphviz</a:t>
            </a:r>
            <a:r>
              <a:rPr lang="en-US" altLang="ko-KR" dirty="0"/>
              <a:t> </a:t>
            </a:r>
            <a:r>
              <a:rPr lang="ko-KR" altLang="en-US" dirty="0"/>
              <a:t>설치를 위한 </a:t>
            </a:r>
            <a:r>
              <a:rPr lang="ko-KR" altLang="en-US" dirty="0" smtClean="0"/>
              <a:t> 환경 변수 설정</a:t>
            </a:r>
            <a:r>
              <a:rPr lang="en-US" altLang="ko-KR" dirty="0" smtClean="0"/>
              <a:t>     [2/3]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913" y="2828962"/>
            <a:ext cx="6201524" cy="344146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854390" y="4282069"/>
            <a:ext cx="2864047" cy="20072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66" y="2828962"/>
            <a:ext cx="2125772" cy="344146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64274" y="3285892"/>
            <a:ext cx="1906464" cy="34940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482790" y="5568176"/>
            <a:ext cx="1084992" cy="24161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065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0" y="952616"/>
            <a:ext cx="8302213" cy="1155174"/>
          </a:xfrm>
        </p:spPr>
        <p:txBody>
          <a:bodyPr/>
          <a:lstStyle/>
          <a:p>
            <a:r>
              <a:rPr lang="ko-KR" altLang="en-US" dirty="0" smtClean="0"/>
              <a:t>복사한 경로를 시스템 </a:t>
            </a:r>
            <a:r>
              <a:rPr lang="ko-KR" altLang="en-US" dirty="0" err="1" smtClean="0"/>
              <a:t>환경변수에</a:t>
            </a:r>
            <a:r>
              <a:rPr lang="ko-KR" altLang="en-US" dirty="0" smtClean="0"/>
              <a:t> 등록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새로만들기</a:t>
            </a:r>
            <a:r>
              <a:rPr lang="ko-KR" altLang="en-US" dirty="0" smtClean="0"/>
              <a:t> 클릭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복사한 경로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확인 후 </a:t>
            </a:r>
            <a:r>
              <a:rPr lang="ko-KR" altLang="en-US" u="sng" dirty="0" smtClean="0">
                <a:solidFill>
                  <a:srgbClr val="FF0000"/>
                </a:solidFill>
              </a:rPr>
              <a:t>컴퓨터 재부팅</a:t>
            </a:r>
            <a:r>
              <a:rPr lang="en-US" altLang="ko-KR" u="sng" dirty="0" smtClean="0">
                <a:solidFill>
                  <a:srgbClr val="FF0000"/>
                </a:solidFill>
              </a:rPr>
              <a:t>!</a:t>
            </a:r>
            <a:endParaRPr lang="ko-KR" altLang="en-US" u="sng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62400" y="95250"/>
            <a:ext cx="8481600" cy="755357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Graphviz</a:t>
            </a:r>
            <a:r>
              <a:rPr lang="en-US" altLang="ko-KR" dirty="0"/>
              <a:t> </a:t>
            </a:r>
            <a:r>
              <a:rPr lang="ko-KR" altLang="en-US" dirty="0"/>
              <a:t>설치를 위한 환경 </a:t>
            </a:r>
            <a:r>
              <a:rPr lang="ko-KR" altLang="en-US" dirty="0" smtClean="0"/>
              <a:t>변수 설정 </a:t>
            </a:r>
            <a:r>
              <a:rPr lang="en-US" altLang="ko-KR" dirty="0" smtClean="0"/>
              <a:t>  [3/3]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044" y="2325448"/>
            <a:ext cx="4547490" cy="427481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62252" y="5051503"/>
            <a:ext cx="3378821" cy="18957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735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52074" y="1310582"/>
            <a:ext cx="8518201" cy="1818698"/>
          </a:xfrm>
        </p:spPr>
        <p:txBody>
          <a:bodyPr/>
          <a:lstStyle/>
          <a:p>
            <a:r>
              <a:rPr lang="en-US" altLang="ko-KR" dirty="0" smtClean="0"/>
              <a:t>pip</a:t>
            </a:r>
            <a:r>
              <a:rPr lang="ko-KR" altLang="en-US" dirty="0" smtClean="0"/>
              <a:t>을 사용하여 </a:t>
            </a:r>
            <a:r>
              <a:rPr lang="en-US" altLang="ko-KR" dirty="0" err="1" smtClean="0"/>
              <a:t>graphviz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모듈을 </a:t>
            </a:r>
            <a:r>
              <a:rPr lang="ko-KR" altLang="en-US" dirty="0" err="1" smtClean="0"/>
              <a:t>파이썬에</a:t>
            </a:r>
            <a:r>
              <a:rPr lang="ko-KR" altLang="en-US" dirty="0" smtClean="0"/>
              <a:t> 설치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정상적으로 설치되었는지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 “</a:t>
            </a:r>
            <a:r>
              <a:rPr lang="en-US" altLang="ko-KR" dirty="0" err="1" smtClean="0"/>
              <a:t>graphviz</a:t>
            </a:r>
            <a:r>
              <a:rPr lang="en-US" altLang="ko-KR" dirty="0" smtClean="0"/>
              <a:t>” module in Python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00" y="1823572"/>
            <a:ext cx="6006030" cy="4472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28" y="3220270"/>
            <a:ext cx="8051847" cy="123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7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95346" y="0"/>
            <a:ext cx="8648654" cy="755357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Graphviz</a:t>
            </a:r>
            <a:r>
              <a:rPr lang="en-US" altLang="ko-KR" dirty="0" smtClean="0"/>
              <a:t> Quick Example: </a:t>
            </a:r>
            <a:r>
              <a:rPr lang="en-US" altLang="ko-KR" dirty="0" err="1" smtClean="0"/>
              <a:t>GraphViz</a:t>
            </a:r>
            <a:r>
              <a:rPr lang="en-US" altLang="ko-KR" dirty="0" smtClean="0"/>
              <a:t> Code  [1/4] 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103600" y="993042"/>
            <a:ext cx="8302213" cy="5228062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Create a Digraph object: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0070C0"/>
                </a:solidFill>
              </a:rPr>
              <a:t>Add nodes and edges: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82" y="1369289"/>
            <a:ext cx="6796447" cy="21929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55" y="4166540"/>
            <a:ext cx="6786864" cy="21656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658159" y="2550088"/>
            <a:ext cx="2494321" cy="3231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accent1">
                    <a:lumMod val="75000"/>
                  </a:schemeClr>
                </a:solidFill>
              </a:rPr>
              <a:t>방향그래프 클래스 생성</a:t>
            </a:r>
            <a:endParaRPr lang="en-US" altLang="ko-KR" sz="1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8159" y="4139708"/>
            <a:ext cx="2494321" cy="3231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err="1" smtClean="0">
                <a:solidFill>
                  <a:schemeClr val="accent1">
                    <a:lumMod val="75000"/>
                  </a:schemeClr>
                </a:solidFill>
              </a:rPr>
              <a:t>노드</a:t>
            </a:r>
            <a:r>
              <a:rPr lang="ko-KR" altLang="en-US" sz="1500" dirty="0" smtClean="0">
                <a:solidFill>
                  <a:schemeClr val="accent1">
                    <a:lumMod val="75000"/>
                  </a:schemeClr>
                </a:solidFill>
              </a:rPr>
              <a:t> 추가 </a:t>
            </a:r>
            <a:r>
              <a:rPr lang="en-US" altLang="ko-KR" sz="1500" dirty="0" smtClean="0">
                <a:solidFill>
                  <a:schemeClr val="accent1">
                    <a:lumMod val="75000"/>
                  </a:schemeClr>
                </a:solidFill>
              </a:rPr>
              <a:t>(name, label)</a:t>
            </a:r>
            <a:endParaRPr lang="en-US" altLang="ko-KR" sz="1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26217" y="5474651"/>
            <a:ext cx="2543892" cy="3231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altLang="ko-KR" sz="1500" dirty="0" smtClean="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→</a:t>
            </a:r>
            <a:r>
              <a:rPr lang="en-US" altLang="ko-KR" sz="1500" dirty="0" smtClean="0">
                <a:solidFill>
                  <a:schemeClr val="accent1">
                    <a:lumMod val="75000"/>
                  </a:schemeClr>
                </a:solidFill>
              </a:rPr>
              <a:t>B,  A</a:t>
            </a:r>
            <a:r>
              <a:rPr lang="en-US" altLang="ko-KR" sz="1500" dirty="0" smtClean="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→</a:t>
            </a:r>
            <a:r>
              <a:rPr lang="en-US" altLang="ko-KR" sz="1500" dirty="0" smtClean="0">
                <a:solidFill>
                  <a:schemeClr val="accent1">
                    <a:lumMod val="75000"/>
                  </a:schemeClr>
                </a:solidFill>
              </a:rPr>
              <a:t>L </a:t>
            </a:r>
            <a:r>
              <a:rPr lang="ko-KR" altLang="en-US" sz="1500" dirty="0" smtClean="0">
                <a:solidFill>
                  <a:schemeClr val="accent1">
                    <a:lumMod val="75000"/>
                  </a:schemeClr>
                </a:solidFill>
              </a:rPr>
              <a:t>인 </a:t>
            </a:r>
            <a:r>
              <a:rPr lang="en-US" altLang="ko-KR" sz="1500" dirty="0" smtClean="0">
                <a:solidFill>
                  <a:schemeClr val="accent1">
                    <a:lumMod val="75000"/>
                  </a:schemeClr>
                </a:solidFill>
              </a:rPr>
              <a:t>edge</a:t>
            </a:r>
            <a:r>
              <a:rPr lang="ko-KR" altLang="en-US" sz="1500" dirty="0" smtClean="0">
                <a:solidFill>
                  <a:schemeClr val="accent1">
                    <a:lumMod val="75000"/>
                  </a:schemeClr>
                </a:solidFill>
              </a:rPr>
              <a:t>들</a:t>
            </a:r>
            <a:r>
              <a:rPr lang="en-US" altLang="ko-KR" sz="1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500" dirty="0" smtClean="0">
                <a:solidFill>
                  <a:schemeClr val="accent1">
                    <a:lumMod val="75000"/>
                  </a:schemeClr>
                </a:solidFill>
              </a:rPr>
              <a:t>추가</a:t>
            </a:r>
            <a:endParaRPr lang="en-US" altLang="ko-KR" sz="1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5266" y="5885169"/>
            <a:ext cx="2224007" cy="3231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accent1">
                    <a:lumMod val="75000"/>
                  </a:schemeClr>
                </a:solidFill>
              </a:rPr>
              <a:t>B </a:t>
            </a:r>
            <a:r>
              <a:rPr lang="en-US" altLang="ko-KR" sz="1500" dirty="0" smtClean="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→</a:t>
            </a:r>
            <a:r>
              <a:rPr lang="en-US" altLang="ko-KR" sz="1500" dirty="0" smtClean="0">
                <a:solidFill>
                  <a:schemeClr val="accent1">
                    <a:lumMod val="75000"/>
                  </a:schemeClr>
                </a:solidFill>
              </a:rPr>
              <a:t>L </a:t>
            </a:r>
            <a:r>
              <a:rPr lang="ko-KR" altLang="en-US" sz="1500" dirty="0" smtClean="0">
                <a:solidFill>
                  <a:schemeClr val="accent1">
                    <a:lumMod val="75000"/>
                  </a:schemeClr>
                </a:solidFill>
              </a:rPr>
              <a:t>인 </a:t>
            </a:r>
            <a:r>
              <a:rPr lang="en-US" altLang="ko-KR" sz="1500" dirty="0" smtClean="0">
                <a:solidFill>
                  <a:schemeClr val="accent1">
                    <a:lumMod val="75000"/>
                  </a:schemeClr>
                </a:solidFill>
              </a:rPr>
              <a:t>edge</a:t>
            </a:r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500" dirty="0" smtClean="0">
                <a:solidFill>
                  <a:schemeClr val="accent1">
                    <a:lumMod val="75000"/>
                  </a:schemeClr>
                </a:solidFill>
              </a:rPr>
              <a:t>하나</a:t>
            </a:r>
            <a:r>
              <a:rPr lang="en-US" altLang="ko-KR" sz="1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500" dirty="0" smtClean="0">
                <a:solidFill>
                  <a:schemeClr val="accent1">
                    <a:lumMod val="75000"/>
                  </a:schemeClr>
                </a:solidFill>
              </a:rPr>
              <a:t>추가</a:t>
            </a:r>
            <a:endParaRPr lang="en-US" altLang="ko-KR" sz="1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600" y="6411662"/>
            <a:ext cx="804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00CC"/>
                </a:solidFill>
              </a:rPr>
              <a:t>constraint = True:   directed edge</a:t>
            </a:r>
            <a:r>
              <a:rPr lang="ko-KR" altLang="en-US" dirty="0" smtClean="0">
                <a:solidFill>
                  <a:srgbClr val="0000CC"/>
                </a:solidFill>
              </a:rPr>
              <a:t>의 </a:t>
            </a:r>
            <a:r>
              <a:rPr lang="en-US" altLang="ko-KR" dirty="0" smtClean="0">
                <a:solidFill>
                  <a:srgbClr val="0000CC"/>
                </a:solidFill>
              </a:rPr>
              <a:t>source</a:t>
            </a:r>
            <a:r>
              <a:rPr lang="ko-KR" altLang="en-US" dirty="0" smtClean="0">
                <a:solidFill>
                  <a:srgbClr val="0000CC"/>
                </a:solidFill>
              </a:rPr>
              <a:t>가 </a:t>
            </a:r>
            <a:r>
              <a:rPr lang="en-US" altLang="ko-KR" dirty="0" smtClean="0">
                <a:solidFill>
                  <a:srgbClr val="0000CC"/>
                </a:solidFill>
              </a:rPr>
              <a:t>destination </a:t>
            </a:r>
            <a:r>
              <a:rPr lang="ko-KR" altLang="en-US" dirty="0" smtClean="0">
                <a:solidFill>
                  <a:srgbClr val="0000CC"/>
                </a:solidFill>
              </a:rPr>
              <a:t>보다 </a:t>
            </a:r>
            <a:r>
              <a:rPr lang="en-US" altLang="ko-KR" dirty="0" smtClean="0">
                <a:solidFill>
                  <a:srgbClr val="0000CC"/>
                </a:solidFill>
              </a:rPr>
              <a:t>rank</a:t>
            </a:r>
            <a:r>
              <a:rPr lang="ko-KR" altLang="en-US" dirty="0" smtClean="0">
                <a:solidFill>
                  <a:srgbClr val="0000CC"/>
                </a:solidFill>
              </a:rPr>
              <a:t>가 높게 취급</a:t>
            </a:r>
            <a:r>
              <a:rPr lang="en-US" altLang="ko-KR" dirty="0" smtClean="0">
                <a:solidFill>
                  <a:srgbClr val="0000CC"/>
                </a:solidFill>
              </a:rPr>
              <a:t> </a:t>
            </a:r>
            <a:endParaRPr lang="ko-KR" alt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26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48100" y="63654"/>
            <a:ext cx="8595900" cy="755357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/>
              <a:t>Graphviz</a:t>
            </a:r>
            <a:r>
              <a:rPr lang="en-US" altLang="ko-KR" sz="3200" dirty="0" smtClean="0"/>
              <a:t> </a:t>
            </a:r>
            <a:r>
              <a:rPr lang="en-US" altLang="ko-KR" sz="3200" dirty="0"/>
              <a:t>Quick </a:t>
            </a:r>
            <a:r>
              <a:rPr lang="en-US" altLang="ko-KR" sz="3200" dirty="0" smtClean="0"/>
              <a:t>Example: </a:t>
            </a:r>
            <a:r>
              <a:rPr lang="en-US" altLang="ko-KR" sz="3200" dirty="0" err="1" smtClean="0"/>
              <a:t>gv</a:t>
            </a:r>
            <a:r>
              <a:rPr lang="en-US" altLang="ko-KR" sz="3200" dirty="0" smtClean="0"/>
              <a:t> file </a:t>
            </a:r>
            <a:r>
              <a:rPr lang="ko-KR" altLang="en-US" sz="3200" dirty="0" smtClean="0"/>
              <a:t>생성</a:t>
            </a:r>
            <a:r>
              <a:rPr lang="en-US" altLang="ko-KR" sz="3200" dirty="0" smtClean="0"/>
              <a:t> [2/4] </a:t>
            </a:r>
            <a:endParaRPr lang="ko-KR" altLang="en-US" sz="32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103598" y="921824"/>
            <a:ext cx="8302213" cy="5228062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Check the generated DOT source code: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70C0"/>
                </a:solidFill>
              </a:rPr>
              <a:t>Save and render the source code : (with render( ) function)</a:t>
            </a:r>
          </a:p>
          <a:p>
            <a:pPr lvl="1"/>
            <a:r>
              <a:rPr lang="en-US" altLang="ko-KR" dirty="0" smtClean="0">
                <a:solidFill>
                  <a:srgbClr val="00B0F0"/>
                </a:solidFill>
              </a:rPr>
              <a:t>‘file name’ +.</a:t>
            </a:r>
            <a:r>
              <a:rPr lang="en-US" altLang="ko-KR" dirty="0" err="1" smtClean="0">
                <a:solidFill>
                  <a:srgbClr val="00B0F0"/>
                </a:solidFill>
              </a:rPr>
              <a:t>gv</a:t>
            </a: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file</a:t>
            </a:r>
            <a:r>
              <a:rPr lang="ko-KR" altLang="en-US" dirty="0"/>
              <a:t> </a:t>
            </a:r>
            <a:r>
              <a:rPr lang="ko-KR" altLang="en-US" dirty="0" smtClean="0"/>
              <a:t>생성됨 </a:t>
            </a:r>
            <a:r>
              <a:rPr lang="en-US" altLang="ko-KR" dirty="0" smtClean="0"/>
              <a:t>(dot language format)</a:t>
            </a:r>
          </a:p>
          <a:p>
            <a:pPr lvl="1"/>
            <a:r>
              <a:rPr lang="en-US" altLang="ko-KR" dirty="0" smtClean="0">
                <a:solidFill>
                  <a:srgbClr val="00B0F0"/>
                </a:solidFill>
              </a:rPr>
              <a:t>‘file name’ +.</a:t>
            </a:r>
            <a:r>
              <a:rPr lang="en-US" altLang="ko-KR" dirty="0" err="1" smtClean="0">
                <a:solidFill>
                  <a:srgbClr val="00B0F0"/>
                </a:solidFill>
              </a:rPr>
              <a:t>gv</a:t>
            </a:r>
            <a:r>
              <a:rPr lang="en-US" altLang="ko-KR" dirty="0" smtClean="0">
                <a:solidFill>
                  <a:srgbClr val="00B0F0"/>
                </a:solidFill>
              </a:rPr>
              <a:t> + .pdf </a:t>
            </a:r>
            <a:r>
              <a:rPr lang="ko-KR" altLang="en-US" dirty="0"/>
              <a:t> </a:t>
            </a:r>
            <a:r>
              <a:rPr lang="en-US" altLang="ko-KR" dirty="0" smtClean="0"/>
              <a:t>file</a:t>
            </a:r>
            <a:r>
              <a:rPr lang="ko-KR" altLang="en-US" dirty="0"/>
              <a:t> </a:t>
            </a:r>
            <a:r>
              <a:rPr lang="ko-KR" altLang="en-US" dirty="0" smtClean="0"/>
              <a:t>생성됨 </a:t>
            </a:r>
            <a:r>
              <a:rPr lang="en-US" altLang="ko-KR" dirty="0" smtClean="0"/>
              <a:t>(default :</a:t>
            </a:r>
            <a:r>
              <a:rPr lang="ko-KR" altLang="en-US" dirty="0" smtClean="0"/>
              <a:t> </a:t>
            </a:r>
            <a:r>
              <a:rPr lang="en-US" altLang="ko-KR" dirty="0" smtClean="0"/>
              <a:t>pdf 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35" y="1471555"/>
            <a:ext cx="4300162" cy="25004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91" y="5411201"/>
            <a:ext cx="7242329" cy="6820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4" name="그룹 13"/>
          <p:cNvGrpSpPr/>
          <p:nvPr/>
        </p:nvGrpSpPr>
        <p:grpSpPr>
          <a:xfrm>
            <a:off x="6449149" y="4567284"/>
            <a:ext cx="2694851" cy="863460"/>
            <a:chOff x="5614262" y="5988649"/>
            <a:chExt cx="2694851" cy="863460"/>
          </a:xfrm>
        </p:grpSpPr>
        <p:sp>
          <p:nvSpPr>
            <p:cNvPr id="8" name="TextBox 7"/>
            <p:cNvSpPr txBox="1"/>
            <p:nvPr/>
          </p:nvSpPr>
          <p:spPr>
            <a:xfrm>
              <a:off x="5614262" y="5988649"/>
              <a:ext cx="2694851" cy="5539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/>
                <a:t>True</a:t>
              </a:r>
              <a:r>
                <a:rPr lang="ko-KR" altLang="en-US" sz="1500" dirty="0" smtClean="0"/>
                <a:t>인 경우</a:t>
              </a:r>
              <a:r>
                <a:rPr lang="en-US" altLang="ko-KR" sz="1500" dirty="0" smtClean="0"/>
                <a:t>, </a:t>
              </a:r>
              <a:r>
                <a:rPr lang="ko-KR" altLang="en-US" sz="1500" dirty="0" smtClean="0"/>
                <a:t>저장된 그림파일을 새 창으로 불러온다</a:t>
              </a:r>
              <a:r>
                <a:rPr lang="en-US" altLang="ko-KR" sz="1500" dirty="0" smtClean="0"/>
                <a:t>.</a:t>
              </a:r>
              <a:endParaRPr lang="en-US" altLang="ko-KR" sz="1500" dirty="0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 flipH="1">
              <a:off x="6559827" y="6541793"/>
              <a:ext cx="119269" cy="3103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2590800" y="3387193"/>
            <a:ext cx="6553200" cy="1211701"/>
            <a:chOff x="-82541" y="3557522"/>
            <a:chExt cx="6553200" cy="1211701"/>
          </a:xfrm>
        </p:grpSpPr>
        <p:sp>
          <p:nvSpPr>
            <p:cNvPr id="9" name="TextBox 8"/>
            <p:cNvSpPr txBox="1"/>
            <p:nvPr/>
          </p:nvSpPr>
          <p:spPr>
            <a:xfrm>
              <a:off x="2038752" y="3557522"/>
              <a:ext cx="4431907" cy="584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GV file is a document which includes descriptions about graphs and written using the DOT </a:t>
              </a:r>
              <a:r>
                <a:rPr lang="en-US" altLang="ko-KR" sz="1600" dirty="0" smtClean="0"/>
                <a:t>Language</a:t>
              </a:r>
              <a:endParaRPr lang="ko-KR" altLang="en-US" sz="1600" dirty="0"/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 flipH="1">
              <a:off x="-82541" y="4142297"/>
              <a:ext cx="2630729" cy="626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/>
          <p:cNvCxnSpPr/>
          <p:nvPr/>
        </p:nvCxnSpPr>
        <p:spPr>
          <a:xfrm>
            <a:off x="569491" y="1762699"/>
            <a:ext cx="2129642" cy="1101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29049" y="5716598"/>
            <a:ext cx="6682305" cy="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758" y="6372223"/>
            <a:ext cx="1254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ot source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04675" y="6120118"/>
            <a:ext cx="157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round-</a:t>
            </a:r>
            <a:r>
              <a:rPr lang="en-US" altLang="ko-KR" dirty="0" err="1" smtClean="0">
                <a:sym typeface="Wingdings" panose="05000000000000000000" pitchFamily="2" charset="2"/>
              </a:rPr>
              <a:t>table.gv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99473" y="6549995"/>
            <a:ext cx="205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round-table.gv.pdf 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19" idx="3"/>
            <a:endCxn id="20" idx="1"/>
          </p:cNvCxnSpPr>
          <p:nvPr/>
        </p:nvCxnSpPr>
        <p:spPr>
          <a:xfrm flipV="1">
            <a:off x="1433676" y="6304784"/>
            <a:ext cx="670999" cy="25210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21" idx="1"/>
          </p:cNvCxnSpPr>
          <p:nvPr/>
        </p:nvCxnSpPr>
        <p:spPr>
          <a:xfrm>
            <a:off x="1425504" y="6623718"/>
            <a:ext cx="673969" cy="11094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4439797" y="1622323"/>
            <a:ext cx="1223584" cy="1513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30644" y="1312606"/>
            <a:ext cx="253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source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code</a:t>
            </a:r>
            <a:r>
              <a:rPr lang="ko-KR" altLang="en-US" dirty="0" smtClean="0"/>
              <a:t>가 누적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692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43130" y="10531"/>
            <a:ext cx="8349715" cy="481811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Graphviz</a:t>
            </a:r>
            <a:r>
              <a:rPr lang="en-US" altLang="ko-KR" dirty="0" smtClean="0"/>
              <a:t> </a:t>
            </a:r>
            <a:r>
              <a:rPr lang="en-US" altLang="ko-KR" dirty="0"/>
              <a:t>Quick </a:t>
            </a:r>
            <a:r>
              <a:rPr lang="en-US" altLang="ko-KR" dirty="0" smtClean="0"/>
              <a:t>Example: pdf</a:t>
            </a:r>
            <a:r>
              <a:rPr lang="ko-KR" altLang="en-US" dirty="0" smtClean="0"/>
              <a:t> </a:t>
            </a:r>
            <a:r>
              <a:rPr lang="en-US" altLang="ko-KR" dirty="0" smtClean="0"/>
              <a:t>file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 [3/4] 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133013" y="1598873"/>
            <a:ext cx="5422961" cy="5658129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test-output/round-</a:t>
            </a:r>
            <a:r>
              <a:rPr lang="en-US" altLang="ko-KR" dirty="0" err="1" smtClean="0">
                <a:solidFill>
                  <a:srgbClr val="0070C0"/>
                </a:solidFill>
              </a:rPr>
              <a:t>table.gv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en-US" altLang="ko-KR" dirty="0" smtClean="0"/>
              <a:t>Text Editor</a:t>
            </a:r>
            <a:r>
              <a:rPr lang="ko-KR" altLang="en-US" dirty="0" smtClean="0"/>
              <a:t>로 열 수 있음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70C0"/>
                </a:solidFill>
              </a:rPr>
              <a:t>test-output/round-table.gv.pdf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88" y="5182236"/>
            <a:ext cx="4867138" cy="14782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99" y="2387529"/>
            <a:ext cx="4796429" cy="21069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0130" y="2091483"/>
            <a:ext cx="1693679" cy="28990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0130" y="4904209"/>
            <a:ext cx="1594997" cy="27802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7"/>
          <a:srcRect b="53060"/>
          <a:stretch/>
        </p:blipFill>
        <p:spPr>
          <a:xfrm>
            <a:off x="133013" y="747998"/>
            <a:ext cx="7242329" cy="32013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397507" y="1383008"/>
            <a:ext cx="131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ot source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29783" y="1198342"/>
            <a:ext cx="157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round-</a:t>
            </a:r>
            <a:r>
              <a:rPr lang="en-US" altLang="ko-KR" dirty="0" err="1" smtClean="0">
                <a:sym typeface="Wingdings" panose="05000000000000000000" pitchFamily="2" charset="2"/>
              </a:rPr>
              <a:t>table.gv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29782" y="1588067"/>
            <a:ext cx="205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round-table.gv.pdf 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endCxn id="11" idx="1"/>
          </p:cNvCxnSpPr>
          <p:nvPr/>
        </p:nvCxnSpPr>
        <p:spPr>
          <a:xfrm flipV="1">
            <a:off x="6555813" y="1383008"/>
            <a:ext cx="673970" cy="14164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6555813" y="1652118"/>
            <a:ext cx="673969" cy="11094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75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err="1" smtClean="0"/>
              <a:t>Graphviz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Quick Example </a:t>
            </a:r>
            <a:r>
              <a:rPr lang="en-US" altLang="ko-KR" sz="2800" dirty="0" smtClean="0"/>
              <a:t>[4/4]</a:t>
            </a:r>
            <a:br>
              <a:rPr lang="en-US" altLang="ko-KR" sz="2800" dirty="0" smtClean="0"/>
            </a:br>
            <a:r>
              <a:rPr lang="en-US" altLang="ko-KR" sz="2800" dirty="0" smtClean="0"/>
              <a:t>         Interworking </a:t>
            </a:r>
            <a:r>
              <a:rPr lang="en-US" altLang="ko-KR" sz="2800" dirty="0"/>
              <a:t>with </a:t>
            </a:r>
            <a:r>
              <a:rPr lang="en-US" altLang="ko-KR" sz="2800" dirty="0" err="1" smtClean="0"/>
              <a:t>Jupyter</a:t>
            </a:r>
            <a:r>
              <a:rPr lang="en-US" altLang="ko-KR" sz="2800" dirty="0" smtClean="0"/>
              <a:t> Notebook </a:t>
            </a:r>
            <a:endParaRPr lang="ko-KR" altLang="en-US" sz="2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103600" y="1199872"/>
            <a:ext cx="8302213" cy="1215338"/>
          </a:xfrm>
        </p:spPr>
        <p:txBody>
          <a:bodyPr/>
          <a:lstStyle/>
          <a:p>
            <a:r>
              <a:rPr lang="en-US" altLang="ko-KR" dirty="0" smtClean="0"/>
              <a:t>Can be displayed </a:t>
            </a:r>
            <a:r>
              <a:rPr lang="en-US" altLang="ko-KR" dirty="0" smtClean="0">
                <a:solidFill>
                  <a:srgbClr val="0070C0"/>
                </a:solidFill>
              </a:rPr>
              <a:t>directly</a:t>
            </a:r>
            <a:r>
              <a:rPr lang="en-US" altLang="ko-KR" dirty="0" smtClean="0"/>
              <a:t> inside a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 smtClean="0"/>
              <a:t>Ex) Displaying within the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380" y="2715724"/>
            <a:ext cx="3548929" cy="393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0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3745" y="996166"/>
            <a:ext cx="4593340" cy="572724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en-US" altLang="ko-KR" sz="2300" b="1" dirty="0" smtClean="0">
                <a:solidFill>
                  <a:schemeClr val="accent1">
                    <a:lumMod val="75000"/>
                  </a:schemeClr>
                </a:solidFill>
              </a:rPr>
              <a:t>Graph, Digraph Class 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1.1 </a:t>
            </a:r>
            <a:r>
              <a:rPr lang="en-US" altLang="ko-KR" sz="2000" dirty="0" err="1" smtClean="0">
                <a:solidFill>
                  <a:schemeClr val="accent1">
                    <a:lumMod val="75000"/>
                  </a:schemeClr>
                </a:solidFill>
              </a:rPr>
              <a:t>graphviz.Graph</a:t>
            </a: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() , </a:t>
            </a:r>
            <a:r>
              <a:rPr lang="en-US" altLang="ko-KR" sz="2000" dirty="0" err="1" smtClean="0">
                <a:solidFill>
                  <a:schemeClr val="accent1">
                    <a:lumMod val="75000"/>
                  </a:schemeClr>
                </a:solidFill>
              </a:rPr>
              <a:t>graphviz.Digraph</a:t>
            </a: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1.2 </a:t>
            </a:r>
            <a:r>
              <a:rPr lang="en-US" altLang="ko-KR" sz="2000" dirty="0" err="1" smtClean="0">
                <a:solidFill>
                  <a:schemeClr val="accent1">
                    <a:lumMod val="75000"/>
                  </a:schemeClr>
                </a:solidFill>
              </a:rPr>
              <a:t>attr</a:t>
            </a: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1.3 clear()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1.4 copy()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1.5 edge()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1.6 edges()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1.7 node()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1.8 pipe()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1.9 render()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1.10 save()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1.11 subgraph()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1.12 view()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Graphviz</a:t>
            </a:r>
            <a:r>
              <a:rPr lang="en-US" altLang="ko-KR" dirty="0" smtClean="0"/>
              <a:t> Module </a:t>
            </a:r>
            <a:r>
              <a:rPr lang="en-US" altLang="ko-KR" dirty="0"/>
              <a:t>F</a:t>
            </a:r>
            <a:r>
              <a:rPr lang="en-US" altLang="ko-KR" dirty="0" smtClean="0"/>
              <a:t>unction List 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468184" y="1804380"/>
            <a:ext cx="3938562" cy="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68184" y="2223021"/>
            <a:ext cx="52333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68184" y="2595759"/>
            <a:ext cx="64451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68184" y="4279504"/>
            <a:ext cx="64451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88382" y="3429369"/>
            <a:ext cx="64451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88382" y="3881823"/>
            <a:ext cx="72347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88381" y="5070882"/>
            <a:ext cx="83364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98551" y="5897147"/>
            <a:ext cx="109804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"/>
          <p:cNvSpPr txBox="1">
            <a:spLocks/>
          </p:cNvSpPr>
          <p:nvPr/>
        </p:nvSpPr>
        <p:spPr>
          <a:xfrm>
            <a:off x="4534106" y="892608"/>
            <a:ext cx="3435875" cy="593436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57188" indent="-357188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83E8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4607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25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83E88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83E88"/>
              </a:buClr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83E88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2. Source Class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2.1 </a:t>
            </a:r>
            <a:r>
              <a:rPr lang="en-US" altLang="ko-KR" sz="2000" dirty="0" err="1" smtClean="0">
                <a:solidFill>
                  <a:schemeClr val="accent1">
                    <a:lumMod val="75000"/>
                  </a:schemeClr>
                </a:solidFill>
              </a:rPr>
              <a:t>graphviz.source</a:t>
            </a: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	2.1 copy()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	2.2 pipe()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	2.3 render()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	2.4 save()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	2.5 view()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3. Low-level Functions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3.1 </a:t>
            </a:r>
            <a:r>
              <a:rPr lang="en-US" altLang="ko-KR" sz="2000" dirty="0" err="1" smtClean="0">
                <a:solidFill>
                  <a:schemeClr val="accent1">
                    <a:lumMod val="75000"/>
                  </a:schemeClr>
                </a:solidFill>
              </a:rPr>
              <a:t>graphviz.render</a:t>
            </a: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	3.2 </a:t>
            </a:r>
            <a:r>
              <a:rPr lang="en-US" altLang="ko-KR" sz="2000" dirty="0" err="1" smtClean="0">
                <a:solidFill>
                  <a:schemeClr val="accent1">
                    <a:lumMod val="75000"/>
                  </a:schemeClr>
                </a:solidFill>
              </a:rPr>
              <a:t>graphviz.pipe</a:t>
            </a: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	3.3 </a:t>
            </a:r>
            <a:r>
              <a:rPr lang="en-US" altLang="ko-KR" sz="2000" dirty="0" err="1" smtClean="0">
                <a:solidFill>
                  <a:schemeClr val="accent1">
                    <a:lumMod val="75000"/>
                  </a:schemeClr>
                </a:solidFill>
              </a:rPr>
              <a:t>graphviz.view</a:t>
            </a: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4. Other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4.1 </a:t>
            </a:r>
            <a:r>
              <a:rPr lang="en-US" altLang="ko-KR" sz="2000" dirty="0" err="1" smtClean="0">
                <a:solidFill>
                  <a:schemeClr val="accent1">
                    <a:lumMod val="75000"/>
                  </a:schemeClr>
                </a:solidFill>
              </a:rPr>
              <a:t>graphviz.version</a:t>
            </a: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  <a:endParaRPr lang="en-US" altLang="ko-KR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50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03598" y="1866690"/>
            <a:ext cx="8302213" cy="3246084"/>
          </a:xfrm>
        </p:spPr>
        <p:txBody>
          <a:bodyPr/>
          <a:lstStyle/>
          <a:p>
            <a:r>
              <a:rPr lang="en-US" altLang="ko-KR" dirty="0" smtClean="0"/>
              <a:t>What is </a:t>
            </a:r>
            <a:r>
              <a:rPr lang="en-US" altLang="ko-KR" dirty="0" err="1" smtClean="0"/>
              <a:t>GraphViz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0070C0"/>
                </a:solidFill>
              </a:rPr>
              <a:t>Graph Class and Digraph Class in </a:t>
            </a:r>
            <a:r>
              <a:rPr lang="en-US" altLang="ko-KR" dirty="0" err="1" smtClean="0">
                <a:solidFill>
                  <a:srgbClr val="0070C0"/>
                </a:solidFill>
              </a:rPr>
              <a:t>GraphiViz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/>
          </a:p>
          <a:p>
            <a:r>
              <a:rPr lang="en-US" altLang="ko-KR" dirty="0" smtClean="0"/>
              <a:t>Layout Engines in </a:t>
            </a:r>
            <a:r>
              <a:rPr lang="en-US" altLang="ko-KR" dirty="0" err="1" smtClean="0"/>
              <a:t>GraphViz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GraphViz</a:t>
            </a:r>
            <a:r>
              <a:rPr lang="en-US" altLang="ko-KR" dirty="0" smtClean="0"/>
              <a:t>  Code Examples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62398" y="3571"/>
            <a:ext cx="7743413" cy="755357"/>
          </a:xfrm>
        </p:spPr>
        <p:txBody>
          <a:bodyPr/>
          <a:lstStyle/>
          <a:p>
            <a:r>
              <a:rPr lang="en-US" altLang="ko-KR" dirty="0" smtClean="0"/>
              <a:t>(25) </a:t>
            </a:r>
            <a:r>
              <a:rPr lang="en-US" altLang="ko-KR" dirty="0" err="1" smtClean="0"/>
              <a:t>GraphViz</a:t>
            </a:r>
            <a:r>
              <a:rPr lang="en-US" altLang="ko-KR" dirty="0" smtClean="0"/>
              <a:t> Module</a:t>
            </a:r>
            <a:endParaRPr lang="ko-KR" altLang="en-US" dirty="0"/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103598" y="1111333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83E88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Table of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4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What If We Want to Draw Data Structures?</a:t>
            </a:r>
            <a:endParaRPr lang="ko-KR" altLang="en-US" dirty="0"/>
          </a:p>
        </p:txBody>
      </p:sp>
      <p:pic>
        <p:nvPicPr>
          <p:cNvPr id="4" name="내용 개체 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2" t="62089" r="8775"/>
          <a:stretch/>
        </p:blipFill>
        <p:spPr>
          <a:xfrm>
            <a:off x="293666" y="1087912"/>
            <a:ext cx="3712585" cy="14842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66" y="2702399"/>
            <a:ext cx="2524125" cy="22383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876" y="1087912"/>
            <a:ext cx="2038350" cy="3228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387927" y="5809672"/>
            <a:ext cx="444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** </a:t>
            </a:r>
            <a:r>
              <a:rPr lang="en-US" altLang="ko-KR" dirty="0" err="1" smtClean="0">
                <a:solidFill>
                  <a:srgbClr val="FF0000"/>
                </a:solidFill>
              </a:rPr>
              <a:t>Tkinter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96501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14618" y="39788"/>
            <a:ext cx="8564727" cy="755357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Graphviz</a:t>
            </a:r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Module</a:t>
            </a:r>
            <a:r>
              <a:rPr lang="en-US" altLang="ko-KR" dirty="0"/>
              <a:t>:  Graph, Digraph Class </a:t>
            </a:r>
            <a:r>
              <a:rPr lang="en-US" altLang="ko-KR" dirty="0" smtClean="0"/>
              <a:t>  [1/2] 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103600" y="993041"/>
            <a:ext cx="8302213" cy="5658129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Graphviz</a:t>
            </a:r>
            <a:r>
              <a:rPr lang="en-US" altLang="ko-KR" dirty="0" smtClean="0"/>
              <a:t> module provides two classes 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Graph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Class</a:t>
            </a:r>
            <a:r>
              <a:rPr lang="en-US" altLang="ko-KR" dirty="0" smtClean="0"/>
              <a:t>: undirected graph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Digraph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Class</a:t>
            </a:r>
            <a:r>
              <a:rPr lang="en-US" altLang="ko-KR" dirty="0" smtClean="0"/>
              <a:t>: directed graph</a:t>
            </a:r>
          </a:p>
          <a:p>
            <a:pPr lvl="1"/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Graph and Digraph classes</a:t>
            </a:r>
          </a:p>
          <a:p>
            <a:pPr lvl="1"/>
            <a:r>
              <a:rPr lang="en-US" altLang="ko-KR" dirty="0" smtClean="0"/>
              <a:t>Same API</a:t>
            </a:r>
          </a:p>
          <a:p>
            <a:pPr lvl="1"/>
            <a:r>
              <a:rPr lang="en-US" altLang="ko-KR" dirty="0"/>
              <a:t>Descriptions in the DOT language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44" y="2166090"/>
            <a:ext cx="7946195" cy="58535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grpSp>
        <p:nvGrpSpPr>
          <p:cNvPr id="17" name="그룹 16"/>
          <p:cNvGrpSpPr/>
          <p:nvPr/>
        </p:nvGrpSpPr>
        <p:grpSpPr>
          <a:xfrm>
            <a:off x="217467" y="4183867"/>
            <a:ext cx="4150129" cy="2333280"/>
            <a:chOff x="587581" y="4411784"/>
            <a:chExt cx="4150129" cy="233328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7581" y="4880201"/>
              <a:ext cx="4150129" cy="186486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1" name="직사각형 10"/>
            <p:cNvSpPr/>
            <p:nvPr/>
          </p:nvSpPr>
          <p:spPr>
            <a:xfrm>
              <a:off x="1219197" y="5872324"/>
              <a:ext cx="239487" cy="65842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7581" y="4411784"/>
              <a:ext cx="2067532" cy="3231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rgbClr val="0070C0"/>
                  </a:solidFill>
                </a:rPr>
                <a:t>Digraph class – .</a:t>
              </a:r>
              <a:r>
                <a:rPr lang="en-US" altLang="ko-KR" sz="1500" dirty="0" err="1" smtClean="0">
                  <a:solidFill>
                    <a:srgbClr val="0070C0"/>
                  </a:solidFill>
                </a:rPr>
                <a:t>gv</a:t>
              </a:r>
              <a:r>
                <a:rPr lang="en-US" altLang="ko-KR" sz="1500" dirty="0" smtClean="0">
                  <a:solidFill>
                    <a:srgbClr val="0070C0"/>
                  </a:solidFill>
                </a:rPr>
                <a:t> file</a:t>
              </a:r>
              <a:endParaRPr lang="en-US" altLang="ko-KR" sz="15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553142" y="4183867"/>
            <a:ext cx="4126275" cy="2333280"/>
            <a:chOff x="4894205" y="4493088"/>
            <a:chExt cx="4126275" cy="2333280"/>
          </a:xfrm>
        </p:grpSpPr>
        <p:grpSp>
          <p:nvGrpSpPr>
            <p:cNvPr id="16" name="그룹 15"/>
            <p:cNvGrpSpPr/>
            <p:nvPr/>
          </p:nvGrpSpPr>
          <p:grpSpPr>
            <a:xfrm>
              <a:off x="4894205" y="4961506"/>
              <a:ext cx="4126275" cy="1864862"/>
              <a:chOff x="4894205" y="4961506"/>
              <a:chExt cx="4126275" cy="1864862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94205" y="4961506"/>
                <a:ext cx="4126275" cy="186486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sp>
            <p:nvSpPr>
              <p:cNvPr id="13" name="직사각형 12"/>
              <p:cNvSpPr/>
              <p:nvPr/>
            </p:nvSpPr>
            <p:spPr>
              <a:xfrm>
                <a:off x="5522696" y="6019460"/>
                <a:ext cx="239451" cy="59259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4894205" y="4493088"/>
              <a:ext cx="2067532" cy="3231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srgbClr val="0070C0"/>
                  </a:solidFill>
                </a:rPr>
                <a:t>Graph class – .</a:t>
              </a:r>
              <a:r>
                <a:rPr lang="en-US" altLang="ko-KR" sz="1500" dirty="0" err="1">
                  <a:solidFill>
                    <a:srgbClr val="0070C0"/>
                  </a:solidFill>
                </a:rPr>
                <a:t>gv</a:t>
              </a:r>
              <a:r>
                <a:rPr lang="en-US" altLang="ko-KR" sz="1500" dirty="0">
                  <a:solidFill>
                    <a:srgbClr val="0070C0"/>
                  </a:solidFill>
                </a:rPr>
                <a:t> file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7603" y="3141744"/>
            <a:ext cx="300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graph1, graph2 object</a:t>
            </a:r>
            <a:r>
              <a:rPr lang="ko-KR" altLang="en-US" dirty="0" smtClean="0">
                <a:solidFill>
                  <a:srgbClr val="FF0000"/>
                </a:solidFill>
              </a:rPr>
              <a:t>에  </a:t>
            </a:r>
            <a:r>
              <a:rPr lang="en-US" altLang="ko-KR" dirty="0" smtClean="0">
                <a:solidFill>
                  <a:srgbClr val="FF0000"/>
                </a:solidFill>
              </a:rPr>
              <a:t>node( ),  edge( ) </a:t>
            </a:r>
            <a:r>
              <a:rPr lang="ko-KR" altLang="en-US" dirty="0" smtClean="0">
                <a:solidFill>
                  <a:srgbClr val="FF0000"/>
                </a:solidFill>
              </a:rPr>
              <a:t>등을 적용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70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62400" y="95250"/>
            <a:ext cx="8481600" cy="755357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Graphviz</a:t>
            </a:r>
            <a:r>
              <a:rPr lang="en-US" altLang="ko-KR" dirty="0"/>
              <a:t>  Module:  Graph, Digraph Class  </a:t>
            </a:r>
            <a:r>
              <a:rPr lang="en-US" altLang="ko-KR" dirty="0" smtClean="0"/>
              <a:t>[2/2</a:t>
            </a:r>
            <a:r>
              <a:rPr lang="en-US" altLang="ko-KR" dirty="0"/>
              <a:t>]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05" y="935802"/>
            <a:ext cx="8720813" cy="10368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23" y="1823489"/>
            <a:ext cx="8649095" cy="9742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077" y="2945577"/>
            <a:ext cx="7610475" cy="3912423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881963" y="4848804"/>
            <a:ext cx="4338084" cy="2126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1881963" y="3168502"/>
            <a:ext cx="4164560" cy="2480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018272" y="5832137"/>
            <a:ext cx="5498947" cy="2126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881963" y="3502013"/>
            <a:ext cx="5231218" cy="673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18271" y="6210129"/>
            <a:ext cx="5498947" cy="2126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881963" y="5529466"/>
            <a:ext cx="5498947" cy="2126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왼쪽 중괄호 18"/>
          <p:cNvSpPr/>
          <p:nvPr/>
        </p:nvSpPr>
        <p:spPr>
          <a:xfrm>
            <a:off x="1270322" y="5305647"/>
            <a:ext cx="430888" cy="925747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6923" y="5305647"/>
            <a:ext cx="1534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</a:rPr>
              <a:t>Dictionary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97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62400" y="95251"/>
            <a:ext cx="7743413" cy="496938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Graphviz</a:t>
            </a:r>
            <a:r>
              <a:rPr lang="en-US" altLang="ko-KR" dirty="0" smtClean="0"/>
              <a:t> Module:  Styling Parameters </a:t>
            </a:r>
            <a:endParaRPr lang="ko-KR" altLang="en-US" dirty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3102" y="805419"/>
            <a:ext cx="8302213" cy="765917"/>
          </a:xfrm>
        </p:spPr>
        <p:txBody>
          <a:bodyPr/>
          <a:lstStyle/>
          <a:p>
            <a:r>
              <a:rPr lang="en-US" altLang="ko-KR" dirty="0" smtClean="0"/>
              <a:t>Changing </a:t>
            </a:r>
            <a:r>
              <a:rPr lang="en-US" altLang="ko-KR" dirty="0"/>
              <a:t>the </a:t>
            </a:r>
            <a:r>
              <a:rPr lang="en-US" altLang="ko-KR" dirty="0" smtClean="0"/>
              <a:t>appearance </a:t>
            </a:r>
            <a:r>
              <a:rPr lang="en-US" altLang="ko-KR" dirty="0"/>
              <a:t>of </a:t>
            </a:r>
            <a:r>
              <a:rPr lang="en-US" altLang="ko-KR" dirty="0" smtClean="0"/>
              <a:t>graph</a:t>
            </a:r>
            <a:r>
              <a:rPr lang="en-US" altLang="ko-KR" dirty="0"/>
              <a:t>, nodes, and </a:t>
            </a:r>
            <a:r>
              <a:rPr lang="en-US" altLang="ko-KR" dirty="0" smtClean="0"/>
              <a:t>edges</a:t>
            </a:r>
          </a:p>
          <a:p>
            <a:pPr lvl="1"/>
            <a:r>
              <a:rPr lang="en-US" altLang="ko-KR" dirty="0"/>
              <a:t>Use the </a:t>
            </a:r>
            <a:r>
              <a:rPr lang="en-US" altLang="ko-KR" b="1" dirty="0" err="1">
                <a:solidFill>
                  <a:srgbClr val="0070C0"/>
                </a:solidFill>
              </a:rPr>
              <a:t>graph_attr</a:t>
            </a:r>
            <a:r>
              <a:rPr lang="en-US" altLang="ko-KR" dirty="0"/>
              <a:t>, </a:t>
            </a:r>
            <a:r>
              <a:rPr lang="en-US" altLang="ko-KR" b="1" dirty="0" err="1">
                <a:solidFill>
                  <a:srgbClr val="0070C0"/>
                </a:solidFill>
              </a:rPr>
              <a:t>node_attr</a:t>
            </a:r>
            <a:r>
              <a:rPr lang="en-US" altLang="ko-KR" dirty="0"/>
              <a:t>, and </a:t>
            </a:r>
            <a:r>
              <a:rPr lang="en-US" altLang="ko-KR" b="1" dirty="0" err="1">
                <a:solidFill>
                  <a:srgbClr val="0070C0"/>
                </a:solidFill>
              </a:rPr>
              <a:t>edge_attr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/>
              <a:t>arguments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44" y="1624408"/>
            <a:ext cx="7367802" cy="12143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44" y="3398704"/>
            <a:ext cx="6035856" cy="543713"/>
          </a:xfrm>
          <a:prstGeom prst="rect">
            <a:avLst/>
          </a:prstGeom>
          <a:ln>
            <a:solidFill>
              <a:srgbClr val="0000CC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294" y="4668120"/>
            <a:ext cx="4432918" cy="2095009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6945" y="5831464"/>
            <a:ext cx="2614246" cy="4695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3908443" y="6534835"/>
            <a:ext cx="803051" cy="3231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/>
              <a:t>gv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파일</a:t>
            </a:r>
            <a:endParaRPr lang="en-US" altLang="ko-KR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6889871" y="6450713"/>
            <a:ext cx="1032036" cy="3231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pdf</a:t>
            </a:r>
            <a:r>
              <a:rPr lang="ko-KR" altLang="en-US" sz="1500" dirty="0" smtClean="0"/>
              <a:t> 파일</a:t>
            </a:r>
            <a:endParaRPr lang="en-US" altLang="ko-KR" sz="15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4235141" y="1876203"/>
            <a:ext cx="101914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1349863" y="3608841"/>
            <a:ext cx="1019143" cy="293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349863" y="3861927"/>
            <a:ext cx="174675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687528" y="5179097"/>
            <a:ext cx="2192235" cy="293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87528" y="5435249"/>
            <a:ext cx="2884708" cy="1178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5" idx="3"/>
          </p:cNvCxnSpPr>
          <p:nvPr/>
        </p:nvCxnSpPr>
        <p:spPr>
          <a:xfrm>
            <a:off x="731490" y="5715624"/>
            <a:ext cx="3893722" cy="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2244" y="3995489"/>
            <a:ext cx="4924339" cy="378489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ps.render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test_out</a:t>
            </a:r>
            <a:r>
              <a:rPr lang="en-US" altLang="ko-KR" dirty="0" smtClean="0"/>
              <a:t>\pet-shop”, view = True)</a:t>
            </a:r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1033330" y="4364822"/>
            <a:ext cx="405035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28879" y="4069067"/>
            <a:ext cx="127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</a:t>
            </a:r>
            <a:r>
              <a:rPr lang="en-US" altLang="ko-KR" dirty="0" err="1" smtClean="0"/>
              <a:t>s</a:t>
            </a:r>
            <a:r>
              <a:rPr lang="en-US" altLang="ko-KR" dirty="0" smtClean="0"/>
              <a:t> source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639956" y="3808886"/>
            <a:ext cx="126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p</a:t>
            </a:r>
            <a:r>
              <a:rPr lang="en-US" altLang="ko-KR" dirty="0" smtClean="0">
                <a:sym typeface="Wingdings" panose="05000000000000000000" pitchFamily="2" charset="2"/>
              </a:rPr>
              <a:t>et-</a:t>
            </a:r>
            <a:r>
              <a:rPr lang="en-US" altLang="ko-KR" dirty="0" err="1" smtClean="0">
                <a:sym typeface="Wingdings" panose="05000000000000000000" pitchFamily="2" charset="2"/>
              </a:rPr>
              <a:t>shop.gv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636481" y="4255033"/>
            <a:ext cx="165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p</a:t>
            </a:r>
            <a:r>
              <a:rPr lang="en-US" altLang="ko-KR" dirty="0" smtClean="0">
                <a:sym typeface="Wingdings" panose="05000000000000000000" pitchFamily="2" charset="2"/>
              </a:rPr>
              <a:t>et-shop.gv.pdf 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6965987" y="4083640"/>
            <a:ext cx="673970" cy="205059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6965987" y="4341770"/>
            <a:ext cx="673969" cy="11094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4625212" y="3437901"/>
            <a:ext cx="2429265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54477" y="2974324"/>
            <a:ext cx="206835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00FF"/>
                </a:solidFill>
              </a:rPr>
              <a:t>가능하면 </a:t>
            </a:r>
            <a:r>
              <a:rPr lang="en-US" altLang="ko-KR" dirty="0" smtClean="0">
                <a:solidFill>
                  <a:srgbClr val="0000FF"/>
                </a:solidFill>
              </a:rPr>
              <a:t>Left to Right</a:t>
            </a:r>
            <a:r>
              <a:rPr lang="ko-KR" altLang="en-US" dirty="0" smtClean="0">
                <a:solidFill>
                  <a:srgbClr val="0000FF"/>
                </a:solidFill>
              </a:rPr>
              <a:t>로 </a:t>
            </a:r>
            <a:r>
              <a:rPr lang="en-US" altLang="ko-KR" dirty="0" smtClean="0">
                <a:solidFill>
                  <a:srgbClr val="0000FF"/>
                </a:solidFill>
              </a:rPr>
              <a:t>lay out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6" name="왼쪽 중괄호 5"/>
          <p:cNvSpPr/>
          <p:nvPr/>
        </p:nvSpPr>
        <p:spPr>
          <a:xfrm rot="16200000">
            <a:off x="6036609" y="1517537"/>
            <a:ext cx="303028" cy="10845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456583" y="2179232"/>
            <a:ext cx="224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모든 </a:t>
            </a:r>
            <a:r>
              <a:rPr lang="en-US" altLang="ko-KR" dirty="0" smtClean="0">
                <a:solidFill>
                  <a:srgbClr val="0070C0"/>
                </a:solidFill>
              </a:rPr>
              <a:t>node</a:t>
            </a:r>
            <a:r>
              <a:rPr lang="ko-KR" altLang="en-US" dirty="0" smtClean="0">
                <a:solidFill>
                  <a:srgbClr val="0070C0"/>
                </a:solidFill>
              </a:rPr>
              <a:t>에 적용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7" name="텍스트 개체 틀 3"/>
          <p:cNvSpPr txBox="1">
            <a:spLocks/>
          </p:cNvSpPr>
          <p:nvPr/>
        </p:nvSpPr>
        <p:spPr>
          <a:xfrm>
            <a:off x="-29729" y="3005789"/>
            <a:ext cx="8302213" cy="38237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57188" indent="-357188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83E8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4607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25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83E88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83E88"/>
              </a:buClr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83E88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After creation, they can be edited on the graph object</a:t>
            </a:r>
            <a:endParaRPr lang="ko-KR" altLang="en-US" dirty="0"/>
          </a:p>
        </p:txBody>
      </p:sp>
      <p:sp>
        <p:nvSpPr>
          <p:cNvPr id="28" name="왼쪽 중괄호 27"/>
          <p:cNvSpPr/>
          <p:nvPr/>
        </p:nvSpPr>
        <p:spPr>
          <a:xfrm rot="10800000">
            <a:off x="4744712" y="4932326"/>
            <a:ext cx="136953" cy="8981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899983" y="5018672"/>
            <a:ext cx="133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0070C0"/>
                </a:solidFill>
              </a:rPr>
              <a:t>Attribute</a:t>
            </a:r>
            <a:r>
              <a:rPr lang="ko-KR" altLang="en-US" dirty="0">
                <a:solidFill>
                  <a:srgbClr val="0070C0"/>
                </a:solidFill>
              </a:rPr>
              <a:t>들</a:t>
            </a:r>
          </a:p>
        </p:txBody>
      </p:sp>
    </p:spTree>
    <p:extLst>
      <p:ext uri="{BB962C8B-B14F-4D97-AF65-F5344CB8AC3E}">
        <p14:creationId xmlns:p14="http://schemas.microsoft.com/office/powerpoint/2010/main" val="268666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49964" y="47565"/>
            <a:ext cx="8573964" cy="755357"/>
          </a:xfrm>
        </p:spPr>
        <p:txBody>
          <a:bodyPr>
            <a:noAutofit/>
          </a:bodyPr>
          <a:lstStyle/>
          <a:p>
            <a:r>
              <a:rPr lang="en-US" altLang="ko-KR" sz="2800" dirty="0" err="1" smtClean="0"/>
              <a:t>Graphviz</a:t>
            </a:r>
            <a:r>
              <a:rPr lang="en-US" altLang="ko-KR" sz="2800" dirty="0" smtClean="0"/>
              <a:t> Module</a:t>
            </a:r>
            <a:r>
              <a:rPr lang="en-US" altLang="ko-KR" sz="2800" dirty="0"/>
              <a:t>: </a:t>
            </a:r>
            <a:r>
              <a:rPr lang="en-US" altLang="ko-KR" sz="2800" dirty="0" smtClean="0"/>
              <a:t>Functions of Graph &amp; Digraph  [1/7] </a:t>
            </a:r>
            <a:endParaRPr lang="ko-KR" altLang="en-US" sz="2800" dirty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103600" y="1042227"/>
            <a:ext cx="8302213" cy="709770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a</a:t>
            </a:r>
            <a:r>
              <a:rPr lang="en-US" altLang="ko-KR" dirty="0" err="1" smtClean="0">
                <a:solidFill>
                  <a:srgbClr val="0070C0"/>
                </a:solidFill>
              </a:rPr>
              <a:t>ttr</a:t>
            </a:r>
            <a:r>
              <a:rPr lang="en-US" altLang="ko-KR" dirty="0" smtClean="0">
                <a:solidFill>
                  <a:srgbClr val="0070C0"/>
                </a:solidFill>
              </a:rPr>
              <a:t>( ): </a:t>
            </a:r>
            <a:r>
              <a:rPr lang="en-US" altLang="ko-KR" dirty="0" smtClean="0"/>
              <a:t>To </a:t>
            </a:r>
            <a:r>
              <a:rPr lang="en-US" altLang="ko-KR" dirty="0"/>
              <a:t>directly add </a:t>
            </a:r>
            <a:r>
              <a:rPr lang="en-US" altLang="ko-KR" dirty="0" smtClean="0"/>
              <a:t>attribute statements</a:t>
            </a:r>
            <a:endParaRPr lang="en-US" altLang="ko-KR" dirty="0"/>
          </a:p>
          <a:p>
            <a:pPr lvl="1"/>
            <a:r>
              <a:rPr lang="en-US" altLang="ko-KR" sz="1800" dirty="0" smtClean="0"/>
              <a:t>Affecting </a:t>
            </a:r>
            <a:r>
              <a:rPr lang="en-US" altLang="ko-KR" sz="1800" dirty="0">
                <a:solidFill>
                  <a:srgbClr val="FF0000"/>
                </a:solidFill>
              </a:rPr>
              <a:t>all following graph, node, or edge items </a:t>
            </a:r>
            <a:r>
              <a:rPr lang="en-US" altLang="ko-KR" sz="1800" dirty="0"/>
              <a:t>within the same (sub-)graph</a:t>
            </a:r>
            <a:endParaRPr lang="en-US" altLang="ko-KR" sz="1800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00" y="1678361"/>
            <a:ext cx="6737236" cy="16396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655318"/>
            <a:ext cx="3912475" cy="28110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1845" y="4833369"/>
            <a:ext cx="4772155" cy="10093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8111964" y="4432843"/>
            <a:ext cx="1032036" cy="3231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그림 파일</a:t>
            </a:r>
            <a:endParaRPr lang="en-US" altLang="ko-KR" sz="15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340194" y="4288926"/>
            <a:ext cx="32320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340193" y="6206494"/>
            <a:ext cx="2290355" cy="554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40194" y="5378739"/>
            <a:ext cx="32320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" y="6466334"/>
            <a:ext cx="4466492" cy="369332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ni.render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test_out</a:t>
            </a:r>
            <a:r>
              <a:rPr lang="en-US" altLang="ko-KR" dirty="0" smtClean="0"/>
              <a:t>\drawing Ni”, view = True)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90513" y="3333389"/>
            <a:ext cx="1521963" cy="3385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GraphViz</a:t>
            </a:r>
            <a:r>
              <a:rPr lang="en-US" altLang="ko-KR" sz="1600" dirty="0" smtClean="0"/>
              <a:t> Code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7289" y="1730599"/>
            <a:ext cx="981075" cy="885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99636" y="2667378"/>
            <a:ext cx="1744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Dictionary</a:t>
            </a:r>
            <a:r>
              <a:rPr lang="ko-KR" altLang="en-US" sz="1600" dirty="0" smtClean="0">
                <a:solidFill>
                  <a:srgbClr val="0070C0"/>
                </a:solidFill>
              </a:rPr>
              <a:t>를 </a:t>
            </a:r>
            <a:r>
              <a:rPr lang="en-US" altLang="ko-KR" sz="1600" dirty="0" smtClean="0">
                <a:solidFill>
                  <a:srgbClr val="0070C0"/>
                </a:solidFill>
              </a:rPr>
              <a:t>update</a:t>
            </a:r>
            <a:r>
              <a:rPr lang="ko-KR" altLang="en-US" sz="1600" dirty="0" smtClean="0">
                <a:solidFill>
                  <a:srgbClr val="0070C0"/>
                </a:solidFill>
              </a:rPr>
              <a:t>해도 되고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249163" y="4451286"/>
            <a:ext cx="1003506" cy="308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52669" y="4266620"/>
            <a:ext cx="167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00CC"/>
                </a:solidFill>
              </a:rPr>
              <a:t>Reset shape </a:t>
            </a:r>
            <a:r>
              <a:rPr lang="en-US" altLang="ko-KR" dirty="0" err="1" smtClean="0">
                <a:solidFill>
                  <a:srgbClr val="0000CC"/>
                </a:solidFill>
              </a:rPr>
              <a:t>attr</a:t>
            </a:r>
            <a:endParaRPr lang="ko-KR" alt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0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42327" y="31840"/>
            <a:ext cx="8481600" cy="552051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Graphviz</a:t>
            </a:r>
            <a:r>
              <a:rPr lang="en-US" altLang="ko-KR" sz="2400" dirty="0"/>
              <a:t> Module: Functions of Graph &amp; Digraph  </a:t>
            </a:r>
            <a:r>
              <a:rPr lang="en-US" altLang="ko-KR" sz="2400" dirty="0" smtClean="0"/>
              <a:t>[2/7</a:t>
            </a:r>
            <a:r>
              <a:rPr lang="en-US" altLang="ko-KR" sz="2400" dirty="0"/>
              <a:t>] 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23" y="3602937"/>
            <a:ext cx="8111460" cy="22958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60" y="1309571"/>
            <a:ext cx="8106023" cy="1661483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 flipV="1">
            <a:off x="192560" y="1768508"/>
            <a:ext cx="2474259" cy="1792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40512" y="4162150"/>
            <a:ext cx="5038165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1408176" y="3319272"/>
            <a:ext cx="365760" cy="39319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127504" y="3348679"/>
            <a:ext cx="365760" cy="39319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4982437" y="3362223"/>
            <a:ext cx="365760" cy="39319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20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 err="1"/>
              <a:t>Graphviz</a:t>
            </a:r>
            <a:r>
              <a:rPr lang="en-US" altLang="ko-KR" sz="2400" dirty="0"/>
              <a:t> Module: Functions of Graph &amp; Digraph  </a:t>
            </a:r>
            <a:r>
              <a:rPr lang="en-US" altLang="ko-KR" sz="2400" dirty="0" smtClean="0"/>
              <a:t>[3/7</a:t>
            </a:r>
            <a:r>
              <a:rPr lang="en-US" altLang="ko-KR" sz="2400" dirty="0"/>
              <a:t>] 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62" y="1423341"/>
            <a:ext cx="7316418" cy="26043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50" y="4280025"/>
            <a:ext cx="7332464" cy="1614143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375150" y="1890963"/>
            <a:ext cx="6427694" cy="1792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75150" y="4771204"/>
            <a:ext cx="2474259" cy="1792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6437084" y="1175010"/>
            <a:ext cx="365760" cy="39319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1270903" y="1145190"/>
            <a:ext cx="365760" cy="39319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151888" y="1162100"/>
            <a:ext cx="365760" cy="39319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37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 err="1"/>
              <a:t>Graphviz</a:t>
            </a:r>
            <a:r>
              <a:rPr lang="en-US" altLang="ko-KR" sz="2400" dirty="0"/>
              <a:t> Module: Functions of Graph &amp; Digraph  </a:t>
            </a:r>
            <a:r>
              <a:rPr lang="en-US" altLang="ko-KR" sz="2400" dirty="0" smtClean="0"/>
              <a:t>[4/7</a:t>
            </a:r>
            <a:r>
              <a:rPr lang="en-US" altLang="ko-KR" sz="2400" dirty="0"/>
              <a:t>] 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54" y="1593442"/>
            <a:ext cx="8378254" cy="4571025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 flipV="1">
            <a:off x="372254" y="2048264"/>
            <a:ext cx="6518329" cy="6275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80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 err="1"/>
              <a:t>Graphviz</a:t>
            </a:r>
            <a:r>
              <a:rPr lang="en-US" altLang="ko-KR" sz="2400" dirty="0"/>
              <a:t> Module: Functions of Graph &amp; Digraph  </a:t>
            </a:r>
            <a:r>
              <a:rPr lang="en-US" altLang="ko-KR" sz="2400" dirty="0" smtClean="0"/>
              <a:t>[5/7</a:t>
            </a:r>
            <a:r>
              <a:rPr lang="en-US" altLang="ko-KR" sz="2400" dirty="0"/>
              <a:t>] 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14" y="1564853"/>
            <a:ext cx="8342226" cy="4791879"/>
          </a:xfrm>
          <a:prstGeom prst="rect">
            <a:avLst/>
          </a:prstGeom>
        </p:spPr>
      </p:pic>
      <p:sp>
        <p:nvSpPr>
          <p:cNvPr id="5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209108" y="1024643"/>
            <a:ext cx="8302213" cy="493323"/>
          </a:xfrm>
        </p:spPr>
        <p:txBody>
          <a:bodyPr>
            <a:normAutofit fontScale="92500"/>
          </a:bodyPr>
          <a:lstStyle/>
          <a:p>
            <a:r>
              <a:rPr lang="en-US" altLang="ko-KR" dirty="0" err="1" smtClean="0">
                <a:solidFill>
                  <a:srgbClr val="0070C0"/>
                </a:solidFill>
              </a:rPr>
              <a:t>Subgraph</a:t>
            </a:r>
            <a:r>
              <a:rPr lang="en-US" altLang="ko-KR" dirty="0" smtClean="0">
                <a:solidFill>
                  <a:srgbClr val="0070C0"/>
                </a:solidFill>
              </a:rPr>
              <a:t>() </a:t>
            </a:r>
            <a:r>
              <a:rPr lang="en-US" altLang="ko-KR" dirty="0" smtClean="0"/>
              <a:t>: Method for </a:t>
            </a:r>
            <a:r>
              <a:rPr lang="en-US" altLang="ko-KR" dirty="0" smtClean="0">
                <a:solidFill>
                  <a:srgbClr val="0070C0"/>
                </a:solidFill>
              </a:rPr>
              <a:t>adding a </a:t>
            </a:r>
            <a:r>
              <a:rPr lang="en-US" altLang="ko-KR" dirty="0" err="1" smtClean="0">
                <a:solidFill>
                  <a:srgbClr val="0070C0"/>
                </a:solidFill>
              </a:rPr>
              <a:t>subgraph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/>
              <a:t>to an instance   </a:t>
            </a:r>
            <a:r>
              <a:rPr lang="en-US" altLang="ko-KR" dirty="0" smtClean="0">
                <a:solidFill>
                  <a:srgbClr val="0070C0"/>
                </a:solidFill>
              </a:rPr>
              <a:t>[1/3]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662400" y="2232212"/>
            <a:ext cx="8181027" cy="896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34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 err="1"/>
              <a:t>Graphviz</a:t>
            </a:r>
            <a:r>
              <a:rPr lang="en-US" altLang="ko-KR" sz="2400" dirty="0"/>
              <a:t> Module: Functions of Graph &amp; Digraph  </a:t>
            </a:r>
            <a:r>
              <a:rPr lang="en-US" altLang="ko-KR" sz="2400" dirty="0" smtClean="0"/>
              <a:t>[6/7</a:t>
            </a:r>
            <a:r>
              <a:rPr lang="en-US" altLang="ko-KR" sz="2400" dirty="0"/>
              <a:t>] </a:t>
            </a:r>
            <a:endParaRPr lang="ko-KR" altLang="en-US" sz="2400" dirty="0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103600" y="1042227"/>
            <a:ext cx="8302213" cy="5228062"/>
          </a:xfrm>
        </p:spPr>
        <p:txBody>
          <a:bodyPr/>
          <a:lstStyle/>
          <a:p>
            <a:r>
              <a:rPr lang="en-US" altLang="ko-KR" dirty="0" err="1" smtClean="0">
                <a:solidFill>
                  <a:srgbClr val="0070C0"/>
                </a:solidFill>
              </a:rPr>
              <a:t>Subgraph</a:t>
            </a:r>
            <a:r>
              <a:rPr lang="en-US" altLang="ko-KR" dirty="0" smtClean="0">
                <a:solidFill>
                  <a:srgbClr val="0070C0"/>
                </a:solidFill>
              </a:rPr>
              <a:t>()                                 [2/3]</a:t>
            </a:r>
          </a:p>
          <a:p>
            <a:pPr lvl="1"/>
            <a:r>
              <a:rPr lang="en-US" altLang="ko-KR" dirty="0" smtClean="0"/>
              <a:t>First usage option, with graph as the only argument 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Second usage, with a with-block (omitting the graph argument) :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99" y="1902304"/>
            <a:ext cx="6755978" cy="17883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99" y="4550728"/>
            <a:ext cx="7972583" cy="136081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직선 연결선 6"/>
          <p:cNvCxnSpPr/>
          <p:nvPr/>
        </p:nvCxnSpPr>
        <p:spPr>
          <a:xfrm>
            <a:off x="1200839" y="3690651"/>
            <a:ext cx="159744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200839" y="5616766"/>
            <a:ext cx="6643171" cy="1285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2399" y="6222005"/>
            <a:ext cx="4924339" cy="378489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&gt;&gt;&gt; </a:t>
            </a:r>
            <a:r>
              <a:rPr lang="en-US" altLang="ko-KR" dirty="0" err="1" smtClean="0">
                <a:solidFill>
                  <a:srgbClr val="0070C0"/>
                </a:solidFill>
              </a:rPr>
              <a:t>p.render</a:t>
            </a:r>
            <a:r>
              <a:rPr lang="en-US" altLang="ko-KR" dirty="0" smtClean="0">
                <a:solidFill>
                  <a:srgbClr val="0070C0"/>
                </a:solidFill>
              </a:rPr>
              <a:t>(“</a:t>
            </a:r>
            <a:r>
              <a:rPr lang="en-US" altLang="ko-KR" dirty="0" err="1" smtClean="0">
                <a:solidFill>
                  <a:srgbClr val="0070C0"/>
                </a:solidFill>
              </a:rPr>
              <a:t>test_out</a:t>
            </a:r>
            <a:r>
              <a:rPr lang="en-US" altLang="ko-KR" dirty="0" smtClean="0">
                <a:solidFill>
                  <a:srgbClr val="0070C0"/>
                </a:solidFill>
              </a:rPr>
              <a:t>\parent”, view = True)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62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 err="1"/>
              <a:t>Graphviz</a:t>
            </a:r>
            <a:r>
              <a:rPr lang="en-US" altLang="ko-KR" sz="2400" dirty="0"/>
              <a:t> Module: Functions of Graph &amp; Digraph  </a:t>
            </a:r>
            <a:r>
              <a:rPr lang="en-US" altLang="ko-KR" sz="2400" dirty="0" smtClean="0"/>
              <a:t>[7/7</a:t>
            </a:r>
            <a:r>
              <a:rPr lang="en-US" altLang="ko-KR" sz="2400" dirty="0"/>
              <a:t>] </a:t>
            </a:r>
            <a:endParaRPr lang="ko-KR" altLang="en-US" sz="2400" dirty="0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103600" y="1042227"/>
            <a:ext cx="8302213" cy="796512"/>
          </a:xfrm>
        </p:spPr>
        <p:txBody>
          <a:bodyPr/>
          <a:lstStyle/>
          <a:p>
            <a:r>
              <a:rPr lang="en-US" altLang="ko-KR" dirty="0" err="1" smtClean="0">
                <a:solidFill>
                  <a:srgbClr val="0070C0"/>
                </a:solidFill>
              </a:rPr>
              <a:t>Subgraph</a:t>
            </a:r>
            <a:r>
              <a:rPr lang="en-US" altLang="ko-KR" dirty="0" smtClean="0">
                <a:solidFill>
                  <a:srgbClr val="0070C0"/>
                </a:solidFill>
              </a:rPr>
              <a:t>()                                    [3/3]</a:t>
            </a:r>
          </a:p>
          <a:p>
            <a:pPr lvl="1"/>
            <a:r>
              <a:rPr lang="en-US" altLang="ko-KR" dirty="0" smtClean="0"/>
              <a:t>Both produce the same result 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06" y="2674380"/>
            <a:ext cx="4031107" cy="22171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941" y="2674379"/>
            <a:ext cx="4076700" cy="3505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535283" y="2364103"/>
            <a:ext cx="803051" cy="3231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/>
              <a:t>gv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파일</a:t>
            </a:r>
            <a:endParaRPr lang="en-US" altLang="ko-KR" sz="1500" dirty="0"/>
          </a:p>
        </p:txBody>
      </p:sp>
      <p:sp>
        <p:nvSpPr>
          <p:cNvPr id="9" name="TextBox 8"/>
          <p:cNvSpPr txBox="1"/>
          <p:nvPr/>
        </p:nvSpPr>
        <p:spPr>
          <a:xfrm>
            <a:off x="8111964" y="2337351"/>
            <a:ext cx="1032036" cy="3231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p</a:t>
            </a:r>
            <a:r>
              <a:rPr lang="en-US" altLang="ko-KR" sz="1500" dirty="0" smtClean="0"/>
              <a:t>df </a:t>
            </a:r>
            <a:r>
              <a:rPr lang="ko-KR" altLang="en-US" sz="1500" dirty="0" smtClean="0"/>
              <a:t>파일</a:t>
            </a:r>
            <a:endParaRPr lang="en-US" altLang="ko-KR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4740400" y="2534416"/>
            <a:ext cx="94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parent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98153" y="2534416"/>
            <a:ext cx="94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child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8006" y="1797278"/>
            <a:ext cx="4924339" cy="378489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&gt;&gt;&gt; </a:t>
            </a:r>
            <a:r>
              <a:rPr lang="en-US" altLang="ko-KR" dirty="0" err="1" smtClean="0">
                <a:solidFill>
                  <a:srgbClr val="0070C0"/>
                </a:solidFill>
              </a:rPr>
              <a:t>p.render</a:t>
            </a:r>
            <a:r>
              <a:rPr lang="en-US" altLang="ko-KR" dirty="0" smtClean="0">
                <a:solidFill>
                  <a:srgbClr val="0070C0"/>
                </a:solidFill>
              </a:rPr>
              <a:t>(“</a:t>
            </a:r>
            <a:r>
              <a:rPr lang="en-US" altLang="ko-KR" dirty="0" err="1" smtClean="0">
                <a:solidFill>
                  <a:srgbClr val="0070C0"/>
                </a:solidFill>
              </a:rPr>
              <a:t>test_out</a:t>
            </a:r>
            <a:r>
              <a:rPr lang="en-US" altLang="ko-KR" dirty="0" smtClean="0">
                <a:solidFill>
                  <a:srgbClr val="0070C0"/>
                </a:solidFill>
              </a:rPr>
              <a:t>\parent”, view = True)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57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0" y="1053481"/>
            <a:ext cx="9144000" cy="522806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/>
              <a:t>Graph visualization is a way of representing structural information as diagrams of </a:t>
            </a:r>
            <a:r>
              <a:rPr lang="en-US" altLang="ko-KR" sz="2800" dirty="0">
                <a:solidFill>
                  <a:srgbClr val="0000CC"/>
                </a:solidFill>
              </a:rPr>
              <a:t>abstract graphs and </a:t>
            </a:r>
            <a:r>
              <a:rPr lang="en-US" altLang="ko-KR" sz="2800" dirty="0" smtClean="0">
                <a:solidFill>
                  <a:srgbClr val="0000CC"/>
                </a:solidFill>
              </a:rPr>
              <a:t>networks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What is </a:t>
            </a:r>
            <a:r>
              <a:rPr lang="en-US" altLang="ko-KR" sz="2800" dirty="0" err="1" smtClean="0">
                <a:solidFill>
                  <a:srgbClr val="0000FF"/>
                </a:solidFill>
              </a:rPr>
              <a:t>Graphviz</a:t>
            </a:r>
            <a:r>
              <a:rPr lang="en-US" altLang="ko-KR" sz="2800" dirty="0" smtClean="0"/>
              <a:t>?</a:t>
            </a:r>
          </a:p>
          <a:p>
            <a:pPr lvl="1"/>
            <a:r>
              <a:rPr lang="en-US" altLang="ko-KR" sz="2400" dirty="0" smtClean="0"/>
              <a:t>Open source graph visualization software</a:t>
            </a:r>
          </a:p>
          <a:p>
            <a:pPr lvl="1"/>
            <a:r>
              <a:rPr lang="en-US" altLang="ko-KR" sz="2400" dirty="0" smtClean="0">
                <a:solidFill>
                  <a:srgbClr val="0000CC"/>
                </a:solidFill>
                <a:hlinkClick r:id="rId3"/>
              </a:rPr>
              <a:t>www.graphviz.org</a:t>
            </a:r>
            <a:endParaRPr lang="en-US" altLang="ko-KR" sz="2400" dirty="0" smtClean="0">
              <a:solidFill>
                <a:srgbClr val="0000CC"/>
              </a:solidFill>
            </a:endParaRPr>
          </a:p>
          <a:p>
            <a:pPr lvl="1"/>
            <a:r>
              <a:rPr lang="en-US" altLang="ko-KR" sz="2400" dirty="0" smtClean="0">
                <a:solidFill>
                  <a:srgbClr val="0000CC"/>
                </a:solidFill>
              </a:rPr>
              <a:t>Originated from AT&amp;T </a:t>
            </a:r>
            <a:r>
              <a:rPr lang="en-US" altLang="ko-KR" sz="2400" dirty="0" err="1" smtClean="0">
                <a:solidFill>
                  <a:srgbClr val="0000CC"/>
                </a:solidFill>
              </a:rPr>
              <a:t>BellLab</a:t>
            </a:r>
            <a:r>
              <a:rPr lang="en-US" altLang="ko-KR" sz="2400" dirty="0" smtClean="0">
                <a:solidFill>
                  <a:srgbClr val="0000CC"/>
                </a:solidFill>
              </a:rPr>
              <a:t>, 1991 (written in C)</a:t>
            </a:r>
          </a:p>
          <a:p>
            <a:pPr lvl="1"/>
            <a:r>
              <a:rPr lang="en-US" altLang="ko-KR" sz="2400" dirty="0" smtClean="0"/>
              <a:t>Representing structural information as diagrams</a:t>
            </a:r>
          </a:p>
          <a:p>
            <a:pPr lvl="2"/>
            <a:r>
              <a:rPr lang="en-US" altLang="ko-KR" sz="2000" dirty="0" err="1" smtClean="0"/>
              <a:t>Eg</a:t>
            </a:r>
            <a:r>
              <a:rPr lang="en-US" altLang="ko-KR" sz="2000" dirty="0" smtClean="0"/>
              <a:t>) Graphs and Networks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en-US" altLang="ko-KR" sz="2800" dirty="0" smtClean="0"/>
              <a:t>What is </a:t>
            </a:r>
            <a:r>
              <a:rPr lang="en-US" altLang="ko-KR" sz="2800" dirty="0" err="1" smtClean="0">
                <a:solidFill>
                  <a:srgbClr val="0000FF"/>
                </a:solidFill>
              </a:rPr>
              <a:t>Graphviz</a:t>
            </a:r>
            <a:r>
              <a:rPr lang="en-US" altLang="ko-KR" sz="2800" dirty="0" smtClean="0">
                <a:solidFill>
                  <a:srgbClr val="0000FF"/>
                </a:solidFill>
              </a:rPr>
              <a:t> module in Python</a:t>
            </a:r>
            <a:r>
              <a:rPr lang="en-US" altLang="ko-KR" sz="2800" dirty="0" smtClean="0"/>
              <a:t>?</a:t>
            </a:r>
          </a:p>
          <a:p>
            <a:pPr lvl="1"/>
            <a:r>
              <a:rPr lang="en-US" altLang="ko-KR" sz="2400" dirty="0" smtClean="0">
                <a:solidFill>
                  <a:srgbClr val="0000CC"/>
                </a:solidFill>
              </a:rPr>
              <a:t>Python Interface to </a:t>
            </a:r>
            <a:r>
              <a:rPr lang="en-US" altLang="ko-KR" sz="2400" dirty="0" err="1" smtClean="0">
                <a:solidFill>
                  <a:srgbClr val="0000CC"/>
                </a:solidFill>
              </a:rPr>
              <a:t>Graphviz</a:t>
            </a:r>
            <a:endParaRPr lang="en-US" altLang="ko-KR" sz="2400" dirty="0" smtClean="0">
              <a:solidFill>
                <a:srgbClr val="0000CC"/>
              </a:solidFill>
            </a:endParaRPr>
          </a:p>
          <a:p>
            <a:pPr lvl="1"/>
            <a:r>
              <a:rPr lang="en-US" altLang="ko-KR" sz="2400" dirty="0" smtClean="0"/>
              <a:t>Create, edit, and draw graphs using python to access the </a:t>
            </a:r>
            <a:r>
              <a:rPr lang="en-US" altLang="ko-KR" sz="2400" dirty="0" err="1" smtClean="0"/>
              <a:t>Graphviz</a:t>
            </a:r>
            <a:endParaRPr lang="en-US" altLang="ko-KR" sz="2400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What is </a:t>
            </a:r>
            <a:r>
              <a:rPr lang="en-US" altLang="ko-KR" dirty="0" err="1" smtClean="0"/>
              <a:t>Graphviz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621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44778" y="135045"/>
            <a:ext cx="8481600" cy="755357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Graphviz</a:t>
            </a:r>
            <a:r>
              <a:rPr lang="en-US" altLang="ko-KR" sz="2400" dirty="0" smtClean="0"/>
              <a:t> Module: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Attributes of Graph &amp; Digraph Class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00" y="1233487"/>
            <a:ext cx="5530990" cy="8817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5500" y="1290136"/>
            <a:ext cx="5397211" cy="3231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그래프 그림파일의 </a:t>
            </a:r>
            <a:r>
              <a:rPr lang="ko-KR" altLang="en-US" sz="1500" dirty="0" err="1" smtClean="0"/>
              <a:t>확장자를</a:t>
            </a:r>
            <a:r>
              <a:rPr lang="ko-KR" altLang="en-US" sz="1500" dirty="0" smtClean="0"/>
              <a:t> 변경할 수 있음 </a:t>
            </a:r>
            <a:r>
              <a:rPr lang="en-US" altLang="ko-KR" sz="1500" b="1" dirty="0" smtClean="0"/>
              <a:t>(default : pdf)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073" y="2792563"/>
            <a:ext cx="3546062" cy="100795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400" y="4234836"/>
            <a:ext cx="6141579" cy="8659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35499" y="4317134"/>
            <a:ext cx="5397212" cy="3231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그래프를 그리는 레이아웃 엔진을 변경할 수 있음 </a:t>
            </a:r>
            <a:r>
              <a:rPr lang="en-US" altLang="ko-KR" sz="1500" b="1" dirty="0" smtClean="0"/>
              <a:t>(default : dot)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063" y="2188112"/>
            <a:ext cx="6686728" cy="44578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063" y="5271212"/>
            <a:ext cx="7897677" cy="42596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9145" y="2048305"/>
            <a:ext cx="705022" cy="3231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방법</a:t>
            </a:r>
            <a:r>
              <a:rPr lang="en-US" altLang="ko-KR" sz="1500" dirty="0" smtClean="0"/>
              <a:t>1</a:t>
            </a:r>
            <a:endParaRPr lang="en-US" altLang="ko-KR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129145" y="2422498"/>
            <a:ext cx="705022" cy="3231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방법</a:t>
            </a:r>
            <a:r>
              <a:rPr lang="en-US" altLang="ko-KR" sz="1500" dirty="0"/>
              <a:t>2</a:t>
            </a: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5993176" y="2379643"/>
            <a:ext cx="1465243" cy="1101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5458224" y="5424970"/>
            <a:ext cx="1697821" cy="1101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5689286" y="1594287"/>
            <a:ext cx="1036511" cy="550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6158241" y="4634790"/>
            <a:ext cx="1036511" cy="550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014063" y="2680009"/>
            <a:ext cx="229566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1014063" y="5697180"/>
            <a:ext cx="2238037" cy="712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7163" y="5121541"/>
            <a:ext cx="705022" cy="3231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방법</a:t>
            </a:r>
            <a:r>
              <a:rPr lang="en-US" altLang="ko-KR" sz="1500" dirty="0" smtClean="0"/>
              <a:t>1</a:t>
            </a:r>
            <a:endParaRPr lang="en-US" altLang="ko-KR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137163" y="5495734"/>
            <a:ext cx="705022" cy="3231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방법</a:t>
            </a:r>
            <a:r>
              <a:rPr lang="en-US" altLang="ko-KR" sz="15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34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03598" y="1866690"/>
            <a:ext cx="8302213" cy="3246084"/>
          </a:xfrm>
        </p:spPr>
        <p:txBody>
          <a:bodyPr/>
          <a:lstStyle/>
          <a:p>
            <a:r>
              <a:rPr lang="en-US" altLang="ko-KR" dirty="0" smtClean="0"/>
              <a:t>What is </a:t>
            </a:r>
            <a:r>
              <a:rPr lang="en-US" altLang="ko-KR" dirty="0" err="1" smtClean="0"/>
              <a:t>GraphViz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Graph Class and Digraph Class in </a:t>
            </a:r>
            <a:r>
              <a:rPr lang="en-US" altLang="ko-KR" dirty="0" err="1" smtClean="0"/>
              <a:t>GraphiViz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0070C0"/>
                </a:solidFill>
              </a:rPr>
              <a:t>Layout Engines in </a:t>
            </a:r>
            <a:r>
              <a:rPr lang="en-US" altLang="ko-KR" dirty="0" err="1" smtClean="0">
                <a:solidFill>
                  <a:srgbClr val="0070C0"/>
                </a:solidFill>
              </a:rPr>
              <a:t>GraphViz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GraphViz</a:t>
            </a:r>
            <a:r>
              <a:rPr lang="en-US" altLang="ko-KR" dirty="0" smtClean="0"/>
              <a:t>  Code Examples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62398" y="3571"/>
            <a:ext cx="7743413" cy="755357"/>
          </a:xfrm>
        </p:spPr>
        <p:txBody>
          <a:bodyPr/>
          <a:lstStyle/>
          <a:p>
            <a:r>
              <a:rPr lang="en-US" altLang="ko-KR" dirty="0" smtClean="0"/>
              <a:t>(25) </a:t>
            </a:r>
            <a:r>
              <a:rPr lang="en-US" altLang="ko-KR" dirty="0" err="1" smtClean="0"/>
              <a:t>GraphViz</a:t>
            </a:r>
            <a:r>
              <a:rPr lang="en-US" altLang="ko-KR" dirty="0" smtClean="0"/>
              <a:t> Module</a:t>
            </a:r>
            <a:endParaRPr lang="ko-KR" altLang="en-US" dirty="0"/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103598" y="1111333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83E88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Table of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22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76787" y="-13800"/>
            <a:ext cx="7743413" cy="755357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Graphviz</a:t>
            </a:r>
            <a:r>
              <a:rPr lang="en-US" altLang="ko-KR" dirty="0"/>
              <a:t> Layout </a:t>
            </a:r>
            <a:r>
              <a:rPr lang="en-US" altLang="ko-KR" dirty="0" smtClean="0"/>
              <a:t>Engines             [1/6]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417" y="4877132"/>
            <a:ext cx="4455541" cy="19854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117987" y="850607"/>
            <a:ext cx="8302213" cy="1036180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Dot </a:t>
            </a:r>
            <a:r>
              <a:rPr lang="en-US" altLang="ko-KR" dirty="0" smtClean="0">
                <a:solidFill>
                  <a:srgbClr val="0000FF"/>
                </a:solidFill>
              </a:rPr>
              <a:t>: </a:t>
            </a:r>
            <a:r>
              <a:rPr lang="en-US" altLang="ko-KR" dirty="0" smtClean="0"/>
              <a:t>“Hierarchical</a:t>
            </a:r>
            <a:r>
              <a:rPr lang="en-US" altLang="ko-KR" dirty="0"/>
              <a:t>" or layered drawings of </a:t>
            </a:r>
            <a:r>
              <a:rPr lang="en-US" altLang="ko-KR" dirty="0">
                <a:solidFill>
                  <a:srgbClr val="0070C0"/>
                </a:solidFill>
              </a:rPr>
              <a:t>directed </a:t>
            </a:r>
            <a:r>
              <a:rPr lang="en-US" altLang="ko-KR" dirty="0" smtClean="0">
                <a:solidFill>
                  <a:srgbClr val="0070C0"/>
                </a:solidFill>
              </a:rPr>
              <a:t>graphs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en-US" altLang="ko-KR" dirty="0"/>
              <a:t>Default tool to use if edges have </a:t>
            </a:r>
            <a:r>
              <a:rPr lang="en-US" altLang="ko-KR" dirty="0" smtClean="0"/>
              <a:t>directionality</a:t>
            </a:r>
          </a:p>
          <a:p>
            <a:pPr lvl="1"/>
            <a:r>
              <a:rPr lang="en-US" altLang="ko-KR" dirty="0" smtClean="0"/>
              <a:t>Graph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Digraph </a:t>
            </a:r>
            <a:r>
              <a:rPr lang="ko-KR" altLang="en-US" dirty="0" smtClean="0"/>
              <a:t>클래스 생성 시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70C0"/>
                </a:solidFill>
              </a:rPr>
              <a:t>engine</a:t>
            </a:r>
            <a:r>
              <a:rPr lang="ko-KR" altLang="en-US" dirty="0" smtClean="0">
                <a:solidFill>
                  <a:srgbClr val="0070C0"/>
                </a:solidFill>
              </a:rPr>
              <a:t>의 디폴트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" y="2531316"/>
            <a:ext cx="4688458" cy="15128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4044453"/>
            <a:ext cx="4678877" cy="1492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37751"/>
            <a:ext cx="6189085" cy="5828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4" name="직선 연결선 3"/>
          <p:cNvCxnSpPr/>
          <p:nvPr/>
        </p:nvCxnSpPr>
        <p:spPr>
          <a:xfrm flipV="1">
            <a:off x="1110260" y="3272971"/>
            <a:ext cx="3259393" cy="14749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2019500"/>
            <a:ext cx="6607277" cy="3693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&gt;&gt;&gt; dot = Digraph(comment = ‘The Round Table’, engine = “dot”)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46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Graphviz</a:t>
            </a:r>
            <a:r>
              <a:rPr lang="en-US" altLang="ko-KR" dirty="0" smtClean="0"/>
              <a:t> Layout </a:t>
            </a:r>
            <a:r>
              <a:rPr lang="en-US" altLang="ko-KR" dirty="0"/>
              <a:t>E</a:t>
            </a:r>
            <a:r>
              <a:rPr lang="en-US" altLang="ko-KR" dirty="0" smtClean="0"/>
              <a:t>ngines              [</a:t>
            </a:r>
            <a:r>
              <a:rPr lang="en-US" altLang="ko-KR" dirty="0"/>
              <a:t>2</a:t>
            </a:r>
            <a:r>
              <a:rPr lang="en-US" altLang="ko-KR" dirty="0" smtClean="0"/>
              <a:t>/6]</a:t>
            </a:r>
            <a:endParaRPr lang="ko-KR" alt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103600" y="937653"/>
            <a:ext cx="8302213" cy="78790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Neato:  </a:t>
            </a:r>
            <a:r>
              <a:rPr lang="en-US" altLang="ko-KR" dirty="0" smtClean="0">
                <a:solidFill>
                  <a:srgbClr val="0070C0"/>
                </a:solidFill>
              </a:rPr>
              <a:t>“Spring </a:t>
            </a:r>
            <a:r>
              <a:rPr lang="en-US" altLang="ko-KR" dirty="0">
                <a:solidFill>
                  <a:srgbClr val="0070C0"/>
                </a:solidFill>
              </a:rPr>
              <a:t>model'' </a:t>
            </a:r>
            <a:r>
              <a:rPr lang="en-US" altLang="ko-KR" dirty="0" smtClean="0"/>
              <a:t>layouts</a:t>
            </a:r>
            <a:endParaRPr lang="en-US" altLang="ko-KR" dirty="0"/>
          </a:p>
          <a:p>
            <a:pPr lvl="1"/>
            <a:r>
              <a:rPr lang="en-US" altLang="ko-KR" dirty="0"/>
              <a:t>Default tool to use if the graph is </a:t>
            </a:r>
            <a:r>
              <a:rPr lang="en-US" altLang="ko-KR" dirty="0">
                <a:solidFill>
                  <a:srgbClr val="0070C0"/>
                </a:solidFill>
              </a:rPr>
              <a:t>not too </a:t>
            </a:r>
            <a:r>
              <a:rPr lang="en-US" altLang="ko-KR" dirty="0" smtClean="0">
                <a:solidFill>
                  <a:srgbClr val="0070C0"/>
                </a:solidFill>
              </a:rPr>
              <a:t>large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07" y="3094670"/>
            <a:ext cx="4943475" cy="3248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03600" y="2129670"/>
            <a:ext cx="6607277" cy="3693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&gt;&gt;&gt; dot = Digraph(comment = ‘The Round Table’, engine = “</a:t>
            </a:r>
            <a:r>
              <a:rPr lang="en-US" altLang="ko-KR" dirty="0" err="1" smtClean="0"/>
              <a:t>neato</a:t>
            </a:r>
            <a:r>
              <a:rPr lang="en-US" altLang="ko-KR" dirty="0" smtClean="0"/>
              <a:t>”)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70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Graphviz</a:t>
            </a:r>
            <a:r>
              <a:rPr lang="en-US" altLang="ko-KR" dirty="0" smtClean="0"/>
              <a:t> Layout Engines              [3/6]</a:t>
            </a:r>
            <a:endParaRPr lang="ko-KR" alt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103600" y="1072536"/>
            <a:ext cx="8302213" cy="830006"/>
          </a:xfrm>
        </p:spPr>
        <p:txBody>
          <a:bodyPr/>
          <a:lstStyle/>
          <a:p>
            <a:r>
              <a:rPr lang="en-US" altLang="ko-KR" dirty="0" err="1">
                <a:solidFill>
                  <a:srgbClr val="0000FF"/>
                </a:solidFill>
              </a:rPr>
              <a:t>fdp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:  </a:t>
            </a:r>
            <a:r>
              <a:rPr lang="en-US" altLang="ko-KR" dirty="0" smtClean="0"/>
              <a:t>“</a:t>
            </a:r>
            <a:r>
              <a:rPr lang="en-US" altLang="ko-KR" dirty="0"/>
              <a:t>Spring model'' layouts similar to those of </a:t>
            </a:r>
            <a:r>
              <a:rPr lang="en-US" altLang="ko-KR" dirty="0" err="1"/>
              <a:t>neato</a:t>
            </a:r>
            <a:endParaRPr lang="en-US" altLang="ko-KR" dirty="0"/>
          </a:p>
          <a:p>
            <a:pPr lvl="1"/>
            <a:r>
              <a:rPr lang="en-US" altLang="ko-KR" dirty="0"/>
              <a:t>Layout engine for </a:t>
            </a:r>
            <a:r>
              <a:rPr lang="en-US" altLang="ko-KR" dirty="0">
                <a:solidFill>
                  <a:srgbClr val="0070C0"/>
                </a:solidFill>
              </a:rPr>
              <a:t>undirected graphs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00" y="3305418"/>
            <a:ext cx="6720029" cy="20753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03600" y="2227585"/>
            <a:ext cx="6607277" cy="3693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&gt;&gt;&gt; dot = Digraph(comment = ‘The Round Table’, engine = “</a:t>
            </a:r>
            <a:r>
              <a:rPr lang="en-US" altLang="ko-KR" dirty="0" err="1" smtClean="0"/>
              <a:t>fdp</a:t>
            </a:r>
            <a:r>
              <a:rPr lang="en-US" altLang="ko-KR" dirty="0" smtClean="0"/>
              <a:t>”)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14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Graphviz</a:t>
            </a:r>
            <a:r>
              <a:rPr lang="en-US" altLang="ko-KR" dirty="0"/>
              <a:t> </a:t>
            </a:r>
            <a:r>
              <a:rPr lang="en-US" altLang="ko-KR" dirty="0" smtClean="0"/>
              <a:t>Layout Engines              [4/6]</a:t>
            </a:r>
            <a:endParaRPr lang="ko-KR" alt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0" y="1018224"/>
            <a:ext cx="8758277" cy="751582"/>
          </a:xfrm>
        </p:spPr>
        <p:txBody>
          <a:bodyPr/>
          <a:lstStyle/>
          <a:p>
            <a:r>
              <a:rPr lang="en-US" altLang="ko-KR" dirty="0" err="1" smtClean="0">
                <a:solidFill>
                  <a:srgbClr val="0000FF"/>
                </a:solidFill>
              </a:rPr>
              <a:t>sfdp</a:t>
            </a:r>
            <a:r>
              <a:rPr lang="en-US" altLang="ko-KR" dirty="0" smtClean="0">
                <a:solidFill>
                  <a:srgbClr val="0000FF"/>
                </a:solidFill>
              </a:rPr>
              <a:t> : </a:t>
            </a:r>
            <a:r>
              <a:rPr lang="en-US" altLang="ko-KR" dirty="0" smtClean="0"/>
              <a:t>Layout </a:t>
            </a:r>
            <a:r>
              <a:rPr lang="en-US" altLang="ko-KR" dirty="0"/>
              <a:t>engine for </a:t>
            </a:r>
            <a:r>
              <a:rPr lang="en-US" altLang="ko-KR" dirty="0">
                <a:solidFill>
                  <a:srgbClr val="0070C0"/>
                </a:solidFill>
              </a:rPr>
              <a:t>undirected graphs </a:t>
            </a:r>
            <a:r>
              <a:rPr lang="en-US" altLang="ko-KR" dirty="0"/>
              <a:t>that scales to </a:t>
            </a:r>
            <a:r>
              <a:rPr lang="en-US" altLang="ko-KR" dirty="0">
                <a:solidFill>
                  <a:srgbClr val="0070C0"/>
                </a:solidFill>
              </a:rPr>
              <a:t>very large </a:t>
            </a:r>
            <a:r>
              <a:rPr lang="en-US" altLang="ko-KR" dirty="0" smtClean="0">
                <a:solidFill>
                  <a:srgbClr val="0070C0"/>
                </a:solidFill>
              </a:rPr>
              <a:t>graphs </a:t>
            </a:r>
            <a:r>
              <a:rPr lang="en-US" altLang="ko-KR" dirty="0" smtClean="0"/>
              <a:t> (Multi-scale </a:t>
            </a:r>
            <a:r>
              <a:rPr lang="en-US" altLang="ko-KR" dirty="0"/>
              <a:t>version of </a:t>
            </a:r>
            <a:r>
              <a:rPr lang="en-US" altLang="ko-KR" dirty="0" err="1"/>
              <a:t>fdp</a:t>
            </a:r>
            <a:r>
              <a:rPr lang="en-US" altLang="ko-KR" dirty="0"/>
              <a:t> for the layout of large </a:t>
            </a:r>
            <a:r>
              <a:rPr lang="en-US" altLang="ko-KR" dirty="0" smtClean="0"/>
              <a:t>graphs)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11" y="2474372"/>
            <a:ext cx="4678328" cy="41846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35854" y="1937423"/>
            <a:ext cx="6607277" cy="3693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&gt;&gt;&gt; dot = Digraph(comment = ‘The Round Table’, engine = “</a:t>
            </a:r>
            <a:r>
              <a:rPr lang="en-US" altLang="ko-KR" dirty="0" err="1" smtClean="0"/>
              <a:t>sfdp</a:t>
            </a:r>
            <a:r>
              <a:rPr lang="en-US" altLang="ko-KR" dirty="0" smtClean="0"/>
              <a:t>”)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47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Graphviz</a:t>
            </a:r>
            <a:r>
              <a:rPr lang="en-US" altLang="ko-KR" dirty="0" smtClean="0"/>
              <a:t> Layout Engines              [5/6]</a:t>
            </a:r>
            <a:endParaRPr lang="ko-KR" alt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0" y="968838"/>
            <a:ext cx="8842096" cy="1036943"/>
          </a:xfrm>
        </p:spPr>
        <p:txBody>
          <a:bodyPr/>
          <a:lstStyle/>
          <a:p>
            <a:r>
              <a:rPr lang="en-US" altLang="ko-KR" dirty="0" err="1" smtClean="0">
                <a:solidFill>
                  <a:srgbClr val="0000FF"/>
                </a:solidFill>
              </a:rPr>
              <a:t>twopi</a:t>
            </a:r>
            <a:r>
              <a:rPr lang="en-US" altLang="ko-KR" dirty="0" smtClean="0">
                <a:solidFill>
                  <a:srgbClr val="0000FF"/>
                </a:solidFill>
              </a:rPr>
              <a:t> : </a:t>
            </a:r>
            <a:r>
              <a:rPr lang="en-US" altLang="ko-KR" dirty="0" smtClean="0"/>
              <a:t>For </a:t>
            </a:r>
            <a:r>
              <a:rPr lang="en-US" altLang="ko-KR" dirty="0" smtClean="0">
                <a:solidFill>
                  <a:srgbClr val="0070C0"/>
                </a:solidFill>
              </a:rPr>
              <a:t>radial </a:t>
            </a:r>
            <a:r>
              <a:rPr lang="en-US" altLang="ko-KR" dirty="0">
                <a:solidFill>
                  <a:srgbClr val="0070C0"/>
                </a:solidFill>
              </a:rPr>
              <a:t>graph layout</a:t>
            </a:r>
            <a:r>
              <a:rPr lang="en-US" altLang="ko-KR" dirty="0"/>
              <a:t>, after Graham Wills </a:t>
            </a:r>
            <a:r>
              <a:rPr lang="en-US" altLang="ko-KR" dirty="0" smtClean="0"/>
              <a:t>97.</a:t>
            </a:r>
          </a:p>
          <a:p>
            <a:pPr lvl="1"/>
            <a:r>
              <a:rPr lang="en-US" altLang="ko-KR" dirty="0"/>
              <a:t>Nodes are placed on concentric circles depending their distance from a given root </a:t>
            </a:r>
            <a:r>
              <a:rPr lang="en-US" altLang="ko-KR" dirty="0" smtClean="0"/>
              <a:t>node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037" y="2875402"/>
            <a:ext cx="3550137" cy="35574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35854" y="1937423"/>
            <a:ext cx="6607277" cy="3693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&gt;&gt;&gt; dot = Digraph(comment = ‘The Round Table’, engine = “</a:t>
            </a:r>
            <a:r>
              <a:rPr lang="en-US" altLang="ko-KR" dirty="0" err="1" smtClean="0"/>
              <a:t>twopi</a:t>
            </a:r>
            <a:r>
              <a:rPr lang="en-US" altLang="ko-KR" dirty="0" smtClean="0"/>
              <a:t>”)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18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Graphviz</a:t>
            </a:r>
            <a:r>
              <a:rPr lang="en-US" altLang="ko-KR" dirty="0" smtClean="0"/>
              <a:t>  </a:t>
            </a:r>
            <a:r>
              <a:rPr lang="en-US" altLang="ko-KR" dirty="0"/>
              <a:t>Layout </a:t>
            </a:r>
            <a:r>
              <a:rPr lang="en-US" altLang="ko-KR" dirty="0" smtClean="0"/>
              <a:t>Engines             [6/6] </a:t>
            </a:r>
            <a:endParaRPr lang="ko-KR" alt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103600" y="1070159"/>
            <a:ext cx="8886164" cy="1068357"/>
          </a:xfrm>
        </p:spPr>
        <p:txBody>
          <a:bodyPr/>
          <a:lstStyle/>
          <a:p>
            <a:r>
              <a:rPr lang="en-US" altLang="ko-KR" dirty="0" err="1">
                <a:solidFill>
                  <a:srgbClr val="0000FF"/>
                </a:solidFill>
              </a:rPr>
              <a:t>c</a:t>
            </a:r>
            <a:r>
              <a:rPr lang="en-US" altLang="ko-KR" dirty="0" err="1" smtClean="0">
                <a:solidFill>
                  <a:srgbClr val="0000FF"/>
                </a:solidFill>
              </a:rPr>
              <a:t>irco</a:t>
            </a:r>
            <a:r>
              <a:rPr lang="en-US" altLang="ko-KR" dirty="0" smtClean="0">
                <a:solidFill>
                  <a:srgbClr val="0000FF"/>
                </a:solidFill>
              </a:rPr>
              <a:t>: </a:t>
            </a:r>
            <a:r>
              <a:rPr lang="en-US" altLang="ko-KR" sz="1900" dirty="0" smtClean="0"/>
              <a:t>For </a:t>
            </a:r>
            <a:r>
              <a:rPr lang="en-US" altLang="ko-KR" sz="1900" dirty="0">
                <a:solidFill>
                  <a:srgbClr val="0070C0"/>
                </a:solidFill>
              </a:rPr>
              <a:t>circular graph layouts</a:t>
            </a:r>
            <a:r>
              <a:rPr lang="en-US" altLang="ko-KR" sz="1900" dirty="0"/>
              <a:t>, after Six and </a:t>
            </a:r>
            <a:r>
              <a:rPr lang="en-US" altLang="ko-KR" sz="1900" dirty="0" err="1"/>
              <a:t>Tollis</a:t>
            </a:r>
            <a:r>
              <a:rPr lang="en-US" altLang="ko-KR" sz="1900" dirty="0"/>
              <a:t> 99, Kauffman and Wiese </a:t>
            </a:r>
            <a:r>
              <a:rPr lang="en-US" altLang="ko-KR" sz="1900" dirty="0" smtClean="0"/>
              <a:t>02.</a:t>
            </a:r>
          </a:p>
          <a:p>
            <a:pPr lvl="1"/>
            <a:r>
              <a:rPr lang="en-US" altLang="ko-KR" dirty="0" smtClean="0"/>
              <a:t>Suitable </a:t>
            </a:r>
            <a:r>
              <a:rPr lang="en-US" altLang="ko-KR" dirty="0"/>
              <a:t>for certain diagrams of multiple cyclic structures,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such </a:t>
            </a:r>
            <a:r>
              <a:rPr lang="en-US" altLang="ko-KR" dirty="0"/>
              <a:t>as certain telecommunications networks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184" y="3244271"/>
            <a:ext cx="4695926" cy="32703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41545" y="2138516"/>
            <a:ext cx="6607277" cy="3693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&gt;&gt;&gt; dot = Digraph(comment = ‘The Round Table’, engine = “</a:t>
            </a:r>
            <a:r>
              <a:rPr lang="en-US" altLang="ko-KR" dirty="0" err="1" smtClean="0"/>
              <a:t>circo</a:t>
            </a:r>
            <a:r>
              <a:rPr lang="en-US" altLang="ko-KR" dirty="0" smtClean="0"/>
              <a:t>”)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017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03598" y="1866690"/>
            <a:ext cx="8302213" cy="3246084"/>
          </a:xfrm>
        </p:spPr>
        <p:txBody>
          <a:bodyPr/>
          <a:lstStyle/>
          <a:p>
            <a:r>
              <a:rPr lang="en-US" altLang="ko-KR" dirty="0" smtClean="0"/>
              <a:t>What is </a:t>
            </a:r>
            <a:r>
              <a:rPr lang="en-US" altLang="ko-KR" dirty="0" err="1" smtClean="0"/>
              <a:t>GraphViz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Graph Class and Digraph Class in </a:t>
            </a:r>
            <a:r>
              <a:rPr lang="en-US" altLang="ko-KR" dirty="0" err="1" smtClean="0"/>
              <a:t>GraphiViz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Layout Engines in </a:t>
            </a:r>
            <a:r>
              <a:rPr lang="en-US" altLang="ko-KR" dirty="0" err="1" smtClean="0"/>
              <a:t>GraphViz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rgbClr val="0070C0"/>
                </a:solidFill>
              </a:rPr>
              <a:t>GraphViz</a:t>
            </a:r>
            <a:r>
              <a:rPr lang="en-US" altLang="ko-KR" dirty="0" smtClean="0">
                <a:solidFill>
                  <a:srgbClr val="0070C0"/>
                </a:solidFill>
              </a:rPr>
              <a:t>  Code Examples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62398" y="3571"/>
            <a:ext cx="7743413" cy="755357"/>
          </a:xfrm>
        </p:spPr>
        <p:txBody>
          <a:bodyPr/>
          <a:lstStyle/>
          <a:p>
            <a:r>
              <a:rPr lang="en-US" altLang="ko-KR" dirty="0" smtClean="0"/>
              <a:t>(25) </a:t>
            </a:r>
            <a:r>
              <a:rPr lang="en-US" altLang="ko-KR" dirty="0" err="1" smtClean="0"/>
              <a:t>GraphViz</a:t>
            </a:r>
            <a:r>
              <a:rPr lang="en-US" altLang="ko-KR" dirty="0" smtClean="0"/>
              <a:t> Module</a:t>
            </a:r>
            <a:endParaRPr lang="ko-KR" altLang="en-US" dirty="0"/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103598" y="1111333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83E88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Table of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45052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62400" y="95251"/>
            <a:ext cx="7743413" cy="614652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Graphviz</a:t>
            </a:r>
            <a:r>
              <a:rPr lang="en-US" altLang="ko-KR" dirty="0" smtClean="0"/>
              <a:t> – Code Example </a:t>
            </a:r>
            <a:r>
              <a:rPr lang="en-US" altLang="ko-KR" dirty="0"/>
              <a:t>1 </a:t>
            </a:r>
            <a:r>
              <a:rPr lang="en-US" altLang="ko-KR" dirty="0" smtClean="0"/>
              <a:t>         [1/4] </a:t>
            </a:r>
            <a:endParaRPr lang="ko-KR" altLang="en-US" dirty="0"/>
          </a:p>
        </p:txBody>
      </p:sp>
      <p:sp>
        <p:nvSpPr>
          <p:cNvPr id="6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0" y="938263"/>
            <a:ext cx="9098373" cy="310132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000" dirty="0" smtClean="0">
                <a:solidFill>
                  <a:srgbClr val="0000CC"/>
                </a:solidFill>
              </a:rPr>
              <a:t>10</a:t>
            </a:r>
            <a:r>
              <a:rPr lang="ko-KR" altLang="en-US" sz="2000" dirty="0" smtClean="0">
                <a:solidFill>
                  <a:srgbClr val="0000CC"/>
                </a:solidFill>
              </a:rPr>
              <a:t>개 </a:t>
            </a:r>
            <a:r>
              <a:rPr lang="en-US" altLang="ko-KR" sz="2000" dirty="0" smtClean="0">
                <a:solidFill>
                  <a:srgbClr val="0000CC"/>
                </a:solidFill>
              </a:rPr>
              <a:t>node</a:t>
            </a:r>
            <a:r>
              <a:rPr lang="ko-KR" altLang="en-US" sz="2000" dirty="0" smtClean="0">
                <a:solidFill>
                  <a:srgbClr val="0000CC"/>
                </a:solidFill>
              </a:rPr>
              <a:t>로 구성된 </a:t>
            </a:r>
            <a:r>
              <a:rPr lang="en-US" altLang="ko-KR" sz="2000" dirty="0" smtClean="0">
                <a:solidFill>
                  <a:srgbClr val="0000CC"/>
                </a:solidFill>
              </a:rPr>
              <a:t>Directed Graph</a:t>
            </a:r>
            <a:r>
              <a:rPr lang="ko-KR" altLang="en-US" sz="2000" dirty="0" smtClean="0">
                <a:solidFill>
                  <a:srgbClr val="0000CC"/>
                </a:solidFill>
              </a:rPr>
              <a:t>를 그리려고 한다</a:t>
            </a:r>
            <a:endParaRPr lang="en-US" altLang="ko-KR" sz="2000" dirty="0" smtClean="0">
              <a:solidFill>
                <a:srgbClr val="0000CC"/>
              </a:solidFill>
            </a:endParaRPr>
          </a:p>
          <a:p>
            <a:r>
              <a:rPr lang="en-US" altLang="ko-KR" sz="2000" dirty="0" smtClean="0"/>
              <a:t>Node</a:t>
            </a:r>
            <a:r>
              <a:rPr lang="ko-KR" altLang="en-US" sz="2000" dirty="0" smtClean="0"/>
              <a:t>는 업무</a:t>
            </a:r>
            <a:r>
              <a:rPr lang="en-US" altLang="ko-KR" sz="2000" dirty="0" smtClean="0"/>
              <a:t>Process</a:t>
            </a:r>
            <a:r>
              <a:rPr lang="ko-KR" altLang="en-US" sz="2000" dirty="0" smtClean="0"/>
              <a:t>를 표현하며 관련 </a:t>
            </a:r>
            <a:r>
              <a:rPr lang="en-US" altLang="ko-KR" sz="2000" dirty="0" smtClean="0"/>
              <a:t>node</a:t>
            </a:r>
            <a:r>
              <a:rPr lang="ko-KR" altLang="en-US" sz="2000" dirty="0" smtClean="0"/>
              <a:t>들과 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edge</a:t>
            </a:r>
            <a:r>
              <a:rPr lang="ko-KR" altLang="en-US" sz="2000" dirty="0" smtClean="0"/>
              <a:t>들로 </a:t>
            </a:r>
            <a:r>
              <a:rPr lang="ko-KR" altLang="en-US" sz="2000" dirty="0" smtClean="0"/>
              <a:t>형성한다</a:t>
            </a:r>
            <a:endParaRPr lang="en-US" altLang="ko-KR" sz="2000" dirty="0" smtClean="0"/>
          </a:p>
          <a:p>
            <a:r>
              <a:rPr lang="ko-KR" altLang="en-US" sz="2000" dirty="0" smtClean="0"/>
              <a:t>업무의 이름들은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runswap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runmen</a:t>
            </a:r>
            <a:r>
              <a:rPr lang="en-US" altLang="ko-KR" sz="2000" dirty="0"/>
              <a:t>, sleep, </a:t>
            </a:r>
            <a:r>
              <a:rPr lang="en-US" altLang="ko-KR" sz="2000" dirty="0" smtClean="0"/>
              <a:t>swap, </a:t>
            </a:r>
            <a:r>
              <a:rPr lang="en-US" altLang="ko-KR" sz="2000" dirty="0" err="1"/>
              <a:t>numbl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intr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run, new,  kernel, sleep</a:t>
            </a:r>
            <a:endParaRPr lang="en-US" altLang="ko-KR" sz="2000" dirty="0" smtClean="0"/>
          </a:p>
          <a:p>
            <a:r>
              <a:rPr lang="en-US" altLang="ko-KR" sz="2000" dirty="0"/>
              <a:t>(</a:t>
            </a:r>
            <a:r>
              <a:rPr lang="en-US" altLang="ko-KR" sz="2000" dirty="0" err="1"/>
              <a:t>runswap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runmen</a:t>
            </a:r>
            <a:r>
              <a:rPr lang="en-US" altLang="ko-KR" sz="2000" dirty="0"/>
              <a:t>, sleep, swap)</a:t>
            </a:r>
            <a:r>
              <a:rPr lang="ko-KR" altLang="en-US" sz="2000" dirty="0"/>
              <a:t> </a:t>
            </a:r>
            <a:r>
              <a:rPr lang="en-US" altLang="ko-KR" sz="2000" dirty="0"/>
              <a:t>4</a:t>
            </a:r>
            <a:r>
              <a:rPr lang="ko-KR" altLang="en-US" sz="2000" dirty="0"/>
              <a:t>개의 </a:t>
            </a:r>
            <a:r>
              <a:rPr lang="ko-KR" altLang="en-US" sz="2000" dirty="0" smtClean="0"/>
              <a:t>업무들은 밀접하게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4</a:t>
            </a:r>
            <a:r>
              <a:rPr lang="ko-KR" altLang="en-US" sz="2000" dirty="0" smtClean="0"/>
              <a:t>각형 형성</a:t>
            </a:r>
            <a:endParaRPr lang="en-US" altLang="ko-KR" sz="2000" dirty="0" smtClean="0"/>
          </a:p>
          <a:p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numbl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intr</a:t>
            </a:r>
            <a:r>
              <a:rPr lang="en-US" altLang="ko-KR" sz="2000" dirty="0" smtClean="0"/>
              <a:t>, run) 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개의 </a:t>
            </a:r>
            <a:r>
              <a:rPr lang="ko-KR" altLang="en-US" sz="2000" dirty="0" smtClean="0"/>
              <a:t>업무들은 밀접하게 </a:t>
            </a:r>
            <a:r>
              <a:rPr lang="ko-KR" altLang="en-US" sz="2000" dirty="0" smtClean="0"/>
              <a:t>삼각형을 </a:t>
            </a:r>
            <a:r>
              <a:rPr lang="ko-KR" altLang="en-US" sz="2000" dirty="0" smtClean="0"/>
              <a:t>형성</a:t>
            </a:r>
            <a:endParaRPr lang="en-US" altLang="ko-KR" sz="2000" dirty="0" smtClean="0"/>
          </a:p>
          <a:p>
            <a:r>
              <a:rPr lang="en-US" altLang="ko-KR" sz="2000" dirty="0" smtClean="0"/>
              <a:t>(new, </a:t>
            </a:r>
            <a:r>
              <a:rPr lang="en-US" altLang="ko-KR" sz="2000" dirty="0" err="1" smtClean="0"/>
              <a:t>runswap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runmen</a:t>
            </a:r>
            <a:r>
              <a:rPr lang="en-US" altLang="ko-KR" sz="2000" dirty="0" smtClean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3</a:t>
            </a:r>
            <a:r>
              <a:rPr lang="ko-KR" altLang="en-US" sz="2000" dirty="0"/>
              <a:t>개의 업무들은 밀접하게 삼각형을 </a:t>
            </a:r>
            <a:r>
              <a:rPr lang="ko-KR" altLang="en-US" sz="2000" dirty="0" smtClean="0"/>
              <a:t>형성</a:t>
            </a:r>
            <a:endParaRPr lang="en-US" altLang="ko-KR" sz="2000" dirty="0" smtClean="0"/>
          </a:p>
          <a:p>
            <a:r>
              <a:rPr lang="en-US" altLang="ko-KR" sz="2000" dirty="0" smtClean="0"/>
              <a:t>(</a:t>
            </a:r>
            <a:r>
              <a:rPr lang="en-US" altLang="ko-KR" sz="2000" dirty="0" smtClean="0"/>
              <a:t>kernel, </a:t>
            </a:r>
            <a:r>
              <a:rPr lang="en-US" altLang="ko-KR" sz="2000" dirty="0" smtClean="0"/>
              <a:t>sleep, </a:t>
            </a:r>
            <a:r>
              <a:rPr lang="en-US" altLang="ko-KR" sz="2000" dirty="0" err="1"/>
              <a:t>runmen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3</a:t>
            </a:r>
            <a:r>
              <a:rPr lang="ko-KR" altLang="en-US" sz="2000" dirty="0"/>
              <a:t>개의 </a:t>
            </a:r>
            <a:r>
              <a:rPr lang="ko-KR" altLang="en-US" sz="2000" dirty="0"/>
              <a:t>업무들은 밀접하게 삼각형을 </a:t>
            </a:r>
            <a:r>
              <a:rPr lang="ko-KR" altLang="en-US" sz="2000" dirty="0" smtClean="0"/>
              <a:t>형성</a:t>
            </a:r>
            <a:endParaRPr lang="en-US" altLang="ko-KR" sz="2000" dirty="0" smtClean="0"/>
          </a:p>
          <a:p>
            <a:r>
              <a:rPr lang="en-US" altLang="ko-KR" sz="2000" dirty="0" smtClean="0"/>
              <a:t>(kernel, zombie) 2</a:t>
            </a:r>
            <a:r>
              <a:rPr lang="ko-KR" altLang="en-US" sz="2000" dirty="0" smtClean="0"/>
              <a:t>개의 </a:t>
            </a:r>
            <a:r>
              <a:rPr lang="ko-KR" altLang="en-US" sz="2000" dirty="0" smtClean="0"/>
              <a:t>업무에 </a:t>
            </a:r>
            <a:r>
              <a:rPr lang="en-US" altLang="ko-KR" sz="2000" dirty="0" smtClean="0"/>
              <a:t>edge</a:t>
            </a:r>
            <a:r>
              <a:rPr lang="ko-KR" altLang="en-US" sz="2000" dirty="0" smtClean="0"/>
              <a:t>가 형성</a:t>
            </a:r>
            <a:endParaRPr lang="en-US" altLang="ko-KR" sz="2000" dirty="0" smtClean="0"/>
          </a:p>
          <a:p>
            <a:r>
              <a:rPr lang="en-US" altLang="ko-KR" sz="2000" dirty="0"/>
              <a:t>(kernel, </a:t>
            </a:r>
            <a:r>
              <a:rPr lang="en-US" altLang="ko-KR" sz="2000" dirty="0" smtClean="0"/>
              <a:t>run) </a:t>
            </a:r>
            <a:r>
              <a:rPr lang="en-US" altLang="ko-KR" sz="2000" dirty="0"/>
              <a:t>2</a:t>
            </a:r>
            <a:r>
              <a:rPr lang="ko-KR" altLang="en-US" sz="2000" dirty="0"/>
              <a:t>개의 </a:t>
            </a:r>
            <a:r>
              <a:rPr lang="ko-KR" altLang="en-US" sz="2000" dirty="0" smtClean="0"/>
              <a:t>업무</a:t>
            </a:r>
            <a:r>
              <a:rPr lang="ko-KR" altLang="en-US" sz="2000" dirty="0" smtClean="0"/>
              <a:t>에 </a:t>
            </a:r>
            <a:r>
              <a:rPr lang="en-US" altLang="ko-KR" sz="2000" dirty="0"/>
              <a:t>edge</a:t>
            </a:r>
            <a:r>
              <a:rPr lang="ko-KR" altLang="en-US" sz="2000" dirty="0"/>
              <a:t>가 </a:t>
            </a:r>
            <a:r>
              <a:rPr lang="ko-KR" altLang="en-US" sz="2000" dirty="0" smtClean="0"/>
              <a:t>형성</a:t>
            </a:r>
            <a:endParaRPr lang="ko-KR" altLang="en-US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28154" r="72315" b="22446"/>
          <a:stretch/>
        </p:blipFill>
        <p:spPr>
          <a:xfrm>
            <a:off x="2923514" y="4267951"/>
            <a:ext cx="2573974" cy="19717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0" name="직선 연결선 9"/>
          <p:cNvCxnSpPr/>
          <p:nvPr/>
        </p:nvCxnSpPr>
        <p:spPr>
          <a:xfrm>
            <a:off x="2390054" y="4407052"/>
            <a:ext cx="192462" cy="36696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210501" y="5841134"/>
            <a:ext cx="413299" cy="15504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007" y="4972915"/>
            <a:ext cx="2636806" cy="188508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5991" y="3146812"/>
            <a:ext cx="2240062" cy="1785557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922" y="4223587"/>
            <a:ext cx="2653546" cy="233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8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Books on Python </a:t>
            </a:r>
            <a:r>
              <a:rPr lang="en-US" altLang="ko-KR" dirty="0" err="1" smtClean="0"/>
              <a:t>GraphViz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47" y="1345581"/>
            <a:ext cx="3095625" cy="4705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952" y="1345581"/>
            <a:ext cx="3559316" cy="470535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 flipV="1">
            <a:off x="1385455" y="4451927"/>
            <a:ext cx="2355272" cy="923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4332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1715627" y="3743664"/>
            <a:ext cx="192462" cy="36696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856168" y="4639278"/>
            <a:ext cx="413299" cy="15504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06" y="1725258"/>
            <a:ext cx="2552244" cy="182463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241" y="631971"/>
            <a:ext cx="2238083" cy="178398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7750" y="2364623"/>
            <a:ext cx="2239401" cy="197370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6"/>
          <a:srcRect l="46451"/>
          <a:stretch/>
        </p:blipFill>
        <p:spPr>
          <a:xfrm>
            <a:off x="5889812" y="3927147"/>
            <a:ext cx="3125711" cy="25059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직선 연결선 8"/>
          <p:cNvCxnSpPr/>
          <p:nvPr/>
        </p:nvCxnSpPr>
        <p:spPr>
          <a:xfrm>
            <a:off x="3255568" y="1620808"/>
            <a:ext cx="1661583" cy="434751"/>
          </a:xfrm>
          <a:prstGeom prst="line">
            <a:avLst/>
          </a:prstGeom>
          <a:ln w="38100"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963074" y="2620565"/>
            <a:ext cx="1661583" cy="434751"/>
          </a:xfrm>
          <a:prstGeom prst="line">
            <a:avLst/>
          </a:prstGeom>
          <a:ln w="38100"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1634234" y="2055559"/>
            <a:ext cx="405529" cy="116868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3143445" y="2574984"/>
            <a:ext cx="405529" cy="116868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889812" y="3927147"/>
            <a:ext cx="519953" cy="1012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5217324" y="4222376"/>
            <a:ext cx="457335" cy="717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제목 2"/>
          <p:cNvSpPr>
            <a:spLocks noGrp="1"/>
          </p:cNvSpPr>
          <p:nvPr>
            <p:ph type="title"/>
          </p:nvPr>
        </p:nvSpPr>
        <p:spPr>
          <a:xfrm>
            <a:off x="662401" y="95251"/>
            <a:ext cx="3855812" cy="38884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Interim Processes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36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Graphviz</a:t>
            </a:r>
            <a:r>
              <a:rPr lang="en-US" altLang="ko-KR" dirty="0" smtClean="0"/>
              <a:t> – Code Example 1        [2/4]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088" y="974533"/>
            <a:ext cx="7832032" cy="55364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0" y="974533"/>
            <a:ext cx="1079088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GraphViz</a:t>
            </a:r>
            <a:r>
              <a:rPr lang="en-US" altLang="ko-KR" dirty="0" smtClean="0"/>
              <a:t> Code</a:t>
            </a:r>
            <a:endParaRPr lang="en-US" altLang="ko-KR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6947647" y="1927412"/>
            <a:ext cx="165847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079088" y="6510969"/>
            <a:ext cx="264005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10709" y="5999575"/>
            <a:ext cx="580949" cy="37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87492" y="5729867"/>
            <a:ext cx="126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ym typeface="Wingdings" panose="05000000000000000000" pitchFamily="2" charset="2"/>
              </a:rPr>
              <a:t>process.gv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84017" y="6176014"/>
            <a:ext cx="165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process.gv.pdf 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5013523" y="6004621"/>
            <a:ext cx="673970" cy="205059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013523" y="6262751"/>
            <a:ext cx="673969" cy="11094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79088" y="2212848"/>
            <a:ext cx="3355752" cy="8321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79088" y="3636936"/>
            <a:ext cx="3822096" cy="22220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l="46451"/>
          <a:stretch/>
        </p:blipFill>
        <p:spPr>
          <a:xfrm>
            <a:off x="5774614" y="2752102"/>
            <a:ext cx="3125711" cy="25059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5774614" y="2752102"/>
            <a:ext cx="519953" cy="1012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5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Graphviz</a:t>
            </a:r>
            <a:r>
              <a:rPr lang="en-US" altLang="ko-KR" dirty="0" smtClean="0"/>
              <a:t> – Code Example </a:t>
            </a:r>
            <a:r>
              <a:rPr lang="en-US" altLang="ko-KR" dirty="0"/>
              <a:t>1 </a:t>
            </a:r>
            <a:r>
              <a:rPr lang="en-US" altLang="ko-KR" dirty="0" smtClean="0"/>
              <a:t>         [3/4]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234" y="1009765"/>
            <a:ext cx="4207055" cy="55386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0" y="1009765"/>
            <a:ext cx="1903234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p</a:t>
            </a:r>
            <a:r>
              <a:rPr lang="en-US" altLang="ko-KR" sz="2000" dirty="0" err="1" smtClean="0"/>
              <a:t>rocess.gv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생성</a:t>
            </a:r>
            <a:endParaRPr lang="en-US" altLang="ko-KR" sz="2000" dirty="0"/>
          </a:p>
        </p:txBody>
      </p:sp>
      <p:sp>
        <p:nvSpPr>
          <p:cNvPr id="5" name="직사각형 4"/>
          <p:cNvSpPr/>
          <p:nvPr/>
        </p:nvSpPr>
        <p:spPr>
          <a:xfrm>
            <a:off x="2519960" y="3186545"/>
            <a:ext cx="3492913" cy="28848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19960" y="1339273"/>
            <a:ext cx="3492913" cy="10529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58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62400" y="95251"/>
            <a:ext cx="7743413" cy="614652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Graphviz</a:t>
            </a:r>
            <a:r>
              <a:rPr lang="en-US" altLang="ko-KR" dirty="0" smtClean="0"/>
              <a:t> – Code Example </a:t>
            </a:r>
            <a:r>
              <a:rPr lang="en-US" altLang="ko-KR" dirty="0"/>
              <a:t>1 </a:t>
            </a:r>
            <a:r>
              <a:rPr lang="en-US" altLang="ko-KR" dirty="0" smtClean="0"/>
              <a:t>         [4/4]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301"/>
            <a:ext cx="8974160" cy="38526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63936" y="1016019"/>
            <a:ext cx="2271760" cy="3231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p</a:t>
            </a:r>
            <a:r>
              <a:rPr lang="en-US" altLang="ko-KR" sz="1500" dirty="0" smtClean="0"/>
              <a:t>rocess.gv.pdf</a:t>
            </a:r>
            <a:r>
              <a:rPr lang="ko-KR" altLang="en-US" sz="1500" dirty="0" smtClean="0"/>
              <a:t>생성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64285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Graphviz</a:t>
            </a:r>
            <a:r>
              <a:rPr lang="en-US" altLang="ko-KR" dirty="0" smtClean="0"/>
              <a:t> – Code Example </a:t>
            </a:r>
            <a:r>
              <a:rPr lang="en-US" altLang="ko-KR" dirty="0"/>
              <a:t>2 </a:t>
            </a:r>
            <a:r>
              <a:rPr lang="en-US" altLang="ko-KR" dirty="0" smtClean="0"/>
              <a:t>         [1/4] </a:t>
            </a:r>
            <a:endParaRPr lang="ko-KR" altLang="en-US" dirty="0"/>
          </a:p>
        </p:txBody>
      </p:sp>
      <p:sp>
        <p:nvSpPr>
          <p:cNvPr id="5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5652" y="850607"/>
            <a:ext cx="9114440" cy="6108378"/>
          </a:xfrm>
        </p:spPr>
        <p:txBody>
          <a:bodyPr>
            <a:noAutofit/>
          </a:bodyPr>
          <a:lstStyle/>
          <a:p>
            <a:r>
              <a:rPr lang="en-US" altLang="ko-KR" sz="1600" dirty="0">
                <a:solidFill>
                  <a:srgbClr val="0000CC"/>
                </a:solidFill>
              </a:rPr>
              <a:t>9</a:t>
            </a:r>
            <a:r>
              <a:rPr lang="ko-KR" altLang="en-US" sz="1600" dirty="0" smtClean="0">
                <a:solidFill>
                  <a:srgbClr val="0000CC"/>
                </a:solidFill>
              </a:rPr>
              <a:t>개 </a:t>
            </a:r>
            <a:r>
              <a:rPr lang="en-US" altLang="ko-KR" sz="1600" dirty="0" smtClean="0">
                <a:solidFill>
                  <a:srgbClr val="0000CC"/>
                </a:solidFill>
              </a:rPr>
              <a:t>node</a:t>
            </a:r>
            <a:r>
              <a:rPr lang="ko-KR" altLang="en-US" sz="1600" dirty="0" smtClean="0">
                <a:solidFill>
                  <a:srgbClr val="0000CC"/>
                </a:solidFill>
              </a:rPr>
              <a:t>로 구성된 </a:t>
            </a:r>
            <a:r>
              <a:rPr lang="en-US" altLang="ko-KR" sz="1600" dirty="0" smtClean="0">
                <a:solidFill>
                  <a:srgbClr val="0000CC"/>
                </a:solidFill>
              </a:rPr>
              <a:t>Finite State Machine</a:t>
            </a:r>
            <a:r>
              <a:rPr lang="ko-KR" altLang="en-US" sz="1600" dirty="0" smtClean="0">
                <a:solidFill>
                  <a:srgbClr val="0000CC"/>
                </a:solidFill>
              </a:rPr>
              <a:t>을 그리려고 한다</a:t>
            </a:r>
            <a:endParaRPr lang="en-US" altLang="ko-KR" sz="1600" dirty="0" smtClean="0">
              <a:solidFill>
                <a:srgbClr val="0000CC"/>
              </a:solidFill>
            </a:endParaRPr>
          </a:p>
          <a:p>
            <a:r>
              <a:rPr lang="en-US" altLang="ko-KR" sz="1600" dirty="0" smtClean="0"/>
              <a:t>Double Circle  Node </a:t>
            </a:r>
            <a:r>
              <a:rPr lang="ko-KR" altLang="en-US" sz="1600" dirty="0" smtClean="0"/>
              <a:t>는  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개이고</a:t>
            </a:r>
            <a:r>
              <a:rPr lang="en-US" altLang="ko-KR" sz="1600" dirty="0" smtClean="0"/>
              <a:t>, Label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{ LR_0, LR_3, LR_4, LR_8 } </a:t>
            </a:r>
          </a:p>
          <a:p>
            <a:r>
              <a:rPr lang="en-US" altLang="ko-KR" sz="1600" dirty="0" smtClean="0"/>
              <a:t>Single Circle Node 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개이고</a:t>
            </a:r>
            <a:r>
              <a:rPr lang="en-US" altLang="ko-KR" sz="1600" dirty="0" smtClean="0"/>
              <a:t>, </a:t>
            </a:r>
            <a:r>
              <a:rPr lang="en-US" altLang="ko-KR" sz="1600" dirty="0"/>
              <a:t>Label</a:t>
            </a:r>
            <a:r>
              <a:rPr lang="ko-KR" altLang="en-US" sz="1600" dirty="0"/>
              <a:t>은 </a:t>
            </a:r>
            <a:r>
              <a:rPr lang="en-US" altLang="ko-KR" sz="1600" dirty="0"/>
              <a:t>{ </a:t>
            </a:r>
            <a:r>
              <a:rPr lang="en-US" altLang="ko-KR" sz="1600" dirty="0" smtClean="0"/>
              <a:t>LR_1, LR_2, LR_5, LR_6, 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LR_7 }</a:t>
            </a:r>
          </a:p>
          <a:p>
            <a:r>
              <a:rPr lang="en-US" altLang="ko-KR" sz="1600" dirty="0" smtClean="0"/>
              <a:t>LR_0 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LR_1 </a:t>
            </a:r>
            <a:r>
              <a:rPr lang="ko-KR" altLang="en-US" sz="1600" dirty="0" smtClean="0"/>
              <a:t>로 상태변화가 있으려면  </a:t>
            </a:r>
            <a:r>
              <a:rPr lang="en-US" altLang="ko-KR" sz="1600" dirty="0" smtClean="0"/>
              <a:t>SS(S) 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event</a:t>
            </a:r>
            <a:r>
              <a:rPr lang="ko-KR" altLang="en-US" sz="1600" dirty="0" smtClean="0"/>
              <a:t>가 있어야 한다</a:t>
            </a:r>
            <a:r>
              <a:rPr lang="en-US" altLang="ko-KR" sz="1600" dirty="0" smtClean="0"/>
              <a:t> </a:t>
            </a:r>
            <a:endParaRPr lang="en-US" altLang="ko-KR" sz="1600" dirty="0"/>
          </a:p>
          <a:p>
            <a:r>
              <a:rPr lang="en-US" altLang="ko-KR" sz="1600" dirty="0"/>
              <a:t>LR_0 </a:t>
            </a:r>
            <a:r>
              <a:rPr lang="ko-KR" altLang="en-US" sz="1600" dirty="0"/>
              <a:t>에서 </a:t>
            </a:r>
            <a:r>
              <a:rPr lang="en-US" altLang="ko-KR" sz="1600" dirty="0"/>
              <a:t>LR_2 </a:t>
            </a:r>
            <a:r>
              <a:rPr lang="ko-KR" altLang="en-US" sz="1600" dirty="0"/>
              <a:t>로 상태변화가 있으려면  </a:t>
            </a:r>
            <a:r>
              <a:rPr lang="en-US" altLang="ko-KR" sz="1600" dirty="0"/>
              <a:t>SS(B) </a:t>
            </a:r>
            <a:r>
              <a:rPr lang="ko-KR" altLang="en-US" sz="1600" dirty="0"/>
              <a:t>의 </a:t>
            </a:r>
            <a:r>
              <a:rPr lang="en-US" altLang="ko-KR" sz="1600" dirty="0"/>
              <a:t>event</a:t>
            </a:r>
            <a:r>
              <a:rPr lang="ko-KR" altLang="en-US" sz="1600" dirty="0"/>
              <a:t>가 있어야 한다</a:t>
            </a:r>
            <a:r>
              <a:rPr lang="en-US" altLang="ko-KR" sz="1600" dirty="0"/>
              <a:t> </a:t>
            </a:r>
          </a:p>
          <a:p>
            <a:r>
              <a:rPr lang="en-US" altLang="ko-KR" sz="1600" dirty="0" smtClean="0"/>
              <a:t>LR_1 </a:t>
            </a:r>
            <a:r>
              <a:rPr lang="ko-KR" altLang="en-US" sz="1600" dirty="0"/>
              <a:t>에서 </a:t>
            </a:r>
            <a:r>
              <a:rPr lang="en-US" altLang="ko-KR" sz="1600" dirty="0" smtClean="0"/>
              <a:t>LR_3 </a:t>
            </a:r>
            <a:r>
              <a:rPr lang="ko-KR" altLang="en-US" sz="1600" dirty="0"/>
              <a:t>로 상태변화가 있으려면  </a:t>
            </a:r>
            <a:r>
              <a:rPr lang="en-US" altLang="ko-KR" sz="1600" dirty="0" smtClean="0"/>
              <a:t>S($end) </a:t>
            </a:r>
            <a:r>
              <a:rPr lang="ko-KR" altLang="en-US" sz="1600" dirty="0"/>
              <a:t>의 </a:t>
            </a:r>
            <a:r>
              <a:rPr lang="en-US" altLang="ko-KR" sz="1600" dirty="0"/>
              <a:t>event</a:t>
            </a:r>
            <a:r>
              <a:rPr lang="ko-KR" altLang="en-US" sz="1600" dirty="0"/>
              <a:t>가 있어야 한다</a:t>
            </a:r>
            <a:r>
              <a:rPr lang="en-US" altLang="ko-KR" sz="1600" dirty="0"/>
              <a:t> </a:t>
            </a:r>
          </a:p>
          <a:p>
            <a:r>
              <a:rPr lang="en-US" altLang="ko-KR" sz="1600" dirty="0" smtClean="0"/>
              <a:t>LR_2 </a:t>
            </a:r>
            <a:r>
              <a:rPr lang="ko-KR" altLang="en-US" sz="1600" dirty="0"/>
              <a:t>에서 </a:t>
            </a:r>
            <a:r>
              <a:rPr lang="en-US" altLang="ko-KR" sz="1600" dirty="0" smtClean="0"/>
              <a:t>LR_4 </a:t>
            </a:r>
            <a:r>
              <a:rPr lang="ko-KR" altLang="en-US" sz="1600" dirty="0"/>
              <a:t>로 상태변화가 있으려면  </a:t>
            </a:r>
            <a:r>
              <a:rPr lang="en-US" altLang="ko-KR" sz="1600" dirty="0" smtClean="0"/>
              <a:t>S(A) </a:t>
            </a:r>
            <a:r>
              <a:rPr lang="ko-KR" altLang="en-US" sz="1600" dirty="0"/>
              <a:t>의 </a:t>
            </a:r>
            <a:r>
              <a:rPr lang="en-US" altLang="ko-KR" sz="1600" dirty="0"/>
              <a:t>event</a:t>
            </a:r>
            <a:r>
              <a:rPr lang="ko-KR" altLang="en-US" sz="1600" dirty="0"/>
              <a:t>가 있어야 한다</a:t>
            </a:r>
            <a:r>
              <a:rPr lang="en-US" altLang="ko-KR" sz="1600" dirty="0"/>
              <a:t> </a:t>
            </a:r>
          </a:p>
          <a:p>
            <a:r>
              <a:rPr lang="en-US" altLang="ko-KR" sz="1600" dirty="0"/>
              <a:t>LR_2 </a:t>
            </a:r>
            <a:r>
              <a:rPr lang="ko-KR" altLang="en-US" sz="1600" dirty="0"/>
              <a:t>에서 </a:t>
            </a:r>
            <a:r>
              <a:rPr lang="en-US" altLang="ko-KR" sz="1600" dirty="0"/>
              <a:t>LR_5 </a:t>
            </a:r>
            <a:r>
              <a:rPr lang="ko-KR" altLang="en-US" sz="1600" dirty="0"/>
              <a:t>로 상태변화가 있으려면  </a:t>
            </a:r>
            <a:r>
              <a:rPr lang="en-US" altLang="ko-KR" sz="1600" dirty="0"/>
              <a:t>SS(a) </a:t>
            </a:r>
            <a:r>
              <a:rPr lang="ko-KR" altLang="en-US" sz="1600" dirty="0"/>
              <a:t>의 </a:t>
            </a:r>
            <a:r>
              <a:rPr lang="en-US" altLang="ko-KR" sz="1600" dirty="0"/>
              <a:t>event</a:t>
            </a:r>
            <a:r>
              <a:rPr lang="ko-KR" altLang="en-US" sz="1600" dirty="0"/>
              <a:t>가 있어야 한다</a:t>
            </a:r>
            <a:r>
              <a:rPr lang="en-US" altLang="ko-KR" sz="1600" dirty="0"/>
              <a:t> </a:t>
            </a:r>
          </a:p>
          <a:p>
            <a:r>
              <a:rPr lang="en-US" altLang="ko-KR" sz="1600" dirty="0" smtClean="0"/>
              <a:t>LR_2 </a:t>
            </a:r>
            <a:r>
              <a:rPr lang="ko-KR" altLang="en-US" sz="1600" dirty="0"/>
              <a:t>에서 </a:t>
            </a:r>
            <a:r>
              <a:rPr lang="en-US" altLang="ko-KR" sz="1600" dirty="0" smtClean="0"/>
              <a:t>LR_6 </a:t>
            </a:r>
            <a:r>
              <a:rPr lang="ko-KR" altLang="en-US" sz="1600" dirty="0"/>
              <a:t>로 상태변화가 있으려면  </a:t>
            </a:r>
            <a:r>
              <a:rPr lang="en-US" altLang="ko-KR" sz="1600" dirty="0" smtClean="0"/>
              <a:t>SS(b) </a:t>
            </a:r>
            <a:r>
              <a:rPr lang="ko-KR" altLang="en-US" sz="1600" dirty="0"/>
              <a:t>의 </a:t>
            </a:r>
            <a:r>
              <a:rPr lang="en-US" altLang="ko-KR" sz="1600" dirty="0"/>
              <a:t>event</a:t>
            </a:r>
            <a:r>
              <a:rPr lang="ko-KR" altLang="en-US" sz="1600" dirty="0"/>
              <a:t>가 있어야 </a:t>
            </a:r>
            <a:r>
              <a:rPr lang="ko-KR" altLang="en-US" sz="1600" dirty="0" smtClean="0"/>
              <a:t>한다</a:t>
            </a:r>
            <a:endParaRPr lang="en-US" altLang="ko-KR" sz="1600" dirty="0" smtClean="0"/>
          </a:p>
          <a:p>
            <a:r>
              <a:rPr lang="en-US" altLang="ko-KR" sz="1600" dirty="0" smtClean="0"/>
              <a:t>LR_6 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S(b</a:t>
            </a:r>
            <a:r>
              <a:rPr lang="en-US" altLang="ko-KR" sz="1600" dirty="0"/>
              <a:t>) </a:t>
            </a:r>
            <a:r>
              <a:rPr lang="ko-KR" altLang="en-US" sz="1600" dirty="0"/>
              <a:t>의 </a:t>
            </a:r>
            <a:r>
              <a:rPr lang="en-US" altLang="ko-KR" sz="1600" dirty="0"/>
              <a:t>event</a:t>
            </a:r>
            <a:r>
              <a:rPr lang="ko-KR" altLang="en-US" sz="1600" dirty="0"/>
              <a:t>가 </a:t>
            </a:r>
            <a:r>
              <a:rPr lang="ko-KR" altLang="en-US" sz="1600" dirty="0" smtClean="0"/>
              <a:t>발생하면 </a:t>
            </a:r>
            <a:r>
              <a:rPr lang="en-US" altLang="ko-KR" sz="1600" dirty="0" smtClean="0"/>
              <a:t>LR_6 </a:t>
            </a:r>
            <a:r>
              <a:rPr lang="ko-KR" altLang="en-US" sz="1600" dirty="0" smtClean="0"/>
              <a:t>로 상태가 유지되다</a:t>
            </a:r>
            <a:endParaRPr lang="en-US" altLang="ko-KR" sz="1600" dirty="0"/>
          </a:p>
          <a:p>
            <a:r>
              <a:rPr lang="en-US" altLang="ko-KR" sz="1600" dirty="0" smtClean="0"/>
              <a:t>LR_6 </a:t>
            </a:r>
            <a:r>
              <a:rPr lang="ko-KR" altLang="en-US" sz="1600" dirty="0"/>
              <a:t>에서 </a:t>
            </a:r>
            <a:r>
              <a:rPr lang="en-US" altLang="ko-KR" sz="1600" dirty="0" smtClean="0"/>
              <a:t>LR_5 </a:t>
            </a:r>
            <a:r>
              <a:rPr lang="ko-KR" altLang="en-US" sz="1600" dirty="0"/>
              <a:t>로 상태변화가 있으려면  </a:t>
            </a:r>
            <a:r>
              <a:rPr lang="en-US" altLang="ko-KR" sz="1600" dirty="0" smtClean="0"/>
              <a:t>S(a) </a:t>
            </a:r>
            <a:r>
              <a:rPr lang="ko-KR" altLang="en-US" sz="1600" dirty="0"/>
              <a:t>의 </a:t>
            </a:r>
            <a:r>
              <a:rPr lang="en-US" altLang="ko-KR" sz="1600" dirty="0"/>
              <a:t>event</a:t>
            </a:r>
            <a:r>
              <a:rPr lang="ko-KR" altLang="en-US" sz="1600" dirty="0"/>
              <a:t>가 있어야 한다</a:t>
            </a:r>
            <a:r>
              <a:rPr lang="en-US" altLang="ko-KR" sz="1600" dirty="0"/>
              <a:t> </a:t>
            </a:r>
          </a:p>
          <a:p>
            <a:r>
              <a:rPr lang="en-US" altLang="ko-KR" sz="1600" dirty="0" smtClean="0"/>
              <a:t>LR_5 </a:t>
            </a:r>
            <a:r>
              <a:rPr lang="ko-KR" altLang="en-US" sz="1600" dirty="0" smtClean="0"/>
              <a:t>에서  </a:t>
            </a:r>
            <a:r>
              <a:rPr lang="en-US" altLang="ko-KR" sz="1600" dirty="0" smtClean="0"/>
              <a:t>S(a) </a:t>
            </a:r>
            <a:r>
              <a:rPr lang="ko-KR" altLang="en-US" sz="1600" dirty="0"/>
              <a:t>의 </a:t>
            </a:r>
            <a:r>
              <a:rPr lang="en-US" altLang="ko-KR" sz="1600" dirty="0"/>
              <a:t>event</a:t>
            </a:r>
            <a:r>
              <a:rPr lang="ko-KR" altLang="en-US" sz="1600" dirty="0"/>
              <a:t>가 발생하면 </a:t>
            </a:r>
            <a:r>
              <a:rPr lang="en-US" altLang="ko-KR" sz="1600" dirty="0" smtClean="0"/>
              <a:t>LR_5 </a:t>
            </a:r>
            <a:r>
              <a:rPr lang="ko-KR" altLang="en-US" sz="1600" dirty="0"/>
              <a:t>로 상태가 유지되다</a:t>
            </a:r>
            <a:endParaRPr lang="en-US" altLang="ko-KR" sz="1600" dirty="0"/>
          </a:p>
          <a:p>
            <a:r>
              <a:rPr lang="en-US" altLang="ko-KR" sz="1600" dirty="0" smtClean="0"/>
              <a:t>LR_5 </a:t>
            </a:r>
            <a:r>
              <a:rPr lang="ko-KR" altLang="en-US" sz="1600" dirty="0"/>
              <a:t>에서 </a:t>
            </a:r>
            <a:r>
              <a:rPr lang="en-US" altLang="ko-KR" sz="1600" dirty="0" smtClean="0"/>
              <a:t>LR_7 </a:t>
            </a:r>
            <a:r>
              <a:rPr lang="ko-KR" altLang="en-US" sz="1600" dirty="0"/>
              <a:t>로 상태변화가 있으려면  </a:t>
            </a:r>
            <a:r>
              <a:rPr lang="en-US" altLang="ko-KR" sz="1600" dirty="0" smtClean="0"/>
              <a:t>S(b</a:t>
            </a:r>
            <a:r>
              <a:rPr lang="en-US" altLang="ko-KR" sz="1600" dirty="0"/>
              <a:t>) </a:t>
            </a:r>
            <a:r>
              <a:rPr lang="ko-KR" altLang="en-US" sz="1600" dirty="0"/>
              <a:t>의 </a:t>
            </a:r>
            <a:r>
              <a:rPr lang="en-US" altLang="ko-KR" sz="1600" dirty="0"/>
              <a:t>event</a:t>
            </a:r>
            <a:r>
              <a:rPr lang="ko-KR" altLang="en-US" sz="1600" dirty="0"/>
              <a:t>가 있어야 한다</a:t>
            </a:r>
            <a:endParaRPr lang="en-US" altLang="ko-KR" sz="1600" dirty="0"/>
          </a:p>
          <a:p>
            <a:r>
              <a:rPr lang="en-US" altLang="ko-KR" sz="1600" dirty="0" smtClean="0"/>
              <a:t>LR_7 </a:t>
            </a:r>
            <a:r>
              <a:rPr lang="ko-KR" altLang="en-US" sz="1600" dirty="0"/>
              <a:t>에서 </a:t>
            </a:r>
            <a:r>
              <a:rPr lang="en-US" altLang="ko-KR" sz="1600" dirty="0" smtClean="0"/>
              <a:t>LR_5 </a:t>
            </a:r>
            <a:r>
              <a:rPr lang="ko-KR" altLang="en-US" sz="1600" dirty="0"/>
              <a:t>로 상태변화가 있으려면  </a:t>
            </a:r>
            <a:r>
              <a:rPr lang="en-US" altLang="ko-KR" sz="1600" dirty="0" smtClean="0"/>
              <a:t>S(a) </a:t>
            </a:r>
            <a:r>
              <a:rPr lang="ko-KR" altLang="en-US" sz="1600" dirty="0"/>
              <a:t>의 </a:t>
            </a:r>
            <a:r>
              <a:rPr lang="en-US" altLang="ko-KR" sz="1600" dirty="0"/>
              <a:t>event</a:t>
            </a:r>
            <a:r>
              <a:rPr lang="ko-KR" altLang="en-US" sz="1600" dirty="0"/>
              <a:t>가 있어야 한다</a:t>
            </a:r>
            <a:endParaRPr lang="en-US" altLang="ko-KR" sz="1600" dirty="0"/>
          </a:p>
          <a:p>
            <a:r>
              <a:rPr lang="en-US" altLang="ko-KR" sz="1600" dirty="0"/>
              <a:t>LR_7 </a:t>
            </a:r>
            <a:r>
              <a:rPr lang="ko-KR" altLang="en-US" sz="1600" dirty="0"/>
              <a:t>에서 </a:t>
            </a:r>
            <a:r>
              <a:rPr lang="en-US" altLang="ko-KR" sz="1600" dirty="0" smtClean="0"/>
              <a:t>LR_8 </a:t>
            </a:r>
            <a:r>
              <a:rPr lang="ko-KR" altLang="en-US" sz="1600" dirty="0"/>
              <a:t>로 상태변화가 있으려면  </a:t>
            </a:r>
            <a:r>
              <a:rPr lang="en-US" altLang="ko-KR" sz="1600" dirty="0" smtClean="0"/>
              <a:t>S(b) </a:t>
            </a:r>
            <a:r>
              <a:rPr lang="ko-KR" altLang="en-US" sz="1600" dirty="0"/>
              <a:t>의 </a:t>
            </a:r>
            <a:r>
              <a:rPr lang="en-US" altLang="ko-KR" sz="1600" dirty="0"/>
              <a:t>event</a:t>
            </a:r>
            <a:r>
              <a:rPr lang="ko-KR" altLang="en-US" sz="1600" dirty="0"/>
              <a:t>가 있어야 </a:t>
            </a:r>
            <a:r>
              <a:rPr lang="ko-KR" altLang="en-US" sz="1600" dirty="0" smtClean="0"/>
              <a:t>한다</a:t>
            </a:r>
            <a:endParaRPr lang="en-US" altLang="ko-KR" sz="1600" dirty="0" smtClean="0"/>
          </a:p>
          <a:p>
            <a:r>
              <a:rPr lang="en-US" altLang="ko-KR" sz="1600" dirty="0" smtClean="0"/>
              <a:t>LR_8 </a:t>
            </a:r>
            <a:r>
              <a:rPr lang="ko-KR" altLang="en-US" sz="1600" dirty="0"/>
              <a:t>에서 </a:t>
            </a:r>
            <a:r>
              <a:rPr lang="en-US" altLang="ko-KR" sz="1600" dirty="0" smtClean="0"/>
              <a:t>LR_5 </a:t>
            </a:r>
            <a:r>
              <a:rPr lang="ko-KR" altLang="en-US" sz="1600" dirty="0"/>
              <a:t>로 상태변화가 있으려면  </a:t>
            </a:r>
            <a:r>
              <a:rPr lang="en-US" altLang="ko-KR" sz="1600" dirty="0" smtClean="0"/>
              <a:t>S(a) </a:t>
            </a:r>
            <a:r>
              <a:rPr lang="ko-KR" altLang="en-US" sz="1600" dirty="0"/>
              <a:t>의 </a:t>
            </a:r>
            <a:r>
              <a:rPr lang="en-US" altLang="ko-KR" sz="1600" dirty="0"/>
              <a:t>event</a:t>
            </a:r>
            <a:r>
              <a:rPr lang="ko-KR" altLang="en-US" sz="1600" dirty="0"/>
              <a:t>가 있어야 한다</a:t>
            </a:r>
            <a:endParaRPr lang="en-US" altLang="ko-KR" sz="1600" dirty="0"/>
          </a:p>
          <a:p>
            <a:r>
              <a:rPr lang="en-US" altLang="ko-KR" sz="1600" dirty="0" smtClean="0"/>
              <a:t>LR_8 </a:t>
            </a:r>
            <a:r>
              <a:rPr lang="ko-KR" altLang="en-US" sz="1600" dirty="0"/>
              <a:t>에서 </a:t>
            </a:r>
            <a:r>
              <a:rPr lang="en-US" altLang="ko-KR" sz="1600" dirty="0" smtClean="0"/>
              <a:t>LR_6 </a:t>
            </a:r>
            <a:r>
              <a:rPr lang="ko-KR" altLang="en-US" sz="1600" dirty="0"/>
              <a:t>로 상태변화가 있으려면  </a:t>
            </a:r>
            <a:r>
              <a:rPr lang="en-US" altLang="ko-KR" sz="1600" dirty="0"/>
              <a:t>S(b) </a:t>
            </a:r>
            <a:r>
              <a:rPr lang="ko-KR" altLang="en-US" sz="1600" dirty="0"/>
              <a:t>의 </a:t>
            </a:r>
            <a:r>
              <a:rPr lang="en-US" altLang="ko-KR" sz="1600" dirty="0"/>
              <a:t>event</a:t>
            </a:r>
            <a:r>
              <a:rPr lang="ko-KR" altLang="en-US" sz="1600" dirty="0"/>
              <a:t>가 있어야 한다</a:t>
            </a:r>
            <a:endParaRPr lang="en-US" altLang="ko-KR" sz="1600" dirty="0"/>
          </a:p>
          <a:p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endParaRPr lang="en-US" altLang="ko-KR" sz="1600" dirty="0" smtClean="0"/>
          </a:p>
          <a:p>
            <a:pPr marL="0" indent="0"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937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62401" y="95251"/>
            <a:ext cx="3855812" cy="38884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Interim Processes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9486" t="70820" r="50373" b="-3016"/>
          <a:stretch/>
        </p:blipFill>
        <p:spPr>
          <a:xfrm>
            <a:off x="5743296" y="3374543"/>
            <a:ext cx="2662517" cy="14971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45800" r="71279" b="7546"/>
          <a:stretch/>
        </p:blipFill>
        <p:spPr>
          <a:xfrm>
            <a:off x="5661210" y="723045"/>
            <a:ext cx="2537012" cy="21694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텍스트 개체 틀 1"/>
          <p:cNvSpPr txBox="1">
            <a:spLocks/>
          </p:cNvSpPr>
          <p:nvPr/>
        </p:nvSpPr>
        <p:spPr>
          <a:xfrm>
            <a:off x="83348" y="1050976"/>
            <a:ext cx="4174616" cy="5143636"/>
          </a:xfrm>
          <a:prstGeom prst="rect">
            <a:avLst/>
          </a:prstGeom>
        </p:spPr>
        <p:txBody>
          <a:bodyPr>
            <a:normAutofit/>
          </a:bodyPr>
          <a:lstStyle>
            <a:lvl1pPr marL="357188" indent="-357188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83E8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4607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25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83E88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83E88"/>
              </a:buClr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83E88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solidFill>
                  <a:srgbClr val="0000CC"/>
                </a:solidFill>
              </a:rPr>
              <a:t>Double Circle  Node </a:t>
            </a:r>
            <a:r>
              <a:rPr lang="ko-KR" altLang="en-US" sz="1600" dirty="0" smtClean="0"/>
              <a:t>는  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개이고</a:t>
            </a:r>
            <a:r>
              <a:rPr lang="en-US" altLang="ko-KR" sz="1600" dirty="0" smtClean="0"/>
              <a:t>, Label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{ LR_0, LR_3, LR_4, LR_8 } </a:t>
            </a:r>
          </a:p>
          <a:p>
            <a:r>
              <a:rPr lang="en-US" altLang="ko-KR" sz="1600" dirty="0" smtClean="0">
                <a:solidFill>
                  <a:srgbClr val="0000CC"/>
                </a:solidFill>
              </a:rPr>
              <a:t>Single Circle Node 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개이고</a:t>
            </a:r>
            <a:r>
              <a:rPr lang="en-US" altLang="ko-KR" sz="1600" dirty="0" smtClean="0"/>
              <a:t>, Label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{ LR_1, LR_2, LR_5, LR_6,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LR_7 }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LR_0 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LR_1 </a:t>
            </a:r>
            <a:r>
              <a:rPr lang="ko-KR" altLang="en-US" sz="1600" dirty="0" smtClean="0"/>
              <a:t>로 상태변화가 있으려면  </a:t>
            </a:r>
            <a:r>
              <a:rPr lang="en-US" altLang="ko-KR" sz="1600" dirty="0" smtClean="0"/>
              <a:t>SS(S) 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event</a:t>
            </a:r>
            <a:r>
              <a:rPr lang="ko-KR" altLang="en-US" sz="1600" dirty="0" smtClean="0"/>
              <a:t>가 있어야 한다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/>
              <a:t>LR_0 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LR_2 </a:t>
            </a:r>
            <a:r>
              <a:rPr lang="ko-KR" altLang="en-US" sz="1600" dirty="0" smtClean="0"/>
              <a:t>로 상태변화가 있으려면  </a:t>
            </a:r>
            <a:r>
              <a:rPr lang="en-US" altLang="ko-KR" sz="1600" dirty="0" smtClean="0"/>
              <a:t>SS(B) 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event</a:t>
            </a:r>
            <a:r>
              <a:rPr lang="ko-KR" altLang="en-US" sz="1600" dirty="0" smtClean="0"/>
              <a:t>가 있어야 한다</a:t>
            </a:r>
            <a:r>
              <a:rPr lang="en-US" altLang="ko-KR" sz="1600" dirty="0" smtClean="0"/>
              <a:t> 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LR_1 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LR_3 </a:t>
            </a:r>
            <a:r>
              <a:rPr lang="ko-KR" altLang="en-US" sz="1600" dirty="0" smtClean="0"/>
              <a:t>로 상태변화가 있으려면  </a:t>
            </a:r>
            <a:r>
              <a:rPr lang="en-US" altLang="ko-KR" sz="1600" dirty="0" smtClean="0"/>
              <a:t>S($end) 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event</a:t>
            </a:r>
            <a:r>
              <a:rPr lang="ko-KR" altLang="en-US" sz="1600" dirty="0" smtClean="0"/>
              <a:t>가 있어야 한다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/>
              <a:t>LR_6 </a:t>
            </a:r>
            <a:r>
              <a:rPr lang="ko-KR" altLang="en-US" sz="1600" dirty="0"/>
              <a:t>에서 </a:t>
            </a:r>
            <a:r>
              <a:rPr lang="en-US" altLang="ko-KR" sz="1600" dirty="0"/>
              <a:t>S(b) </a:t>
            </a:r>
            <a:r>
              <a:rPr lang="ko-KR" altLang="en-US" sz="1600" dirty="0"/>
              <a:t>의 </a:t>
            </a:r>
            <a:r>
              <a:rPr lang="en-US" altLang="ko-KR" sz="1600" dirty="0"/>
              <a:t>event</a:t>
            </a:r>
            <a:r>
              <a:rPr lang="ko-KR" altLang="en-US" sz="1600" dirty="0"/>
              <a:t>가 발생하면 </a:t>
            </a:r>
            <a:r>
              <a:rPr lang="en-US" altLang="ko-KR" sz="1600" dirty="0"/>
              <a:t>LR_6 </a:t>
            </a:r>
            <a:r>
              <a:rPr lang="ko-KR" altLang="en-US" sz="1600" dirty="0"/>
              <a:t>로 상태가 </a:t>
            </a:r>
            <a:r>
              <a:rPr lang="ko-KR" altLang="en-US" sz="1600" dirty="0" smtClean="0"/>
              <a:t>유지되다</a:t>
            </a:r>
            <a:endParaRPr lang="en-US" altLang="ko-KR" sz="16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38994" t="27455" r="52259" b="42878"/>
          <a:stretch/>
        </p:blipFill>
        <p:spPr>
          <a:xfrm>
            <a:off x="5743296" y="5167854"/>
            <a:ext cx="772631" cy="13794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182363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62400" y="95250"/>
            <a:ext cx="7743413" cy="532711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Graphviz</a:t>
            </a:r>
            <a:r>
              <a:rPr lang="en-US" altLang="ko-KR" dirty="0" smtClean="0"/>
              <a:t> – Code Example </a:t>
            </a:r>
            <a:r>
              <a:rPr lang="en-US" altLang="ko-KR" dirty="0"/>
              <a:t>2 </a:t>
            </a:r>
            <a:r>
              <a:rPr lang="en-US" altLang="ko-KR" dirty="0" smtClean="0"/>
              <a:t>              [1/3]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547" y="960475"/>
            <a:ext cx="5922149" cy="5897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03838" y="1006642"/>
            <a:ext cx="1242186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GraphVizCode</a:t>
            </a:r>
            <a:endParaRPr lang="en-US" altLang="ko-KR" sz="1500" dirty="0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3216926" y="2236425"/>
            <a:ext cx="2082188" cy="2203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16926" y="3490340"/>
            <a:ext cx="143669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06242" y="714254"/>
            <a:ext cx="1399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Default engine (dot)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51907" y="5445511"/>
            <a:ext cx="580949" cy="37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28690" y="5175803"/>
            <a:ext cx="126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ym typeface="Wingdings" panose="05000000000000000000" pitchFamily="2" charset="2"/>
              </a:rPr>
              <a:t>fsm.gv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28690" y="5634964"/>
            <a:ext cx="165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fsm.gv.pdf 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6654721" y="5450557"/>
            <a:ext cx="673970" cy="205059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6654721" y="5708687"/>
            <a:ext cx="673969" cy="11094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99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Graphviz</a:t>
            </a:r>
            <a:r>
              <a:rPr lang="en-US" altLang="ko-KR" dirty="0" smtClean="0"/>
              <a:t> – Code Example </a:t>
            </a:r>
            <a:r>
              <a:rPr lang="en-US" altLang="ko-KR" dirty="0"/>
              <a:t>2 </a:t>
            </a:r>
            <a:r>
              <a:rPr lang="en-US" altLang="ko-KR" dirty="0" smtClean="0"/>
              <a:t>        [2/3]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106" y="867197"/>
            <a:ext cx="4595400" cy="57838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-1" y="867197"/>
            <a:ext cx="163536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fsm.gv</a:t>
            </a:r>
            <a:r>
              <a:rPr lang="ko-KR" altLang="en-US" dirty="0" smtClean="0"/>
              <a:t>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456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Graphviz</a:t>
            </a:r>
            <a:r>
              <a:rPr lang="en-US" altLang="ko-KR" dirty="0" smtClean="0"/>
              <a:t> – Code Example </a:t>
            </a:r>
            <a:r>
              <a:rPr lang="en-US" altLang="ko-KR" dirty="0"/>
              <a:t>2 </a:t>
            </a:r>
            <a:r>
              <a:rPr lang="en-US" altLang="ko-KR" dirty="0" smtClean="0"/>
              <a:t>         [3/3]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8205"/>
            <a:ext cx="8833349" cy="46500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29208" y="982823"/>
            <a:ext cx="1688123" cy="3231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f</a:t>
            </a:r>
            <a:r>
              <a:rPr lang="en-US" altLang="ko-KR" sz="1500" dirty="0" smtClean="0"/>
              <a:t>sm.gv.pdf</a:t>
            </a:r>
            <a:r>
              <a:rPr lang="ko-KR" altLang="en-US" sz="1500" dirty="0" smtClean="0"/>
              <a:t> 생성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58365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03600" y="962809"/>
            <a:ext cx="8162945" cy="3811210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rgbClr val="0000CC"/>
                </a:solidFill>
              </a:rPr>
              <a:t>아래의 내용을 반영한 </a:t>
            </a:r>
            <a:r>
              <a:rPr lang="en-US" altLang="ko-KR" sz="2000" dirty="0" smtClean="0">
                <a:solidFill>
                  <a:srgbClr val="0000CC"/>
                </a:solidFill>
              </a:rPr>
              <a:t>Entity-Relationship Diagram</a:t>
            </a:r>
            <a:r>
              <a:rPr lang="ko-KR" altLang="en-US" sz="2000" dirty="0" smtClean="0">
                <a:solidFill>
                  <a:srgbClr val="0000CC"/>
                </a:solidFill>
              </a:rPr>
              <a:t>을 </a:t>
            </a:r>
            <a:r>
              <a:rPr lang="ko-KR" altLang="en-US" sz="2000" dirty="0" smtClean="0">
                <a:solidFill>
                  <a:srgbClr val="0000CC"/>
                </a:solidFill>
              </a:rPr>
              <a:t>그리려고 한다</a:t>
            </a:r>
            <a:endParaRPr lang="en-US" altLang="ko-KR" sz="2000" dirty="0" smtClean="0">
              <a:solidFill>
                <a:srgbClr val="0000CC"/>
              </a:solidFill>
            </a:endParaRPr>
          </a:p>
          <a:p>
            <a:r>
              <a:rPr lang="en-US" altLang="ko-KR" sz="2000" dirty="0" smtClean="0"/>
              <a:t>Institute, Course, Student 3</a:t>
            </a:r>
            <a:r>
              <a:rPr lang="ko-KR" altLang="en-US" sz="2000" dirty="0" smtClean="0"/>
              <a:t>개의 </a:t>
            </a:r>
            <a:r>
              <a:rPr lang="en-US" altLang="ko-KR" sz="2000" dirty="0" smtClean="0">
                <a:solidFill>
                  <a:srgbClr val="0000CC"/>
                </a:solidFill>
              </a:rPr>
              <a:t>Entity</a:t>
            </a:r>
            <a:r>
              <a:rPr lang="ko-KR" altLang="en-US" sz="2000" dirty="0" smtClean="0"/>
              <a:t>가 있다</a:t>
            </a:r>
            <a:endParaRPr lang="en-US" altLang="ko-KR" sz="2000" dirty="0" smtClean="0"/>
          </a:p>
          <a:p>
            <a:r>
              <a:rPr lang="en-US" altLang="ko-KR" sz="2000" dirty="0" smtClean="0"/>
              <a:t>Institute Entity 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{name} </a:t>
            </a:r>
            <a:r>
              <a:rPr lang="en-US" altLang="ko-KR" sz="2000" dirty="0" smtClean="0"/>
              <a:t>attribute </a:t>
            </a:r>
            <a:r>
              <a:rPr lang="ko-KR" altLang="en-US" sz="2000" dirty="0" smtClean="0"/>
              <a:t>를 </a:t>
            </a:r>
            <a:r>
              <a:rPr lang="ko-KR" altLang="en-US" sz="2000" dirty="0" smtClean="0"/>
              <a:t>가진다</a:t>
            </a:r>
            <a:endParaRPr lang="en-US" altLang="ko-KR" sz="2000" dirty="0"/>
          </a:p>
          <a:p>
            <a:r>
              <a:rPr lang="en-US" altLang="ko-KR" sz="2000" dirty="0" smtClean="0"/>
              <a:t>Course </a:t>
            </a:r>
            <a:r>
              <a:rPr lang="en-US" altLang="ko-KR" sz="2000" dirty="0"/>
              <a:t>Entity </a:t>
            </a:r>
            <a:r>
              <a:rPr lang="ko-KR" altLang="en-US" sz="2000" dirty="0"/>
              <a:t>는 </a:t>
            </a:r>
            <a:r>
              <a:rPr lang="en-US" altLang="ko-KR" sz="2000" dirty="0" smtClean="0"/>
              <a:t>{name, code} </a:t>
            </a:r>
            <a:r>
              <a:rPr lang="en-US" altLang="ko-KR" sz="2000" dirty="0" smtClean="0"/>
              <a:t>attribut</a:t>
            </a:r>
            <a:r>
              <a:rPr lang="en-US" altLang="ko-KR" sz="2000" dirty="0" smtClean="0"/>
              <a:t>e </a:t>
            </a:r>
            <a:r>
              <a:rPr lang="ko-KR" altLang="en-US" sz="2000" dirty="0" smtClean="0"/>
              <a:t>를 </a:t>
            </a:r>
            <a:r>
              <a:rPr lang="ko-KR" altLang="en-US" sz="2000" dirty="0"/>
              <a:t>가진다</a:t>
            </a:r>
            <a:endParaRPr lang="en-US" altLang="ko-KR" sz="2000" dirty="0"/>
          </a:p>
          <a:p>
            <a:r>
              <a:rPr lang="en-US" altLang="ko-KR" sz="2000" dirty="0" smtClean="0"/>
              <a:t>Student </a:t>
            </a:r>
            <a:r>
              <a:rPr lang="en-US" altLang="ko-KR" sz="2000" dirty="0"/>
              <a:t>Entity </a:t>
            </a:r>
            <a:r>
              <a:rPr lang="ko-KR" altLang="en-US" sz="2000" dirty="0"/>
              <a:t>는 </a:t>
            </a:r>
            <a:r>
              <a:rPr lang="en-US" altLang="ko-KR" sz="2000" dirty="0"/>
              <a:t>{name, </a:t>
            </a:r>
            <a:r>
              <a:rPr lang="en-US" altLang="ko-KR" sz="2000" dirty="0" smtClean="0"/>
              <a:t>number, grade} </a:t>
            </a:r>
            <a:r>
              <a:rPr lang="en-US" altLang="ko-KR" sz="2000" dirty="0" smtClean="0"/>
              <a:t>attribute </a:t>
            </a:r>
            <a:r>
              <a:rPr lang="ko-KR" altLang="en-US" sz="2000" dirty="0" smtClean="0"/>
              <a:t>를 </a:t>
            </a:r>
            <a:r>
              <a:rPr lang="ko-KR" altLang="en-US" sz="2000" dirty="0" smtClean="0"/>
              <a:t>가진다</a:t>
            </a:r>
            <a:endParaRPr lang="en-US" altLang="ko-KR" sz="2000" dirty="0" smtClean="0"/>
          </a:p>
          <a:p>
            <a:r>
              <a:rPr lang="en-US" altLang="ko-KR" sz="2000" dirty="0" smtClean="0"/>
              <a:t>S-I 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개 </a:t>
            </a:r>
            <a:r>
              <a:rPr lang="en-US" altLang="ko-KR" sz="2000" dirty="0" smtClean="0"/>
              <a:t>Institute</a:t>
            </a:r>
            <a:r>
              <a:rPr lang="ko-KR" altLang="en-US" sz="2000" dirty="0" smtClean="0"/>
              <a:t>에 </a:t>
            </a:r>
            <a:r>
              <a:rPr lang="ko-KR" altLang="en-US" sz="2000" dirty="0" err="1" smtClean="0"/>
              <a:t>여러명의</a:t>
            </a:r>
            <a:r>
              <a:rPr lang="ko-KR" altLang="en-US" sz="2000" dirty="0" smtClean="0"/>
              <a:t> 학생이 다닌다는 </a:t>
            </a:r>
            <a:r>
              <a:rPr lang="en-US" altLang="ko-KR" sz="2000" dirty="0" smtClean="0">
                <a:solidFill>
                  <a:srgbClr val="0000CC"/>
                </a:solidFill>
              </a:rPr>
              <a:t>Relationship</a:t>
            </a:r>
          </a:p>
          <a:p>
            <a:r>
              <a:rPr lang="en-US" altLang="ko-KR" sz="2000" dirty="0" smtClean="0"/>
              <a:t>C-I 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개 </a:t>
            </a:r>
            <a:r>
              <a:rPr lang="en-US" altLang="ko-KR" sz="2000" dirty="0" smtClean="0"/>
              <a:t>Institute</a:t>
            </a:r>
            <a:r>
              <a:rPr lang="ko-KR" altLang="en-US" sz="2000" dirty="0" smtClean="0"/>
              <a:t>에 </a:t>
            </a:r>
            <a:r>
              <a:rPr lang="ko-KR" altLang="en-US" sz="2000" dirty="0" err="1" smtClean="0"/>
              <a:t>여러과목이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강의된다는</a:t>
            </a:r>
            <a:r>
              <a:rPr lang="ko-KR" altLang="en-US" sz="2000" dirty="0" smtClean="0"/>
              <a:t> </a:t>
            </a:r>
            <a:r>
              <a:rPr lang="en-US" altLang="ko-KR" sz="2000" dirty="0">
                <a:solidFill>
                  <a:srgbClr val="0000CC"/>
                </a:solidFill>
              </a:rPr>
              <a:t>R</a:t>
            </a:r>
            <a:r>
              <a:rPr lang="en-US" altLang="ko-KR" sz="2000" dirty="0" smtClean="0">
                <a:solidFill>
                  <a:srgbClr val="0000CC"/>
                </a:solidFill>
              </a:rPr>
              <a:t>elationship</a:t>
            </a:r>
          </a:p>
          <a:p>
            <a:r>
              <a:rPr lang="en-US" altLang="ko-KR" sz="2000" dirty="0" smtClean="0"/>
              <a:t>S-C </a:t>
            </a:r>
            <a:r>
              <a:rPr lang="ko-KR" altLang="en-US" sz="2000" dirty="0" smtClean="0"/>
              <a:t>는 학생들은 </a:t>
            </a:r>
            <a:r>
              <a:rPr lang="ko-KR" altLang="en-US" sz="2000" dirty="0" err="1" smtClean="0"/>
              <a:t>여러과목을</a:t>
            </a:r>
            <a:r>
              <a:rPr lang="ko-KR" altLang="en-US" sz="2000" dirty="0" smtClean="0"/>
              <a:t> 수강한다는 </a:t>
            </a:r>
            <a:r>
              <a:rPr lang="en-US" altLang="ko-KR" sz="2000" dirty="0">
                <a:solidFill>
                  <a:srgbClr val="0000CC"/>
                </a:solidFill>
              </a:rPr>
              <a:t>R</a:t>
            </a:r>
            <a:r>
              <a:rPr lang="en-US" altLang="ko-KR" sz="2000" dirty="0" smtClean="0">
                <a:solidFill>
                  <a:srgbClr val="0000CC"/>
                </a:solidFill>
              </a:rPr>
              <a:t>elationship</a:t>
            </a:r>
            <a:endParaRPr lang="ko-KR" altLang="en-US" sz="2000" dirty="0">
              <a:solidFill>
                <a:srgbClr val="0000CC"/>
              </a:solidFill>
            </a:endParaRPr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662400" y="95250"/>
            <a:ext cx="7743413" cy="755357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Graphviz</a:t>
            </a:r>
            <a:r>
              <a:rPr lang="en-US" altLang="ko-KR" dirty="0" smtClean="0"/>
              <a:t> – Code Example </a:t>
            </a:r>
            <a:r>
              <a:rPr lang="en-US" altLang="ko-KR" dirty="0"/>
              <a:t>3 </a:t>
            </a:r>
            <a:r>
              <a:rPr lang="en-US" altLang="ko-KR" dirty="0" smtClean="0"/>
              <a:t>       [1/4]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59714" b="75297"/>
          <a:stretch/>
        </p:blipFill>
        <p:spPr>
          <a:xfrm>
            <a:off x="2970150" y="4906288"/>
            <a:ext cx="1924855" cy="14455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51493" r="46205" b="21544"/>
          <a:stretch/>
        </p:blipFill>
        <p:spPr>
          <a:xfrm>
            <a:off x="-44208" y="4955907"/>
            <a:ext cx="2570314" cy="15777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61300" t="15834" b="53421"/>
          <a:stretch/>
        </p:blipFill>
        <p:spPr>
          <a:xfrm>
            <a:off x="6024282" y="4774019"/>
            <a:ext cx="1849068" cy="17929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직선 연결선 7"/>
          <p:cNvCxnSpPr/>
          <p:nvPr/>
        </p:nvCxnSpPr>
        <p:spPr>
          <a:xfrm>
            <a:off x="1840873" y="5195360"/>
            <a:ext cx="2166351" cy="936499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4895005" y="5889813"/>
            <a:ext cx="1129277" cy="143434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 rot="4028919">
            <a:off x="2755524" y="5494493"/>
            <a:ext cx="360235" cy="3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1711636">
            <a:off x="5279525" y="5792413"/>
            <a:ext cx="360235" cy="3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857411" y="4441565"/>
            <a:ext cx="1984916" cy="549447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 flipV="1">
            <a:off x="4075154" y="4441565"/>
            <a:ext cx="1949129" cy="1091017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 rot="2698296">
            <a:off x="3769524" y="4272449"/>
            <a:ext cx="360235" cy="3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82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662400" y="0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83E88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Graphviz</a:t>
            </a:r>
            <a:r>
              <a:rPr lang="en-US" altLang="ko-KR" dirty="0" smtClean="0"/>
              <a:t> DOT </a:t>
            </a:r>
            <a:r>
              <a:rPr lang="en-US" altLang="ko-KR" dirty="0" err="1" smtClean="0"/>
              <a:t>Languge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38056"/>
          <a:stretch/>
        </p:blipFill>
        <p:spPr>
          <a:xfrm>
            <a:off x="3658147" y="2143485"/>
            <a:ext cx="5265934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20710" r="80621" b="18530"/>
          <a:stretch/>
        </p:blipFill>
        <p:spPr>
          <a:xfrm>
            <a:off x="88734" y="1689902"/>
            <a:ext cx="3326319" cy="49076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88734" y="884782"/>
            <a:ext cx="9144000" cy="35211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Graphviz</a:t>
            </a:r>
            <a:r>
              <a:rPr lang="en-US" altLang="ko-KR" dirty="0"/>
              <a:t> </a:t>
            </a:r>
            <a:r>
              <a:rPr lang="en-US" altLang="ko-KR" dirty="0" smtClean="0"/>
              <a:t>has a </a:t>
            </a:r>
            <a:r>
              <a:rPr lang="en-US" altLang="ko-KR" dirty="0"/>
              <a:t>graph description language named </a:t>
            </a:r>
            <a:r>
              <a:rPr lang="en-US" altLang="ko-KR" dirty="0">
                <a:solidFill>
                  <a:srgbClr val="0000CC"/>
                </a:solidFill>
              </a:rPr>
              <a:t>the DOT </a:t>
            </a:r>
            <a:r>
              <a:rPr lang="en-US" altLang="ko-KR" dirty="0" smtClean="0">
                <a:solidFill>
                  <a:srgbClr val="0000CC"/>
                </a:solidFill>
              </a:rPr>
              <a:t>language</a:t>
            </a:r>
            <a:r>
              <a:rPr lang="en-US" altLang="ko-KR" dirty="0"/>
              <a:t> </a:t>
            </a:r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5433646" y="1689902"/>
            <a:ext cx="905608" cy="5345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260123" y="1424354"/>
            <a:ext cx="12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ClusterA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962753" y="1689902"/>
            <a:ext cx="345478" cy="1458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29100" y="1369672"/>
            <a:ext cx="12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ClusterC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7617069" y="3556802"/>
            <a:ext cx="905608" cy="5345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20237" y="3187470"/>
            <a:ext cx="12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ClusterB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734" y="1361311"/>
            <a:ext cx="141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00B0F0"/>
                </a:solidFill>
              </a:rPr>
              <a:t>gv</a:t>
            </a:r>
            <a:r>
              <a:rPr lang="en-US" altLang="ko-KR" dirty="0" smtClean="0">
                <a:solidFill>
                  <a:srgbClr val="00B0F0"/>
                </a:solidFill>
              </a:rPr>
              <a:t> file </a:t>
            </a:r>
            <a:r>
              <a:rPr lang="ko-KR" altLang="en-US" dirty="0" smtClean="0">
                <a:solidFill>
                  <a:srgbClr val="00B0F0"/>
                </a:solidFill>
              </a:rPr>
              <a:t>생성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8147" y="6124452"/>
            <a:ext cx="190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F0"/>
                </a:solidFill>
              </a:rPr>
              <a:t>그림 </a:t>
            </a:r>
            <a:r>
              <a:rPr lang="en-US" altLang="ko-KR" dirty="0" smtClean="0">
                <a:solidFill>
                  <a:srgbClr val="00B0F0"/>
                </a:solidFill>
              </a:rPr>
              <a:t>file </a:t>
            </a:r>
            <a:r>
              <a:rPr lang="ko-KR" altLang="en-US" dirty="0" smtClean="0">
                <a:solidFill>
                  <a:srgbClr val="00B0F0"/>
                </a:solidFill>
              </a:rPr>
              <a:t>생성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41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Graphviz</a:t>
            </a:r>
            <a:r>
              <a:rPr lang="en-US" altLang="ko-KR" dirty="0" smtClean="0"/>
              <a:t> – Code Example </a:t>
            </a:r>
            <a:r>
              <a:rPr lang="en-US" altLang="ko-KR" dirty="0"/>
              <a:t>3 </a:t>
            </a:r>
            <a:r>
              <a:rPr lang="en-US" altLang="ko-KR" dirty="0" smtClean="0"/>
              <a:t>       [2/4]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434" y="828675"/>
            <a:ext cx="5498914" cy="60293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30920" y="969838"/>
            <a:ext cx="1398941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GraphViz</a:t>
            </a:r>
            <a:r>
              <a:rPr lang="en-US" altLang="ko-KR" sz="2000" dirty="0" smtClean="0"/>
              <a:t> Code</a:t>
            </a:r>
            <a:endParaRPr lang="en-US" altLang="ko-KR" sz="2000" dirty="0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4751294" y="1156447"/>
            <a:ext cx="1335741" cy="2689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51907" y="5445511"/>
            <a:ext cx="580949" cy="37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28690" y="5175803"/>
            <a:ext cx="126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ym typeface="Wingdings" panose="05000000000000000000" pitchFamily="2" charset="2"/>
              </a:rPr>
              <a:t>er.gv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28690" y="5634964"/>
            <a:ext cx="165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er.gv.pdf 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6654721" y="5450557"/>
            <a:ext cx="673970" cy="205059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654721" y="5708687"/>
            <a:ext cx="673969" cy="11094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오른쪽 중괄호 1"/>
          <p:cNvSpPr/>
          <p:nvPr/>
        </p:nvSpPr>
        <p:spPr>
          <a:xfrm>
            <a:off x="4374776" y="2312894"/>
            <a:ext cx="107577" cy="833718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CC"/>
              </a:solidFill>
            </a:endParaRPr>
          </a:p>
        </p:txBody>
      </p:sp>
      <p:sp>
        <p:nvSpPr>
          <p:cNvPr id="12" name="오른쪽 중괄호 11"/>
          <p:cNvSpPr/>
          <p:nvPr/>
        </p:nvSpPr>
        <p:spPr>
          <a:xfrm>
            <a:off x="4320987" y="3648635"/>
            <a:ext cx="161366" cy="466165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73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Graphviz</a:t>
            </a:r>
            <a:r>
              <a:rPr lang="en-US" altLang="ko-KR" dirty="0" smtClean="0"/>
              <a:t> – Code Example </a:t>
            </a:r>
            <a:r>
              <a:rPr lang="en-US" altLang="ko-KR" dirty="0"/>
              <a:t>3 </a:t>
            </a:r>
            <a:r>
              <a:rPr lang="en-US" altLang="ko-KR" dirty="0" smtClean="0"/>
              <a:t>        [3/4]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693" y="858061"/>
            <a:ext cx="5694857" cy="59999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62046" y="1029243"/>
            <a:ext cx="1614000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er.gv</a:t>
            </a:r>
            <a:r>
              <a:rPr lang="ko-KR" altLang="en-US" sz="2000" dirty="0" smtClean="0"/>
              <a:t> 생성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9798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Graphviz</a:t>
            </a:r>
            <a:r>
              <a:rPr lang="en-US" altLang="ko-KR" dirty="0" smtClean="0"/>
              <a:t> – Code Example </a:t>
            </a:r>
            <a:r>
              <a:rPr lang="en-US" altLang="ko-KR" dirty="0"/>
              <a:t>3 </a:t>
            </a:r>
            <a:r>
              <a:rPr lang="en-US" altLang="ko-KR" dirty="0" smtClean="0"/>
              <a:t>     [4/4]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121" y="850607"/>
            <a:ext cx="4777970" cy="58516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73619" y="1110266"/>
            <a:ext cx="1734312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e</a:t>
            </a:r>
            <a:r>
              <a:rPr lang="en-US" altLang="ko-KR" dirty="0" smtClean="0"/>
              <a:t>r.gv.pdf</a:t>
            </a:r>
            <a:r>
              <a:rPr lang="ko-KR" altLang="en-US" dirty="0" smtClean="0"/>
              <a:t>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087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Graphviz</a:t>
            </a:r>
            <a:r>
              <a:rPr lang="en-US" altLang="ko-KR" dirty="0" smtClean="0"/>
              <a:t> – Code Example </a:t>
            </a:r>
            <a:r>
              <a:rPr lang="en-US" altLang="ko-KR" dirty="0"/>
              <a:t>4 </a:t>
            </a:r>
            <a:r>
              <a:rPr lang="en-US" altLang="ko-KR" dirty="0" smtClean="0"/>
              <a:t>   [</a:t>
            </a:r>
            <a:r>
              <a:rPr lang="en-US" altLang="ko-KR" dirty="0"/>
              <a:t>1</a:t>
            </a:r>
            <a:r>
              <a:rPr lang="en-US" altLang="ko-KR" dirty="0" smtClean="0"/>
              <a:t>/4] </a:t>
            </a:r>
            <a:endParaRPr lang="ko-KR" altLang="en-US" dirty="0"/>
          </a:p>
        </p:txBody>
      </p:sp>
      <p:sp>
        <p:nvSpPr>
          <p:cNvPr id="5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03600" y="962809"/>
            <a:ext cx="9040400" cy="412018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00CC"/>
                </a:solidFill>
              </a:rPr>
              <a:t>아래의 내용을 반영한 </a:t>
            </a:r>
            <a:r>
              <a:rPr lang="en-US" altLang="ko-KR" dirty="0" smtClean="0">
                <a:solidFill>
                  <a:srgbClr val="0000CC"/>
                </a:solidFill>
              </a:rPr>
              <a:t>Binary Tree </a:t>
            </a:r>
            <a:r>
              <a:rPr lang="ko-KR" altLang="en-US" dirty="0" smtClean="0">
                <a:solidFill>
                  <a:srgbClr val="0000CC"/>
                </a:solidFill>
              </a:rPr>
              <a:t>를 </a:t>
            </a:r>
            <a:r>
              <a:rPr lang="ko-KR" altLang="en-US" dirty="0" smtClean="0">
                <a:solidFill>
                  <a:srgbClr val="0000CC"/>
                </a:solidFill>
              </a:rPr>
              <a:t>그리려고 한다</a:t>
            </a:r>
            <a:endParaRPr lang="en-US" altLang="ko-KR" dirty="0" smtClean="0">
              <a:solidFill>
                <a:srgbClr val="0000CC"/>
              </a:solidFill>
            </a:endParaRPr>
          </a:p>
          <a:p>
            <a:r>
              <a:rPr lang="ko-KR" altLang="en-US" dirty="0" smtClean="0"/>
              <a:t>모든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err="1" smtClean="0">
                <a:solidFill>
                  <a:srgbClr val="0066FF"/>
                </a:solidFill>
              </a:rPr>
              <a:t>lst</a:t>
            </a:r>
            <a:r>
              <a:rPr lang="en-US" altLang="ko-KR" dirty="0" smtClean="0"/>
              <a:t> : pointer to left subtree</a:t>
            </a:r>
          </a:p>
          <a:p>
            <a:pPr lvl="1"/>
            <a:r>
              <a:rPr lang="en-US" altLang="ko-KR" dirty="0" smtClean="0">
                <a:solidFill>
                  <a:srgbClr val="0066FF"/>
                </a:solidFill>
              </a:rPr>
              <a:t>label </a:t>
            </a:r>
          </a:p>
          <a:p>
            <a:pPr lvl="1"/>
            <a:r>
              <a:rPr lang="en-US" altLang="ko-KR" dirty="0" err="1">
                <a:solidFill>
                  <a:srgbClr val="0066FF"/>
                </a:solidFill>
              </a:rPr>
              <a:t>r</a:t>
            </a:r>
            <a:r>
              <a:rPr lang="en-US" altLang="ko-KR" dirty="0" err="1" smtClean="0">
                <a:solidFill>
                  <a:srgbClr val="0066FF"/>
                </a:solidFill>
              </a:rPr>
              <a:t>st</a:t>
            </a:r>
            <a:r>
              <a:rPr lang="en-US" altLang="ko-KR" dirty="0" smtClean="0"/>
              <a:t>:  pointer to right subtree</a:t>
            </a:r>
          </a:p>
          <a:p>
            <a:r>
              <a:rPr lang="en-US" altLang="ko-KR" sz="2000" dirty="0" smtClean="0"/>
              <a:t>Root Node 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label G</a:t>
            </a:r>
          </a:p>
          <a:p>
            <a:r>
              <a:rPr lang="en-US" altLang="ko-KR" sz="2000" dirty="0" smtClean="0"/>
              <a:t>Node G: 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lst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anose="05000000000000000000" pitchFamily="2" charset="2"/>
              </a:rPr>
              <a:t> Node E, 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rst</a:t>
            </a:r>
            <a:r>
              <a:rPr lang="en-US" altLang="ko-KR" sz="2000" dirty="0" smtClean="0">
                <a:sym typeface="Wingdings" panose="05000000000000000000" pitchFamily="2" charset="2"/>
              </a:rPr>
              <a:t>  Node R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Node E: 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lst</a:t>
            </a:r>
            <a:r>
              <a:rPr lang="en-US" altLang="ko-KR" sz="2000" dirty="0" smtClean="0">
                <a:sym typeface="Wingdings" panose="05000000000000000000" pitchFamily="2" charset="2"/>
              </a:rPr>
              <a:t>  Node B, 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rst</a:t>
            </a:r>
            <a:r>
              <a:rPr lang="en-US" altLang="ko-KR" sz="2000" dirty="0" smtClean="0">
                <a:sym typeface="Wingdings" panose="05000000000000000000" pitchFamily="2" charset="2"/>
              </a:rPr>
              <a:t>  Node F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Node R: 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lst</a:t>
            </a:r>
            <a:r>
              <a:rPr lang="en-US" altLang="ko-KR" sz="2000" dirty="0" smtClean="0">
                <a:sym typeface="Wingdings" panose="05000000000000000000" pitchFamily="2" charset="2"/>
              </a:rPr>
              <a:t>  Node H, 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rst</a:t>
            </a:r>
            <a:r>
              <a:rPr lang="en-US" altLang="ko-KR" sz="2000" dirty="0" smtClean="0">
                <a:sym typeface="Wingdings" panose="05000000000000000000" pitchFamily="2" charset="2"/>
              </a:rPr>
              <a:t>  Node Y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Node B: 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lst</a:t>
            </a:r>
            <a:r>
              <a:rPr lang="en-US" altLang="ko-KR" sz="2000" dirty="0" smtClean="0">
                <a:sym typeface="Wingdings" panose="05000000000000000000" pitchFamily="2" charset="2"/>
              </a:rPr>
              <a:t>  Node A, 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rst</a:t>
            </a:r>
            <a:r>
              <a:rPr lang="en-US" altLang="ko-KR" sz="2000" dirty="0" smtClean="0">
                <a:sym typeface="Wingdings" panose="05000000000000000000" pitchFamily="2" charset="2"/>
              </a:rPr>
              <a:t>   Node C</a:t>
            </a:r>
            <a:endParaRPr lang="en-US" altLang="ko-KR" sz="2000" dirty="0"/>
          </a:p>
          <a:p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27544" r="16815" b="58136"/>
          <a:stretch/>
        </p:blipFill>
        <p:spPr>
          <a:xfrm>
            <a:off x="6311559" y="2241801"/>
            <a:ext cx="2299028" cy="1007770"/>
          </a:xfrm>
          <a:prstGeom prst="rect">
            <a:avLst/>
          </a:prstGeom>
          <a:ln>
            <a:solidFill>
              <a:srgbClr val="0000CC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-359" t="57210" r="57283" b="616"/>
          <a:stretch/>
        </p:blipFill>
        <p:spPr>
          <a:xfrm>
            <a:off x="4348289" y="5082989"/>
            <a:ext cx="1963270" cy="11198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57473" t="30658" b="30244"/>
          <a:stretch/>
        </p:blipFill>
        <p:spPr>
          <a:xfrm>
            <a:off x="7213366" y="3649246"/>
            <a:ext cx="1930634" cy="10340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11642" t="30658" r="46357" b="30244"/>
          <a:stretch/>
        </p:blipFill>
        <p:spPr>
          <a:xfrm>
            <a:off x="4814453" y="3667477"/>
            <a:ext cx="2094254" cy="11357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5913889" y="5100700"/>
            <a:ext cx="397670" cy="382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92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79985" y="33079"/>
            <a:ext cx="7743413" cy="755357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Graphviz</a:t>
            </a:r>
            <a:r>
              <a:rPr lang="en-US" altLang="ko-KR" dirty="0" smtClean="0"/>
              <a:t> – Code Example </a:t>
            </a:r>
            <a:r>
              <a:rPr lang="en-US" altLang="ko-KR" dirty="0"/>
              <a:t>4 </a:t>
            </a:r>
            <a:r>
              <a:rPr lang="en-US" altLang="ko-KR" dirty="0" smtClean="0"/>
              <a:t>    [</a:t>
            </a:r>
            <a:r>
              <a:rPr lang="en-US" altLang="ko-KR" dirty="0"/>
              <a:t>2</a:t>
            </a:r>
            <a:r>
              <a:rPr lang="en-US" altLang="ko-KR" dirty="0" smtClean="0"/>
              <a:t>/4]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99" y="1648976"/>
            <a:ext cx="8819058" cy="50324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05199" y="931985"/>
            <a:ext cx="1395001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GrapViz</a:t>
            </a:r>
            <a:r>
              <a:rPr lang="en-US" altLang="ko-KR" sz="2000" dirty="0" smtClean="0"/>
              <a:t> Code</a:t>
            </a:r>
            <a:endParaRPr lang="en-US" altLang="ko-KR" sz="2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455459" y="2332375"/>
            <a:ext cx="4401670" cy="1792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27544" r="16815" b="58136"/>
          <a:stretch/>
        </p:blipFill>
        <p:spPr>
          <a:xfrm>
            <a:off x="5018182" y="3330330"/>
            <a:ext cx="2522863" cy="110588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497417" y="2770604"/>
            <a:ext cx="539826" cy="372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f0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009701" y="2767292"/>
            <a:ext cx="539826" cy="372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549527" y="2767292"/>
            <a:ext cx="539826" cy="372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f2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21890" y="5798061"/>
            <a:ext cx="580949" cy="37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98673" y="5528353"/>
            <a:ext cx="126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ym typeface="Wingdings" panose="05000000000000000000" pitchFamily="2" charset="2"/>
              </a:rPr>
              <a:t>btree.gv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98673" y="5987514"/>
            <a:ext cx="165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btree.gv.pdf 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5024704" y="5803107"/>
            <a:ext cx="673970" cy="205059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024704" y="6061237"/>
            <a:ext cx="673969" cy="11094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66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Graphviz</a:t>
            </a:r>
            <a:r>
              <a:rPr lang="en-US" altLang="ko-KR" dirty="0" smtClean="0"/>
              <a:t> – Code Example </a:t>
            </a:r>
            <a:r>
              <a:rPr lang="en-US" altLang="ko-KR" dirty="0"/>
              <a:t>4 </a:t>
            </a:r>
            <a:r>
              <a:rPr lang="en-US" altLang="ko-KR" dirty="0" smtClean="0"/>
              <a:t>    [3/4]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359" y="867197"/>
            <a:ext cx="5577362" cy="55049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0" y="867197"/>
            <a:ext cx="1908313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b</a:t>
            </a:r>
            <a:r>
              <a:rPr lang="en-US" altLang="ko-KR" sz="2000" dirty="0" err="1" smtClean="0"/>
              <a:t>tree.gv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생성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4338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Graphviz</a:t>
            </a:r>
            <a:r>
              <a:rPr lang="en-US" altLang="ko-KR" dirty="0" smtClean="0"/>
              <a:t> – Code Example </a:t>
            </a:r>
            <a:r>
              <a:rPr lang="en-US" altLang="ko-KR" dirty="0"/>
              <a:t>4 </a:t>
            </a:r>
            <a:r>
              <a:rPr lang="en-US" altLang="ko-KR" dirty="0" smtClean="0"/>
              <a:t>   [4/4]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62" y="1371142"/>
            <a:ext cx="7801182" cy="45449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28599" y="1050470"/>
            <a:ext cx="1556239" cy="3231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b</a:t>
            </a:r>
            <a:r>
              <a:rPr lang="en-US" altLang="ko-KR" sz="1500" dirty="0" smtClean="0"/>
              <a:t>tree.gv.pdf </a:t>
            </a:r>
            <a:r>
              <a:rPr lang="ko-KR" altLang="en-US" sz="1500" dirty="0" smtClean="0"/>
              <a:t>생성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2406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Graphviz</a:t>
            </a:r>
            <a:r>
              <a:rPr lang="en-US" altLang="ko-KR" dirty="0" smtClean="0"/>
              <a:t> – Code Example </a:t>
            </a:r>
            <a:r>
              <a:rPr lang="en-US" altLang="ko-KR" dirty="0"/>
              <a:t>5 </a:t>
            </a:r>
            <a:r>
              <a:rPr lang="en-US" altLang="ko-KR" dirty="0" smtClean="0"/>
              <a:t>    [1/3]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12652" y="4749619"/>
            <a:ext cx="969484" cy="358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left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24554" y="4748542"/>
            <a:ext cx="969484" cy="358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middle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04010" y="4748542"/>
            <a:ext cx="969484" cy="358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right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4071" y="6090415"/>
            <a:ext cx="873871" cy="404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12964" y="6077584"/>
            <a:ext cx="691046" cy="404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two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703" y="4374753"/>
            <a:ext cx="121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struct1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9020" y="5721083"/>
            <a:ext cx="121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struct2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30154" y="4292333"/>
            <a:ext cx="121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struct3</a:t>
            </a:r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382" y="4661665"/>
            <a:ext cx="3248025" cy="1428750"/>
          </a:xfrm>
          <a:prstGeom prst="rect">
            <a:avLst/>
          </a:prstGeom>
        </p:spPr>
      </p:pic>
      <p:sp>
        <p:nvSpPr>
          <p:cNvPr id="36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0" y="1219939"/>
            <a:ext cx="9040400" cy="1890948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00CC"/>
                </a:solidFill>
              </a:rPr>
              <a:t>아래의 내용을 반영한 </a:t>
            </a:r>
            <a:r>
              <a:rPr lang="en-US" altLang="ko-KR" dirty="0" smtClean="0">
                <a:solidFill>
                  <a:srgbClr val="0000CC"/>
                </a:solidFill>
              </a:rPr>
              <a:t>Tree </a:t>
            </a:r>
            <a:r>
              <a:rPr lang="ko-KR" altLang="en-US" dirty="0" smtClean="0">
                <a:solidFill>
                  <a:srgbClr val="0000CC"/>
                </a:solidFill>
              </a:rPr>
              <a:t>를 </a:t>
            </a:r>
            <a:r>
              <a:rPr lang="ko-KR" altLang="en-US" dirty="0" smtClean="0">
                <a:solidFill>
                  <a:srgbClr val="0000CC"/>
                </a:solidFill>
              </a:rPr>
              <a:t>그리려고 한다</a:t>
            </a:r>
            <a:endParaRPr lang="en-US" altLang="ko-KR" dirty="0" smtClean="0">
              <a:solidFill>
                <a:srgbClr val="0000CC"/>
              </a:solidFill>
            </a:endParaRPr>
          </a:p>
          <a:p>
            <a:r>
              <a:rPr lang="en-US" altLang="ko-KR" dirty="0" smtClean="0"/>
              <a:t>Node</a:t>
            </a:r>
            <a:r>
              <a:rPr lang="ko-KR" altLang="en-US" dirty="0" smtClean="0"/>
              <a:t>는 총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아래 그림과 같다</a:t>
            </a:r>
            <a:endParaRPr lang="en-US" altLang="ko-KR" dirty="0"/>
          </a:p>
          <a:p>
            <a:r>
              <a:rPr lang="en-US" altLang="ko-KR" dirty="0" smtClean="0"/>
              <a:t>Struct1 node</a:t>
            </a:r>
            <a:r>
              <a:rPr lang="ko-KR" altLang="en-US" dirty="0" smtClean="0"/>
              <a:t>의  </a:t>
            </a:r>
            <a:r>
              <a:rPr lang="en-US" altLang="ko-KR" dirty="0" smtClean="0"/>
              <a:t>middle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struct2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pointing 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r>
              <a:rPr lang="en-US" altLang="ko-KR" dirty="0"/>
              <a:t>Struct1 node</a:t>
            </a:r>
            <a:r>
              <a:rPr lang="ko-KR" altLang="en-US" dirty="0"/>
              <a:t>의  </a:t>
            </a:r>
            <a:r>
              <a:rPr lang="en-US" altLang="ko-KR" dirty="0" smtClean="0"/>
              <a:t>right </a:t>
            </a:r>
            <a:r>
              <a:rPr lang="ko-KR" altLang="en-US" dirty="0"/>
              <a:t>에서 </a:t>
            </a:r>
            <a:r>
              <a:rPr lang="en-US" altLang="ko-KR" dirty="0" smtClean="0"/>
              <a:t>struct3</a:t>
            </a:r>
            <a:r>
              <a:rPr lang="ko-KR" altLang="en-US" dirty="0" smtClean="0"/>
              <a:t>의 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c,d,e</a:t>
            </a:r>
            <a:r>
              <a:rPr lang="en-US" altLang="ko-KR" dirty="0" smtClean="0"/>
              <a:t>) </a:t>
            </a:r>
            <a:r>
              <a:rPr lang="ko-KR" altLang="en-US" dirty="0" smtClean="0"/>
              <a:t>부분을 </a:t>
            </a:r>
            <a:r>
              <a:rPr lang="en-US" altLang="ko-KR" dirty="0" smtClean="0"/>
              <a:t>pointing </a:t>
            </a:r>
            <a:r>
              <a:rPr lang="ko-KR" altLang="en-US" dirty="0" smtClean="0"/>
              <a:t>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378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Graphviz</a:t>
            </a:r>
            <a:r>
              <a:rPr lang="en-US" altLang="ko-KR" dirty="0" smtClean="0"/>
              <a:t> – Code Example </a:t>
            </a:r>
            <a:r>
              <a:rPr lang="en-US" altLang="ko-KR" dirty="0"/>
              <a:t>5 </a:t>
            </a:r>
            <a:r>
              <a:rPr lang="en-US" altLang="ko-KR" dirty="0" smtClean="0"/>
              <a:t>    [2/3]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70" y="1323586"/>
            <a:ext cx="8804071" cy="22608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0" y="867197"/>
            <a:ext cx="1864871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GraphViz</a:t>
            </a:r>
            <a:r>
              <a:rPr lang="en-US" altLang="ko-KR" sz="2000" dirty="0" smtClean="0"/>
              <a:t> Code</a:t>
            </a:r>
            <a:endParaRPr lang="en-US" altLang="ko-KR" sz="2000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6087035" y="1972235"/>
            <a:ext cx="2770094" cy="896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4143563"/>
            <a:ext cx="969484" cy="358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left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11902" y="4142486"/>
            <a:ext cx="969484" cy="358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middle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91358" y="4142486"/>
            <a:ext cx="969484" cy="358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right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1419" y="5484359"/>
            <a:ext cx="873871" cy="404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00312" y="5471528"/>
            <a:ext cx="691046" cy="404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two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4949" y="3768697"/>
            <a:ext cx="121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struct1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6368" y="5115027"/>
            <a:ext cx="121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struct2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70862" y="4901604"/>
            <a:ext cx="121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struct3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0" y="4517858"/>
            <a:ext cx="969484" cy="218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f0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11380" y="4525121"/>
            <a:ext cx="969484" cy="218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f1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902349" y="4517119"/>
            <a:ext cx="969484" cy="218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f2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91419" y="5876419"/>
            <a:ext cx="873871" cy="217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f0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199789" y="5854163"/>
            <a:ext cx="691570" cy="22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f1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706242" y="714254"/>
            <a:ext cx="1399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Default engine (dot)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01800" y="3983641"/>
            <a:ext cx="580949" cy="37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278583" y="3713933"/>
            <a:ext cx="213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s</a:t>
            </a:r>
            <a:r>
              <a:rPr lang="en-US" altLang="ko-KR" dirty="0" err="1" smtClean="0">
                <a:sym typeface="Wingdings" panose="05000000000000000000" pitchFamily="2" charset="2"/>
              </a:rPr>
              <a:t>tructs_revisted.gv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278583" y="4173094"/>
            <a:ext cx="235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structs_revisted</a:t>
            </a:r>
            <a:r>
              <a:rPr lang="en-US" altLang="ko-KR" dirty="0" smtClean="0">
                <a:sym typeface="Wingdings" panose="05000000000000000000" pitchFamily="2" charset="2"/>
              </a:rPr>
              <a:t>.gv.pdf 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5604614" y="3988687"/>
            <a:ext cx="673970" cy="205059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5604614" y="4246817"/>
            <a:ext cx="673969" cy="11094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862" y="5270936"/>
            <a:ext cx="3248025" cy="142875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4534105" y="6077298"/>
            <a:ext cx="613985" cy="187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h</a:t>
            </a:r>
            <a:r>
              <a:rPr lang="en-US" altLang="ko-KR" sz="1600" dirty="0" smtClean="0"/>
              <a:t>ere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2655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Graphviz</a:t>
            </a:r>
            <a:r>
              <a:rPr lang="en-US" altLang="ko-KR" dirty="0" smtClean="0"/>
              <a:t> – Code Example </a:t>
            </a:r>
            <a:r>
              <a:rPr lang="en-US" altLang="ko-KR" dirty="0"/>
              <a:t>5 </a:t>
            </a:r>
            <a:r>
              <a:rPr lang="en-US" altLang="ko-KR" dirty="0" smtClean="0"/>
              <a:t>    [3/3]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55" y="4069003"/>
            <a:ext cx="4463925" cy="2566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656831"/>
            <a:ext cx="2653748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ym typeface="Wingdings" panose="05000000000000000000" pitchFamily="2" charset="2"/>
              </a:rPr>
              <a:t>structs_revisted.gv.pdf </a:t>
            </a:r>
            <a:r>
              <a:rPr lang="ko-KR" altLang="en-US" sz="1600" dirty="0" smtClean="0">
                <a:sym typeface="Wingdings" panose="05000000000000000000" pitchFamily="2" charset="2"/>
              </a:rPr>
              <a:t>생성</a:t>
            </a:r>
            <a:endParaRPr lang="en-US" altLang="ko-KR" sz="15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87" y="1262779"/>
            <a:ext cx="8688772" cy="19818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7117" y="850607"/>
            <a:ext cx="2695900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ym typeface="Wingdings" panose="05000000000000000000" pitchFamily="2" charset="2"/>
              </a:rPr>
              <a:t>structs_revisted.gv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 smtClean="0"/>
              <a:t>생성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2929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-37894" y="833585"/>
            <a:ext cx="9144000" cy="5228062"/>
          </a:xfrm>
        </p:spPr>
        <p:txBody>
          <a:bodyPr/>
          <a:lstStyle/>
          <a:p>
            <a:r>
              <a:rPr lang="en-US" altLang="ko-KR" dirty="0" err="1"/>
              <a:t>Graphviz</a:t>
            </a:r>
            <a:r>
              <a:rPr lang="en-US" altLang="ko-KR" dirty="0"/>
              <a:t> </a:t>
            </a:r>
            <a:r>
              <a:rPr lang="en-US" altLang="ko-KR" dirty="0" smtClean="0"/>
              <a:t> has </a:t>
            </a:r>
            <a:r>
              <a:rPr lang="en-US" altLang="ko-KR" dirty="0" smtClean="0">
                <a:solidFill>
                  <a:srgbClr val="0000CC"/>
                </a:solidFill>
              </a:rPr>
              <a:t>a </a:t>
            </a:r>
            <a:r>
              <a:rPr lang="en-US" altLang="ko-KR" dirty="0">
                <a:solidFill>
                  <a:srgbClr val="0000CC"/>
                </a:solidFill>
              </a:rPr>
              <a:t>set of tools </a:t>
            </a:r>
            <a:r>
              <a:rPr lang="en-US" altLang="ko-KR" dirty="0"/>
              <a:t>that can generate and/or process DOT </a:t>
            </a:r>
            <a:r>
              <a:rPr lang="en-US" altLang="ko-KR" dirty="0" smtClean="0"/>
              <a:t>files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Layout Engines</a:t>
            </a:r>
            <a:r>
              <a:rPr lang="en-US" altLang="ko-KR" dirty="0" smtClean="0"/>
              <a:t>:   NEATO, FDP, TWOPI, </a:t>
            </a:r>
            <a:r>
              <a:rPr lang="en-US" altLang="ko-KR" dirty="0" smtClean="0"/>
              <a:t>CIRCO, </a:t>
            </a:r>
            <a:r>
              <a:rPr lang="en-US" altLang="ko-KR" dirty="0" smtClean="0"/>
              <a:t>etc….</a:t>
            </a:r>
            <a:endParaRPr lang="ko-KR" altLang="en-US" dirty="0"/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662400" y="0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83E88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Graphviz</a:t>
            </a:r>
            <a:r>
              <a:rPr lang="en-US" altLang="ko-KR" dirty="0" smtClean="0"/>
              <a:t> Tools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246" y="2146299"/>
            <a:ext cx="3421089" cy="4198609"/>
          </a:xfrm>
          <a:prstGeom prst="rect">
            <a:avLst/>
          </a:prstGeom>
          <a:ln>
            <a:solidFill>
              <a:srgbClr val="0000CC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00" y="1847673"/>
            <a:ext cx="3368675" cy="479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2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62400" y="95250"/>
            <a:ext cx="7743413" cy="414297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Graphviz</a:t>
            </a:r>
            <a:r>
              <a:rPr lang="en-US" altLang="ko-KR" dirty="0" smtClean="0"/>
              <a:t> – Code Example </a:t>
            </a:r>
            <a:r>
              <a:rPr lang="en-US" altLang="ko-KR" dirty="0"/>
              <a:t>6 </a:t>
            </a:r>
            <a:r>
              <a:rPr lang="en-US" altLang="ko-KR" dirty="0" smtClean="0"/>
              <a:t>              [1/4] </a:t>
            </a:r>
            <a:endParaRPr lang="ko-KR" altLang="en-US" dirty="0"/>
          </a:p>
        </p:txBody>
      </p:sp>
      <p:sp>
        <p:nvSpPr>
          <p:cNvPr id="16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-1" y="884843"/>
            <a:ext cx="7783033" cy="280465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00CC"/>
                </a:solidFill>
              </a:rPr>
              <a:t>아래의 내용을 반영한 </a:t>
            </a:r>
            <a:r>
              <a:rPr lang="en-US" altLang="ko-KR" dirty="0" smtClean="0">
                <a:solidFill>
                  <a:srgbClr val="0000CC"/>
                </a:solidFill>
              </a:rPr>
              <a:t>Graph </a:t>
            </a:r>
            <a:r>
              <a:rPr lang="ko-KR" altLang="en-US" dirty="0" smtClean="0">
                <a:solidFill>
                  <a:srgbClr val="0000CC"/>
                </a:solidFill>
              </a:rPr>
              <a:t>를 </a:t>
            </a:r>
            <a:r>
              <a:rPr lang="ko-KR" altLang="en-US" dirty="0" smtClean="0">
                <a:solidFill>
                  <a:srgbClr val="0000CC"/>
                </a:solidFill>
              </a:rPr>
              <a:t>그</a:t>
            </a:r>
            <a:r>
              <a:rPr lang="ko-KR" altLang="en-US" dirty="0" smtClean="0">
                <a:solidFill>
                  <a:srgbClr val="0000CC"/>
                </a:solidFill>
              </a:rPr>
              <a:t>리려고 한</a:t>
            </a:r>
            <a:r>
              <a:rPr lang="ko-KR" altLang="en-US" dirty="0" smtClean="0">
                <a:solidFill>
                  <a:srgbClr val="0000CC"/>
                </a:solidFill>
              </a:rPr>
              <a:t>다</a:t>
            </a:r>
            <a:endParaRPr lang="en-US" altLang="ko-KR" dirty="0" smtClean="0">
              <a:solidFill>
                <a:srgbClr val="0000CC"/>
              </a:solidFill>
            </a:endParaRPr>
          </a:p>
          <a:p>
            <a:r>
              <a:rPr lang="en-US" altLang="ko-KR" dirty="0" smtClean="0"/>
              <a:t>Cluster</a:t>
            </a:r>
            <a:r>
              <a:rPr lang="ko-KR" altLang="en-US" dirty="0" smtClean="0"/>
              <a:t>는 총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개와 </a:t>
            </a:r>
            <a:r>
              <a:rPr lang="en-US" altLang="ko-KR" dirty="0" smtClean="0"/>
              <a:t>single node 1</a:t>
            </a:r>
            <a:r>
              <a:rPr lang="ko-KR" altLang="en-US" dirty="0" smtClean="0"/>
              <a:t>개가 아래 그림과 같다</a:t>
            </a:r>
            <a:endParaRPr lang="en-US" altLang="ko-KR" dirty="0" smtClean="0"/>
          </a:p>
          <a:p>
            <a:r>
              <a:rPr lang="en-US" altLang="ko-KR" dirty="0" smtClean="0"/>
              <a:t>Cluster 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Cluster C</a:t>
            </a:r>
            <a:r>
              <a:rPr lang="ko-KR" altLang="en-US" dirty="0" smtClean="0"/>
              <a:t>를 포함한다</a:t>
            </a:r>
            <a:endParaRPr lang="en-US" altLang="ko-KR" dirty="0" smtClean="0"/>
          </a:p>
          <a:p>
            <a:r>
              <a:rPr lang="en-US" altLang="ko-KR" dirty="0" smtClean="0"/>
              <a:t>Cluster C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Cluster B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가 있다</a:t>
            </a:r>
            <a:endParaRPr lang="en-US" altLang="ko-KR" dirty="0" smtClean="0"/>
          </a:p>
          <a:p>
            <a:r>
              <a:rPr lang="en-US" altLang="ko-KR" dirty="0" smtClean="0"/>
              <a:t>Node 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Cluster B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가 있다</a:t>
            </a:r>
            <a:endParaRPr lang="en-US" altLang="ko-KR" dirty="0" smtClean="0"/>
          </a:p>
          <a:p>
            <a:r>
              <a:rPr lang="en-US" altLang="ko-KR" dirty="0" smtClean="0"/>
              <a:t>Node d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Node D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가 있다</a:t>
            </a:r>
            <a:endParaRPr lang="en-US" altLang="ko-KR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01" y="4564515"/>
            <a:ext cx="69056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3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62400" y="95250"/>
            <a:ext cx="7743413" cy="414297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Graphviz</a:t>
            </a:r>
            <a:r>
              <a:rPr lang="en-US" altLang="ko-KR" dirty="0" smtClean="0"/>
              <a:t> – Code Example </a:t>
            </a:r>
            <a:r>
              <a:rPr lang="en-US" altLang="ko-KR" dirty="0"/>
              <a:t>6 </a:t>
            </a:r>
            <a:r>
              <a:rPr lang="en-US" altLang="ko-KR" dirty="0" smtClean="0"/>
              <a:t>              [2/4]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1" y="932246"/>
            <a:ext cx="7106309" cy="50081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13521" y="6034179"/>
            <a:ext cx="6992788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The </a:t>
            </a:r>
            <a:r>
              <a:rPr lang="en-US" altLang="ko-KR" dirty="0" err="1"/>
              <a:t>subgraph</a:t>
            </a:r>
            <a:r>
              <a:rPr lang="en-US" altLang="ko-KR" dirty="0"/>
              <a:t> name needs to begin with 'cluster' (all lowercase</a:t>
            </a:r>
            <a:r>
              <a:rPr lang="en-US" altLang="ko-KR" dirty="0" smtClean="0"/>
              <a:t>).</a:t>
            </a:r>
            <a:endParaRPr lang="en-US" altLang="ko-KR" dirty="0"/>
          </a:p>
          <a:p>
            <a:r>
              <a:rPr lang="en-US" altLang="ko-KR" dirty="0"/>
              <a:t>So that </a:t>
            </a:r>
            <a:r>
              <a:rPr lang="en-US" altLang="ko-KR" dirty="0" err="1"/>
              <a:t>Graphviz</a:t>
            </a:r>
            <a:r>
              <a:rPr lang="en-US" altLang="ko-KR" dirty="0"/>
              <a:t> recognizes it as a special cluster </a:t>
            </a:r>
            <a:r>
              <a:rPr lang="en-US" altLang="ko-KR" dirty="0" err="1" smtClean="0"/>
              <a:t>subgraph</a:t>
            </a:r>
            <a:endParaRPr lang="en-US" altLang="ko-KR" dirty="0" smtClean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376448" y="1749057"/>
            <a:ext cx="1685364" cy="896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l="2074" t="47009" r="39182"/>
          <a:stretch/>
        </p:blipFill>
        <p:spPr>
          <a:xfrm>
            <a:off x="6583731" y="2587003"/>
            <a:ext cx="2560269" cy="1478884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 flipV="1">
            <a:off x="7489370" y="2587003"/>
            <a:ext cx="597011" cy="25258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7714263" y="2587003"/>
            <a:ext cx="584150" cy="40122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220116" y="2574833"/>
            <a:ext cx="1363615" cy="317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Cluster A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8746" y="509547"/>
            <a:ext cx="1864871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GraphViz</a:t>
            </a:r>
            <a:r>
              <a:rPr lang="en-US" altLang="ko-KR" sz="2000" dirty="0" smtClean="0"/>
              <a:t> Code</a:t>
            </a:r>
            <a:endParaRPr lang="en-US" altLang="ko-KR" sz="2000" dirty="0"/>
          </a:p>
        </p:txBody>
      </p:sp>
      <p:sp>
        <p:nvSpPr>
          <p:cNvPr id="15" name="직사각형 14"/>
          <p:cNvSpPr/>
          <p:nvPr/>
        </p:nvSpPr>
        <p:spPr>
          <a:xfrm>
            <a:off x="5976673" y="3573779"/>
            <a:ext cx="1085139" cy="26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Cluster C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7161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Graphviz</a:t>
            </a:r>
            <a:r>
              <a:rPr lang="en-US" altLang="ko-KR" dirty="0" smtClean="0"/>
              <a:t> – Code Example </a:t>
            </a:r>
            <a:r>
              <a:rPr lang="en-US" altLang="ko-KR" dirty="0"/>
              <a:t>6 </a:t>
            </a:r>
            <a:r>
              <a:rPr lang="en-US" altLang="ko-KR" dirty="0" smtClean="0"/>
              <a:t>        [3/4]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674" y="867197"/>
            <a:ext cx="5335629" cy="53356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11759" y="894984"/>
            <a:ext cx="2166731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f</a:t>
            </a:r>
            <a:r>
              <a:rPr lang="en-US" altLang="ko-KR" sz="2000" dirty="0" err="1" smtClean="0"/>
              <a:t>dpclust.gv</a:t>
            </a:r>
            <a:r>
              <a:rPr lang="ko-KR" altLang="en-US" sz="2000" dirty="0" smtClean="0"/>
              <a:t> 생성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666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Graphviz</a:t>
            </a:r>
            <a:r>
              <a:rPr lang="en-US" altLang="ko-KR" dirty="0" smtClean="0"/>
              <a:t> – Code Example </a:t>
            </a:r>
            <a:r>
              <a:rPr lang="en-US" altLang="ko-KR" dirty="0"/>
              <a:t>6 </a:t>
            </a:r>
            <a:r>
              <a:rPr lang="en-US" altLang="ko-KR" dirty="0" smtClean="0"/>
              <a:t>         [4/4]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68" y="1543075"/>
            <a:ext cx="7839075" cy="50196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0" y="860880"/>
            <a:ext cx="3299791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f</a:t>
            </a:r>
            <a:r>
              <a:rPr lang="en-US" altLang="ko-KR" sz="2400" dirty="0" smtClean="0"/>
              <a:t>dpclust.gv.pdf</a:t>
            </a:r>
            <a:r>
              <a:rPr lang="ko-KR" altLang="en-US" sz="2400" dirty="0" smtClean="0"/>
              <a:t> 생성</a:t>
            </a:r>
            <a:endParaRPr lang="en-US" altLang="ko-KR" sz="2400" dirty="0"/>
          </a:p>
        </p:txBody>
      </p:sp>
      <p:sp>
        <p:nvSpPr>
          <p:cNvPr id="5" name="직사각형 4"/>
          <p:cNvSpPr/>
          <p:nvPr/>
        </p:nvSpPr>
        <p:spPr>
          <a:xfrm>
            <a:off x="312255" y="3492323"/>
            <a:ext cx="1363615" cy="317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Cluster A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03001" y="1115603"/>
            <a:ext cx="1363615" cy="317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Cluster B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6338365" y="5113273"/>
            <a:ext cx="197971" cy="9495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1494" y="5758777"/>
            <a:ext cx="1085139" cy="26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Cluster C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7888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Graphviz</a:t>
            </a:r>
            <a:r>
              <a:rPr lang="en-US" altLang="ko-KR" dirty="0" smtClean="0"/>
              <a:t> – Code Example </a:t>
            </a:r>
            <a:r>
              <a:rPr lang="en-US" altLang="ko-KR" dirty="0"/>
              <a:t>7 </a:t>
            </a:r>
            <a:r>
              <a:rPr lang="en-US" altLang="ko-KR" dirty="0" smtClean="0"/>
              <a:t>         [1/4] </a:t>
            </a:r>
            <a:endParaRPr lang="ko-KR" altLang="en-US" dirty="0"/>
          </a:p>
        </p:txBody>
      </p:sp>
      <p:sp>
        <p:nvSpPr>
          <p:cNvPr id="6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-1" y="884844"/>
            <a:ext cx="8507507" cy="3463038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rgbClr val="0000CC"/>
                </a:solidFill>
              </a:rPr>
              <a:t>아래의 내용을 반영한 </a:t>
            </a:r>
            <a:r>
              <a:rPr lang="en-US" altLang="ko-KR" sz="2000" dirty="0" smtClean="0">
                <a:solidFill>
                  <a:srgbClr val="0000CC"/>
                </a:solidFill>
              </a:rPr>
              <a:t>Graph </a:t>
            </a:r>
            <a:r>
              <a:rPr lang="ko-KR" altLang="en-US" sz="2000" dirty="0" smtClean="0">
                <a:solidFill>
                  <a:srgbClr val="0000CC"/>
                </a:solidFill>
              </a:rPr>
              <a:t>를 </a:t>
            </a:r>
            <a:r>
              <a:rPr lang="ko-KR" altLang="en-US" sz="2000" dirty="0" smtClean="0">
                <a:solidFill>
                  <a:srgbClr val="0000CC"/>
                </a:solidFill>
              </a:rPr>
              <a:t>그리려고 한다</a:t>
            </a:r>
            <a:endParaRPr lang="en-US" altLang="ko-KR" sz="2000" dirty="0" smtClean="0">
              <a:solidFill>
                <a:srgbClr val="0000CC"/>
              </a:solidFill>
            </a:endParaRPr>
          </a:p>
          <a:p>
            <a:r>
              <a:rPr lang="en-US" altLang="ko-KR" sz="2000" dirty="0" smtClean="0"/>
              <a:t>Process 1 &amp; Process 2</a:t>
            </a:r>
            <a:r>
              <a:rPr lang="ko-KR" altLang="en-US" sz="2000" dirty="0" smtClean="0"/>
              <a:t>가 병렬로 진행된다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Process 1</a:t>
            </a:r>
            <a:r>
              <a:rPr lang="ko-KR" altLang="en-US" sz="1800" dirty="0" smtClean="0"/>
              <a:t>은 </a:t>
            </a:r>
            <a:r>
              <a:rPr lang="en-US" altLang="ko-KR" sz="1800" dirty="0" smtClean="0"/>
              <a:t>a0, a1, a2, a3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step</a:t>
            </a:r>
            <a:r>
              <a:rPr lang="ko-KR" altLang="en-US" sz="1800" dirty="0" smtClean="0"/>
              <a:t>으로 구성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Process 2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b0, b1, b2, b3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step</a:t>
            </a:r>
            <a:r>
              <a:rPr lang="ko-KR" altLang="en-US" sz="1800" dirty="0" smtClean="0"/>
              <a:t>으로 구성</a:t>
            </a:r>
            <a:endParaRPr lang="en-US" altLang="ko-KR" sz="1800" dirty="0"/>
          </a:p>
          <a:p>
            <a:r>
              <a:rPr lang="en-US" altLang="ko-KR" sz="2000" dirty="0" smtClean="0"/>
              <a:t>Start node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diamond</a:t>
            </a:r>
            <a:r>
              <a:rPr lang="ko-KR" altLang="en-US" sz="2000" dirty="0" smtClean="0"/>
              <a:t>로 그린다</a:t>
            </a:r>
            <a:endParaRPr lang="en-US" altLang="ko-KR" sz="2000" dirty="0"/>
          </a:p>
          <a:p>
            <a:r>
              <a:rPr lang="en-US" altLang="ko-KR" sz="2000" dirty="0" smtClean="0"/>
              <a:t>End node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rectangle</a:t>
            </a:r>
            <a:r>
              <a:rPr lang="ko-KR" altLang="en-US" sz="2000" dirty="0" smtClean="0"/>
              <a:t>로 그린다</a:t>
            </a:r>
            <a:endParaRPr lang="en-US" altLang="ko-KR" sz="2000" dirty="0" smtClean="0"/>
          </a:p>
          <a:p>
            <a:r>
              <a:rPr lang="en-US" altLang="ko-KR" sz="2000" dirty="0" smtClean="0"/>
              <a:t>Process1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a1 step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process 2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b3 step</a:t>
            </a:r>
            <a:r>
              <a:rPr lang="ko-KR" altLang="en-US" sz="2000" dirty="0" smtClean="0"/>
              <a:t>으로 </a:t>
            </a:r>
            <a:r>
              <a:rPr lang="en-US" altLang="ko-KR" sz="2000" dirty="0" smtClean="0"/>
              <a:t>directed edge</a:t>
            </a:r>
            <a:r>
              <a:rPr lang="ko-KR" altLang="en-US" sz="2000" dirty="0" smtClean="0"/>
              <a:t>가 있다</a:t>
            </a:r>
            <a:endParaRPr lang="en-US" altLang="ko-KR" sz="2000" dirty="0" smtClean="0"/>
          </a:p>
          <a:p>
            <a:r>
              <a:rPr lang="en-US" altLang="ko-KR" sz="2000" dirty="0" smtClean="0"/>
              <a:t>Process1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a3 </a:t>
            </a:r>
            <a:r>
              <a:rPr lang="en-US" altLang="ko-KR" sz="2000" dirty="0"/>
              <a:t>step</a:t>
            </a:r>
            <a:r>
              <a:rPr lang="ko-KR" altLang="en-US" sz="2000" dirty="0"/>
              <a:t>에서 </a:t>
            </a:r>
            <a:r>
              <a:rPr lang="en-US" altLang="ko-KR" sz="2000" dirty="0"/>
              <a:t>process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a0 </a:t>
            </a:r>
            <a:r>
              <a:rPr lang="en-US" altLang="ko-KR" sz="2000" dirty="0"/>
              <a:t>step</a:t>
            </a:r>
            <a:r>
              <a:rPr lang="ko-KR" altLang="en-US" sz="2000" dirty="0"/>
              <a:t>으로 </a:t>
            </a:r>
            <a:r>
              <a:rPr lang="en-US" altLang="ko-KR" sz="2000" dirty="0"/>
              <a:t>directed edge</a:t>
            </a:r>
            <a:r>
              <a:rPr lang="ko-KR" altLang="en-US" sz="2000" dirty="0"/>
              <a:t>가 </a:t>
            </a:r>
            <a:r>
              <a:rPr lang="ko-KR" altLang="en-US" sz="2000" dirty="0" smtClean="0"/>
              <a:t>있다</a:t>
            </a:r>
            <a:endParaRPr lang="en-US" altLang="ko-KR" sz="2000" dirty="0" smtClean="0"/>
          </a:p>
          <a:p>
            <a:r>
              <a:rPr lang="en-US" altLang="ko-KR" sz="2000" dirty="0" smtClean="0"/>
              <a:t>Process2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b2 step</a:t>
            </a:r>
            <a:r>
              <a:rPr lang="ko-KR" altLang="en-US" sz="2000" dirty="0"/>
              <a:t>에서 </a:t>
            </a:r>
            <a:r>
              <a:rPr lang="en-US" altLang="ko-KR" sz="2000" dirty="0"/>
              <a:t>process 1</a:t>
            </a:r>
            <a:r>
              <a:rPr lang="ko-KR" altLang="en-US" sz="2000" dirty="0"/>
              <a:t>의 </a:t>
            </a:r>
            <a:r>
              <a:rPr lang="en-US" altLang="ko-KR" sz="2000" dirty="0" smtClean="0"/>
              <a:t>a3 </a:t>
            </a:r>
            <a:r>
              <a:rPr lang="en-US" altLang="ko-KR" sz="2000" dirty="0"/>
              <a:t>step</a:t>
            </a:r>
            <a:r>
              <a:rPr lang="ko-KR" altLang="en-US" sz="2000" dirty="0"/>
              <a:t>으로 </a:t>
            </a:r>
            <a:r>
              <a:rPr lang="en-US" altLang="ko-KR" sz="2000" dirty="0"/>
              <a:t>directed edge</a:t>
            </a:r>
            <a:r>
              <a:rPr lang="ko-KR" altLang="en-US" sz="2000" dirty="0"/>
              <a:t>가 </a:t>
            </a:r>
            <a:r>
              <a:rPr lang="ko-KR" altLang="en-US" sz="2000" dirty="0" smtClean="0"/>
              <a:t>있다</a:t>
            </a:r>
            <a:endParaRPr lang="en-US" altLang="ko-KR" sz="2000" dirty="0" smtClean="0"/>
          </a:p>
          <a:p>
            <a:endParaRPr lang="en-US" altLang="ko-KR" sz="20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6275294" y="889325"/>
            <a:ext cx="421341" cy="277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270815" y="1445137"/>
            <a:ext cx="421341" cy="277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275303" y="2032328"/>
            <a:ext cx="421341" cy="277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270815" y="2579177"/>
            <a:ext cx="421341" cy="277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a3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2" idx="2"/>
            <a:endCxn id="5" idx="0"/>
          </p:cNvCxnSpPr>
          <p:nvPr/>
        </p:nvCxnSpPr>
        <p:spPr>
          <a:xfrm flipH="1">
            <a:off x="6481486" y="1167231"/>
            <a:ext cx="4479" cy="27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6459075" y="1749936"/>
            <a:ext cx="4479" cy="27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" idx="2"/>
            <a:endCxn id="8" idx="0"/>
          </p:cNvCxnSpPr>
          <p:nvPr/>
        </p:nvCxnSpPr>
        <p:spPr>
          <a:xfrm flipH="1">
            <a:off x="6481486" y="2310234"/>
            <a:ext cx="4488" cy="268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064189" y="884844"/>
            <a:ext cx="421341" cy="277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7059710" y="1440656"/>
            <a:ext cx="421341" cy="277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064198" y="2027847"/>
            <a:ext cx="421341" cy="277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7059710" y="2574696"/>
            <a:ext cx="421341" cy="277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stCxn id="26" idx="2"/>
            <a:endCxn id="27" idx="0"/>
          </p:cNvCxnSpPr>
          <p:nvPr/>
        </p:nvCxnSpPr>
        <p:spPr>
          <a:xfrm flipH="1">
            <a:off x="7270381" y="1162750"/>
            <a:ext cx="4479" cy="27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7247970" y="1745455"/>
            <a:ext cx="4479" cy="27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8" idx="2"/>
            <a:endCxn id="29" idx="0"/>
          </p:cNvCxnSpPr>
          <p:nvPr/>
        </p:nvCxnSpPr>
        <p:spPr>
          <a:xfrm flipH="1">
            <a:off x="7270381" y="2305753"/>
            <a:ext cx="4488" cy="268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4858870" y="4528996"/>
            <a:ext cx="421341" cy="277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854391" y="5084808"/>
            <a:ext cx="421341" cy="277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858879" y="5671999"/>
            <a:ext cx="421341" cy="277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a2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854391" y="6218848"/>
            <a:ext cx="421341" cy="277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a3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stCxn id="33" idx="2"/>
            <a:endCxn id="34" idx="0"/>
          </p:cNvCxnSpPr>
          <p:nvPr/>
        </p:nvCxnSpPr>
        <p:spPr>
          <a:xfrm flipH="1">
            <a:off x="5065062" y="4806902"/>
            <a:ext cx="4479" cy="27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5042651" y="5389607"/>
            <a:ext cx="4479" cy="27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5" idx="2"/>
            <a:endCxn id="36" idx="0"/>
          </p:cNvCxnSpPr>
          <p:nvPr/>
        </p:nvCxnSpPr>
        <p:spPr>
          <a:xfrm flipH="1">
            <a:off x="5065062" y="5949905"/>
            <a:ext cx="4488" cy="268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647765" y="4524515"/>
            <a:ext cx="421341" cy="277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5643286" y="5080327"/>
            <a:ext cx="421341" cy="277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647774" y="5667518"/>
            <a:ext cx="421341" cy="277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5643286" y="6214367"/>
            <a:ext cx="421341" cy="277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44" name="직선 화살표 연결선 43"/>
          <p:cNvCxnSpPr>
            <a:stCxn id="40" idx="2"/>
            <a:endCxn id="41" idx="0"/>
          </p:cNvCxnSpPr>
          <p:nvPr/>
        </p:nvCxnSpPr>
        <p:spPr>
          <a:xfrm flipH="1">
            <a:off x="5853957" y="4802421"/>
            <a:ext cx="4479" cy="27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5831546" y="5385126"/>
            <a:ext cx="4479" cy="27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2" idx="2"/>
            <a:endCxn id="43" idx="0"/>
          </p:cNvCxnSpPr>
          <p:nvPr/>
        </p:nvCxnSpPr>
        <p:spPr>
          <a:xfrm flipH="1">
            <a:off x="5853957" y="5945424"/>
            <a:ext cx="4488" cy="268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5275732" y="5358233"/>
            <a:ext cx="367554" cy="8561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>
            <a:off x="5266766" y="5945424"/>
            <a:ext cx="354110" cy="31292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자유형 50"/>
          <p:cNvSpPr/>
          <p:nvPr/>
        </p:nvSpPr>
        <p:spPr>
          <a:xfrm>
            <a:off x="4421859" y="5244353"/>
            <a:ext cx="401153" cy="1146642"/>
          </a:xfrm>
          <a:custGeom>
            <a:avLst/>
            <a:gdLst>
              <a:gd name="connsiteX0" fmla="*/ 392188 w 401153"/>
              <a:gd name="connsiteY0" fmla="*/ 1129553 h 1146642"/>
              <a:gd name="connsiteX1" fmla="*/ 338400 w 401153"/>
              <a:gd name="connsiteY1" fmla="*/ 1111623 h 1146642"/>
              <a:gd name="connsiteX2" fmla="*/ 69459 w 401153"/>
              <a:gd name="connsiteY2" fmla="*/ 815788 h 1146642"/>
              <a:gd name="connsiteX3" fmla="*/ 24635 w 401153"/>
              <a:gd name="connsiteY3" fmla="*/ 179294 h 1146642"/>
              <a:gd name="connsiteX4" fmla="*/ 401153 w 401153"/>
              <a:gd name="connsiteY4" fmla="*/ 0 h 114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153" h="1146642">
                <a:moveTo>
                  <a:pt x="392188" y="1129553"/>
                </a:moveTo>
                <a:cubicBezTo>
                  <a:pt x="392188" y="1146735"/>
                  <a:pt x="392188" y="1163917"/>
                  <a:pt x="338400" y="1111623"/>
                </a:cubicBezTo>
                <a:cubicBezTo>
                  <a:pt x="284612" y="1059329"/>
                  <a:pt x="121753" y="971176"/>
                  <a:pt x="69459" y="815788"/>
                </a:cubicBezTo>
                <a:cubicBezTo>
                  <a:pt x="17165" y="660400"/>
                  <a:pt x="-30647" y="315259"/>
                  <a:pt x="24635" y="179294"/>
                </a:cubicBezTo>
                <a:cubicBezTo>
                  <a:pt x="79917" y="43329"/>
                  <a:pt x="240535" y="21664"/>
                  <a:pt x="401153" y="0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21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05067" y="63529"/>
            <a:ext cx="7743413" cy="530963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Graphviz</a:t>
            </a:r>
            <a:r>
              <a:rPr lang="en-US" altLang="ko-KR" dirty="0" smtClean="0"/>
              <a:t> – Code Example </a:t>
            </a:r>
            <a:r>
              <a:rPr lang="en-US" altLang="ko-KR" dirty="0"/>
              <a:t>7 </a:t>
            </a:r>
            <a:r>
              <a:rPr lang="en-US" altLang="ko-KR" dirty="0" smtClean="0"/>
              <a:t>    [2/4]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2677"/>
            <a:ext cx="5562130" cy="59976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889499" y="855717"/>
            <a:ext cx="1399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Default engine (dot)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810132" y="1726442"/>
            <a:ext cx="1090669" cy="286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Cluster_0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132" y="2108531"/>
            <a:ext cx="1123950" cy="3648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97259" y="6260210"/>
            <a:ext cx="1864871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GraphViz</a:t>
            </a:r>
            <a:r>
              <a:rPr lang="en-US" altLang="ko-KR" sz="2000" dirty="0" smtClean="0"/>
              <a:t> Code</a:t>
            </a:r>
            <a:endParaRPr lang="en-US" altLang="ko-KR" sz="2000" dirty="0"/>
          </a:p>
        </p:txBody>
      </p:sp>
      <p:sp>
        <p:nvSpPr>
          <p:cNvPr id="10" name="직사각형 9"/>
          <p:cNvSpPr/>
          <p:nvPr/>
        </p:nvSpPr>
        <p:spPr>
          <a:xfrm>
            <a:off x="7314618" y="1726442"/>
            <a:ext cx="1090669" cy="286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Cluster_1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4177" y="2108531"/>
            <a:ext cx="9715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4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Graphviz</a:t>
            </a:r>
            <a:r>
              <a:rPr lang="en-US" altLang="ko-KR" dirty="0" smtClean="0"/>
              <a:t> – Code Example </a:t>
            </a:r>
            <a:r>
              <a:rPr lang="en-US" altLang="ko-KR" dirty="0"/>
              <a:t>7 </a:t>
            </a:r>
            <a:r>
              <a:rPr lang="en-US" altLang="ko-KR" dirty="0" smtClean="0"/>
              <a:t>         [3/4]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426" y="868942"/>
            <a:ext cx="4405359" cy="59890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0" y="867197"/>
            <a:ext cx="2166730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c</a:t>
            </a:r>
            <a:r>
              <a:rPr lang="en-US" altLang="ko-KR" sz="2400" dirty="0" err="1" smtClean="0"/>
              <a:t>luster.gv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생성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13121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Graphviz</a:t>
            </a:r>
            <a:r>
              <a:rPr lang="en-US" altLang="ko-KR" dirty="0" smtClean="0"/>
              <a:t> – Code Example </a:t>
            </a:r>
            <a:r>
              <a:rPr lang="en-US" altLang="ko-KR" dirty="0"/>
              <a:t>7 </a:t>
            </a:r>
            <a:r>
              <a:rPr lang="en-US" altLang="ko-KR" dirty="0" smtClean="0"/>
              <a:t>        [4/4]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093" y="850607"/>
            <a:ext cx="3048026" cy="58760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-1" y="867197"/>
            <a:ext cx="2594114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</a:t>
            </a:r>
            <a:r>
              <a:rPr lang="en-US" altLang="ko-KR" sz="2000" dirty="0" smtClean="0"/>
              <a:t>luster.gv.pdf</a:t>
            </a:r>
            <a:r>
              <a:rPr lang="ko-KR" altLang="en-US" sz="2000" dirty="0" smtClean="0"/>
              <a:t> 생성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206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570037" y="68355"/>
            <a:ext cx="8308190" cy="755357"/>
          </a:xfrm>
        </p:spPr>
        <p:txBody>
          <a:bodyPr>
            <a:noAutofit/>
          </a:bodyPr>
          <a:lstStyle/>
          <a:p>
            <a:r>
              <a:rPr lang="en-US" altLang="ko-KR" sz="2800" dirty="0" err="1" smtClean="0"/>
              <a:t>Graphviz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Code Example 8 : Red Black Tree        [1/4] </a:t>
            </a:r>
            <a:endParaRPr lang="ko-KR" altLang="en-US" sz="2800" dirty="0"/>
          </a:p>
        </p:txBody>
      </p:sp>
      <p:sp>
        <p:nvSpPr>
          <p:cNvPr id="8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0" y="1191096"/>
            <a:ext cx="9040400" cy="4367022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00CC"/>
                </a:solidFill>
              </a:rPr>
              <a:t>아래의 내용을 반영한 </a:t>
            </a:r>
            <a:r>
              <a:rPr lang="en-US" altLang="ko-KR" dirty="0" smtClean="0">
                <a:solidFill>
                  <a:srgbClr val="0000CC"/>
                </a:solidFill>
              </a:rPr>
              <a:t>Binary Tree </a:t>
            </a:r>
            <a:r>
              <a:rPr lang="ko-KR" altLang="en-US" dirty="0" smtClean="0">
                <a:solidFill>
                  <a:srgbClr val="0000CC"/>
                </a:solidFill>
              </a:rPr>
              <a:t>를 </a:t>
            </a:r>
            <a:r>
              <a:rPr lang="ko-KR" altLang="en-US" dirty="0" smtClean="0">
                <a:solidFill>
                  <a:srgbClr val="0000CC"/>
                </a:solidFill>
              </a:rPr>
              <a:t>그리려고 한다</a:t>
            </a:r>
            <a:endParaRPr lang="en-US" altLang="ko-KR" dirty="0" smtClean="0">
              <a:solidFill>
                <a:srgbClr val="0000CC"/>
              </a:solidFill>
            </a:endParaRPr>
          </a:p>
          <a:p>
            <a:r>
              <a:rPr lang="ko-KR" altLang="en-US" dirty="0" smtClean="0"/>
              <a:t>모든 </a:t>
            </a:r>
            <a:r>
              <a:rPr lang="en-US" altLang="ko-KR" dirty="0" smtClean="0"/>
              <a:t>Circle Node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: (Red or Black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color)</a:t>
            </a:r>
          </a:p>
          <a:p>
            <a:pPr lvl="1"/>
            <a:r>
              <a:rPr lang="en-US" altLang="ko-KR" dirty="0" err="1" smtClean="0"/>
              <a:t>Lst</a:t>
            </a:r>
            <a:r>
              <a:rPr lang="en-US" altLang="ko-KR" dirty="0" smtClean="0"/>
              <a:t> : pointer to left subtree</a:t>
            </a:r>
          </a:p>
          <a:p>
            <a:pPr lvl="1"/>
            <a:r>
              <a:rPr lang="en-US" altLang="ko-KR" dirty="0" smtClean="0"/>
              <a:t>Label </a:t>
            </a:r>
          </a:p>
          <a:p>
            <a:pPr lvl="1"/>
            <a:r>
              <a:rPr lang="en-US" altLang="ko-KR" dirty="0" err="1" smtClean="0"/>
              <a:t>Rst</a:t>
            </a:r>
            <a:r>
              <a:rPr lang="en-US" altLang="ko-KR" dirty="0" smtClean="0"/>
              <a:t>:  pointer to right subtree</a:t>
            </a:r>
          </a:p>
          <a:p>
            <a:r>
              <a:rPr lang="en-US" altLang="ko-KR" sz="2000" dirty="0" smtClean="0"/>
              <a:t>Root Node </a:t>
            </a:r>
            <a:r>
              <a:rPr lang="ko-KR" altLang="en-US" sz="2000" dirty="0" smtClean="0"/>
              <a:t>는 </a:t>
            </a:r>
            <a:r>
              <a:rPr lang="en-US" altLang="ko-KR" sz="2000" dirty="0"/>
              <a:t>L</a:t>
            </a:r>
            <a:r>
              <a:rPr lang="en-US" altLang="ko-KR" sz="2000" dirty="0" smtClean="0"/>
              <a:t>abel 8</a:t>
            </a:r>
          </a:p>
          <a:p>
            <a:r>
              <a:rPr lang="en-US" altLang="ko-KR" sz="2000" dirty="0" smtClean="0"/>
              <a:t>Node 8 (Red): 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lst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anose="05000000000000000000" pitchFamily="2" charset="2"/>
              </a:rPr>
              <a:t> Node 1, 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rst</a:t>
            </a:r>
            <a:r>
              <a:rPr lang="en-US" altLang="ko-KR" sz="2000" dirty="0" smtClean="0">
                <a:sym typeface="Wingdings" panose="05000000000000000000" pitchFamily="2" charset="2"/>
              </a:rPr>
              <a:t>  Node 11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Node 1 (Black): 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lst</a:t>
            </a:r>
            <a:r>
              <a:rPr lang="en-US" altLang="ko-KR" sz="2000" dirty="0" smtClean="0">
                <a:sym typeface="Wingdings" panose="05000000000000000000" pitchFamily="2" charset="2"/>
              </a:rPr>
              <a:t>  NIL, 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rst</a:t>
            </a:r>
            <a:r>
              <a:rPr lang="en-US" altLang="ko-KR" sz="2000" dirty="0" smtClean="0">
                <a:sym typeface="Wingdings" panose="05000000000000000000" pitchFamily="2" charset="2"/>
              </a:rPr>
              <a:t>  Node 6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Node 11 (Black): 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lst</a:t>
            </a:r>
            <a:r>
              <a:rPr lang="en-US" altLang="ko-KR" sz="2000" dirty="0" smtClean="0">
                <a:sym typeface="Wingdings" panose="05000000000000000000" pitchFamily="2" charset="2"/>
              </a:rPr>
              <a:t>  NIL, 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rst</a:t>
            </a:r>
            <a:r>
              <a:rPr lang="en-US" altLang="ko-KR" sz="2000" dirty="0" smtClean="0">
                <a:sym typeface="Wingdings" panose="05000000000000000000" pitchFamily="2" charset="2"/>
              </a:rPr>
              <a:t>  NIL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Node 6 (Red): 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lst</a:t>
            </a:r>
            <a:r>
              <a:rPr lang="en-US" altLang="ko-KR" sz="2000" dirty="0" smtClean="0">
                <a:sym typeface="Wingdings" panose="05000000000000000000" pitchFamily="2" charset="2"/>
              </a:rPr>
              <a:t>  NIL, 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rst</a:t>
            </a:r>
            <a:r>
              <a:rPr lang="en-US" altLang="ko-KR" sz="2000" dirty="0" smtClean="0">
                <a:sym typeface="Wingdings" panose="05000000000000000000" pitchFamily="2" charset="2"/>
              </a:rPr>
              <a:t>   NIL</a:t>
            </a:r>
            <a:endParaRPr lang="en-US" altLang="ko-KR" sz="2000" dirty="0"/>
          </a:p>
          <a:p>
            <a:r>
              <a:rPr lang="en-US" altLang="ko-KR" sz="2000" dirty="0" smtClean="0"/>
              <a:t>Node NIL (Black) </a:t>
            </a:r>
            <a:r>
              <a:rPr lang="ko-KR" altLang="en-US" sz="2000" dirty="0" smtClean="0"/>
              <a:t>은 작은 </a:t>
            </a:r>
            <a:r>
              <a:rPr lang="en-US" altLang="ko-KR" sz="2000" dirty="0" smtClean="0"/>
              <a:t>rectangle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58988" t="28948" b="28341"/>
          <a:stretch/>
        </p:blipFill>
        <p:spPr>
          <a:xfrm>
            <a:off x="7539585" y="3796637"/>
            <a:ext cx="1431006" cy="12833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30082" r="55334" b="24562"/>
          <a:stretch/>
        </p:blipFill>
        <p:spPr>
          <a:xfrm>
            <a:off x="5497976" y="3796636"/>
            <a:ext cx="1467601" cy="12833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9838" r="12044" b="54420"/>
          <a:stretch/>
        </p:blipFill>
        <p:spPr>
          <a:xfrm>
            <a:off x="6436659" y="1828800"/>
            <a:ext cx="1783976" cy="141642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8050306" y="3621741"/>
            <a:ext cx="233082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36659" y="3612607"/>
            <a:ext cx="233082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867197"/>
            <a:ext cx="605067" cy="3231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Code</a:t>
            </a:r>
            <a:endParaRPr lang="en-US" altLang="ko-KR" sz="1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5" y="1346721"/>
            <a:ext cx="8889362" cy="5095119"/>
          </a:xfrm>
          <a:prstGeom prst="rect">
            <a:avLst/>
          </a:prstGeom>
        </p:spPr>
      </p:pic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662400" y="95250"/>
            <a:ext cx="7743413" cy="755357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Graphviz</a:t>
            </a:r>
            <a:r>
              <a:rPr lang="en-US" altLang="ko-KR" sz="2400" dirty="0"/>
              <a:t> Code Example 8 : Red Black Tree        </a:t>
            </a:r>
            <a:r>
              <a:rPr lang="en-US" altLang="ko-KR" sz="2400" dirty="0" smtClean="0"/>
              <a:t>[2/4</a:t>
            </a:r>
            <a:r>
              <a:rPr lang="en-US" altLang="ko-KR" sz="2400" dirty="0"/>
              <a:t>] </a:t>
            </a:r>
            <a:endParaRPr lang="ko-KR" altLang="en-US" sz="2400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2916936"/>
            <a:ext cx="1106424" cy="182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9144" y="4275528"/>
            <a:ext cx="5916168" cy="6705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9144" y="3694176"/>
            <a:ext cx="2331720" cy="4876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0" y="5099304"/>
            <a:ext cx="1106424" cy="182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68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03600" y="962123"/>
            <a:ext cx="8302213" cy="910922"/>
          </a:xfrm>
        </p:spPr>
        <p:txBody>
          <a:bodyPr/>
          <a:lstStyle/>
          <a:p>
            <a:r>
              <a:rPr lang="en-US" altLang="ko-KR" dirty="0" err="1" smtClean="0"/>
              <a:t>Graphviz</a:t>
            </a:r>
            <a:r>
              <a:rPr lang="en-US" altLang="ko-KR" dirty="0" smtClean="0"/>
              <a:t> download </a:t>
            </a:r>
            <a:r>
              <a:rPr lang="ko-KR" altLang="en-US" dirty="0" smtClean="0"/>
              <a:t>링크 접속 </a:t>
            </a:r>
            <a:r>
              <a:rPr lang="en-US" altLang="ko-KR" dirty="0" smtClean="0"/>
              <a:t>(2018-03-06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>
                <a:hlinkClick r:id="rId2"/>
              </a:rPr>
              <a:t>https://www.graphviz.org/download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Graphviz</a:t>
            </a:r>
            <a:r>
              <a:rPr lang="en-US" altLang="ko-KR" dirty="0" smtClean="0"/>
              <a:t> Installation           [1/3]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00" y="2391700"/>
            <a:ext cx="7549442" cy="403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963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67197"/>
            <a:ext cx="816429" cy="3231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err="1" smtClean="0"/>
              <a:t>gv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파일</a:t>
            </a:r>
            <a:endParaRPr lang="en-US" altLang="ko-KR" sz="15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2165"/>
            <a:ext cx="9041738" cy="5335081"/>
          </a:xfrm>
          <a:prstGeom prst="rect">
            <a:avLst/>
          </a:prstGeom>
        </p:spPr>
      </p:pic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662400" y="95250"/>
            <a:ext cx="7743413" cy="755357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Graphviz</a:t>
            </a:r>
            <a:r>
              <a:rPr lang="en-US" altLang="ko-KR" sz="2400" dirty="0"/>
              <a:t> Code Example 8 : Red Black Tree        </a:t>
            </a:r>
            <a:r>
              <a:rPr lang="en-US" altLang="ko-KR" sz="2400" dirty="0" smtClean="0"/>
              <a:t>[3/4</a:t>
            </a:r>
            <a:r>
              <a:rPr lang="en-US" altLang="ko-KR" sz="2400" dirty="0"/>
              <a:t>]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41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67197"/>
            <a:ext cx="1001486" cy="3231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그림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파일</a:t>
            </a:r>
            <a:endParaRPr lang="en-US" altLang="ko-KR" sz="15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143" y="1739566"/>
            <a:ext cx="4733925" cy="4076700"/>
          </a:xfrm>
          <a:prstGeom prst="rect">
            <a:avLst/>
          </a:prstGeom>
        </p:spPr>
      </p:pic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662400" y="95250"/>
            <a:ext cx="7743413" cy="755357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Graphviz</a:t>
            </a:r>
            <a:r>
              <a:rPr lang="en-US" altLang="ko-KR" sz="2400" dirty="0"/>
              <a:t> Code Example 8 : Red Black Tree        </a:t>
            </a:r>
            <a:r>
              <a:rPr lang="en-US" altLang="ko-KR" sz="2400" dirty="0" smtClean="0"/>
              <a:t>[4/4</a:t>
            </a:r>
            <a:r>
              <a:rPr lang="en-US" altLang="ko-KR" sz="2400" dirty="0"/>
              <a:t>]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00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OS</a:t>
            </a:r>
            <a:r>
              <a:rPr lang="ko-KR" altLang="en-US" dirty="0" smtClean="0"/>
              <a:t>에 맞는 설치 파일 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Windows </a:t>
            </a:r>
            <a:r>
              <a:rPr lang="ko-KR" altLang="en-US" dirty="0" smtClean="0"/>
              <a:t>기준 </a:t>
            </a:r>
            <a:r>
              <a:rPr lang="en-US" altLang="ko-KR" dirty="0" smtClean="0"/>
              <a:t>: Stable 2.38 Windows install packages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Graphviz</a:t>
            </a:r>
            <a:r>
              <a:rPr lang="en-US" altLang="ko-KR" dirty="0" smtClean="0"/>
              <a:t> Installation            [2/3]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00" y="2557462"/>
            <a:ext cx="7962900" cy="25146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70878" y="3502528"/>
            <a:ext cx="3869473" cy="31223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900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03600" y="976872"/>
            <a:ext cx="8302213" cy="468470"/>
          </a:xfrm>
        </p:spPr>
        <p:txBody>
          <a:bodyPr/>
          <a:lstStyle/>
          <a:p>
            <a:r>
              <a:rPr lang="ko-KR" altLang="en-US" dirty="0" err="1" smtClean="0"/>
              <a:t>설치파일</a:t>
            </a:r>
            <a:r>
              <a:rPr lang="ko-KR" altLang="en-US" dirty="0" smtClean="0"/>
              <a:t> 다운로드 및 실행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Graphviz</a:t>
            </a:r>
            <a:r>
              <a:rPr lang="en-US" altLang="ko-KR" dirty="0" smtClean="0"/>
              <a:t> Installation              [3/3]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29" y="1946204"/>
            <a:ext cx="7532184" cy="353616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49297" y="4796070"/>
            <a:ext cx="1572323" cy="28888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553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B Template 2015.potx" id="{ADE35502-8FB5-4544-8649-3F1FB50F95FE}" vid="{8F77CCEE-2725-4EF2-A4D7-49336BDC90B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IDB Template 2015</Template>
  <TotalTime>6952</TotalTime>
  <Words>2646</Words>
  <Application>Microsoft Office PowerPoint</Application>
  <PresentationFormat>화면 슬라이드 쇼(4:3)</PresentationFormat>
  <Paragraphs>550</Paragraphs>
  <Slides>71</Slides>
  <Notes>54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8" baseType="lpstr">
      <vt:lpstr>맑은 고딕</vt:lpstr>
      <vt:lpstr>바탕</vt:lpstr>
      <vt:lpstr>Arial</vt:lpstr>
      <vt:lpstr>Calibri</vt:lpstr>
      <vt:lpstr>Times New Roman</vt:lpstr>
      <vt:lpstr>Wingdings</vt:lpstr>
      <vt:lpstr>Office 테마</vt:lpstr>
      <vt:lpstr>(Ch  25)    GraphViz Module</vt:lpstr>
      <vt:lpstr>What If We Want to Draw Data Structures?</vt:lpstr>
      <vt:lpstr> What is Graphviz?</vt:lpstr>
      <vt:lpstr>Books on Python GraphViz</vt:lpstr>
      <vt:lpstr>PowerPoint 프레젠테이션</vt:lpstr>
      <vt:lpstr>PowerPoint 프레젠테이션</vt:lpstr>
      <vt:lpstr>Graphviz Installation           [1/3]</vt:lpstr>
      <vt:lpstr>Graphviz Installation            [2/3]</vt:lpstr>
      <vt:lpstr>Graphviz Installation              [3/3]</vt:lpstr>
      <vt:lpstr>Graphviz 설치를 위한 환경 변수 설정        [1/3]</vt:lpstr>
      <vt:lpstr>Graphviz 설치를 위한  환경 변수 설정     [2/3]</vt:lpstr>
      <vt:lpstr>Graphviz 설치를 위한 환경 변수 설정   [3/3]</vt:lpstr>
      <vt:lpstr>Install “graphviz” module in Python</vt:lpstr>
      <vt:lpstr>Graphviz Quick Example: GraphViz Code  [1/4] </vt:lpstr>
      <vt:lpstr>Graphviz Quick Example: gv file 생성 [2/4] </vt:lpstr>
      <vt:lpstr>Graphviz Quick Example: pdf file 생성 [3/4] </vt:lpstr>
      <vt:lpstr>Graphviz Quick Example [4/4]          Interworking with Jupyter Notebook </vt:lpstr>
      <vt:lpstr>Graphviz Module Function List </vt:lpstr>
      <vt:lpstr>(25) GraphViz Module</vt:lpstr>
      <vt:lpstr>Graphviz  Module:  Graph, Digraph Class   [1/2] </vt:lpstr>
      <vt:lpstr>Graphviz  Module:  Graph, Digraph Class  [2/2] </vt:lpstr>
      <vt:lpstr>Graphviz Module:  Styling Parameters </vt:lpstr>
      <vt:lpstr>Graphviz Module: Functions of Graph &amp; Digraph  [1/7] </vt:lpstr>
      <vt:lpstr>Graphviz Module: Functions of Graph &amp; Digraph  [2/7] </vt:lpstr>
      <vt:lpstr>Graphviz Module: Functions of Graph &amp; Digraph  [3/7] </vt:lpstr>
      <vt:lpstr>Graphviz Module: Functions of Graph &amp; Digraph  [4/7] </vt:lpstr>
      <vt:lpstr>Graphviz Module: Functions of Graph &amp; Digraph  [5/7] </vt:lpstr>
      <vt:lpstr>Graphviz Module: Functions of Graph &amp; Digraph  [6/7] </vt:lpstr>
      <vt:lpstr>Graphviz Module: Functions of Graph &amp; Digraph  [7/7] </vt:lpstr>
      <vt:lpstr>Graphviz Module: Attributes of Graph &amp; Digraph Class</vt:lpstr>
      <vt:lpstr>(25) GraphViz Module</vt:lpstr>
      <vt:lpstr>Graphviz Layout Engines             [1/6]</vt:lpstr>
      <vt:lpstr>Graphviz Layout Engines              [2/6]</vt:lpstr>
      <vt:lpstr>Graphviz Layout Engines              [3/6]</vt:lpstr>
      <vt:lpstr>Graphviz Layout Engines              [4/6]</vt:lpstr>
      <vt:lpstr>Graphviz Layout Engines              [5/6]</vt:lpstr>
      <vt:lpstr>Graphviz  Layout Engines             [6/6] </vt:lpstr>
      <vt:lpstr>(25) GraphViz Module</vt:lpstr>
      <vt:lpstr>Graphviz – Code Example 1          [1/4] </vt:lpstr>
      <vt:lpstr>Interim Processes</vt:lpstr>
      <vt:lpstr>Graphviz – Code Example 1        [2/4] </vt:lpstr>
      <vt:lpstr>Graphviz – Code Example 1          [3/4] </vt:lpstr>
      <vt:lpstr>Graphviz – Code Example 1          [4/4] </vt:lpstr>
      <vt:lpstr>Graphviz – Code Example 2          [1/4] </vt:lpstr>
      <vt:lpstr>Interim Processes</vt:lpstr>
      <vt:lpstr>Graphviz – Code Example 2               [1/3] </vt:lpstr>
      <vt:lpstr>Graphviz – Code Example 2         [2/3] </vt:lpstr>
      <vt:lpstr>Graphviz – Code Example 2          [3/3] </vt:lpstr>
      <vt:lpstr>Graphviz – Code Example 3        [1/4] </vt:lpstr>
      <vt:lpstr>Graphviz – Code Example 3        [2/4] </vt:lpstr>
      <vt:lpstr>Graphviz – Code Example 3         [3/4] </vt:lpstr>
      <vt:lpstr>Graphviz – Code Example 3      [4/4] </vt:lpstr>
      <vt:lpstr>Graphviz – Code Example 4    [1/4] </vt:lpstr>
      <vt:lpstr>Graphviz – Code Example 4     [2/4] </vt:lpstr>
      <vt:lpstr>Graphviz – Code Example 4     [3/4] </vt:lpstr>
      <vt:lpstr>Graphviz – Code Example 4    [4/4] </vt:lpstr>
      <vt:lpstr>Graphviz – Code Example 5     [1/3] </vt:lpstr>
      <vt:lpstr>Graphviz – Code Example 5     [2/3] </vt:lpstr>
      <vt:lpstr>Graphviz – Code Example 5     [3/3] </vt:lpstr>
      <vt:lpstr>Graphviz – Code Example 6               [1/4] </vt:lpstr>
      <vt:lpstr>Graphviz – Code Example 6               [2/4] </vt:lpstr>
      <vt:lpstr>Graphviz – Code Example 6         [3/4] </vt:lpstr>
      <vt:lpstr>Graphviz – Code Example 6          [4/4] </vt:lpstr>
      <vt:lpstr>Graphviz – Code Example 7          [1/4] </vt:lpstr>
      <vt:lpstr>Graphviz – Code Example 7     [2/4] </vt:lpstr>
      <vt:lpstr>Graphviz – Code Example 7          [3/4] </vt:lpstr>
      <vt:lpstr>Graphviz – Code Example 7         [4/4] </vt:lpstr>
      <vt:lpstr>Graphviz Code Example 8 : Red Black Tree        [1/4] </vt:lpstr>
      <vt:lpstr>Graphviz Code Example 8 : Red Black Tree        [2/4] </vt:lpstr>
      <vt:lpstr>Graphviz Code Example 8 : Red Black Tree        [3/4] </vt:lpstr>
      <vt:lpstr>Graphviz Code Example 8 : Red Black Tree        [4/4]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Discriminative User Profiles for Large-scale Content Recommendation</dc:title>
  <dc:creator>Hyesung Oh</dc:creator>
  <cp:lastModifiedBy>Windows User</cp:lastModifiedBy>
  <cp:revision>1264</cp:revision>
  <dcterms:created xsi:type="dcterms:W3CDTF">2015-03-16T04:19:06Z</dcterms:created>
  <dcterms:modified xsi:type="dcterms:W3CDTF">2019-01-24T12:05:54Z</dcterms:modified>
</cp:coreProperties>
</file>