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4" y="9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C7C5-5092-4ED3-96C3-D9026FC0E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376CB6-D4CE-4311-A554-AA5894AA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D3B20-8399-4DBE-9B14-A3F78408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6CFCE-B518-48F3-85D1-C2857517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EEC49-0534-4BAC-A78B-8FAE889F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EC510-2B06-4630-B29C-6F376EEE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9E646-B186-4CFA-9419-B76AC24F7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4ECC2-F366-4DC9-A78F-3468A3A3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01F7D-E40C-421F-A990-2F3238B2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46F24-8817-4050-80DB-5F27BC7C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5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26BF3E-5AD6-4958-9A85-D55EBCCCC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768E9-6895-468F-B7C3-7DA2AD28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61655-0376-4AAA-B0A7-9549EF6D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FA24A-16FA-49A7-AE32-E0E42CFE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5ECB3-A990-4B45-A771-BFEDDA1E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B4772-9043-47C0-B35D-73B24094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EE918-E3B1-4CE7-BDB0-382EED42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346C3-6A91-4DD2-9C6A-266C3AB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2325B-AC00-41E5-8788-4D303839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8A750-8DD8-4B35-B7AF-CBE90EB4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1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3BC9-9F8D-49E8-91A0-39693B39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FBB35-5C92-4A4F-A020-C82FB12E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98D2C-9F36-4A2D-A660-6F9FB3DE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827B0-568A-4756-95D8-CD529187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4D4FD-EB26-45FA-BBB4-4D271ACB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7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178DF-AFAD-4320-A410-BCBA56B0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A500A-5A97-4D3D-B2E8-36A0F9EEF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7D36F-F41D-411E-9334-4F8B74814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0EBA5-8786-4F4A-BEDC-3A23DF08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2C369-208B-4528-B83C-A509C21C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D4B45-807E-45EB-B5F9-5AC3BEE7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D2F0E-90CC-499C-A718-DC1D2D02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F87A4-06D4-4573-8E70-EA190BB1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9892C-C2D1-4AAE-8907-B697B2FF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129E7-6BBA-4D1B-8588-232D36307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482A3A-F2B0-43D5-AEF6-A66325139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EF0986-1140-4107-BB4B-CE6A9244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5E9D36-0BAA-4B5D-BC80-3D50C0C9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AED76F-A760-49A1-8E54-F41BD3FE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5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45E7F-3DCB-4997-9A4D-D9805C72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B0826-C38C-47C8-ACD3-94FFDD00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4A9C61-BD87-48CB-96A7-7B2B588C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BD19A5-4AFB-4B50-A3C0-9A495FE8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5F261D-4BC6-4DD0-9E09-68D45B3A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C1AFDC-FDD0-4FEC-8A51-0582EDC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7C781-DCD7-4177-8374-A6CDC956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332D5-FB1E-4013-B1D0-DBDFE230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FE8-9763-42E8-B5B4-E995E806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7AB2C-9BC4-46E7-8C11-236832D0D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E0786-15EB-4E1C-B06D-F03B359E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AD249-9492-401C-9209-F1709B3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8A8F0-516D-42F7-AAA2-5CEF0254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1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2283-847F-4A82-924D-873113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FF92C9-8024-4967-8D86-F0BAB2F49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F2620-173B-4EE9-968E-E1A17B80D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541AC-5161-4FA7-B307-CF2CAB44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130C3-CA5A-482B-B4C9-3FB9DA67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CE641-CB27-474E-B8CF-3F39968B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20D7F1-11F5-4709-BBA2-4ACCB08A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C3F3B-98C9-40D3-BC3C-83506FFA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F5BA8-D914-4014-A8CB-9BDAE45F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E377-13C0-404B-BAB1-268CDA651DCE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71780-E5D4-43D4-87C1-6E9E9D6D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2F3C0-5115-4FC9-91AD-FBDF85BC8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AE44-F015-4312-8F8A-ACECE5EE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49F9B8-FEB9-4057-B4A3-96C95FDC535A}"/>
              </a:ext>
            </a:extLst>
          </p:cNvPr>
          <p:cNvSpPr/>
          <p:nvPr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71394-8D39-41D1-ACDF-BAB6679EEA3D}"/>
              </a:ext>
            </a:extLst>
          </p:cNvPr>
          <p:cNvSpPr txBox="1"/>
          <p:nvPr/>
        </p:nvSpPr>
        <p:spPr>
          <a:xfrm>
            <a:off x="335280" y="2331462"/>
            <a:ext cx="772679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solidFill>
                  <a:schemeClr val="bg1"/>
                </a:solidFill>
              </a:rPr>
              <a:t>진주햄</a:t>
            </a:r>
            <a:endParaRPr lang="en-US" altLang="ko-KR" sz="5400" dirty="0">
              <a:solidFill>
                <a:schemeClr val="bg1"/>
              </a:solidFill>
            </a:endParaRPr>
          </a:p>
          <a:p>
            <a:r>
              <a:rPr lang="ko-KR" altLang="en-US" sz="8000" b="1" dirty="0" err="1">
                <a:solidFill>
                  <a:schemeClr val="bg1"/>
                </a:solidFill>
              </a:rPr>
              <a:t>웨이신</a:t>
            </a:r>
            <a:r>
              <a:rPr lang="ko-KR" altLang="en-US" sz="8000" b="1" dirty="0">
                <a:solidFill>
                  <a:schemeClr val="bg1"/>
                </a:solidFill>
              </a:rPr>
              <a:t> 월간보고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BF656-979C-46F3-BC7D-A90964A0D486}"/>
              </a:ext>
            </a:extLst>
          </p:cNvPr>
          <p:cNvSpPr txBox="1"/>
          <p:nvPr/>
        </p:nvSpPr>
        <p:spPr>
          <a:xfrm>
            <a:off x="386080" y="4795520"/>
            <a:ext cx="283443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진행 기간 </a:t>
            </a:r>
            <a:r>
              <a:rPr lang="en-US" altLang="ko-KR" dirty="0"/>
              <a:t>: 2017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작성일 </a:t>
            </a:r>
            <a:r>
              <a:rPr lang="en-US" altLang="ko-KR" dirty="0"/>
              <a:t>: 2018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9F150-01F6-42F7-B328-70A749CC98B3}"/>
              </a:ext>
            </a:extLst>
          </p:cNvPr>
          <p:cNvSpPr txBox="1"/>
          <p:nvPr/>
        </p:nvSpPr>
        <p:spPr>
          <a:xfrm>
            <a:off x="10383520" y="6228080"/>
            <a:ext cx="1670650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Convenience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C9F150-01F6-42F7-B328-70A749CC98B3}"/>
              </a:ext>
            </a:extLst>
          </p:cNvPr>
          <p:cNvSpPr txBox="1"/>
          <p:nvPr/>
        </p:nvSpPr>
        <p:spPr>
          <a:xfrm>
            <a:off x="10383520" y="6228080"/>
            <a:ext cx="1670650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Convenience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877A5-2E66-433F-8527-AF6D48C7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6724"/>
              </p:ext>
            </p:extLst>
          </p:nvPr>
        </p:nvGraphicFramePr>
        <p:xfrm>
          <a:off x="2696249" y="1998115"/>
          <a:ext cx="6799499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1425">
                  <a:extLst>
                    <a:ext uri="{9D8B030D-6E8A-4147-A177-3AD203B41FA5}">
                      <a16:colId xmlns:a16="http://schemas.microsoft.com/office/drawing/2014/main" val="792972526"/>
                    </a:ext>
                  </a:extLst>
                </a:gridCol>
                <a:gridCol w="4878074">
                  <a:extLst>
                    <a:ext uri="{9D8B030D-6E8A-4147-A177-3AD203B41FA5}">
                      <a16:colId xmlns:a16="http://schemas.microsoft.com/office/drawing/2014/main" val="2261312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진행 기간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2017.12.01 – 12.31</a:t>
                      </a:r>
                      <a:endParaRPr lang="ko-KR" altLang="en-US" b="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43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월 컨텐츠 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2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파워계정 홍보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차월부터 </a:t>
                      </a:r>
                      <a:r>
                        <a:rPr lang="en-US" altLang="ko-KR" dirty="0"/>
                        <a:t>KOL </a:t>
                      </a:r>
                      <a:r>
                        <a:rPr lang="ko-KR" altLang="en-US" dirty="0"/>
                        <a:t>광고 집행 예정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38027"/>
                  </a:ext>
                </a:extLst>
              </a:tr>
              <a:tr h="336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월예산</a:t>
                      </a:r>
                      <a:endParaRPr lang="ko-KR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1,000,000 KRW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80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3D22BBF-D35A-48F5-A1D2-B87EE791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1" y="4320545"/>
            <a:ext cx="11776676" cy="16224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209DF1-89E7-4459-AA74-856CB3972E20}"/>
              </a:ext>
            </a:extLst>
          </p:cNvPr>
          <p:cNvSpPr/>
          <p:nvPr/>
        </p:nvSpPr>
        <p:spPr>
          <a:xfrm>
            <a:off x="0" y="998527"/>
            <a:ext cx="12192000" cy="8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69228-A718-4350-928C-BB5E702D6ACE}"/>
              </a:ext>
            </a:extLst>
          </p:cNvPr>
          <p:cNvSpPr txBox="1"/>
          <p:nvPr/>
        </p:nvSpPr>
        <p:spPr>
          <a:xfrm>
            <a:off x="0" y="157466"/>
            <a:ext cx="811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1. </a:t>
            </a:r>
            <a:r>
              <a:rPr lang="ko-KR" altLang="en-US" sz="4800" b="1" dirty="0"/>
              <a:t>요약 및 </a:t>
            </a:r>
            <a:r>
              <a:rPr lang="en-US" altLang="ko-KR" sz="4800" b="1" dirty="0"/>
              <a:t>KPI </a:t>
            </a:r>
            <a:r>
              <a:rPr lang="ko-KR" altLang="en-US" sz="4800" b="1" dirty="0"/>
              <a:t>달성율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3070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49F9B8-FEB9-4057-B4A3-96C95FDC535A}"/>
              </a:ext>
            </a:extLst>
          </p:cNvPr>
          <p:cNvSpPr/>
          <p:nvPr/>
        </p:nvSpPr>
        <p:spPr>
          <a:xfrm>
            <a:off x="0" y="998527"/>
            <a:ext cx="12192000" cy="8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71394-8D39-41D1-ACDF-BAB6679EEA3D}"/>
              </a:ext>
            </a:extLst>
          </p:cNvPr>
          <p:cNvSpPr txBox="1"/>
          <p:nvPr/>
        </p:nvSpPr>
        <p:spPr>
          <a:xfrm>
            <a:off x="0" y="157466"/>
            <a:ext cx="811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2. </a:t>
            </a:r>
            <a:r>
              <a:rPr lang="ko-KR" altLang="en-US" sz="4800" b="1" dirty="0"/>
              <a:t>컨텐츠 운영 내역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9F150-01F6-42F7-B328-70A749CC98B3}"/>
              </a:ext>
            </a:extLst>
          </p:cNvPr>
          <p:cNvSpPr txBox="1"/>
          <p:nvPr/>
        </p:nvSpPr>
        <p:spPr>
          <a:xfrm>
            <a:off x="10383520" y="6228080"/>
            <a:ext cx="1670650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Convenience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4DA871-77C0-49A5-B794-18F6A503E3E1}"/>
              </a:ext>
            </a:extLst>
          </p:cNvPr>
          <p:cNvSpPr/>
          <p:nvPr/>
        </p:nvSpPr>
        <p:spPr>
          <a:xfrm>
            <a:off x="274320" y="1280160"/>
            <a:ext cx="11694160" cy="506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72DC17-03B8-4D90-9E0F-9896A0A4EEE6}"/>
              </a:ext>
            </a:extLst>
          </p:cNvPr>
          <p:cNvSpPr/>
          <p:nvPr/>
        </p:nvSpPr>
        <p:spPr>
          <a:xfrm>
            <a:off x="274320" y="1280160"/>
            <a:ext cx="11694160" cy="13614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1D5E8-94DF-4355-A85F-7D2ED0CD9688}"/>
              </a:ext>
            </a:extLst>
          </p:cNvPr>
          <p:cNvSpPr txBox="1"/>
          <p:nvPr/>
        </p:nvSpPr>
        <p:spPr>
          <a:xfrm>
            <a:off x="471268" y="1435111"/>
            <a:ext cx="811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진주햄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WEIXIN </a:t>
            </a:r>
            <a:r>
              <a:rPr lang="ko-KR" altLang="en-US" sz="2400" b="1" dirty="0"/>
              <a:t>정기운영 </a:t>
            </a:r>
            <a:r>
              <a:rPr lang="en-US" altLang="ko-KR" sz="2400" b="1" dirty="0"/>
              <a:t>(12.01 ~ 12.31)</a:t>
            </a:r>
            <a:endParaRPr lang="ko-KR" alt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05A5F-D789-4D58-884A-22E70FFFBEB3}"/>
              </a:ext>
            </a:extLst>
          </p:cNvPr>
          <p:cNvSpPr txBox="1"/>
          <p:nvPr/>
        </p:nvSpPr>
        <p:spPr>
          <a:xfrm>
            <a:off x="1176021" y="1924207"/>
            <a:ext cx="54254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주요 내용 </a:t>
            </a:r>
            <a:r>
              <a:rPr lang="en-US" altLang="ko-KR" sz="1700" dirty="0"/>
              <a:t>: </a:t>
            </a:r>
            <a:r>
              <a:rPr lang="ko-KR" altLang="en-US" sz="1700" dirty="0"/>
              <a:t>컨텐츠 총 </a:t>
            </a:r>
            <a:r>
              <a:rPr lang="en-US" altLang="ko-KR" sz="1700" dirty="0"/>
              <a:t>5</a:t>
            </a:r>
            <a:r>
              <a:rPr lang="ko-KR" altLang="en-US" sz="1700" dirty="0"/>
              <a:t>개 업로드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2017 </a:t>
            </a:r>
            <a:r>
              <a:rPr lang="ko-KR" altLang="en-US" sz="1700" dirty="0"/>
              <a:t>이벤트 진행 </a:t>
            </a:r>
            <a:r>
              <a:rPr lang="en-US" altLang="ko-KR" sz="1700" dirty="0"/>
              <a:t>(12.12 ~ 12.17)</a:t>
            </a:r>
            <a:endParaRPr lang="ko-KR" altLang="en-US" sz="17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DCA324-09A6-4D49-8616-FE19A6DE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1" y="3095656"/>
            <a:ext cx="11650298" cy="29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2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49F9B8-FEB9-4057-B4A3-96C95FDC535A}"/>
              </a:ext>
            </a:extLst>
          </p:cNvPr>
          <p:cNvSpPr/>
          <p:nvPr/>
        </p:nvSpPr>
        <p:spPr>
          <a:xfrm>
            <a:off x="0" y="998527"/>
            <a:ext cx="12192000" cy="8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71394-8D39-41D1-ACDF-BAB6679EEA3D}"/>
              </a:ext>
            </a:extLst>
          </p:cNvPr>
          <p:cNvSpPr txBox="1"/>
          <p:nvPr/>
        </p:nvSpPr>
        <p:spPr>
          <a:xfrm>
            <a:off x="0" y="157466"/>
            <a:ext cx="997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3. 12</a:t>
            </a:r>
            <a:r>
              <a:rPr lang="ko-KR" altLang="en-US" sz="4800" b="1" dirty="0"/>
              <a:t>월 </a:t>
            </a:r>
            <a:r>
              <a:rPr lang="ko-KR" altLang="en-US" sz="4800" b="1" dirty="0" err="1"/>
              <a:t>웨이신</a:t>
            </a:r>
            <a:r>
              <a:rPr lang="ko-KR" altLang="en-US" sz="4800" b="1" dirty="0"/>
              <a:t> 일회성 이벤트 결과</a:t>
            </a:r>
            <a:endParaRPr lang="ko-KR" altLang="en-US" sz="7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4DA871-77C0-49A5-B794-18F6A503E3E1}"/>
              </a:ext>
            </a:extLst>
          </p:cNvPr>
          <p:cNvSpPr/>
          <p:nvPr/>
        </p:nvSpPr>
        <p:spPr>
          <a:xfrm>
            <a:off x="274320" y="1280159"/>
            <a:ext cx="6096000" cy="5489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1D5E8-94DF-4355-A85F-7D2ED0CD9688}"/>
              </a:ext>
            </a:extLst>
          </p:cNvPr>
          <p:cNvSpPr txBox="1"/>
          <p:nvPr/>
        </p:nvSpPr>
        <p:spPr>
          <a:xfrm>
            <a:off x="471268" y="1435111"/>
            <a:ext cx="562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WEIXIN </a:t>
            </a:r>
            <a:r>
              <a:rPr lang="ko-KR" altLang="en-US" sz="2400" b="1" dirty="0"/>
              <a:t>이벤트 진행 요약</a:t>
            </a:r>
            <a:endParaRPr lang="ko-KR" altLang="en-US" sz="40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8C5C76-B1E3-4D34-99DC-53328C48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47632"/>
              </p:ext>
            </p:extLst>
          </p:nvPr>
        </p:nvGraphicFramePr>
        <p:xfrm>
          <a:off x="465452" y="2051728"/>
          <a:ext cx="5700991" cy="20129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20468">
                  <a:extLst>
                    <a:ext uri="{9D8B030D-6E8A-4147-A177-3AD203B41FA5}">
                      <a16:colId xmlns:a16="http://schemas.microsoft.com/office/drawing/2014/main" val="792972526"/>
                    </a:ext>
                  </a:extLst>
                </a:gridCol>
                <a:gridCol w="1980523">
                  <a:extLst>
                    <a:ext uri="{9D8B030D-6E8A-4147-A177-3AD203B41FA5}">
                      <a16:colId xmlns:a16="http://schemas.microsoft.com/office/drawing/2014/main" val="2261312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이벤트 </a:t>
                      </a:r>
                      <a:r>
                        <a:rPr lang="en-US" altLang="ko-KR" sz="1400" b="1" dirty="0"/>
                        <a:t>URL</a:t>
                      </a:r>
                      <a:endParaRPr lang="ko-KR" altLang="en-US" sz="14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https://mp.weixin.qq.com/s/euBo2vULVpyY3KvLStQd7Q</a:t>
                      </a:r>
                      <a:endParaRPr lang="ko-KR" altLang="en-US" sz="1100" b="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43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진행 기간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2017.12.12 – 12.17 (6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2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총 참여자 수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 err="1"/>
                        <a:t>구독수</a:t>
                      </a:r>
                      <a:endParaRPr lang="en-US" altLang="ko-KR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55</a:t>
                      </a:r>
                      <a:r>
                        <a:rPr lang="ko-KR" altLang="en-US" sz="1300" dirty="0"/>
                        <a:t>명 </a:t>
                      </a:r>
                      <a:r>
                        <a:rPr lang="en-US" altLang="ko-KR" sz="1300" dirty="0"/>
                        <a:t>/ 781</a:t>
                      </a:r>
                      <a:r>
                        <a:rPr lang="ko-KR" altLang="en-US" sz="1300" dirty="0"/>
                        <a:t>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38027"/>
                  </a:ext>
                </a:extLst>
              </a:tr>
              <a:tr h="267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50" b="1" dirty="0"/>
                        <a:t>a)</a:t>
                      </a:r>
                      <a:r>
                        <a:rPr lang="ko-KR" altLang="en-US" sz="1150" b="1" dirty="0"/>
                        <a:t> </a:t>
                      </a:r>
                      <a:r>
                        <a:rPr lang="en-US" altLang="ko-KR" sz="1150" b="1" dirty="0"/>
                        <a:t>‘</a:t>
                      </a:r>
                      <a:r>
                        <a:rPr lang="ko-KR" altLang="en-US" sz="1150" b="1" dirty="0"/>
                        <a:t>컨텐츠 공유</a:t>
                      </a:r>
                      <a:r>
                        <a:rPr lang="en-US" altLang="ko-KR" sz="1150" b="1" dirty="0"/>
                        <a:t>’</a:t>
                      </a:r>
                      <a:r>
                        <a:rPr lang="ko-KR" altLang="en-US" sz="1150" b="1" dirty="0"/>
                        <a:t>를 통한 참여 인원</a:t>
                      </a:r>
                      <a:endParaRPr lang="en-US" altLang="ko-KR" sz="115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50" dirty="0"/>
                        <a:t>11</a:t>
                      </a:r>
                      <a:r>
                        <a:rPr lang="ko-KR" altLang="en-US" sz="1150" dirty="0"/>
                        <a:t>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502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dirty="0"/>
                        <a:t>b) ‘</a:t>
                      </a:r>
                      <a:r>
                        <a:rPr lang="ko-KR" altLang="en-US" sz="1150" b="1" dirty="0"/>
                        <a:t>제품 구매 </a:t>
                      </a:r>
                      <a:r>
                        <a:rPr lang="ko-KR" altLang="en-US" sz="1150" b="1" dirty="0" err="1"/>
                        <a:t>인증＇을</a:t>
                      </a:r>
                      <a:r>
                        <a:rPr lang="ko-KR" altLang="en-US" sz="1150" b="1" dirty="0"/>
                        <a:t> 통한 참여 인원</a:t>
                      </a:r>
                      <a:endParaRPr lang="en-US" altLang="ko-KR" sz="115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dirty="0"/>
                        <a:t>37</a:t>
                      </a:r>
                      <a:r>
                        <a:rPr lang="ko-KR" altLang="en-US" sz="1150" dirty="0"/>
                        <a:t>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2590"/>
                  </a:ext>
                </a:extLst>
              </a:tr>
              <a:tr h="302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50" b="1" dirty="0"/>
                        <a:t>c) ‘</a:t>
                      </a:r>
                      <a:r>
                        <a:rPr lang="ko-KR" altLang="en-US" sz="1150" b="1" dirty="0"/>
                        <a:t>컨텐츠 공유 </a:t>
                      </a:r>
                      <a:r>
                        <a:rPr lang="en-US" altLang="ko-KR" sz="1150" b="1" dirty="0"/>
                        <a:t>+ </a:t>
                      </a:r>
                      <a:r>
                        <a:rPr lang="ko-KR" altLang="en-US" sz="1150" b="1" dirty="0"/>
                        <a:t>제품 구매 </a:t>
                      </a:r>
                      <a:r>
                        <a:rPr lang="ko-KR" altLang="en-US" sz="1150" b="1" dirty="0" err="1"/>
                        <a:t>인증＇을</a:t>
                      </a:r>
                      <a:r>
                        <a:rPr lang="ko-KR" altLang="en-US" sz="1150" b="1" dirty="0"/>
                        <a:t> 통한 참여 인원</a:t>
                      </a:r>
                      <a:endParaRPr lang="en-US" altLang="ko-KR" sz="115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50" dirty="0"/>
                        <a:t>7</a:t>
                      </a:r>
                      <a:r>
                        <a:rPr lang="ko-KR" altLang="en-US" sz="1150" dirty="0"/>
                        <a:t>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4445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1D2053F-5497-4AD4-912F-C6417CB9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2" y="4153206"/>
            <a:ext cx="2160716" cy="21132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B41C1-8AD5-4664-BC02-149C1824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54" y="4153206"/>
            <a:ext cx="2193406" cy="21132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ED8CA8-19B8-4182-BB84-3DE34CD01150}"/>
              </a:ext>
            </a:extLst>
          </p:cNvPr>
          <p:cNvSpPr txBox="1"/>
          <p:nvPr/>
        </p:nvSpPr>
        <p:spPr>
          <a:xfrm>
            <a:off x="1483554" y="6225846"/>
            <a:ext cx="366478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경품 </a:t>
            </a:r>
            <a:r>
              <a:rPr lang="en-US" altLang="ko-KR" sz="1600" dirty="0"/>
              <a:t>: 1</a:t>
            </a:r>
            <a:r>
              <a:rPr lang="ko-KR" altLang="en-US" sz="1600" dirty="0"/>
              <a:t>등 밥솥 </a:t>
            </a:r>
            <a:r>
              <a:rPr lang="en-US" altLang="ko-KR" sz="1600" dirty="0"/>
              <a:t>/ 2,3</a:t>
            </a:r>
            <a:r>
              <a:rPr lang="ko-KR" altLang="en-US" sz="1600" dirty="0"/>
              <a:t>등 대력천장 제품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63E906-AB7C-4C1C-9454-07288CAE03F3}"/>
              </a:ext>
            </a:extLst>
          </p:cNvPr>
          <p:cNvSpPr/>
          <p:nvPr/>
        </p:nvSpPr>
        <p:spPr>
          <a:xfrm>
            <a:off x="6649675" y="1280158"/>
            <a:ext cx="5268005" cy="5489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ADC7E4-4EF9-4859-85B9-9447D5C0D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405" y="2590799"/>
            <a:ext cx="2231802" cy="39697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E1CB4B-65E0-4BD8-B8CD-A09DB33E9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785" y="2590799"/>
            <a:ext cx="2231803" cy="39697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3CA27F-9F2D-44DD-9DB0-B44F22BC9019}"/>
              </a:ext>
            </a:extLst>
          </p:cNvPr>
          <p:cNvSpPr txBox="1"/>
          <p:nvPr/>
        </p:nvSpPr>
        <p:spPr>
          <a:xfrm>
            <a:off x="6841588" y="1435111"/>
            <a:ext cx="48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이벤트 당첨자 사진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739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49F9B8-FEB9-4057-B4A3-96C95FDC535A}"/>
              </a:ext>
            </a:extLst>
          </p:cNvPr>
          <p:cNvSpPr/>
          <p:nvPr/>
        </p:nvSpPr>
        <p:spPr>
          <a:xfrm>
            <a:off x="0" y="998527"/>
            <a:ext cx="12192000" cy="8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71394-8D39-41D1-ACDF-BAB6679EEA3D}"/>
              </a:ext>
            </a:extLst>
          </p:cNvPr>
          <p:cNvSpPr txBox="1"/>
          <p:nvPr/>
        </p:nvSpPr>
        <p:spPr>
          <a:xfrm>
            <a:off x="0" y="157466"/>
            <a:ext cx="984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3. 12</a:t>
            </a:r>
            <a:r>
              <a:rPr lang="ko-KR" altLang="en-US" sz="4800" b="1" dirty="0"/>
              <a:t>월 </a:t>
            </a:r>
            <a:r>
              <a:rPr lang="ko-KR" altLang="en-US" sz="4800" b="1" dirty="0" err="1"/>
              <a:t>웨이신</a:t>
            </a:r>
            <a:r>
              <a:rPr lang="ko-KR" altLang="en-US" sz="4800" b="1" dirty="0"/>
              <a:t> 일회성 이벤트 결과</a:t>
            </a:r>
            <a:endParaRPr lang="ko-KR" altLang="en-US" sz="7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4DA871-77C0-49A5-B794-18F6A503E3E1}"/>
              </a:ext>
            </a:extLst>
          </p:cNvPr>
          <p:cNvSpPr/>
          <p:nvPr/>
        </p:nvSpPr>
        <p:spPr>
          <a:xfrm>
            <a:off x="274320" y="1280159"/>
            <a:ext cx="11572240" cy="5489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1D5E8-94DF-4355-A85F-7D2ED0CD9688}"/>
              </a:ext>
            </a:extLst>
          </p:cNvPr>
          <p:cNvSpPr txBox="1"/>
          <p:nvPr/>
        </p:nvSpPr>
        <p:spPr>
          <a:xfrm>
            <a:off x="471268" y="1435111"/>
            <a:ext cx="562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WEIXIN </a:t>
            </a:r>
            <a:r>
              <a:rPr lang="ko-KR" altLang="en-US" sz="2400" b="1" dirty="0"/>
              <a:t>이벤트 소비자 반응 분석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727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49F9B8-FEB9-4057-B4A3-96C95FDC535A}"/>
              </a:ext>
            </a:extLst>
          </p:cNvPr>
          <p:cNvSpPr/>
          <p:nvPr/>
        </p:nvSpPr>
        <p:spPr>
          <a:xfrm>
            <a:off x="0" y="998527"/>
            <a:ext cx="12192000" cy="8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71394-8D39-41D1-ACDF-BAB6679EEA3D}"/>
              </a:ext>
            </a:extLst>
          </p:cNvPr>
          <p:cNvSpPr txBox="1"/>
          <p:nvPr/>
        </p:nvSpPr>
        <p:spPr>
          <a:xfrm>
            <a:off x="0" y="157466"/>
            <a:ext cx="984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4. 12</a:t>
            </a:r>
            <a:r>
              <a:rPr lang="ko-KR" altLang="en-US" sz="4800" b="1" dirty="0"/>
              <a:t>월 </a:t>
            </a:r>
            <a:r>
              <a:rPr lang="ko-KR" altLang="en-US" sz="4800" b="1" dirty="0" err="1"/>
              <a:t>웨이신</a:t>
            </a:r>
            <a:r>
              <a:rPr lang="ko-KR" altLang="en-US" sz="4800" b="1" dirty="0"/>
              <a:t> 돌림판 이벤트 결과</a:t>
            </a:r>
            <a:endParaRPr lang="ko-KR" altLang="en-US" sz="7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4DA871-77C0-49A5-B794-18F6A503E3E1}"/>
              </a:ext>
            </a:extLst>
          </p:cNvPr>
          <p:cNvSpPr/>
          <p:nvPr/>
        </p:nvSpPr>
        <p:spPr>
          <a:xfrm>
            <a:off x="274320" y="1280159"/>
            <a:ext cx="11572240" cy="5489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088AD4-E0D2-416B-9F47-E3F594B14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8"/>
          <a:stretch/>
        </p:blipFill>
        <p:spPr>
          <a:xfrm>
            <a:off x="8333273" y="1896776"/>
            <a:ext cx="2763738" cy="4681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16E6E9-2887-49A1-A4A2-6B97D2896330}"/>
              </a:ext>
            </a:extLst>
          </p:cNvPr>
          <p:cNvSpPr txBox="1"/>
          <p:nvPr/>
        </p:nvSpPr>
        <p:spPr>
          <a:xfrm>
            <a:off x="471268" y="1435111"/>
            <a:ext cx="562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돌림판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이벤트 진행 요약</a:t>
            </a:r>
            <a:endParaRPr lang="ko-KR" altLang="en-US" sz="40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803553-286B-4E45-9E48-F04D15EE0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58381"/>
              </p:ext>
            </p:extLst>
          </p:nvPr>
        </p:nvGraphicFramePr>
        <p:xfrm>
          <a:off x="570582" y="1988216"/>
          <a:ext cx="6910708" cy="18838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0068">
                  <a:extLst>
                    <a:ext uri="{9D8B030D-6E8A-4147-A177-3AD203B41FA5}">
                      <a16:colId xmlns:a16="http://schemas.microsoft.com/office/drawing/2014/main" val="792972526"/>
                    </a:ext>
                  </a:extLst>
                </a:gridCol>
                <a:gridCol w="3920250">
                  <a:extLst>
                    <a:ext uri="{9D8B030D-6E8A-4147-A177-3AD203B41FA5}">
                      <a16:colId xmlns:a16="http://schemas.microsoft.com/office/drawing/2014/main" val="2261312612"/>
                    </a:ext>
                  </a:extLst>
                </a:gridCol>
                <a:gridCol w="1200390">
                  <a:extLst>
                    <a:ext uri="{9D8B030D-6E8A-4147-A177-3AD203B41FA5}">
                      <a16:colId xmlns:a16="http://schemas.microsoft.com/office/drawing/2014/main" val="2787713811"/>
                    </a:ext>
                  </a:extLst>
                </a:gridCol>
              </a:tblGrid>
              <a:tr h="42224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포인트 획득</a:t>
                      </a:r>
                      <a:endParaRPr lang="en-US" altLang="ko-KR" sz="14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QR</a:t>
                      </a:r>
                      <a:r>
                        <a:rPr lang="ko-KR" altLang="en-US" sz="1200" b="0" dirty="0"/>
                        <a:t>카드 인증 수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26173</a:t>
                      </a:r>
                      <a:endParaRPr lang="ko-KR" altLang="en-US" sz="1200" b="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430119"/>
                  </a:ext>
                </a:extLst>
              </a:tr>
              <a:tr h="42224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돌림판 이벤트를 통한 포인트 획득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2457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28482"/>
                  </a:ext>
                </a:extLst>
              </a:tr>
              <a:tr h="42224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포인트 소멸</a:t>
                      </a:r>
                      <a:endParaRPr lang="en-US" altLang="ko-KR" sz="115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위챗페이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홍바오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환급액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2672 </a:t>
                      </a:r>
                      <a:r>
                        <a:rPr lang="ko-KR" altLang="en-US" sz="1200" dirty="0"/>
                        <a:t>위안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38027"/>
                  </a:ext>
                </a:extLst>
              </a:tr>
              <a:tr h="312345">
                <a:tc vMerge="1">
                  <a:txBody>
                    <a:bodyPr/>
                    <a:lstStyle/>
                    <a:p>
                      <a:pPr latinLnBrk="1"/>
                      <a:endParaRPr lang="en-US" altLang="ko-KR" sz="115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 err="1"/>
                        <a:t>응모권</a:t>
                      </a:r>
                      <a:r>
                        <a:rPr lang="ko-KR" altLang="en-US" sz="1200" dirty="0"/>
                        <a:t> 전환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1651 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50223"/>
                  </a:ext>
                </a:extLst>
              </a:tr>
              <a:tr h="3036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월 누적 포인트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24307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259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8FD2C5D-704E-4E82-9987-AEEA66B8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56183"/>
              </p:ext>
            </p:extLst>
          </p:nvPr>
        </p:nvGraphicFramePr>
        <p:xfrm>
          <a:off x="570582" y="4089250"/>
          <a:ext cx="6910708" cy="181511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0068">
                  <a:extLst>
                    <a:ext uri="{9D8B030D-6E8A-4147-A177-3AD203B41FA5}">
                      <a16:colId xmlns:a16="http://schemas.microsoft.com/office/drawing/2014/main" val="792972526"/>
                    </a:ext>
                  </a:extLst>
                </a:gridCol>
                <a:gridCol w="3920250">
                  <a:extLst>
                    <a:ext uri="{9D8B030D-6E8A-4147-A177-3AD203B41FA5}">
                      <a16:colId xmlns:a16="http://schemas.microsoft.com/office/drawing/2014/main" val="2261312612"/>
                    </a:ext>
                  </a:extLst>
                </a:gridCol>
                <a:gridCol w="1200390">
                  <a:extLst>
                    <a:ext uri="{9D8B030D-6E8A-4147-A177-3AD203B41FA5}">
                      <a16:colId xmlns:a16="http://schemas.microsoft.com/office/drawing/2014/main" val="2787713811"/>
                    </a:ext>
                  </a:extLst>
                </a:gridCol>
              </a:tblGrid>
              <a:tr h="42224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응모권</a:t>
                      </a:r>
                      <a:r>
                        <a:rPr lang="ko-KR" altLang="en-US" sz="1400" b="1" dirty="0"/>
                        <a:t> 획득</a:t>
                      </a:r>
                      <a:endParaRPr lang="en-US" altLang="ko-KR" sz="14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QR</a:t>
                      </a:r>
                      <a:r>
                        <a:rPr lang="ko-KR" altLang="en-US" sz="1200" b="0" dirty="0"/>
                        <a:t>카드 인증 수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26173</a:t>
                      </a:r>
                      <a:endParaRPr lang="ko-KR" altLang="en-US" sz="1200" b="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430119"/>
                  </a:ext>
                </a:extLst>
              </a:tr>
              <a:tr h="422244">
                <a:tc vMerge="1">
                  <a:txBody>
                    <a:bodyPr/>
                    <a:lstStyle/>
                    <a:p>
                      <a:pPr latinLnBrk="1"/>
                      <a:endParaRPr lang="en-US" altLang="ko-KR" sz="1150" b="1" dirty="0"/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 err="1"/>
                        <a:t>응모권</a:t>
                      </a:r>
                      <a:r>
                        <a:rPr lang="ko-KR" altLang="en-US" sz="1200" dirty="0"/>
                        <a:t> 전환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1651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28482"/>
                  </a:ext>
                </a:extLst>
              </a:tr>
              <a:tr h="353484">
                <a:tc vMerge="1">
                  <a:txBody>
                    <a:bodyPr/>
                    <a:lstStyle/>
                    <a:p>
                      <a:pPr latinLnBrk="1"/>
                      <a:endParaRPr lang="en-US" altLang="ko-KR" sz="115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설문조사 참여에 따른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응모권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510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38027"/>
                  </a:ext>
                </a:extLst>
              </a:tr>
              <a:tr h="3123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응모권</a:t>
                      </a:r>
                      <a:r>
                        <a:rPr lang="ko-KR" altLang="en-US" sz="1400" b="1" dirty="0"/>
                        <a:t> 소멸</a:t>
                      </a:r>
                      <a:endParaRPr lang="en-US" altLang="ko-KR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응모권을 통한 이벤트 참여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9285 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50223"/>
                  </a:ext>
                </a:extLst>
              </a:tr>
              <a:tr h="3036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월 누적 </a:t>
                      </a:r>
                      <a:r>
                        <a:rPr lang="ko-KR" altLang="en-US" sz="1400" b="1" dirty="0" err="1"/>
                        <a:t>응모권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19049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25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77B100-EAFC-4321-A27F-72F4E6A9A35E}"/>
              </a:ext>
            </a:extLst>
          </p:cNvPr>
          <p:cNvSpPr txBox="1"/>
          <p:nvPr/>
        </p:nvSpPr>
        <p:spPr>
          <a:xfrm>
            <a:off x="570582" y="6164254"/>
            <a:ext cx="680827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u="sng" dirty="0"/>
              <a:t>*12</a:t>
            </a:r>
            <a:r>
              <a:rPr lang="ko-KR" altLang="en-US" sz="1600" b="1" i="1" u="sng" dirty="0"/>
              <a:t>월 </a:t>
            </a:r>
            <a:r>
              <a:rPr lang="en-US" altLang="ko-KR" sz="1600" b="1" i="1" u="sng" dirty="0"/>
              <a:t>31</a:t>
            </a:r>
            <a:r>
              <a:rPr lang="ko-KR" altLang="en-US" sz="1600" b="1" i="1" u="sng" dirty="0"/>
              <a:t>일 돌림판 이벤트를 통한 밥솥 당첨자 발생하여 경품 배송 완료</a:t>
            </a:r>
          </a:p>
        </p:txBody>
      </p:sp>
    </p:spTree>
    <p:extLst>
      <p:ext uri="{BB962C8B-B14F-4D97-AF65-F5344CB8AC3E}">
        <p14:creationId xmlns:p14="http://schemas.microsoft.com/office/powerpoint/2010/main" val="412593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C9F150-01F6-42F7-B328-70A749CC98B3}"/>
              </a:ext>
            </a:extLst>
          </p:cNvPr>
          <p:cNvSpPr txBox="1"/>
          <p:nvPr/>
        </p:nvSpPr>
        <p:spPr>
          <a:xfrm>
            <a:off x="10383520" y="6228080"/>
            <a:ext cx="1670650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Convenience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C5349-E17C-429D-89BA-FA154397C833}"/>
              </a:ext>
            </a:extLst>
          </p:cNvPr>
          <p:cNvSpPr/>
          <p:nvPr/>
        </p:nvSpPr>
        <p:spPr>
          <a:xfrm>
            <a:off x="0" y="1889760"/>
            <a:ext cx="12192000" cy="2641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75AE0-BC1D-412B-A443-9FE42C096A5D}"/>
              </a:ext>
            </a:extLst>
          </p:cNvPr>
          <p:cNvSpPr txBox="1"/>
          <p:nvPr/>
        </p:nvSpPr>
        <p:spPr>
          <a:xfrm>
            <a:off x="3230880" y="2656562"/>
            <a:ext cx="574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2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283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Rocky Lee</dc:creator>
  <cp:lastModifiedBy>Rocky Lee</cp:lastModifiedBy>
  <cp:revision>13</cp:revision>
  <dcterms:created xsi:type="dcterms:W3CDTF">2018-01-11T01:29:06Z</dcterms:created>
  <dcterms:modified xsi:type="dcterms:W3CDTF">2018-01-11T07:01:57Z</dcterms:modified>
</cp:coreProperties>
</file>