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Economica"/>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0AE66C-D25D-440F-B2A5-E538F47AE01D}">
  <a:tblStyle styleId="{A50AE66C-D25D-440F-B2A5-E538F47AE0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5.xml"/><Relationship Id="rId22" Type="http://schemas.openxmlformats.org/officeDocument/2006/relationships/font" Target="fonts/OpenSans-boldItalic.fntdata"/><Relationship Id="rId10" Type="http://schemas.openxmlformats.org/officeDocument/2006/relationships/slide" Target="slides/slide4.xml"/><Relationship Id="rId21"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Economica-regular.fntdata"/><Relationship Id="rId14" Type="http://schemas.openxmlformats.org/officeDocument/2006/relationships/slide" Target="slides/slide8.xml"/><Relationship Id="rId17" Type="http://schemas.openxmlformats.org/officeDocument/2006/relationships/font" Target="fonts/Economica-italic.fntdata"/><Relationship Id="rId16" Type="http://schemas.openxmlformats.org/officeDocument/2006/relationships/font" Target="fonts/Economica-bold.fntdata"/><Relationship Id="rId5" Type="http://schemas.openxmlformats.org/officeDocument/2006/relationships/slideMaster" Target="slideMasters/slideMaster1.xml"/><Relationship Id="rId19" Type="http://schemas.openxmlformats.org/officeDocument/2006/relationships/font" Target="fonts/OpenSans-regular.fntdata"/><Relationship Id="rId6" Type="http://schemas.openxmlformats.org/officeDocument/2006/relationships/notesMaster" Target="notesMasters/notesMaster1.xml"/><Relationship Id="rId18" Type="http://schemas.openxmlformats.org/officeDocument/2006/relationships/font" Target="fonts/Economica-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19f8db44c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19f8db44c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16bb8ab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16bb8ab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19f8fc3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19f8fc3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19f8db44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19f8db44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19f8db44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19f8db44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19f8db44c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19f8db44c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0203fb2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0203fb2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Aegle Health App and dashboard</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Btech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39225" y="986825"/>
            <a:ext cx="8593200" cy="44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Group members:</a:t>
            </a:r>
            <a:endParaRPr/>
          </a:p>
        </p:txBody>
      </p:sp>
      <p:graphicFrame>
        <p:nvGraphicFramePr>
          <p:cNvPr id="69" name="Google Shape;69;p14"/>
          <p:cNvGraphicFramePr/>
          <p:nvPr/>
        </p:nvGraphicFramePr>
        <p:xfrm>
          <a:off x="952500" y="1619250"/>
          <a:ext cx="3000000" cy="3000000"/>
        </p:xfrm>
        <a:graphic>
          <a:graphicData uri="http://schemas.openxmlformats.org/drawingml/2006/table">
            <a:tbl>
              <a:tblPr>
                <a:noFill/>
                <a:tableStyleId>{A50AE66C-D25D-440F-B2A5-E538F47AE01D}</a:tableStyleId>
              </a:tblPr>
              <a:tblGrid>
                <a:gridCol w="593650"/>
                <a:gridCol w="3025850"/>
                <a:gridCol w="1809750"/>
                <a:gridCol w="1809750"/>
              </a:tblGrid>
              <a:tr h="381000">
                <a:tc>
                  <a:txBody>
                    <a:bodyPr/>
                    <a:lstStyle/>
                    <a:p>
                      <a:pPr indent="0" lvl="0" marL="0" rtl="0" algn="l">
                        <a:spcBef>
                          <a:spcPts val="0"/>
                        </a:spcBef>
                        <a:spcAft>
                          <a:spcPts val="0"/>
                        </a:spcAft>
                        <a:buNone/>
                      </a:pPr>
                      <a:r>
                        <a:rPr lang="en"/>
                        <a:t>Sr No</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Gr No</a:t>
                      </a:r>
                      <a:endParaRPr/>
                    </a:p>
                  </a:txBody>
                  <a:tcPr marT="91425" marB="91425" marR="91425" marL="91425"/>
                </a:tc>
                <a:tc>
                  <a:txBody>
                    <a:bodyPr/>
                    <a:lstStyle/>
                    <a:p>
                      <a:pPr indent="0" lvl="0" marL="0" rtl="0" algn="l">
                        <a:spcBef>
                          <a:spcPts val="0"/>
                        </a:spcBef>
                        <a:spcAft>
                          <a:spcPts val="0"/>
                        </a:spcAft>
                        <a:buNone/>
                      </a:pPr>
                      <a:r>
                        <a:rPr lang="en"/>
                        <a:t>Roll No</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Anuj Dube</a:t>
                      </a:r>
                      <a:endParaRPr/>
                    </a:p>
                  </a:txBody>
                  <a:tcPr marT="91425" marB="91425" marR="91425" marL="91425"/>
                </a:tc>
                <a:tc>
                  <a:txBody>
                    <a:bodyPr/>
                    <a:lstStyle/>
                    <a:p>
                      <a:pPr indent="0" lvl="0" marL="0" rtl="0" algn="l">
                        <a:spcBef>
                          <a:spcPts val="0"/>
                        </a:spcBef>
                        <a:spcAft>
                          <a:spcPts val="0"/>
                        </a:spcAft>
                        <a:buNone/>
                      </a:pPr>
                      <a:r>
                        <a:rPr lang="en"/>
                        <a:t>21810299</a:t>
                      </a:r>
                      <a:endParaRPr/>
                    </a:p>
                  </a:txBody>
                  <a:tcPr marT="91425" marB="91425" marR="91425" marL="91425"/>
                </a:tc>
                <a:tc>
                  <a:txBody>
                    <a:bodyPr/>
                    <a:lstStyle/>
                    <a:p>
                      <a:pPr indent="0" lvl="0" marL="0" rtl="0" algn="l">
                        <a:spcBef>
                          <a:spcPts val="0"/>
                        </a:spcBef>
                        <a:spcAft>
                          <a:spcPts val="0"/>
                        </a:spcAft>
                        <a:buNone/>
                      </a:pPr>
                      <a:r>
                        <a:rPr lang="en"/>
                        <a:t>433042</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Sangram Shinde</a:t>
                      </a:r>
                      <a:endParaRPr/>
                    </a:p>
                  </a:txBody>
                  <a:tcPr marT="91425" marB="91425" marR="91425" marL="91425"/>
                </a:tc>
                <a:tc>
                  <a:txBody>
                    <a:bodyPr/>
                    <a:lstStyle/>
                    <a:p>
                      <a:pPr indent="0" lvl="0" marL="0" rtl="0" algn="l">
                        <a:spcBef>
                          <a:spcPts val="0"/>
                        </a:spcBef>
                        <a:spcAft>
                          <a:spcPts val="0"/>
                        </a:spcAft>
                        <a:buNone/>
                      </a:pPr>
                      <a:r>
                        <a:rPr lang="en"/>
                        <a:t>21810248</a:t>
                      </a:r>
                      <a:endParaRPr/>
                    </a:p>
                  </a:txBody>
                  <a:tcPr marT="91425" marB="91425" marR="91425" marL="91425"/>
                </a:tc>
                <a:tc>
                  <a:txBody>
                    <a:bodyPr/>
                    <a:lstStyle/>
                    <a:p>
                      <a:pPr indent="0" lvl="0" marL="0" rtl="0" algn="l">
                        <a:spcBef>
                          <a:spcPts val="0"/>
                        </a:spcBef>
                        <a:spcAft>
                          <a:spcPts val="0"/>
                        </a:spcAft>
                        <a:buNone/>
                      </a:pPr>
                      <a:r>
                        <a:rPr lang="en"/>
                        <a:t>433003</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Aniruddha Ghadge</a:t>
                      </a:r>
                      <a:endParaRPr/>
                    </a:p>
                  </a:txBody>
                  <a:tcPr marT="91425" marB="91425" marR="91425" marL="91425"/>
                </a:tc>
                <a:tc>
                  <a:txBody>
                    <a:bodyPr/>
                    <a:lstStyle/>
                    <a:p>
                      <a:pPr indent="0" lvl="0" marL="0" rtl="0" algn="l">
                        <a:spcBef>
                          <a:spcPts val="0"/>
                        </a:spcBef>
                        <a:spcAft>
                          <a:spcPts val="0"/>
                        </a:spcAft>
                        <a:buNone/>
                      </a:pPr>
                      <a:r>
                        <a:rPr lang="en"/>
                        <a:t>21810708</a:t>
                      </a:r>
                      <a:endParaRPr/>
                    </a:p>
                  </a:txBody>
                  <a:tcPr marT="91425" marB="91425" marR="91425" marL="91425"/>
                </a:tc>
                <a:tc>
                  <a:txBody>
                    <a:bodyPr/>
                    <a:lstStyle/>
                    <a:p>
                      <a:pPr indent="0" lvl="0" marL="0" rtl="0" algn="l">
                        <a:spcBef>
                          <a:spcPts val="0"/>
                        </a:spcBef>
                        <a:spcAft>
                          <a:spcPts val="0"/>
                        </a:spcAft>
                        <a:buNone/>
                      </a:pPr>
                      <a:r>
                        <a:rPr lang="en"/>
                        <a:t>433055</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Roshan Wazare</a:t>
                      </a:r>
                      <a:endParaRPr/>
                    </a:p>
                  </a:txBody>
                  <a:tcPr marT="91425" marB="91425" marR="91425" marL="91425"/>
                </a:tc>
                <a:tc>
                  <a:txBody>
                    <a:bodyPr/>
                    <a:lstStyle/>
                    <a:p>
                      <a:pPr indent="0" lvl="0" marL="0" rtl="0" algn="l">
                        <a:spcBef>
                          <a:spcPts val="0"/>
                        </a:spcBef>
                        <a:spcAft>
                          <a:spcPts val="0"/>
                        </a:spcAft>
                        <a:buNone/>
                      </a:pPr>
                      <a:r>
                        <a:rPr lang="en"/>
                        <a:t>21810420</a:t>
                      </a:r>
                      <a:endParaRPr/>
                    </a:p>
                  </a:txBody>
                  <a:tcPr marT="91425" marB="91425" marR="91425" marL="91425"/>
                </a:tc>
                <a:tc>
                  <a:txBody>
                    <a:bodyPr/>
                    <a:lstStyle/>
                    <a:p>
                      <a:pPr indent="0" lvl="0" marL="0" rtl="0" algn="l">
                        <a:spcBef>
                          <a:spcPts val="0"/>
                        </a:spcBef>
                        <a:spcAft>
                          <a:spcPts val="0"/>
                        </a:spcAft>
                        <a:buNone/>
                      </a:pPr>
                      <a:r>
                        <a:rPr lang="en"/>
                        <a:t>433054</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90000"/>
              </a:lnSpc>
              <a:spcBef>
                <a:spcPts val="0"/>
              </a:spcBef>
              <a:spcAft>
                <a:spcPts val="0"/>
              </a:spcAft>
              <a:buClr>
                <a:schemeClr val="dk1"/>
              </a:buClr>
              <a:buSzPts val="990"/>
              <a:buFont typeface="Calibri"/>
              <a:buNone/>
            </a:pPr>
            <a:r>
              <a:rPr lang="en" sz="2920">
                <a:latin typeface="Calibri"/>
                <a:ea typeface="Calibri"/>
                <a:cs typeface="Calibri"/>
                <a:sym typeface="Calibri"/>
              </a:rPr>
              <a:t>ABSTRACT </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lnSpc>
                <a:spcPct val="120000"/>
              </a:lnSpc>
              <a:spcBef>
                <a:spcPts val="0"/>
              </a:spcBef>
              <a:spcAft>
                <a:spcPts val="0"/>
              </a:spcAft>
              <a:buClr>
                <a:schemeClr val="dk1"/>
              </a:buClr>
              <a:buSzPct val="129730"/>
              <a:buFont typeface="Arial"/>
              <a:buNone/>
            </a:pPr>
            <a:r>
              <a:rPr lang="en" sz="1500">
                <a:solidFill>
                  <a:schemeClr val="dk1"/>
                </a:solidFill>
                <a:latin typeface="Georgia"/>
                <a:ea typeface="Georgia"/>
                <a:cs typeface="Georgia"/>
                <a:sym typeface="Georgia"/>
              </a:rPr>
              <a:t>The prime objective of creating “Aegle Health App” is to create a fully-fledged application to facilitate both the doctor and the patient. This would be an app which can be used for Tele Consulting in the domain of healthcare by Aegle Clinic. It connects Doctor and Patient using app and patients can search for a Doctor and book his/her appointment or prescription using their Smartphone. There is dashboard for Doctors from which they can see previous history of a particular patient and can prescribe on basis of the history of patient. The main objective of this project is connecting doctor and patient very quickly and easily from any location without any involvement of any third party. Any doctor of Aegle Clinic and patient can easily use this application by registering themselves, and doctor can diagnose the patient and prescribe the required medicines. This system also notifies the Doctor and patient through the app about the doctor’s appointment and prescription within shortest possible time. The patients and the doctors will get access to various features such as consultation, monitoring health parameters, emergency backup, appointment booking, reminders of important dates, etc</a:t>
            </a:r>
            <a:endParaRPr sz="1500">
              <a:solidFill>
                <a:schemeClr val="dk1"/>
              </a:solidFill>
              <a:latin typeface="Georgia"/>
              <a:ea typeface="Georgia"/>
              <a:cs typeface="Georgia"/>
              <a:sym typeface="Georgia"/>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Android Application</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Tasks:</a:t>
            </a:r>
            <a:endParaRPr sz="1600"/>
          </a:p>
          <a:p>
            <a:pPr indent="-330200" lvl="0" marL="457200" rtl="0" algn="l">
              <a:spcBef>
                <a:spcPts val="1200"/>
              </a:spcBef>
              <a:spcAft>
                <a:spcPts val="0"/>
              </a:spcAft>
              <a:buSzPts val="1600"/>
              <a:buChar char="●"/>
            </a:pPr>
            <a:r>
              <a:rPr lang="en" sz="1600"/>
              <a:t>Solve UI problems in the previous version of application so it resembles the actual UI UX design created.</a:t>
            </a:r>
            <a:endParaRPr sz="1600"/>
          </a:p>
          <a:p>
            <a:pPr indent="-330200" lvl="0" marL="457200" rtl="0" algn="l">
              <a:spcBef>
                <a:spcPts val="0"/>
              </a:spcBef>
              <a:spcAft>
                <a:spcPts val="0"/>
              </a:spcAft>
              <a:buSzPts val="1600"/>
              <a:buChar char="●"/>
            </a:pPr>
            <a:r>
              <a:rPr lang="en" sz="1600"/>
              <a:t>Home Page, </a:t>
            </a:r>
            <a:r>
              <a:rPr lang="en" sz="1600"/>
              <a:t>Edit</a:t>
            </a:r>
            <a:r>
              <a:rPr lang="en" sz="1600"/>
              <a:t> Profile and Login Page changes.</a:t>
            </a:r>
            <a:endParaRPr sz="1600"/>
          </a:p>
          <a:p>
            <a:pPr indent="-330200" lvl="0" marL="457200" rtl="0" algn="l">
              <a:spcBef>
                <a:spcPts val="0"/>
              </a:spcBef>
              <a:spcAft>
                <a:spcPts val="0"/>
              </a:spcAft>
              <a:buSzPts val="1600"/>
              <a:buChar char="●"/>
            </a:pPr>
            <a:r>
              <a:rPr lang="en" sz="1600"/>
              <a:t>Add a feature to upload reports for the patient side.</a:t>
            </a:r>
            <a:endParaRPr sz="1600"/>
          </a:p>
          <a:p>
            <a:pPr indent="-330200" lvl="0" marL="457200" rtl="0" algn="l">
              <a:spcBef>
                <a:spcPts val="0"/>
              </a:spcBef>
              <a:spcAft>
                <a:spcPts val="0"/>
              </a:spcAft>
              <a:buSzPts val="1600"/>
              <a:buChar char="●"/>
            </a:pPr>
            <a:r>
              <a:rPr lang="en" sz="1600"/>
              <a:t>Generate Unique QR code for each profile with basic info about the user.</a:t>
            </a:r>
            <a:endParaRPr sz="1600"/>
          </a:p>
          <a:p>
            <a:pPr indent="0" lvl="0" marL="0" rtl="0" algn="l">
              <a:spcBef>
                <a:spcPts val="1200"/>
              </a:spcBef>
              <a:spcAft>
                <a:spcPts val="0"/>
              </a:spcAft>
              <a:buNone/>
            </a:pPr>
            <a:r>
              <a:rPr lang="en" sz="1600"/>
              <a:t>Technologies:</a:t>
            </a:r>
            <a:endParaRPr sz="1600"/>
          </a:p>
          <a:p>
            <a:pPr indent="-330200" lvl="0" marL="457200" rtl="0" algn="l">
              <a:spcBef>
                <a:spcPts val="1200"/>
              </a:spcBef>
              <a:spcAft>
                <a:spcPts val="0"/>
              </a:spcAft>
              <a:buSzPts val="1600"/>
              <a:buChar char="●"/>
            </a:pPr>
            <a:r>
              <a:rPr lang="en" sz="1600"/>
              <a:t>Android Studio</a:t>
            </a:r>
            <a:endParaRPr sz="1600"/>
          </a:p>
          <a:p>
            <a:pPr indent="-330200" lvl="0" marL="457200" rtl="0" algn="l">
              <a:spcBef>
                <a:spcPts val="0"/>
              </a:spcBef>
              <a:spcAft>
                <a:spcPts val="0"/>
              </a:spcAft>
              <a:buSzPts val="1600"/>
              <a:buChar char="●"/>
            </a:pPr>
            <a:r>
              <a:rPr lang="en" sz="1600"/>
              <a:t>Kotlin</a:t>
            </a:r>
            <a:endParaRPr sz="1600"/>
          </a:p>
          <a:p>
            <a:pPr indent="-330200" lvl="0" marL="457200" rtl="0" algn="l">
              <a:spcBef>
                <a:spcPts val="0"/>
              </a:spcBef>
              <a:spcAft>
                <a:spcPts val="0"/>
              </a:spcAft>
              <a:buSzPts val="1600"/>
              <a:buChar char="●"/>
            </a:pPr>
            <a:r>
              <a:rPr lang="en" sz="1600"/>
              <a:t>Firebase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Doctor’s Dashboard</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Features: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Main page showing summary of all patients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Page of each individual patient showing static information like name,age,weight,height,contact info,address etc</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Dynamic </a:t>
            </a:r>
            <a:r>
              <a:rPr lang="en">
                <a:solidFill>
                  <a:schemeClr val="dk1"/>
                </a:solidFill>
              </a:rPr>
              <a:t>information</a:t>
            </a:r>
            <a:r>
              <a:rPr lang="en">
                <a:solidFill>
                  <a:schemeClr val="dk1"/>
                </a:solidFill>
              </a:rPr>
              <a:t> like past appointments,different lab report etc</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Doctors can upload each patients reports on their page.</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Tools &amp; Technology:</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IDE: VS code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Browser: Chrome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Front-end: html,css,javascript,react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Back-end: firebase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Database for storing files : firebase firestore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Authentication: firebase auth</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Hosting: firebase hosting/netlify</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graphicFrame>
        <p:nvGraphicFramePr>
          <p:cNvPr id="97" name="Google Shape;97;p19"/>
          <p:cNvGraphicFramePr/>
          <p:nvPr/>
        </p:nvGraphicFramePr>
        <p:xfrm>
          <a:off x="137338" y="719230"/>
          <a:ext cx="3000000" cy="3000000"/>
        </p:xfrm>
        <a:graphic>
          <a:graphicData uri="http://schemas.openxmlformats.org/drawingml/2006/table">
            <a:tbl>
              <a:tblPr>
                <a:noFill/>
                <a:tableStyleId>{A50AE66C-D25D-440F-B2A5-E538F47AE01D}</a:tableStyleId>
              </a:tblPr>
              <a:tblGrid>
                <a:gridCol w="802875"/>
                <a:gridCol w="8066450"/>
              </a:tblGrid>
              <a:tr h="308200">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Week 1</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Deciding user-interface and features to implement and planning for dashboard, Identify the flaws in the previous version of app</a:t>
                      </a:r>
                      <a:endParaRPr sz="1000">
                        <a:solidFill>
                          <a:schemeClr val="dk1"/>
                        </a:solidFill>
                        <a:latin typeface="Open Sans"/>
                        <a:ea typeface="Open Sans"/>
                        <a:cs typeface="Open Sans"/>
                        <a:sym typeface="Open Sans"/>
                      </a:endParaRPr>
                    </a:p>
                  </a:txBody>
                  <a:tcPr marT="91425" marB="91425" marR="91425" marL="91425"/>
                </a:tc>
              </a:tr>
              <a:tr h="3082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2</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Implementing front-end of dashboard</a:t>
                      </a:r>
                      <a:endParaRPr sz="1000">
                        <a:solidFill>
                          <a:schemeClr val="dk1"/>
                        </a:solidFill>
                        <a:latin typeface="Open Sans"/>
                        <a:ea typeface="Open Sans"/>
                        <a:cs typeface="Open Sans"/>
                        <a:sym typeface="Open Sans"/>
                      </a:endParaRPr>
                    </a:p>
                  </a:txBody>
                  <a:tcPr marT="91425" marB="91425" marR="91425" marL="91425"/>
                </a:tc>
              </a:tr>
              <a:tr h="3082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3</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Implementing front-end of dashboard</a:t>
                      </a:r>
                      <a:endParaRPr sz="1000">
                        <a:solidFill>
                          <a:schemeClr val="dk1"/>
                        </a:solidFill>
                        <a:latin typeface="Open Sans"/>
                        <a:ea typeface="Open Sans"/>
                        <a:cs typeface="Open Sans"/>
                        <a:sym typeface="Open Sans"/>
                      </a:endParaRPr>
                    </a:p>
                  </a:txBody>
                  <a:tcPr marT="91425" marB="91425" marR="91425" marL="91425"/>
                </a:tc>
              </a:tr>
              <a:tr h="3082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4</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Implementing front-end of dashboard</a:t>
                      </a:r>
                      <a:endParaRPr sz="1000">
                        <a:solidFill>
                          <a:schemeClr val="dk1"/>
                        </a:solidFill>
                        <a:latin typeface="Open Sans"/>
                        <a:ea typeface="Open Sans"/>
                        <a:cs typeface="Open Sans"/>
                        <a:sym typeface="Open Sans"/>
                      </a:endParaRPr>
                    </a:p>
                  </a:txBody>
                  <a:tcPr marT="91425" marB="91425" marR="91425" marL="91425"/>
                </a:tc>
              </a:tr>
              <a:tr h="4483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5</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D</a:t>
                      </a:r>
                      <a:r>
                        <a:rPr lang="en" sz="1000">
                          <a:solidFill>
                            <a:schemeClr val="dk1"/>
                          </a:solidFill>
                          <a:latin typeface="Open Sans"/>
                          <a:ea typeface="Open Sans"/>
                          <a:cs typeface="Open Sans"/>
                          <a:sym typeface="Open Sans"/>
                        </a:rPr>
                        <a:t>eciding implementation of backend so backend of android app and dashboard is same but they are not introducing error in each other.</a:t>
                      </a:r>
                      <a:endParaRPr sz="1000">
                        <a:solidFill>
                          <a:schemeClr val="dk1"/>
                        </a:solidFill>
                        <a:latin typeface="Open Sans"/>
                        <a:ea typeface="Open Sans"/>
                        <a:cs typeface="Open Sans"/>
                        <a:sym typeface="Open Sans"/>
                      </a:endParaRPr>
                    </a:p>
                  </a:txBody>
                  <a:tcPr marT="91425" marB="91425" marR="91425" marL="91425"/>
                </a:tc>
              </a:tr>
              <a:tr h="3082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6</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Implementing back-end</a:t>
                      </a:r>
                      <a:endParaRPr sz="1000">
                        <a:solidFill>
                          <a:schemeClr val="dk1"/>
                        </a:solidFill>
                        <a:latin typeface="Open Sans"/>
                        <a:ea typeface="Open Sans"/>
                        <a:cs typeface="Open Sans"/>
                        <a:sym typeface="Open Sans"/>
                      </a:endParaRPr>
                    </a:p>
                  </a:txBody>
                  <a:tcPr marT="91425" marB="91425" marR="91425" marL="91425"/>
                </a:tc>
              </a:tr>
              <a:tr h="3082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7</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Implementing back-end</a:t>
                      </a:r>
                      <a:endParaRPr sz="1000">
                        <a:solidFill>
                          <a:schemeClr val="dk1"/>
                        </a:solidFill>
                        <a:latin typeface="Open Sans"/>
                        <a:ea typeface="Open Sans"/>
                        <a:cs typeface="Open Sans"/>
                        <a:sym typeface="Open Sans"/>
                      </a:endParaRPr>
                    </a:p>
                  </a:txBody>
                  <a:tcPr marT="91425" marB="91425" marR="91425" marL="91425"/>
                </a:tc>
              </a:tr>
              <a:tr h="3082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8</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Adding more features as basic back-end and </a:t>
                      </a:r>
                      <a:r>
                        <a:rPr lang="en" sz="1000">
                          <a:solidFill>
                            <a:schemeClr val="dk1"/>
                          </a:solidFill>
                          <a:latin typeface="Open Sans"/>
                          <a:ea typeface="Open Sans"/>
                          <a:cs typeface="Open Sans"/>
                          <a:sym typeface="Open Sans"/>
                        </a:rPr>
                        <a:t>front-end is ready.</a:t>
                      </a:r>
                      <a:endParaRPr sz="1000">
                        <a:solidFill>
                          <a:schemeClr val="dk1"/>
                        </a:solidFill>
                        <a:latin typeface="Open Sans"/>
                        <a:ea typeface="Open Sans"/>
                        <a:cs typeface="Open Sans"/>
                        <a:sym typeface="Open Sans"/>
                      </a:endParaRPr>
                    </a:p>
                  </a:txBody>
                  <a:tcPr marT="91425" marB="91425" marR="91425" marL="91425"/>
                </a:tc>
              </a:tr>
              <a:tr h="3082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9</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Adding more features </a:t>
                      </a:r>
                      <a:endParaRPr sz="1000">
                        <a:solidFill>
                          <a:schemeClr val="dk1"/>
                        </a:solidFill>
                        <a:latin typeface="Open Sans"/>
                        <a:ea typeface="Open Sans"/>
                        <a:cs typeface="Open Sans"/>
                        <a:sym typeface="Open Sans"/>
                      </a:endParaRPr>
                    </a:p>
                  </a:txBody>
                  <a:tcPr marT="91425" marB="91425" marR="91425" marL="91425"/>
                </a:tc>
              </a:tr>
              <a:tr h="33865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10</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Doing changes in app and dashboard  according to feedbacks</a:t>
                      </a:r>
                      <a:endParaRPr sz="1000">
                        <a:solidFill>
                          <a:schemeClr val="dk1"/>
                        </a:solidFill>
                        <a:latin typeface="Open Sans"/>
                        <a:ea typeface="Open Sans"/>
                        <a:cs typeface="Open Sans"/>
                        <a:sym typeface="Open Sans"/>
                      </a:endParaRPr>
                    </a:p>
                  </a:txBody>
                  <a:tcPr marT="91425" marB="91425" marR="91425" marL="91425"/>
                </a:tc>
              </a:tr>
              <a:tr h="3187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11</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Doing changes in app and dashboard according to feedbacks</a:t>
                      </a:r>
                      <a:endParaRPr sz="1000">
                        <a:solidFill>
                          <a:schemeClr val="dk1"/>
                        </a:solidFill>
                        <a:latin typeface="Open Sans"/>
                        <a:ea typeface="Open Sans"/>
                        <a:cs typeface="Open Sans"/>
                        <a:sym typeface="Open Sans"/>
                      </a:endParaRPr>
                    </a:p>
                  </a:txBody>
                  <a:tcPr marT="91425" marB="91425" marR="91425" marL="91425"/>
                </a:tc>
              </a:tr>
              <a:tr h="308750">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Week 12</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Hosting dashboard on web hosting like firebase hosting/netlify</a:t>
                      </a:r>
                      <a:endParaRPr sz="1000">
                        <a:solidFill>
                          <a:schemeClr val="dk1"/>
                        </a:solidFill>
                        <a:latin typeface="Open Sans"/>
                        <a:ea typeface="Open Sans"/>
                        <a:cs typeface="Open Sans"/>
                        <a:sym typeface="Open Sans"/>
                      </a:endParaRPr>
                    </a:p>
                  </a:txBody>
                  <a:tcPr marT="91425" marB="91425" marR="91425" marL="91425"/>
                </a:tc>
              </a:tr>
            </a:tbl>
          </a:graphicData>
        </a:graphic>
      </p:graphicFrame>
      <p:sp>
        <p:nvSpPr>
          <p:cNvPr id="98" name="Google Shape;98;p19"/>
          <p:cNvSpPr txBox="1"/>
          <p:nvPr/>
        </p:nvSpPr>
        <p:spPr>
          <a:xfrm>
            <a:off x="199350" y="99675"/>
            <a:ext cx="576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pen Sans"/>
                <a:ea typeface="Open Sans"/>
                <a:cs typeface="Open Sans"/>
                <a:sym typeface="Open Sans"/>
              </a:rPr>
              <a:t>working plan:</a:t>
            </a:r>
            <a:endParaRPr sz="18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