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8E7696-4382-4985-B316-130622F3ACB1}">
  <a:tblStyle styleId="{448E7696-4382-4985-B316-130622F3AC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19f8db44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19f8db44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688f46c6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688f46c6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19f8db44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19f8db44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203fb2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203fb2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19f8db44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19f8db44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6bb8ab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6bb8ab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87147e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87147e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687147e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687147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688f46c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688f46c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88f46c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88f46c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19f8fc3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19f8fc3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9f8db4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9f8db44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Aegle Health App and dashboard</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BTech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2052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Tools &amp; Technology: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IDE: VS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Browser: Chrome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Front-end: html,css,javascript,react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Back-end: firebase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Database for storing files : firebase firestore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Authentication: firebase auth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Hosting: firebase hosting/netlify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19300" y="209325"/>
            <a:ext cx="8613000" cy="76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24" name="Google Shape;124;p23"/>
          <p:cNvPicPr preferRelativeResize="0"/>
          <p:nvPr/>
        </p:nvPicPr>
        <p:blipFill>
          <a:blip r:embed="rId3">
            <a:alphaModFix/>
          </a:blip>
          <a:stretch>
            <a:fillRect/>
          </a:stretch>
        </p:blipFill>
        <p:spPr>
          <a:xfrm>
            <a:off x="321675" y="971624"/>
            <a:ext cx="7755299" cy="38612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4"/>
          <p:cNvGraphicFramePr/>
          <p:nvPr/>
        </p:nvGraphicFramePr>
        <p:xfrm>
          <a:off x="137338" y="719230"/>
          <a:ext cx="3000000" cy="3000000"/>
        </p:xfrm>
        <a:graphic>
          <a:graphicData uri="http://schemas.openxmlformats.org/drawingml/2006/table">
            <a:tbl>
              <a:tblPr>
                <a:noFill/>
                <a:tableStyleId>{448E7696-4382-4985-B316-130622F3ACB1}</a:tableStyleId>
              </a:tblPr>
              <a:tblGrid>
                <a:gridCol w="802875"/>
                <a:gridCol w="8066450"/>
              </a:tblGrid>
              <a:tr h="30820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Deciding user-interface and features to implement and planning for dashboard, Identify the flaws in the previous version of app</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3</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4</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front-end of dashboard</a:t>
                      </a:r>
                      <a:endParaRPr sz="1000">
                        <a:solidFill>
                          <a:schemeClr val="dk1"/>
                        </a:solidFill>
                        <a:latin typeface="Open Sans"/>
                        <a:ea typeface="Open Sans"/>
                        <a:cs typeface="Open Sans"/>
                        <a:sym typeface="Open Sans"/>
                      </a:endParaRPr>
                    </a:p>
                  </a:txBody>
                  <a:tcPr marT="91425" marB="91425" marR="91425" marL="91425"/>
                </a:tc>
              </a:tr>
              <a:tr h="4483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5</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a:t>
                      </a:r>
                      <a:r>
                        <a:rPr lang="en" sz="1000">
                          <a:solidFill>
                            <a:schemeClr val="dk1"/>
                          </a:solidFill>
                          <a:latin typeface="Open Sans"/>
                          <a:ea typeface="Open Sans"/>
                          <a:cs typeface="Open Sans"/>
                          <a:sym typeface="Open Sans"/>
                        </a:rPr>
                        <a:t>eciding implementation of backend so backend of android app and dashboard is same but they are not introducing error in each other.</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6</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 and front 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7</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Implementing back-end and front end</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8</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as basic back-end and </a:t>
                      </a:r>
                      <a:r>
                        <a:rPr lang="en" sz="1000">
                          <a:solidFill>
                            <a:schemeClr val="dk1"/>
                          </a:solidFill>
                          <a:latin typeface="Open Sans"/>
                          <a:ea typeface="Open Sans"/>
                          <a:cs typeface="Open Sans"/>
                          <a:sym typeface="Open Sans"/>
                        </a:rPr>
                        <a:t>front-end is ready.</a:t>
                      </a:r>
                      <a:endParaRPr sz="1000">
                        <a:solidFill>
                          <a:schemeClr val="dk1"/>
                        </a:solidFill>
                        <a:latin typeface="Open Sans"/>
                        <a:ea typeface="Open Sans"/>
                        <a:cs typeface="Open Sans"/>
                        <a:sym typeface="Open Sans"/>
                      </a:endParaRPr>
                    </a:p>
                  </a:txBody>
                  <a:tcPr marT="91425" marB="91425" marR="91425" marL="91425"/>
                </a:tc>
              </a:tr>
              <a:tr h="3082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9</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Adding more features </a:t>
                      </a:r>
                      <a:endParaRPr sz="1000">
                        <a:solidFill>
                          <a:schemeClr val="dk1"/>
                        </a:solidFill>
                        <a:latin typeface="Open Sans"/>
                        <a:ea typeface="Open Sans"/>
                        <a:cs typeface="Open Sans"/>
                        <a:sym typeface="Open Sans"/>
                      </a:endParaRPr>
                    </a:p>
                  </a:txBody>
                  <a:tcPr marT="91425" marB="91425" marR="91425" marL="91425"/>
                </a:tc>
              </a:tr>
              <a:tr h="33865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10</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18700">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Week 11</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Doing changes in app and dashboard according to feedbacks</a:t>
                      </a:r>
                      <a:endParaRPr sz="1000">
                        <a:solidFill>
                          <a:schemeClr val="dk1"/>
                        </a:solidFill>
                        <a:latin typeface="Open Sans"/>
                        <a:ea typeface="Open Sans"/>
                        <a:cs typeface="Open Sans"/>
                        <a:sym typeface="Open Sans"/>
                      </a:endParaRPr>
                    </a:p>
                  </a:txBody>
                  <a:tcPr marT="91425" marB="91425" marR="91425" marL="91425"/>
                </a:tc>
              </a:tr>
              <a:tr h="308750">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Week 12</a:t>
                      </a:r>
                      <a:endParaRPr sz="1000">
                        <a:solidFill>
                          <a:schemeClr val="dk1"/>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Hosting dashboard on web hosting like firebase hosting/netlify</a:t>
                      </a:r>
                      <a:endParaRPr sz="1000">
                        <a:solidFill>
                          <a:schemeClr val="dk1"/>
                        </a:solidFill>
                        <a:latin typeface="Open Sans"/>
                        <a:ea typeface="Open Sans"/>
                        <a:cs typeface="Open Sans"/>
                        <a:sym typeface="Open Sans"/>
                      </a:endParaRPr>
                    </a:p>
                  </a:txBody>
                  <a:tcPr marT="91425" marB="91425" marR="91425" marL="91425"/>
                </a:tc>
              </a:tr>
            </a:tbl>
          </a:graphicData>
        </a:graphic>
      </p:graphicFrame>
      <p:sp>
        <p:nvSpPr>
          <p:cNvPr id="130" name="Google Shape;130;p24"/>
          <p:cNvSpPr txBox="1"/>
          <p:nvPr/>
        </p:nvSpPr>
        <p:spPr>
          <a:xfrm>
            <a:off x="199350" y="99675"/>
            <a:ext cx="57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working plan:</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39225" y="986825"/>
            <a:ext cx="8593200" cy="44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Group members:</a:t>
            </a:r>
            <a:endParaRPr/>
          </a:p>
        </p:txBody>
      </p:sp>
      <p:graphicFrame>
        <p:nvGraphicFramePr>
          <p:cNvPr id="69" name="Google Shape;69;p14"/>
          <p:cNvGraphicFramePr/>
          <p:nvPr/>
        </p:nvGraphicFramePr>
        <p:xfrm>
          <a:off x="952500" y="1619250"/>
          <a:ext cx="3000000" cy="3000000"/>
        </p:xfrm>
        <a:graphic>
          <a:graphicData uri="http://schemas.openxmlformats.org/drawingml/2006/table">
            <a:tbl>
              <a:tblPr>
                <a:noFill/>
                <a:tableStyleId>{448E7696-4382-4985-B316-130622F3ACB1}</a:tableStyleId>
              </a:tblPr>
              <a:tblGrid>
                <a:gridCol w="593650"/>
                <a:gridCol w="3025850"/>
                <a:gridCol w="1809750"/>
                <a:gridCol w="1809750"/>
              </a:tblGrid>
              <a:tr h="381000">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Gr No</a:t>
                      </a:r>
                      <a:endParaRPr/>
                    </a:p>
                  </a:txBody>
                  <a:tcPr marT="91425" marB="91425" marR="91425" marL="91425"/>
                </a:tc>
                <a:tc>
                  <a:txBody>
                    <a:bodyPr/>
                    <a:lstStyle/>
                    <a:p>
                      <a:pPr indent="0" lvl="0" marL="0" rtl="0" algn="l">
                        <a:spcBef>
                          <a:spcPts val="0"/>
                        </a:spcBef>
                        <a:spcAft>
                          <a:spcPts val="0"/>
                        </a:spcAft>
                        <a:buNone/>
                      </a:pPr>
                      <a:r>
                        <a:rPr lang="en"/>
                        <a:t>Roll No</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Anuj Dube</a:t>
                      </a:r>
                      <a:endParaRPr/>
                    </a:p>
                  </a:txBody>
                  <a:tcPr marT="91425" marB="91425" marR="91425" marL="91425"/>
                </a:tc>
                <a:tc>
                  <a:txBody>
                    <a:bodyPr/>
                    <a:lstStyle/>
                    <a:p>
                      <a:pPr indent="0" lvl="0" marL="0" rtl="0" algn="l">
                        <a:spcBef>
                          <a:spcPts val="0"/>
                        </a:spcBef>
                        <a:spcAft>
                          <a:spcPts val="0"/>
                        </a:spcAft>
                        <a:buNone/>
                      </a:pPr>
                      <a:r>
                        <a:rPr lang="en"/>
                        <a:t>21810299</a:t>
                      </a:r>
                      <a:endParaRPr/>
                    </a:p>
                  </a:txBody>
                  <a:tcPr marT="91425" marB="91425" marR="91425" marL="91425"/>
                </a:tc>
                <a:tc>
                  <a:txBody>
                    <a:bodyPr/>
                    <a:lstStyle/>
                    <a:p>
                      <a:pPr indent="0" lvl="0" marL="0" rtl="0" algn="l">
                        <a:spcBef>
                          <a:spcPts val="0"/>
                        </a:spcBef>
                        <a:spcAft>
                          <a:spcPts val="0"/>
                        </a:spcAft>
                        <a:buNone/>
                      </a:pPr>
                      <a:r>
                        <a:rPr lang="en"/>
                        <a:t>433042</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Sangram Shinde</a:t>
                      </a:r>
                      <a:endParaRPr/>
                    </a:p>
                  </a:txBody>
                  <a:tcPr marT="91425" marB="91425" marR="91425" marL="91425"/>
                </a:tc>
                <a:tc>
                  <a:txBody>
                    <a:bodyPr/>
                    <a:lstStyle/>
                    <a:p>
                      <a:pPr indent="0" lvl="0" marL="0" rtl="0" algn="l">
                        <a:spcBef>
                          <a:spcPts val="0"/>
                        </a:spcBef>
                        <a:spcAft>
                          <a:spcPts val="0"/>
                        </a:spcAft>
                        <a:buNone/>
                      </a:pPr>
                      <a:r>
                        <a:rPr lang="en"/>
                        <a:t>21810248</a:t>
                      </a:r>
                      <a:endParaRPr/>
                    </a:p>
                  </a:txBody>
                  <a:tcPr marT="91425" marB="91425" marR="91425" marL="91425"/>
                </a:tc>
                <a:tc>
                  <a:txBody>
                    <a:bodyPr/>
                    <a:lstStyle/>
                    <a:p>
                      <a:pPr indent="0" lvl="0" marL="0" rtl="0" algn="l">
                        <a:spcBef>
                          <a:spcPts val="0"/>
                        </a:spcBef>
                        <a:spcAft>
                          <a:spcPts val="0"/>
                        </a:spcAft>
                        <a:buNone/>
                      </a:pPr>
                      <a:r>
                        <a:rPr lang="en"/>
                        <a:t>433003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Aniruddha Ghadge</a:t>
                      </a:r>
                      <a:endParaRPr/>
                    </a:p>
                  </a:txBody>
                  <a:tcPr marT="91425" marB="91425" marR="91425" marL="91425"/>
                </a:tc>
                <a:tc>
                  <a:txBody>
                    <a:bodyPr/>
                    <a:lstStyle/>
                    <a:p>
                      <a:pPr indent="0" lvl="0" marL="0" rtl="0" algn="l">
                        <a:spcBef>
                          <a:spcPts val="0"/>
                        </a:spcBef>
                        <a:spcAft>
                          <a:spcPts val="0"/>
                        </a:spcAft>
                        <a:buNone/>
                      </a:pPr>
                      <a:r>
                        <a:rPr lang="en"/>
                        <a:t>21810708</a:t>
                      </a:r>
                      <a:endParaRPr/>
                    </a:p>
                  </a:txBody>
                  <a:tcPr marT="91425" marB="91425" marR="91425" marL="91425"/>
                </a:tc>
                <a:tc>
                  <a:txBody>
                    <a:bodyPr/>
                    <a:lstStyle/>
                    <a:p>
                      <a:pPr indent="0" lvl="0" marL="0" rtl="0" algn="l">
                        <a:spcBef>
                          <a:spcPts val="0"/>
                        </a:spcBef>
                        <a:spcAft>
                          <a:spcPts val="0"/>
                        </a:spcAft>
                        <a:buNone/>
                      </a:pPr>
                      <a:r>
                        <a:rPr lang="en"/>
                        <a:t>433055</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Roshan Wazare</a:t>
                      </a:r>
                      <a:endParaRPr/>
                    </a:p>
                  </a:txBody>
                  <a:tcPr marT="91425" marB="91425" marR="91425" marL="91425"/>
                </a:tc>
                <a:tc>
                  <a:txBody>
                    <a:bodyPr/>
                    <a:lstStyle/>
                    <a:p>
                      <a:pPr indent="0" lvl="0" marL="0" rtl="0" algn="l">
                        <a:spcBef>
                          <a:spcPts val="0"/>
                        </a:spcBef>
                        <a:spcAft>
                          <a:spcPts val="0"/>
                        </a:spcAft>
                        <a:buNone/>
                      </a:pPr>
                      <a:r>
                        <a:rPr lang="en"/>
                        <a:t>21810420</a:t>
                      </a:r>
                      <a:endParaRPr/>
                    </a:p>
                  </a:txBody>
                  <a:tcPr marT="91425" marB="91425" marR="91425" marL="91425"/>
                </a:tc>
                <a:tc>
                  <a:txBody>
                    <a:bodyPr/>
                    <a:lstStyle/>
                    <a:p>
                      <a:pPr indent="0" lvl="0" marL="0" rtl="0" algn="l">
                        <a:spcBef>
                          <a:spcPts val="0"/>
                        </a:spcBef>
                        <a:spcAft>
                          <a:spcPts val="0"/>
                        </a:spcAft>
                        <a:buNone/>
                      </a:pPr>
                      <a:r>
                        <a:rPr lang="en"/>
                        <a:t>433054</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990"/>
              <a:buFont typeface="Calibri"/>
              <a:buNone/>
            </a:pPr>
            <a:r>
              <a:rPr lang="en" sz="2920">
                <a:latin typeface="Calibri"/>
                <a:ea typeface="Calibri"/>
                <a:cs typeface="Calibri"/>
                <a:sym typeface="Calibri"/>
              </a:rPr>
              <a:t>ABSTRACT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20000"/>
              </a:lnSpc>
              <a:spcBef>
                <a:spcPts val="0"/>
              </a:spcBef>
              <a:spcAft>
                <a:spcPts val="0"/>
              </a:spcAft>
              <a:buClr>
                <a:schemeClr val="dk1"/>
              </a:buClr>
              <a:buSzPct val="129730"/>
              <a:buFont typeface="Arial"/>
              <a:buNone/>
            </a:pPr>
            <a:r>
              <a:rPr lang="en" sz="1500">
                <a:solidFill>
                  <a:schemeClr val="dk1"/>
                </a:solidFill>
                <a:latin typeface="Georgia"/>
                <a:ea typeface="Georgia"/>
                <a:cs typeface="Georgia"/>
                <a:sym typeface="Georgia"/>
              </a:rPr>
              <a:t>The prime objective of creating “Aegle Health App” is to create a fully-fledged application to facilitate both the doctor and the patient. This would be an app which can be used for Tele Consulting in the domain of healthcare by Aegle Clinic. It connects Doctor and Patient using app and patients can search for a Doctor and book his/her appointment or prescription using their Smartphone. There is dashboard for Doctors from which they can see previous history of a particular patient and can prescribe on basis of the history of patient. The main objective of this project is connecting doctor and patient very quickly and easily from any location without any involvement of any third party. Any doctor of Aegle Clinic and patient can easily use this application by registering themselves, and doctor can diagnose the patient and prescribe the required medicines. This system also notifies the Doctor and patient through the app about the doctor’s appointment and prescription within shortest possible time. The patients and the doctors will get access to various features such as consultation, monitoring health parameters, emergency backup, appointment booking, reminders of important dates, etc</a:t>
            </a:r>
            <a:endParaRPr sz="1500">
              <a:solidFill>
                <a:schemeClr val="dk1"/>
              </a:solidFill>
              <a:latin typeface="Georgia"/>
              <a:ea typeface="Georgia"/>
              <a:cs typeface="Georgia"/>
              <a:sym typeface="Georgia"/>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t> Many Medication Systems have been developed based on different platforms and concepts. The use of healthcare-related apps is growing but there are many issues related to their functionality. In this section, we reviewed some of the literatures and applications that are related to our work.</a:t>
            </a:r>
            <a:endParaRPr sz="1100"/>
          </a:p>
          <a:p>
            <a:pPr indent="0" lvl="0" marL="0" rtl="0" algn="just">
              <a:spcBef>
                <a:spcPts val="1200"/>
              </a:spcBef>
              <a:spcAft>
                <a:spcPts val="0"/>
              </a:spcAft>
              <a:buClr>
                <a:schemeClr val="dk1"/>
              </a:buClr>
              <a:buSzPts val="1100"/>
              <a:buFont typeface="Arial"/>
              <a:buNone/>
            </a:pPr>
            <a:r>
              <a:rPr lang="en" sz="1100"/>
              <a:t>1) Practo  -  This application enables for consumers to find best doctors, book instant appointments, consultations and make better more informed health decisions.</a:t>
            </a:r>
            <a:endParaRPr sz="1100"/>
          </a:p>
          <a:p>
            <a:pPr indent="0" lvl="0" marL="0" rtl="0" algn="just">
              <a:spcBef>
                <a:spcPts val="1200"/>
              </a:spcBef>
              <a:spcAft>
                <a:spcPts val="0"/>
              </a:spcAft>
              <a:buClr>
                <a:schemeClr val="dk1"/>
              </a:buClr>
              <a:buSzPts val="1100"/>
              <a:buFont typeface="Arial"/>
              <a:buNone/>
            </a:pPr>
            <a:r>
              <a:rPr lang="en" sz="1100"/>
              <a:t>2) Doctor at Work  -  This application manages patient records, appointments, patient visit notes, bill patients, track customer payments and balance due. This app can be useful for medical professionals and students that visit patients every now and then. It also helps the patients to get the appointments with doctors and sends the reminder through SMS or by email, creates itemized bills for patients to track the due amount, maintains the visit history of the patients, etc.</a:t>
            </a:r>
            <a:endParaRPr sz="1100"/>
          </a:p>
          <a:p>
            <a:pPr indent="0" lvl="0" marL="0" rtl="0" algn="just">
              <a:spcBef>
                <a:spcPts val="1200"/>
              </a:spcBef>
              <a:spcAft>
                <a:spcPts val="0"/>
              </a:spcAft>
              <a:buClr>
                <a:schemeClr val="dk1"/>
              </a:buClr>
              <a:buSzPts val="1100"/>
              <a:buFont typeface="Arial"/>
              <a:buNone/>
            </a:pPr>
            <a:r>
              <a:rPr lang="en" sz="1100"/>
              <a:t>3) Diagnotes  -  This mobile application is web-based and provides healthcare practitioners the tools to enhance doctor interaction with their patients and other support staff. The user is expected to first create his account to enable him have access to all the functionalities the application. It routes phone calls and text, supports documentation of every encounter for continuity of patient care.</a:t>
            </a:r>
            <a:endParaRPr sz="1100"/>
          </a:p>
          <a:p>
            <a:pPr indent="0" lvl="0" marL="0" rtl="0" algn="just">
              <a:spcBef>
                <a:spcPts val="1200"/>
              </a:spcBef>
              <a:spcAft>
                <a:spcPts val="1200"/>
              </a:spcAft>
              <a:buNone/>
            </a:pPr>
            <a:r>
              <a:rPr lang="en" sz="1100"/>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 of existing System</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100"/>
              <a:t>All the existing applications discussed above are kind of more commercial, but this our proposed system cares more for patient- centered approach, and provides an optimal communication between doctors and patients. This app is helpful to patients to ask questions and state their concerns to doctors regarding their health condition. This app will facilitate the patients to interact with doctors without making any physical appointments.</a:t>
            </a:r>
            <a:endParaRPr sz="1100"/>
          </a:p>
          <a:p>
            <a:pPr indent="0" lvl="0" marL="0" rtl="0" algn="just">
              <a:spcBef>
                <a:spcPts val="1200"/>
              </a:spcBef>
              <a:spcAft>
                <a:spcPts val="0"/>
              </a:spcAft>
              <a:buClr>
                <a:schemeClr val="dk1"/>
              </a:buClr>
              <a:buSzPts val="1100"/>
              <a:buFont typeface="Arial"/>
              <a:buNone/>
            </a:pPr>
            <a:r>
              <a:rPr lang="en" sz="1100"/>
              <a:t>There is no existing mobile application for Aegle Clinic. They mainly operate through their existing website which helps patients to interact with the doctors upto an extent. The system is also unable to remind and notify patient about their appointments as it is operated on a web console. They currently do not have a platform or a dashboard to store their health files while operating through their existing website.</a:t>
            </a:r>
            <a:endParaRPr sz="1100"/>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2698800" cy="300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 case diagram</a:t>
            </a:r>
            <a:endParaRPr/>
          </a:p>
        </p:txBody>
      </p:sp>
      <p:pic>
        <p:nvPicPr>
          <p:cNvPr id="93" name="Google Shape;93;p18"/>
          <p:cNvPicPr preferRelativeResize="0"/>
          <p:nvPr/>
        </p:nvPicPr>
        <p:blipFill>
          <a:blip r:embed="rId3">
            <a:alphaModFix/>
          </a:blip>
          <a:stretch>
            <a:fillRect/>
          </a:stretch>
        </p:blipFill>
        <p:spPr>
          <a:xfrm>
            <a:off x="2870800" y="204350"/>
            <a:ext cx="5023875" cy="473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07575" y="42875"/>
            <a:ext cx="4628100" cy="67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80"/>
              <a:t>Android App Activity Diagram</a:t>
            </a:r>
            <a:endParaRPr sz="3280"/>
          </a:p>
        </p:txBody>
      </p:sp>
      <p:pic>
        <p:nvPicPr>
          <p:cNvPr id="99" name="Google Shape;99;p19"/>
          <p:cNvPicPr preferRelativeResize="0"/>
          <p:nvPr/>
        </p:nvPicPr>
        <p:blipFill>
          <a:blip r:embed="rId3">
            <a:alphaModFix/>
          </a:blip>
          <a:stretch>
            <a:fillRect/>
          </a:stretch>
        </p:blipFill>
        <p:spPr>
          <a:xfrm>
            <a:off x="6316275" y="719075"/>
            <a:ext cx="1615050" cy="4355850"/>
          </a:xfrm>
          <a:prstGeom prst="rect">
            <a:avLst/>
          </a:prstGeom>
          <a:noFill/>
          <a:ln>
            <a:noFill/>
          </a:ln>
        </p:spPr>
      </p:pic>
      <p:sp>
        <p:nvSpPr>
          <p:cNvPr id="100" name="Google Shape;100;p19"/>
          <p:cNvSpPr txBox="1"/>
          <p:nvPr>
            <p:ph type="title"/>
          </p:nvPr>
        </p:nvSpPr>
        <p:spPr>
          <a:xfrm>
            <a:off x="4873950" y="71225"/>
            <a:ext cx="4499700" cy="6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80"/>
              <a:t>Web App Activity Diagram</a:t>
            </a:r>
            <a:endParaRPr sz="3280"/>
          </a:p>
        </p:txBody>
      </p:sp>
      <p:pic>
        <p:nvPicPr>
          <p:cNvPr id="101" name="Google Shape;101;p19"/>
          <p:cNvPicPr preferRelativeResize="0"/>
          <p:nvPr/>
        </p:nvPicPr>
        <p:blipFill>
          <a:blip r:embed="rId4">
            <a:alphaModFix/>
          </a:blip>
          <a:stretch>
            <a:fillRect/>
          </a:stretch>
        </p:blipFill>
        <p:spPr>
          <a:xfrm>
            <a:off x="1448150" y="690725"/>
            <a:ext cx="1883750" cy="438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Android Application</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600"/>
              <a:t>Tasks:</a:t>
            </a:r>
            <a:endParaRPr sz="1600"/>
          </a:p>
          <a:p>
            <a:pPr indent="-330200" lvl="0" marL="457200" rtl="0" algn="just">
              <a:spcBef>
                <a:spcPts val="1200"/>
              </a:spcBef>
              <a:spcAft>
                <a:spcPts val="0"/>
              </a:spcAft>
              <a:buSzPts val="1600"/>
              <a:buChar char="●"/>
            </a:pPr>
            <a:r>
              <a:rPr lang="en" sz="1600"/>
              <a:t>Solve UI problems in the previous version of application so it resembles the actual UI UX design created.</a:t>
            </a:r>
            <a:endParaRPr sz="1600"/>
          </a:p>
          <a:p>
            <a:pPr indent="-330200" lvl="0" marL="457200" rtl="0" algn="just">
              <a:spcBef>
                <a:spcPts val="0"/>
              </a:spcBef>
              <a:spcAft>
                <a:spcPts val="0"/>
              </a:spcAft>
              <a:buSzPts val="1600"/>
              <a:buChar char="●"/>
            </a:pPr>
            <a:r>
              <a:rPr lang="en" sz="1600"/>
              <a:t>Home Page, </a:t>
            </a:r>
            <a:r>
              <a:rPr lang="en" sz="1600"/>
              <a:t>Edit</a:t>
            </a:r>
            <a:r>
              <a:rPr lang="en" sz="1600"/>
              <a:t> Profile and Login Page changes.</a:t>
            </a:r>
            <a:endParaRPr sz="1600"/>
          </a:p>
          <a:p>
            <a:pPr indent="-330200" lvl="0" marL="457200" rtl="0" algn="just">
              <a:spcBef>
                <a:spcPts val="0"/>
              </a:spcBef>
              <a:spcAft>
                <a:spcPts val="0"/>
              </a:spcAft>
              <a:buSzPts val="1600"/>
              <a:buChar char="●"/>
            </a:pPr>
            <a:r>
              <a:rPr lang="en" sz="1600"/>
              <a:t>Add a feature to upload reports for the patient side.</a:t>
            </a:r>
            <a:endParaRPr sz="1600"/>
          </a:p>
          <a:p>
            <a:pPr indent="-330200" lvl="0" marL="457200" rtl="0" algn="just">
              <a:spcBef>
                <a:spcPts val="0"/>
              </a:spcBef>
              <a:spcAft>
                <a:spcPts val="0"/>
              </a:spcAft>
              <a:buSzPts val="1600"/>
              <a:buChar char="●"/>
            </a:pPr>
            <a:r>
              <a:rPr lang="en" sz="1600"/>
              <a:t>Generate Unique QR code for each profile with basic info about the user.</a:t>
            </a:r>
            <a:endParaRPr sz="1600"/>
          </a:p>
          <a:p>
            <a:pPr indent="0" lvl="0" marL="0" rtl="0" algn="just">
              <a:spcBef>
                <a:spcPts val="1200"/>
              </a:spcBef>
              <a:spcAft>
                <a:spcPts val="0"/>
              </a:spcAft>
              <a:buNone/>
            </a:pPr>
            <a:r>
              <a:rPr lang="en" sz="1600"/>
              <a:t>Technologies:</a:t>
            </a:r>
            <a:endParaRPr sz="1600"/>
          </a:p>
          <a:p>
            <a:pPr indent="-330200" lvl="0" marL="457200" rtl="0" algn="just">
              <a:spcBef>
                <a:spcPts val="1200"/>
              </a:spcBef>
              <a:spcAft>
                <a:spcPts val="0"/>
              </a:spcAft>
              <a:buSzPts val="1600"/>
              <a:buChar char="●"/>
            </a:pPr>
            <a:r>
              <a:rPr lang="en" sz="1600"/>
              <a:t>Android Studio</a:t>
            </a:r>
            <a:endParaRPr sz="1600"/>
          </a:p>
          <a:p>
            <a:pPr indent="-330200" lvl="0" marL="457200" rtl="0" algn="just">
              <a:spcBef>
                <a:spcPts val="0"/>
              </a:spcBef>
              <a:spcAft>
                <a:spcPts val="0"/>
              </a:spcAft>
              <a:buSzPts val="1600"/>
              <a:buChar char="●"/>
            </a:pPr>
            <a:r>
              <a:rPr lang="en" sz="1600"/>
              <a:t>Kotlin</a:t>
            </a:r>
            <a:endParaRPr sz="1600"/>
          </a:p>
          <a:p>
            <a:pPr indent="-330200" lvl="0" marL="457200" rtl="0" algn="just">
              <a:spcBef>
                <a:spcPts val="0"/>
              </a:spcBef>
              <a:spcAft>
                <a:spcPts val="0"/>
              </a:spcAft>
              <a:buSzPts val="1600"/>
              <a:buChar char="●"/>
            </a:pPr>
            <a:r>
              <a:rPr lang="en" sz="1600"/>
              <a:t>Firebase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Doctor’s Dashboard</a:t>
            </a:r>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Features: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Main page showing summary of all patients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Page of each individual patient showing static information like name,age,weight,height,contact info,address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Dynamic </a:t>
            </a:r>
            <a:r>
              <a:rPr lang="en">
                <a:solidFill>
                  <a:schemeClr val="dk1"/>
                </a:solidFill>
              </a:rPr>
              <a:t>information</a:t>
            </a:r>
            <a:r>
              <a:rPr lang="en">
                <a:solidFill>
                  <a:schemeClr val="dk1"/>
                </a:solidFill>
              </a:rPr>
              <a:t> like past appointments,different lab report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Doctors can upload each patients reports on their page.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