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926" r:id="rId4"/>
  </p:sldMasterIdLst>
  <p:notesMasterIdLst>
    <p:notesMasterId r:id="rId15"/>
  </p:notesMasterIdLst>
  <p:sldIdLst>
    <p:sldId id="262" r:id="rId5"/>
    <p:sldId id="265" r:id="rId6"/>
    <p:sldId id="266" r:id="rId7"/>
    <p:sldId id="263" r:id="rId8"/>
    <p:sldId id="264" r:id="rId9"/>
    <p:sldId id="268" r:id="rId10"/>
    <p:sldId id="271" r:id="rId11"/>
    <p:sldId id="270" r:id="rId12"/>
    <p:sldId id="27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p:scale>
          <a:sx n="66" d="100"/>
          <a:sy n="66" d="100"/>
        </p:scale>
        <p:origin x="6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75990-A4A1-4DDE-AA8D-73E60A452DD0}"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5CD8D-B1D9-4658-A4F0-38CA8D83ED5D}" type="slidenum">
              <a:rPr lang="en-US" smtClean="0"/>
              <a:t>‹#›</a:t>
            </a:fld>
            <a:endParaRPr lang="en-US"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8C238F-B856-42A4-BC32-194DCC130D5F}"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8186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05871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0907296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414861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151941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67B94D-50C4-4558-AAA1-857DDB1A21EF}"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52443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D02C8-8352-4A2E-A3CD-139A8583C932}"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0174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680581-4B77-41E9-BE55-C3C9C3900A2A}"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42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C1CB5-A088-4DB4-8A5C-B084F9B2B528}"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14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C1328-ADC8-435B-8F5C-D339CD9DD487}" type="datetime1">
              <a:rPr lang="en-US" smtClean="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4102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256410-64C5-4311-8359-FDA6B61ABBAE}"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1310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18B01E-6E1B-4AFC-A690-27C447C9486E}" type="datetime1">
              <a:rPr lang="en-US" smtClean="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656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2F3D2-503A-4E49-99AD-125A054E178F}" type="datetime1">
              <a:rPr lang="en-US" smtClean="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417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66207-223C-48E4-AE22-548ABC801447}" type="datetime1">
              <a:rPr lang="en-US" smtClean="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470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941151-B38C-4230-91F0-8A3BB69A056C}"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1182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F6EA29-EE45-46F5-8084-6929433FA14E}" type="datetime1">
              <a:rPr lang="en-US" smtClean="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656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567B94D-50C4-4558-AAA1-857DDB1A21EF}" type="datetime1">
              <a:rPr lang="en-US" smtClean="0"/>
              <a:t>12/9/2024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0989029"/>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 id="2147483938" r:id="rId12"/>
    <p:sldLayoutId id="2147483939" r:id="rId13"/>
    <p:sldLayoutId id="2147483940" r:id="rId14"/>
    <p:sldLayoutId id="2147483941" r:id="rId15"/>
    <p:sldLayoutId id="214748394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1" name="Picture 70" descr="C:\Users\admin\Downloads\Header Engineering.jpg">
            <a:extLst>
              <a:ext uri="{FF2B5EF4-FFF2-40B4-BE49-F238E27FC236}">
                <a16:creationId xmlns:a16="http://schemas.microsoft.com/office/drawing/2014/main" id="{20CC61EB-192A-48C8-BFAE-02A6DB2B201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76039" y="165432"/>
            <a:ext cx="9923929" cy="1739569"/>
          </a:xfrm>
          <a:prstGeom prst="rect">
            <a:avLst/>
          </a:prstGeom>
          <a:noFill/>
          <a:ln>
            <a:noFill/>
          </a:ln>
        </p:spPr>
      </p:pic>
      <p:sp>
        <p:nvSpPr>
          <p:cNvPr id="9" name="Rectangle 8">
            <a:extLst>
              <a:ext uri="{FF2B5EF4-FFF2-40B4-BE49-F238E27FC236}">
                <a16:creationId xmlns:a16="http://schemas.microsoft.com/office/drawing/2014/main" id="{594D52CC-1E0D-4639-9935-F8AD86D7C12F}"/>
              </a:ext>
            </a:extLst>
          </p:cNvPr>
          <p:cNvSpPr/>
          <p:nvPr/>
        </p:nvSpPr>
        <p:spPr>
          <a:xfrm>
            <a:off x="2136227" y="2060716"/>
            <a:ext cx="7565523" cy="769441"/>
          </a:xfrm>
          <a:prstGeom prst="rect">
            <a:avLst/>
          </a:prstGeom>
        </p:spPr>
        <p:txBody>
          <a:bodyPr wrap="square">
            <a:spAutoFit/>
          </a:bodyPr>
          <a:lstStyle/>
          <a:p>
            <a:pPr algn="ctr"/>
            <a:r>
              <a:rPr lang="en-US" sz="2400" b="1" dirty="0">
                <a:highlight>
                  <a:srgbClr val="C0C0C0"/>
                </a:highlight>
                <a:latin typeface="Times New Roman" panose="02020603050405020304" pitchFamily="18" charset="0"/>
                <a:cs typeface="Times New Roman" panose="02020603050405020304" pitchFamily="18" charset="0"/>
              </a:rPr>
              <a:t>Department of Computer Science and Engineering</a:t>
            </a:r>
          </a:p>
          <a:p>
            <a:pPr algn="ctr"/>
            <a:endParaRPr lang="en-IN" sz="2000" b="1" dirty="0"/>
          </a:p>
        </p:txBody>
      </p:sp>
      <p:sp>
        <p:nvSpPr>
          <p:cNvPr id="10" name="Rectangle 9">
            <a:extLst>
              <a:ext uri="{FF2B5EF4-FFF2-40B4-BE49-F238E27FC236}">
                <a16:creationId xmlns:a16="http://schemas.microsoft.com/office/drawing/2014/main" id="{3E22E566-B704-41D1-AB6A-6C2852383A48}"/>
              </a:ext>
            </a:extLst>
          </p:cNvPr>
          <p:cNvSpPr/>
          <p:nvPr/>
        </p:nvSpPr>
        <p:spPr>
          <a:xfrm>
            <a:off x="2479455" y="2648772"/>
            <a:ext cx="6879065" cy="3170099"/>
          </a:xfrm>
          <a:prstGeom prst="rect">
            <a:avLst/>
          </a:prstGeom>
        </p:spPr>
        <p:txBody>
          <a:bodyPr wrap="square">
            <a:spAutoFit/>
          </a:bodyPr>
          <a:lstStyle/>
          <a:p>
            <a:r>
              <a:rPr lang="en-US" sz="2000" b="1" dirty="0">
                <a:highlight>
                  <a:srgbClr val="C0C0C0"/>
                </a:highlight>
                <a:latin typeface="Times New Roman" panose="02020603050405020304" pitchFamily="18" charset="0"/>
                <a:cs typeface="Times New Roman" panose="02020603050405020304" pitchFamily="18" charset="0"/>
              </a:rPr>
              <a:t>Name of Student:-</a:t>
            </a:r>
          </a:p>
          <a:p>
            <a:br>
              <a:rPr lang="en-US" sz="16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1. Sangamsinh Mansing Shinde.    2167571242009</a:t>
            </a:r>
          </a:p>
          <a:p>
            <a:r>
              <a:rPr lang="en-US" sz="2000" b="1" dirty="0">
                <a:latin typeface="Times New Roman" panose="02020603050405020304" pitchFamily="18" charset="0"/>
                <a:cs typeface="Times New Roman" panose="02020603050405020304" pitchFamily="18" charset="0"/>
              </a:rPr>
              <a:t>2. Salman Alamgir Pathan.            2167571242031</a:t>
            </a:r>
          </a:p>
          <a:p>
            <a:r>
              <a:rPr lang="en-US" sz="2000" b="1" dirty="0">
                <a:latin typeface="Times New Roman" panose="02020603050405020304" pitchFamily="18" charset="0"/>
                <a:cs typeface="Times New Roman" panose="02020603050405020304" pitchFamily="18" charset="0"/>
              </a:rPr>
              <a:t>3. Muskan Firoj Sayyad.     	     2167571242035</a:t>
            </a:r>
          </a:p>
          <a:p>
            <a:r>
              <a:rPr lang="en-US" sz="2000" b="1" dirty="0">
                <a:latin typeface="Times New Roman" panose="02020603050405020304" pitchFamily="18" charset="0"/>
                <a:cs typeface="Times New Roman" panose="02020603050405020304" pitchFamily="18" charset="0"/>
              </a:rPr>
              <a:t>4. Shreyash Vaibhav Nikam.         2167571242037</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r>
              <a:rPr lang="en-US" sz="2400" b="1" dirty="0">
                <a:highlight>
                  <a:srgbClr val="808080"/>
                </a:highlight>
                <a:latin typeface="Times New Roman" panose="02020603050405020304" pitchFamily="18" charset="0"/>
                <a:cs typeface="Times New Roman" panose="02020603050405020304" pitchFamily="18" charset="0"/>
              </a:rPr>
              <a:t>Name of  Project Topic:-</a:t>
            </a:r>
            <a:br>
              <a:rPr lang="en-US" sz="2800" dirty="0">
                <a:highlight>
                  <a:srgbClr val="C0C0C0"/>
                </a:highlight>
                <a:latin typeface="Times New Roman" panose="02020603050405020304" pitchFamily="18" charset="0"/>
                <a:cs typeface="Times New Roman" panose="02020603050405020304" pitchFamily="18" charset="0"/>
              </a:rPr>
            </a:br>
            <a:r>
              <a:rPr lang="en-US" sz="3200" b="1" dirty="0">
                <a:highlight>
                  <a:srgbClr val="C0C0C0"/>
                </a:highlight>
                <a:latin typeface="Times New Roman" panose="02020603050405020304" pitchFamily="18" charset="0"/>
                <a:cs typeface="Times New Roman" panose="02020603050405020304" pitchFamily="18" charset="0"/>
              </a:rPr>
              <a:t>“Image Forgery Detection</a:t>
            </a:r>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849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7BFB6-28AF-459F-BEFF-5B853EEBB953}"/>
              </a:ext>
            </a:extLst>
          </p:cNvPr>
          <p:cNvSpPr>
            <a:spLocks noGrp="1"/>
          </p:cNvSpPr>
          <p:nvPr>
            <p:ph type="title"/>
          </p:nvPr>
        </p:nvSpPr>
        <p:spPr>
          <a:xfrm>
            <a:off x="1344514" y="3756654"/>
            <a:ext cx="9291215" cy="1049235"/>
          </a:xfrm>
        </p:spPr>
        <p:txBody>
          <a:bodyPr>
            <a:normAutofit/>
          </a:bodyPr>
          <a:lstStyle/>
          <a:p>
            <a:pPr algn="ctr"/>
            <a:r>
              <a:rPr lang="en-US" sz="3600" b="1" dirty="0">
                <a:solidFill>
                  <a:schemeClr val="tx1"/>
                </a:solidFill>
                <a:latin typeface="Times New Roman" panose="02020603050405020304" pitchFamily="18" charset="0"/>
                <a:cs typeface="Times New Roman" panose="02020603050405020304" pitchFamily="18" charset="0"/>
              </a:rPr>
              <a:t>THANK  YOU !!!</a:t>
            </a:r>
            <a:endParaRPr lang="en-IN" sz="3600" b="1" dirty="0">
              <a:solidFill>
                <a:schemeClr val="tx1"/>
              </a:solidFill>
              <a:latin typeface="Times New Roman" panose="02020603050405020304" pitchFamily="18" charset="0"/>
              <a:cs typeface="Times New Roman" panose="02020603050405020304" pitchFamily="18" charset="0"/>
            </a:endParaRPr>
          </a:p>
        </p:txBody>
      </p:sp>
      <p:pic>
        <p:nvPicPr>
          <p:cNvPr id="3" name="Picture 2" descr="C:\Users\admin\Downloads\Header Engineering.jpg">
            <a:extLst>
              <a:ext uri="{FF2B5EF4-FFF2-40B4-BE49-F238E27FC236}">
                <a16:creationId xmlns:a16="http://schemas.microsoft.com/office/drawing/2014/main" id="{E7F3F23E-0E87-4856-9DF0-7FEB310BE8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110253"/>
            <a:ext cx="9923929" cy="1739569"/>
          </a:xfrm>
          <a:prstGeom prst="rect">
            <a:avLst/>
          </a:prstGeom>
          <a:noFill/>
          <a:ln>
            <a:noFill/>
          </a:ln>
        </p:spPr>
      </p:pic>
    </p:spTree>
    <p:extLst>
      <p:ext uri="{BB962C8B-B14F-4D97-AF65-F5344CB8AC3E}">
        <p14:creationId xmlns:p14="http://schemas.microsoft.com/office/powerpoint/2010/main" val="117967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B668-74F5-40CC-8B29-78D26ED54894}"/>
              </a:ext>
            </a:extLst>
          </p:cNvPr>
          <p:cNvSpPr>
            <a:spLocks noGrp="1"/>
          </p:cNvSpPr>
          <p:nvPr>
            <p:ph type="ctrTitle"/>
          </p:nvPr>
        </p:nvSpPr>
        <p:spPr>
          <a:xfrm>
            <a:off x="1246481" y="2271871"/>
            <a:ext cx="2705191" cy="631133"/>
          </a:xfrm>
        </p:spPr>
        <p:txBody>
          <a:bodyPr>
            <a:normAutofit/>
          </a:bodyPr>
          <a:lstStyle/>
          <a:p>
            <a:r>
              <a:rPr lang="en-US" sz="2400" b="1" dirty="0">
                <a:solidFill>
                  <a:schemeClr val="tx1"/>
                </a:solidFill>
                <a:highlight>
                  <a:srgbClr val="C0C0C0"/>
                </a:highlight>
                <a:latin typeface="Times New Roman" panose="02020603050405020304" pitchFamily="18" charset="0"/>
                <a:cs typeface="Times New Roman" panose="02020603050405020304" pitchFamily="18" charset="0"/>
              </a:rPr>
              <a:t>Problem statement </a:t>
            </a:r>
            <a:endParaRPr lang="en-IN" sz="2400" b="1"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37701A-4F53-4DA7-8CCA-F10CDC2A732F}"/>
              </a:ext>
            </a:extLst>
          </p:cNvPr>
          <p:cNvSpPr>
            <a:spLocks noGrp="1"/>
          </p:cNvSpPr>
          <p:nvPr>
            <p:ph type="subTitle" idx="1"/>
          </p:nvPr>
        </p:nvSpPr>
        <p:spPr>
          <a:xfrm>
            <a:off x="1246481" y="3069849"/>
            <a:ext cx="8892464" cy="3067284"/>
          </a:xfrm>
        </p:spPr>
        <p:txBody>
          <a:bodyPr>
            <a:normAutofit/>
          </a:bodyPr>
          <a:lstStyle/>
          <a:p>
            <a:pPr algn="just"/>
            <a:r>
              <a:rPr lang="en-US" sz="1400" i="1" dirty="0">
                <a:solidFill>
                  <a:schemeClr val="tx1"/>
                </a:solidFill>
                <a:latin typeface="Times New Roman" panose="02020603050405020304" pitchFamily="18" charset="0"/>
                <a:cs typeface="Times New Roman" panose="02020603050405020304" pitchFamily="18" charset="0"/>
              </a:rPr>
              <a:t> The project aims to detect image forgery by comparing original and forged images using Structural Similarity Index (SSIM) for similarity measurement. It highlights differences between the images to visually identify forgeries, facilitating automated verification of image authenticity.</a:t>
            </a:r>
          </a:p>
          <a:p>
            <a:pPr algn="just"/>
            <a:endParaRPr lang="en-US" sz="1200" i="1" dirty="0">
              <a:solidFill>
                <a:schemeClr val="tx1"/>
              </a:solidFill>
              <a:latin typeface="Times New Roman" panose="02020603050405020304" pitchFamily="18" charset="0"/>
              <a:cs typeface="Times New Roman" panose="02020603050405020304" pitchFamily="18" charset="0"/>
            </a:endParaRPr>
          </a:p>
          <a:p>
            <a:pPr algn="just"/>
            <a:r>
              <a:rPr lang="en-US" sz="2400" b="1" cap="none" dirty="0">
                <a:solidFill>
                  <a:schemeClr val="tx1"/>
                </a:solidFill>
                <a:highlight>
                  <a:srgbClr val="C0C0C0"/>
                </a:highlight>
                <a:latin typeface="Times New Roman" panose="02020603050405020304" pitchFamily="18" charset="0"/>
                <a:cs typeface="Times New Roman" panose="02020603050405020304" pitchFamily="18" charset="0"/>
              </a:rPr>
              <a:t>INTRODUCTION</a:t>
            </a:r>
          </a:p>
          <a:p>
            <a:pPr algn="just"/>
            <a:r>
              <a:rPr lang="en-US" sz="1400" i="1" dirty="0">
                <a:solidFill>
                  <a:schemeClr val="tx1"/>
                </a:solidFill>
                <a:latin typeface="Times New Roman" panose="02020603050405020304" pitchFamily="18" charset="0"/>
                <a:cs typeface="Times New Roman" panose="02020603050405020304" pitchFamily="18" charset="0"/>
              </a:rPr>
              <a:t>The Image forgery detection is crucial in ensuring the authenticity and integrity of digital images, especially with the rise of manipulated media in various domains such as journalism, security, and social media. This project focuses on detecting image forgeries by comparing original and forged images using the Structural Similarity Index (SSIM). SSIM measures the perceptual similarity between two images, providing a quantitative score that highlights even subtle differences. The goal is to automatically identify discrepancies between original and altered images, making it easier to detect tampering and ensuring the reliability of visual content in digital platforms.</a:t>
            </a:r>
            <a:endParaRPr lang="en-US" sz="1400" b="1" i="1" cap="none" dirty="0">
              <a:solidFill>
                <a:schemeClr val="tx1"/>
              </a:solidFill>
              <a:latin typeface="Times New Roman" panose="02020603050405020304" pitchFamily="18" charset="0"/>
              <a:cs typeface="Times New Roman" panose="02020603050405020304" pitchFamily="18" charset="0"/>
            </a:endParaRPr>
          </a:p>
          <a:p>
            <a:pPr algn="just"/>
            <a:endParaRPr lang="en-US" sz="1400" b="1" i="1" cap="none" dirty="0">
              <a:solidFill>
                <a:schemeClr val="tx1"/>
              </a:solidFill>
              <a:latin typeface="Times New Roman" panose="02020603050405020304" pitchFamily="18" charset="0"/>
              <a:cs typeface="Times New Roman" panose="02020603050405020304" pitchFamily="18" charset="0"/>
            </a:endParaRPr>
          </a:p>
          <a:p>
            <a:pPr algn="just"/>
            <a:endParaRPr lang="en-IN" sz="1400" b="1" i="1" cap="none" dirty="0">
              <a:solidFill>
                <a:schemeClr val="tx1"/>
              </a:solidFill>
              <a:latin typeface="Times New Roman" panose="02020603050405020304" pitchFamily="18" charset="0"/>
              <a:cs typeface="Times New Roman" panose="02020603050405020304" pitchFamily="18" charset="0"/>
            </a:endParaRPr>
          </a:p>
        </p:txBody>
      </p:sp>
      <p:pic>
        <p:nvPicPr>
          <p:cNvPr id="5" name="Picture 4" descr="C:\Users\admin\Downloads\Header Engineering.jpg">
            <a:extLst>
              <a:ext uri="{FF2B5EF4-FFF2-40B4-BE49-F238E27FC236}">
                <a16:creationId xmlns:a16="http://schemas.microsoft.com/office/drawing/2014/main" id="{55FC7070-C4A9-4523-AB54-19F6013BDF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6039" y="165432"/>
            <a:ext cx="9923929" cy="1739569"/>
          </a:xfrm>
          <a:prstGeom prst="rect">
            <a:avLst/>
          </a:prstGeom>
          <a:noFill/>
          <a:ln>
            <a:noFill/>
          </a:ln>
        </p:spPr>
      </p:pic>
    </p:spTree>
    <p:extLst>
      <p:ext uri="{BB962C8B-B14F-4D97-AF65-F5344CB8AC3E}">
        <p14:creationId xmlns:p14="http://schemas.microsoft.com/office/powerpoint/2010/main" val="296330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92E8-E309-4131-8958-E65928E5511C}"/>
              </a:ext>
            </a:extLst>
          </p:cNvPr>
          <p:cNvSpPr>
            <a:spLocks noGrp="1"/>
          </p:cNvSpPr>
          <p:nvPr>
            <p:ph type="ctrTitle"/>
          </p:nvPr>
        </p:nvSpPr>
        <p:spPr>
          <a:xfrm>
            <a:off x="1742215" y="1937046"/>
            <a:ext cx="8791575" cy="506609"/>
          </a:xfrm>
        </p:spPr>
        <p:txBody>
          <a:bodyPr>
            <a:normAutofit/>
          </a:bodyPr>
          <a:lstStyle/>
          <a:p>
            <a:pPr algn="l"/>
            <a:r>
              <a:rPr lang="en-US" sz="2000" b="1" dirty="0">
                <a:solidFill>
                  <a:schemeClr val="tx1"/>
                </a:solidFill>
                <a:highlight>
                  <a:srgbClr val="C0C0C0"/>
                </a:highlight>
                <a:latin typeface="Times New Roman" panose="02020603050405020304" pitchFamily="18" charset="0"/>
                <a:cs typeface="Times New Roman" panose="02020603050405020304" pitchFamily="18" charset="0"/>
              </a:rPr>
              <a:t>KEY CHALLENGES</a:t>
            </a:r>
            <a:endParaRPr lang="en-IN" sz="2000" b="1"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16FAB59-2E9E-41A5-AB64-1DA274841FE2}"/>
              </a:ext>
            </a:extLst>
          </p:cNvPr>
          <p:cNvSpPr>
            <a:spLocks noGrp="1" noChangeArrowheads="1"/>
          </p:cNvSpPr>
          <p:nvPr>
            <p:ph type="subTitle" idx="1"/>
          </p:nvPr>
        </p:nvSpPr>
        <p:spPr bwMode="auto">
          <a:xfrm>
            <a:off x="1742215" y="1997545"/>
            <a:ext cx="999302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defTabSz="914400" eaLnBrk="0" fontAlgn="base" hangingPunct="0">
              <a:spcBef>
                <a:spcPct val="0"/>
              </a:spcBef>
              <a:spcAft>
                <a:spcPct val="0"/>
              </a:spcAft>
              <a:buClrTx/>
              <a:buSzTx/>
            </a:pPr>
            <a:endParaRPr lang="en-US" altLang="en-US" sz="2400" b="1" i="1" dirty="0">
              <a:solidFill>
                <a:schemeClr val="tx1"/>
              </a:solidFill>
              <a:latin typeface="Times New Roman" panose="02020603050405020304" pitchFamily="18" charset="0"/>
              <a:cs typeface="Times New Roman" panose="02020603050405020304" pitchFamily="18" charset="0"/>
            </a:endParaRPr>
          </a:p>
          <a:p>
            <a:pPr marL="285750" lvl="0" indent="-285750" algn="l" defTabSz="914400" eaLnBrk="0" fontAlgn="base" hangingPunct="0">
              <a:spcBef>
                <a:spcPct val="0"/>
              </a:spcBef>
              <a:spcAft>
                <a:spcPct val="0"/>
              </a:spcAft>
              <a:buClrTx/>
              <a:buSzTx/>
              <a:buFont typeface="Arial" panose="020B0604020202020204" pitchFamily="34" charset="0"/>
              <a:buChar char="•"/>
            </a:pPr>
            <a:endParaRPr lang="en-US" altLang="en-US" sz="1600" b="1" i="1" dirty="0">
              <a:solidFill>
                <a:schemeClr val="tx1"/>
              </a:solidFill>
              <a:latin typeface="Times New Roman" panose="02020603050405020304" pitchFamily="18" charset="0"/>
              <a:cs typeface="Times New Roman" panose="02020603050405020304" pitchFamily="18" charset="0"/>
            </a:endParaRPr>
          </a:p>
          <a:p>
            <a:pPr marL="285750" lvl="0" indent="-285750" algn="l" defTabSz="914400" eaLnBrk="0" fontAlgn="base" hangingPunct="0">
              <a:spcBef>
                <a:spcPct val="0"/>
              </a:spcBef>
              <a:spcAft>
                <a:spcPct val="0"/>
              </a:spcAft>
              <a:buClrTx/>
              <a:buSzTx/>
              <a:buFont typeface="Arial" panose="020B0604020202020204" pitchFamily="34" charset="0"/>
              <a:buChar char="•"/>
            </a:pPr>
            <a:r>
              <a:rPr lang="en-US" altLang="en-US" sz="1600" b="1" i="1" dirty="0">
                <a:solidFill>
                  <a:schemeClr val="tx1"/>
                </a:solidFill>
                <a:latin typeface="Times New Roman" panose="02020603050405020304" pitchFamily="18" charset="0"/>
                <a:cs typeface="Times New Roman" panose="02020603050405020304" pitchFamily="18" charset="0"/>
              </a:rPr>
              <a:t>1. Subtle Manipulations: </a:t>
            </a:r>
            <a:r>
              <a:rPr lang="en-US" altLang="en-US" sz="1600" i="1" dirty="0">
                <a:solidFill>
                  <a:schemeClr val="tx1"/>
                </a:solidFill>
                <a:latin typeface="Times New Roman" panose="02020603050405020304" pitchFamily="18" charset="0"/>
                <a:cs typeface="Times New Roman" panose="02020603050405020304" pitchFamily="18" charset="0"/>
              </a:rPr>
              <a:t>Forgers often make minor changes to images that are hard to detect using traditional methods, such as slight adjustments in lighting, shadows, or textures, which can lead to false negatives.</a:t>
            </a:r>
          </a:p>
          <a:p>
            <a:pPr marL="285750" lvl="0" indent="-285750" algn="l" defTabSz="914400" eaLnBrk="0" fontAlgn="base" hangingPunct="0">
              <a:spcBef>
                <a:spcPct val="0"/>
              </a:spcBef>
              <a:spcAft>
                <a:spcPct val="0"/>
              </a:spcAft>
              <a:buClrTx/>
              <a:buSzTx/>
              <a:buFont typeface="Arial" panose="020B0604020202020204" pitchFamily="34" charset="0"/>
              <a:buChar char="•"/>
            </a:pPr>
            <a:endParaRPr lang="en-US" altLang="en-US" sz="1600" i="1" dirty="0">
              <a:solidFill>
                <a:schemeClr val="tx1"/>
              </a:solidFill>
              <a:latin typeface="Times New Roman" panose="02020603050405020304" pitchFamily="18" charset="0"/>
              <a:cs typeface="Times New Roman" panose="02020603050405020304" pitchFamily="18" charset="0"/>
            </a:endParaRPr>
          </a:p>
          <a:p>
            <a:pPr marL="285750" lvl="0" indent="-285750" algn="l" defTabSz="914400" eaLnBrk="0" fontAlgn="base" hangingPunct="0">
              <a:spcBef>
                <a:spcPct val="0"/>
              </a:spcBef>
              <a:spcAft>
                <a:spcPct val="0"/>
              </a:spcAft>
              <a:buClrTx/>
              <a:buSzTx/>
              <a:buFont typeface="Arial" panose="020B0604020202020204" pitchFamily="34" charset="0"/>
              <a:buChar char="•"/>
            </a:pPr>
            <a:r>
              <a:rPr lang="en-US" altLang="en-US" sz="1600" b="1" i="1" dirty="0">
                <a:solidFill>
                  <a:schemeClr val="tx1"/>
                </a:solidFill>
                <a:latin typeface="Times New Roman" panose="02020603050405020304" pitchFamily="18" charset="0"/>
                <a:cs typeface="Times New Roman" panose="02020603050405020304" pitchFamily="18" charset="0"/>
              </a:rPr>
              <a:t>2. Variability in Image Quality</a:t>
            </a:r>
            <a:r>
              <a:rPr lang="en-US" altLang="en-US" sz="1600" i="1" dirty="0">
                <a:solidFill>
                  <a:schemeClr val="tx1"/>
                </a:solidFill>
                <a:latin typeface="Times New Roman" panose="02020603050405020304" pitchFamily="18" charset="0"/>
                <a:cs typeface="Times New Roman" panose="02020603050405020304" pitchFamily="18" charset="0"/>
              </a:rPr>
              <a:t>: Differences in resolution, compression artifacts, or noise between original and forged images can affect the accuracy of comparison methods like SSIM, leading to inconsistencies in detection.</a:t>
            </a:r>
          </a:p>
          <a:p>
            <a:pPr marL="285750" lvl="0" indent="-285750" algn="l" defTabSz="914400" eaLnBrk="0" fontAlgn="base" hangingPunct="0">
              <a:spcBef>
                <a:spcPct val="0"/>
              </a:spcBef>
              <a:spcAft>
                <a:spcPct val="0"/>
              </a:spcAft>
              <a:buClrTx/>
              <a:buSzTx/>
              <a:buFont typeface="Arial" panose="020B0604020202020204" pitchFamily="34" charset="0"/>
              <a:buChar char="•"/>
            </a:pPr>
            <a:endParaRPr lang="en-US" altLang="en-US" sz="1600" b="1" i="1" dirty="0">
              <a:solidFill>
                <a:schemeClr val="tx1"/>
              </a:solidFill>
              <a:latin typeface="Times New Roman" panose="02020603050405020304" pitchFamily="18" charset="0"/>
              <a:cs typeface="Times New Roman" panose="02020603050405020304" pitchFamily="18" charset="0"/>
            </a:endParaRPr>
          </a:p>
          <a:p>
            <a:pPr marL="285750" lvl="0" indent="-285750" algn="l" defTabSz="914400" eaLnBrk="0" fontAlgn="base" hangingPunct="0">
              <a:spcBef>
                <a:spcPct val="0"/>
              </a:spcBef>
              <a:spcAft>
                <a:spcPct val="0"/>
              </a:spcAft>
              <a:buClrTx/>
              <a:buSzTx/>
              <a:buFont typeface="Arial" panose="020B0604020202020204" pitchFamily="34" charset="0"/>
              <a:buChar char="•"/>
            </a:pPr>
            <a:r>
              <a:rPr lang="en-US" altLang="en-US" sz="1600" b="1" i="1" dirty="0">
                <a:solidFill>
                  <a:schemeClr val="tx1"/>
                </a:solidFill>
                <a:latin typeface="Times New Roman" panose="02020603050405020304" pitchFamily="18" charset="0"/>
                <a:cs typeface="Times New Roman" panose="02020603050405020304" pitchFamily="18" charset="0"/>
              </a:rPr>
              <a:t>3. Complex Forgery Techniques </a:t>
            </a:r>
            <a:r>
              <a:rPr lang="en-US" altLang="en-US" sz="1600" i="1" dirty="0">
                <a:solidFill>
                  <a:schemeClr val="tx1"/>
                </a:solidFill>
                <a:latin typeface="Times New Roman" panose="02020603050405020304" pitchFamily="18" charset="0"/>
                <a:cs typeface="Times New Roman" panose="02020603050405020304" pitchFamily="18" charset="0"/>
              </a:rPr>
              <a:t>: Advanced forgery methods such as </a:t>
            </a:r>
            <a:r>
              <a:rPr lang="en-US" altLang="en-US" sz="1600" i="1" dirty="0" err="1">
                <a:solidFill>
                  <a:schemeClr val="tx1"/>
                </a:solidFill>
                <a:latin typeface="Times New Roman" panose="02020603050405020304" pitchFamily="18" charset="0"/>
                <a:cs typeface="Times New Roman" panose="02020603050405020304" pitchFamily="18" charset="0"/>
              </a:rPr>
              <a:t>deepfakes</a:t>
            </a:r>
            <a:r>
              <a:rPr lang="en-US" altLang="en-US" sz="1600" i="1" dirty="0">
                <a:solidFill>
                  <a:schemeClr val="tx1"/>
                </a:solidFill>
                <a:latin typeface="Times New Roman" panose="02020603050405020304" pitchFamily="18" charset="0"/>
                <a:cs typeface="Times New Roman" panose="02020603050405020304" pitchFamily="18" charset="0"/>
              </a:rPr>
              <a:t> or seamless cloning can be difficult to detect, as they aim to make alterations appear as natural as possible.</a:t>
            </a:r>
          </a:p>
          <a:p>
            <a:pPr marL="285750" lvl="0" indent="-285750" algn="l" defTabSz="914400" eaLnBrk="0" fontAlgn="base" hangingPunct="0">
              <a:spcBef>
                <a:spcPct val="0"/>
              </a:spcBef>
              <a:spcAft>
                <a:spcPct val="0"/>
              </a:spcAft>
              <a:buClrTx/>
              <a:buSzTx/>
              <a:buFont typeface="Arial" panose="020B0604020202020204" pitchFamily="34" charset="0"/>
              <a:buChar char="•"/>
            </a:pPr>
            <a:endParaRPr lang="en-US" altLang="en-US" sz="1600" b="1" i="1" dirty="0">
              <a:solidFill>
                <a:schemeClr val="tx1"/>
              </a:solidFill>
              <a:latin typeface="Times New Roman" panose="02020603050405020304" pitchFamily="18" charset="0"/>
              <a:cs typeface="Times New Roman" panose="02020603050405020304" pitchFamily="18" charset="0"/>
            </a:endParaRPr>
          </a:p>
          <a:p>
            <a:pPr marL="285750" lvl="0" indent="-285750" algn="l" defTabSz="914400" eaLnBrk="0" fontAlgn="base" hangingPunct="0">
              <a:spcBef>
                <a:spcPct val="0"/>
              </a:spcBef>
              <a:spcAft>
                <a:spcPct val="0"/>
              </a:spcAft>
              <a:buClrTx/>
              <a:buSzTx/>
              <a:buFont typeface="Arial" panose="020B0604020202020204" pitchFamily="34" charset="0"/>
              <a:buChar char="•"/>
            </a:pPr>
            <a:r>
              <a:rPr lang="en-US" altLang="en-US" sz="1600" b="1" i="1" dirty="0">
                <a:solidFill>
                  <a:schemeClr val="tx1"/>
                </a:solidFill>
                <a:latin typeface="Times New Roman" panose="02020603050405020304" pitchFamily="18" charset="0"/>
                <a:cs typeface="Times New Roman" panose="02020603050405020304" pitchFamily="18" charset="0"/>
              </a:rPr>
              <a:t>4. Large Dataset Requirement : </a:t>
            </a:r>
            <a:r>
              <a:rPr lang="en-US" altLang="en-US" sz="1600" i="1" dirty="0">
                <a:solidFill>
                  <a:schemeClr val="tx1"/>
                </a:solidFill>
                <a:latin typeface="Times New Roman" panose="02020603050405020304" pitchFamily="18" charset="0"/>
                <a:cs typeface="Times New Roman" panose="02020603050405020304" pitchFamily="18" charset="0"/>
              </a:rPr>
              <a:t>A large number of images, both original and forged, is needed to train and test detection models effectively. Collecting a sufficiently diverse and representative dataset is often time-consuming and resource-intensive.</a:t>
            </a:r>
          </a:p>
          <a:p>
            <a:pPr marL="285750" lvl="0" indent="-285750" algn="l" defTabSz="914400" eaLnBrk="0" fontAlgn="base" hangingPunct="0">
              <a:spcBef>
                <a:spcPct val="0"/>
              </a:spcBef>
              <a:spcAft>
                <a:spcPct val="0"/>
              </a:spcAft>
              <a:buClrTx/>
              <a:buSzTx/>
              <a:buFont typeface="Arial" panose="020B0604020202020204" pitchFamily="34" charset="0"/>
              <a:buChar char="•"/>
            </a:pPr>
            <a:endParaRPr lang="en-US" altLang="en-US" sz="1600" b="1" i="1" dirty="0">
              <a:solidFill>
                <a:schemeClr val="tx1"/>
              </a:solidFill>
              <a:latin typeface="Times New Roman" panose="02020603050405020304" pitchFamily="18" charset="0"/>
              <a:cs typeface="Times New Roman" panose="02020603050405020304" pitchFamily="18" charset="0"/>
            </a:endParaRPr>
          </a:p>
          <a:p>
            <a:pPr marL="285750" lvl="0" indent="-285750" algn="l" defTabSz="914400" eaLnBrk="0" fontAlgn="base" hangingPunct="0">
              <a:spcBef>
                <a:spcPct val="0"/>
              </a:spcBef>
              <a:spcAft>
                <a:spcPct val="0"/>
              </a:spcAft>
              <a:buClrTx/>
              <a:buSzTx/>
              <a:buFont typeface="Arial" panose="020B0604020202020204" pitchFamily="34" charset="0"/>
              <a:buChar char="•"/>
            </a:pPr>
            <a:r>
              <a:rPr lang="en-US" altLang="en-US" sz="1600" b="1" i="1" dirty="0">
                <a:solidFill>
                  <a:schemeClr val="tx1"/>
                </a:solidFill>
                <a:latin typeface="Times New Roman" panose="02020603050405020304" pitchFamily="18" charset="0"/>
                <a:cs typeface="Times New Roman" panose="02020603050405020304" pitchFamily="18" charset="0"/>
              </a:rPr>
              <a:t>5. Real-Time Detection</a:t>
            </a:r>
            <a:r>
              <a:rPr lang="en-US" altLang="en-US" sz="1600" i="1" dirty="0">
                <a:solidFill>
                  <a:schemeClr val="tx1"/>
                </a:solidFill>
                <a:latin typeface="Times New Roman" panose="02020603050405020304" pitchFamily="18" charset="0"/>
                <a:cs typeface="Times New Roman" panose="02020603050405020304" pitchFamily="18" charset="0"/>
              </a:rPr>
              <a:t>: Implementing forgery detection in real-time, especially in high-resolution images or videos, requires high computational power, which can be a significant challenge in practical applications.</a:t>
            </a:r>
            <a:endParaRPr kumimoji="0" lang="en-US" altLang="en-US" sz="160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descr="C:\Users\admin\Downloads\Header Engineering.jpg">
            <a:extLst>
              <a:ext uri="{FF2B5EF4-FFF2-40B4-BE49-F238E27FC236}">
                <a16:creationId xmlns:a16="http://schemas.microsoft.com/office/drawing/2014/main" id="{CD2D0606-0047-4286-946F-D7227AD2D3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6039" y="165432"/>
            <a:ext cx="9923929" cy="1739569"/>
          </a:xfrm>
          <a:prstGeom prst="rect">
            <a:avLst/>
          </a:prstGeom>
          <a:noFill/>
          <a:ln>
            <a:noFill/>
          </a:ln>
        </p:spPr>
      </p:pic>
    </p:spTree>
    <p:extLst>
      <p:ext uri="{BB962C8B-B14F-4D97-AF65-F5344CB8AC3E}">
        <p14:creationId xmlns:p14="http://schemas.microsoft.com/office/powerpoint/2010/main" val="3698575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8468-A8FA-4409-95DD-FBB6359DD747}"/>
              </a:ext>
            </a:extLst>
          </p:cNvPr>
          <p:cNvSpPr>
            <a:spLocks noGrp="1"/>
          </p:cNvSpPr>
          <p:nvPr>
            <p:ph type="ctrTitle"/>
          </p:nvPr>
        </p:nvSpPr>
        <p:spPr>
          <a:xfrm>
            <a:off x="1070407" y="3595780"/>
            <a:ext cx="10854893" cy="3096788"/>
          </a:xfrm>
        </p:spPr>
        <p:txBody>
          <a:bodyPr>
            <a:noAutofit/>
          </a:bodyPr>
          <a:lstStyle/>
          <a:p>
            <a:pPr algn="l"/>
            <a:r>
              <a:rPr lang="en-US" sz="1800" i="1" dirty="0">
                <a:solidFill>
                  <a:schemeClr val="tx1"/>
                </a:solidFill>
                <a:latin typeface="Times New Roman" panose="02020603050405020304" pitchFamily="18" charset="0"/>
                <a:cs typeface="Times New Roman" panose="02020603050405020304" pitchFamily="18" charset="0"/>
              </a:rPr>
              <a:t>In machine learning, image forgery detection uses computers to automatically spot fake or </a:t>
            </a:r>
            <a:br>
              <a:rPr lang="en-US" sz="1800" i="1" dirty="0">
                <a:solidFill>
                  <a:schemeClr val="tx1"/>
                </a:solidFill>
                <a:latin typeface="Times New Roman" panose="02020603050405020304" pitchFamily="18" charset="0"/>
                <a:cs typeface="Times New Roman" panose="02020603050405020304" pitchFamily="18" charset="0"/>
              </a:rPr>
            </a:br>
            <a:r>
              <a:rPr lang="en-US" sz="1800" i="1" dirty="0">
                <a:solidFill>
                  <a:schemeClr val="tx1"/>
                </a:solidFill>
                <a:latin typeface="Times New Roman" panose="02020603050405020304" pitchFamily="18" charset="0"/>
                <a:cs typeface="Times New Roman" panose="02020603050405020304" pitchFamily="18" charset="0"/>
              </a:rPr>
              <a:t>edited images. By training the computer with many examples of both real and fake images, </a:t>
            </a:r>
            <a:br>
              <a:rPr lang="en-US" sz="1800" i="1" dirty="0">
                <a:solidFill>
                  <a:schemeClr val="tx1"/>
                </a:solidFill>
                <a:latin typeface="Times New Roman" panose="02020603050405020304" pitchFamily="18" charset="0"/>
                <a:cs typeface="Times New Roman" panose="02020603050405020304" pitchFamily="18" charset="0"/>
              </a:rPr>
            </a:br>
            <a:r>
              <a:rPr lang="en-US" sz="1800" i="1" dirty="0">
                <a:solidFill>
                  <a:schemeClr val="tx1"/>
                </a:solidFill>
                <a:latin typeface="Times New Roman" panose="02020603050405020304" pitchFamily="18" charset="0"/>
                <a:cs typeface="Times New Roman" panose="02020603050405020304" pitchFamily="18" charset="0"/>
              </a:rPr>
              <a:t>the machine learns to find patterns that show when an image has been </a:t>
            </a:r>
            <a:r>
              <a:rPr lang="en-US" sz="2000" i="1" dirty="0">
                <a:solidFill>
                  <a:schemeClr val="tx1"/>
                </a:solidFill>
                <a:latin typeface="Times New Roman" panose="02020603050405020304" pitchFamily="18" charset="0"/>
                <a:cs typeface="Times New Roman" panose="02020603050405020304" pitchFamily="18" charset="0"/>
              </a:rPr>
              <a:t>changed</a:t>
            </a:r>
            <a:r>
              <a:rPr lang="en-US" sz="1800" i="1" dirty="0">
                <a:solidFill>
                  <a:schemeClr val="tx1"/>
                </a:solidFill>
                <a:latin typeface="Times New Roman" panose="02020603050405020304" pitchFamily="18" charset="0"/>
                <a:cs typeface="Times New Roman" panose="02020603050405020304" pitchFamily="18" charset="0"/>
              </a:rPr>
              <a:t>. This can</a:t>
            </a:r>
            <a:br>
              <a:rPr lang="en-US" sz="1800" i="1" dirty="0">
                <a:solidFill>
                  <a:schemeClr val="tx1"/>
                </a:solidFill>
                <a:latin typeface="Times New Roman" panose="02020603050405020304" pitchFamily="18" charset="0"/>
                <a:cs typeface="Times New Roman" panose="02020603050405020304" pitchFamily="18" charset="0"/>
              </a:rPr>
            </a:br>
            <a:r>
              <a:rPr lang="en-US" sz="1800" i="1" dirty="0">
                <a:solidFill>
                  <a:schemeClr val="tx1"/>
                </a:solidFill>
                <a:latin typeface="Times New Roman" panose="02020603050405020304" pitchFamily="18" charset="0"/>
                <a:cs typeface="Times New Roman" panose="02020603050405020304" pitchFamily="18" charset="0"/>
              </a:rPr>
              <a:t> include using advanced techniques like deep learning, where the computer looks at different </a:t>
            </a:r>
            <a:br>
              <a:rPr lang="en-US" sz="1800" i="1" dirty="0">
                <a:solidFill>
                  <a:schemeClr val="tx1"/>
                </a:solidFill>
                <a:latin typeface="Times New Roman" panose="02020603050405020304" pitchFamily="18" charset="0"/>
                <a:cs typeface="Times New Roman" panose="02020603050405020304" pitchFamily="18" charset="0"/>
              </a:rPr>
            </a:br>
            <a:r>
              <a:rPr lang="en-US" sz="1800" i="1" dirty="0">
                <a:solidFill>
                  <a:schemeClr val="tx1"/>
                </a:solidFill>
                <a:latin typeface="Times New Roman" panose="02020603050405020304" pitchFamily="18" charset="0"/>
                <a:cs typeface="Times New Roman" panose="02020603050405020304" pitchFamily="18" charset="0"/>
              </a:rPr>
              <a:t>parts of the image to understand if it’s been tampered with. This area is important for things</a:t>
            </a:r>
            <a:br>
              <a:rPr lang="en-US" sz="1800" i="1" dirty="0">
                <a:solidFill>
                  <a:schemeClr val="tx1"/>
                </a:solidFill>
                <a:latin typeface="Times New Roman" panose="02020603050405020304" pitchFamily="18" charset="0"/>
                <a:cs typeface="Times New Roman" panose="02020603050405020304" pitchFamily="18" charset="0"/>
              </a:rPr>
            </a:br>
            <a:r>
              <a:rPr lang="en-US" sz="1800" i="1" dirty="0">
                <a:solidFill>
                  <a:schemeClr val="tx1"/>
                </a:solidFill>
                <a:latin typeface="Times New Roman" panose="02020603050405020304" pitchFamily="18" charset="0"/>
                <a:cs typeface="Times New Roman" panose="02020603050405020304" pitchFamily="18" charset="0"/>
              </a:rPr>
              <a:t> like checking news photos, online content, or any place where it's important to know</a:t>
            </a:r>
            <a:br>
              <a:rPr lang="en-US" sz="1800" i="1" dirty="0">
                <a:solidFill>
                  <a:schemeClr val="tx1"/>
                </a:solidFill>
                <a:latin typeface="Times New Roman" panose="02020603050405020304" pitchFamily="18" charset="0"/>
                <a:cs typeface="Times New Roman" panose="02020603050405020304" pitchFamily="18" charset="0"/>
              </a:rPr>
            </a:br>
            <a:r>
              <a:rPr lang="en-US" sz="1800" i="1" dirty="0">
                <a:solidFill>
                  <a:schemeClr val="tx1"/>
                </a:solidFill>
                <a:latin typeface="Times New Roman" panose="02020603050405020304" pitchFamily="18" charset="0"/>
                <a:cs typeface="Times New Roman" panose="02020603050405020304" pitchFamily="18" charset="0"/>
              </a:rPr>
              <a:t> if an image is real or not..</a:t>
            </a:r>
            <a:br>
              <a:rPr lang="en-US" sz="1800" i="1" dirty="0">
                <a:solidFill>
                  <a:schemeClr val="bg1"/>
                </a:solidFill>
                <a:latin typeface="Times New Roman" panose="02020603050405020304" pitchFamily="18" charset="0"/>
                <a:cs typeface="Times New Roman" panose="02020603050405020304" pitchFamily="18" charset="0"/>
              </a:rPr>
            </a:br>
            <a:br>
              <a:rPr lang="en-US" sz="1800" i="1" dirty="0">
                <a:solidFill>
                  <a:schemeClr val="bg1"/>
                </a:solidFill>
                <a:latin typeface="Times New Roman" panose="02020603050405020304" pitchFamily="18" charset="0"/>
                <a:cs typeface="Times New Roman" panose="02020603050405020304" pitchFamily="18" charset="0"/>
              </a:rPr>
            </a:br>
            <a:br>
              <a:rPr lang="en-US" sz="1800" i="1" dirty="0">
                <a:solidFill>
                  <a:schemeClr val="bg1"/>
                </a:solidFill>
                <a:latin typeface="Times New Roman" panose="02020603050405020304" pitchFamily="18" charset="0"/>
                <a:cs typeface="Times New Roman" panose="02020603050405020304" pitchFamily="18" charset="0"/>
              </a:rPr>
            </a:br>
            <a:br>
              <a:rPr lang="en-US" sz="1800" i="1" dirty="0">
                <a:solidFill>
                  <a:schemeClr val="bg1"/>
                </a:solidFill>
                <a:latin typeface="Times New Roman" panose="02020603050405020304" pitchFamily="18" charset="0"/>
                <a:cs typeface="Times New Roman" panose="02020603050405020304" pitchFamily="18" charset="0"/>
              </a:rPr>
            </a:br>
            <a:br>
              <a:rPr lang="en-US" sz="1800" i="1" dirty="0">
                <a:solidFill>
                  <a:schemeClr val="bg1"/>
                </a:solidFill>
                <a:latin typeface="Times New Roman" panose="02020603050405020304" pitchFamily="18" charset="0"/>
                <a:cs typeface="Times New Roman" panose="02020603050405020304" pitchFamily="18" charset="0"/>
              </a:rPr>
            </a:br>
            <a:br>
              <a:rPr lang="en-US" sz="1800" i="1" dirty="0">
                <a:solidFill>
                  <a:schemeClr val="bg1"/>
                </a:solidFill>
                <a:latin typeface="Times New Roman" panose="02020603050405020304" pitchFamily="18" charset="0"/>
                <a:cs typeface="Times New Roman" panose="02020603050405020304" pitchFamily="18" charset="0"/>
              </a:rPr>
            </a:br>
            <a:br>
              <a:rPr lang="en-US" sz="1800" i="1" dirty="0">
                <a:solidFill>
                  <a:schemeClr val="bg1"/>
                </a:solidFill>
                <a:latin typeface="Times New Roman" panose="02020603050405020304" pitchFamily="18" charset="0"/>
                <a:cs typeface="Times New Roman" panose="02020603050405020304" pitchFamily="18" charset="0"/>
              </a:rPr>
            </a:br>
            <a:endParaRPr lang="en-IN" sz="1800" i="1" cap="none" dirty="0">
              <a:solidFill>
                <a:schemeClr val="bg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B21207B5-E2F3-4039-BC2E-A5AEE1F9624F}"/>
              </a:ext>
            </a:extLst>
          </p:cNvPr>
          <p:cNvSpPr/>
          <p:nvPr/>
        </p:nvSpPr>
        <p:spPr>
          <a:xfrm>
            <a:off x="1518082" y="2213582"/>
            <a:ext cx="9312675" cy="461665"/>
          </a:xfrm>
          <a:prstGeom prst="rect">
            <a:avLst/>
          </a:prstGeom>
        </p:spPr>
        <p:txBody>
          <a:bodyPr wrap="square">
            <a:spAutoFit/>
          </a:bodyPr>
          <a:lstStyle/>
          <a:p>
            <a:r>
              <a:rPr lang="en-US" sz="2400" b="1" dirty="0">
                <a:highlight>
                  <a:srgbClr val="C0C0C0"/>
                </a:highlight>
                <a:latin typeface="Times New Roman" panose="02020603050405020304" pitchFamily="18" charset="0"/>
                <a:cs typeface="Times New Roman" panose="02020603050405020304" pitchFamily="18" charset="0"/>
              </a:rPr>
              <a:t>DOMAIN</a:t>
            </a:r>
            <a:r>
              <a:rPr lang="en-US" sz="2400" b="1" i="1" dirty="0">
                <a:highlight>
                  <a:srgbClr val="C0C0C0"/>
                </a:highlight>
                <a:latin typeface="Times New Roman" panose="02020603050405020304" pitchFamily="18" charset="0"/>
                <a:cs typeface="Times New Roman" panose="02020603050405020304" pitchFamily="18" charset="0"/>
              </a:rPr>
              <a:t>:-  </a:t>
            </a:r>
            <a:r>
              <a:rPr lang="en-US" b="1" i="1" dirty="0">
                <a:solidFill>
                  <a:schemeClr val="tx2"/>
                </a:solidFill>
                <a:latin typeface="Times New Roman" panose="02020603050405020304" pitchFamily="18" charset="0"/>
                <a:cs typeface="Times New Roman" panose="02020603050405020304" pitchFamily="18" charset="0"/>
              </a:rPr>
              <a:t>Machine Learning.</a:t>
            </a:r>
            <a:endParaRPr lang="en-IN" sz="2000" b="1" i="1" dirty="0">
              <a:solidFill>
                <a:schemeClr val="tx2"/>
              </a:solidFill>
            </a:endParaRPr>
          </a:p>
        </p:txBody>
      </p:sp>
      <p:pic>
        <p:nvPicPr>
          <p:cNvPr id="10" name="Picture 9" descr="C:\Users\admin\Downloads\Header Engineering.jpg">
            <a:extLst>
              <a:ext uri="{FF2B5EF4-FFF2-40B4-BE49-F238E27FC236}">
                <a16:creationId xmlns:a16="http://schemas.microsoft.com/office/drawing/2014/main" id="{0D74B002-722A-4F57-B639-B4C2F491307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6039" y="165432"/>
            <a:ext cx="9923929" cy="1739569"/>
          </a:xfrm>
          <a:prstGeom prst="rect">
            <a:avLst/>
          </a:prstGeom>
          <a:noFill/>
          <a:ln>
            <a:noFill/>
          </a:ln>
        </p:spPr>
      </p:pic>
    </p:spTree>
    <p:extLst>
      <p:ext uri="{BB962C8B-B14F-4D97-AF65-F5344CB8AC3E}">
        <p14:creationId xmlns:p14="http://schemas.microsoft.com/office/powerpoint/2010/main" val="311010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392E8-E309-4131-8958-E65928E5511C}"/>
              </a:ext>
            </a:extLst>
          </p:cNvPr>
          <p:cNvSpPr>
            <a:spLocks noGrp="1"/>
          </p:cNvSpPr>
          <p:nvPr>
            <p:ph type="ctrTitle"/>
          </p:nvPr>
        </p:nvSpPr>
        <p:spPr>
          <a:xfrm>
            <a:off x="1742215" y="2355796"/>
            <a:ext cx="8791575" cy="376596"/>
          </a:xfrm>
        </p:spPr>
        <p:txBody>
          <a:bodyPr>
            <a:noAutofit/>
          </a:bodyPr>
          <a:lstStyle/>
          <a:p>
            <a:pPr lvl="0" algn="l"/>
            <a:r>
              <a:rPr lang="en-US" sz="2400" b="1" dirty="0">
                <a:solidFill>
                  <a:schemeClr val="tx1"/>
                </a:solidFill>
                <a:highlight>
                  <a:srgbClr val="C0C0C0"/>
                </a:highlight>
                <a:latin typeface="Times New Roman" panose="02020603050405020304" pitchFamily="18" charset="0"/>
                <a:cs typeface="Times New Roman" panose="02020603050405020304" pitchFamily="18" charset="0"/>
              </a:rPr>
              <a:t>Problem  Identification:</a:t>
            </a:r>
            <a:endParaRPr lang="en-IN" sz="2400"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AA55AD-93DD-460D-A073-22C98252D52C}"/>
              </a:ext>
            </a:extLst>
          </p:cNvPr>
          <p:cNvSpPr>
            <a:spLocks noGrp="1"/>
          </p:cNvSpPr>
          <p:nvPr>
            <p:ph type="subTitle" idx="1"/>
          </p:nvPr>
        </p:nvSpPr>
        <p:spPr>
          <a:xfrm>
            <a:off x="1384174" y="2823082"/>
            <a:ext cx="9776074" cy="3312206"/>
          </a:xfrm>
        </p:spPr>
        <p:txBody>
          <a:bodyPr>
            <a:noAutofit/>
          </a:bodyPr>
          <a:lstStyle/>
          <a:p>
            <a:pPr lvl="1" algn="just"/>
            <a:endParaRPr lang="en-US" i="1"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b="1" i="1" dirty="0">
                <a:solidFill>
                  <a:schemeClr val="tx1"/>
                </a:solidFill>
                <a:latin typeface="Times New Roman" panose="02020603050405020304" pitchFamily="18" charset="0"/>
                <a:cs typeface="Times New Roman" panose="02020603050405020304" pitchFamily="18" charset="0"/>
              </a:rPr>
              <a:t>Rising Image Manipulations:</a:t>
            </a:r>
            <a:r>
              <a:rPr lang="en-US" i="1" dirty="0">
                <a:solidFill>
                  <a:schemeClr val="tx1"/>
                </a:solidFill>
                <a:latin typeface="Times New Roman" panose="02020603050405020304" pitchFamily="18" charset="0"/>
                <a:cs typeface="Times New Roman" panose="02020603050405020304" pitchFamily="18" charset="0"/>
              </a:rPr>
              <a:t> Increased use of fake images in media and social platforms.</a:t>
            </a:r>
          </a:p>
          <a:p>
            <a:pPr marL="742950" lvl="1" indent="-285750" algn="just">
              <a:buFont typeface="Arial" panose="020B0604020202020204" pitchFamily="34" charset="0"/>
              <a:buChar char="•"/>
            </a:pPr>
            <a:r>
              <a:rPr lang="en-US" b="1" i="1" dirty="0">
                <a:solidFill>
                  <a:schemeClr val="tx1"/>
                </a:solidFill>
                <a:latin typeface="Times New Roman" panose="02020603050405020304" pitchFamily="18" charset="0"/>
                <a:cs typeface="Times New Roman" panose="02020603050405020304" pitchFamily="18" charset="0"/>
              </a:rPr>
              <a:t>Subtle Changes: </a:t>
            </a:r>
            <a:r>
              <a:rPr lang="en-US" i="1" dirty="0">
                <a:solidFill>
                  <a:schemeClr val="tx1"/>
                </a:solidFill>
                <a:latin typeface="Times New Roman" panose="02020603050405020304" pitchFamily="18" charset="0"/>
                <a:cs typeface="Times New Roman" panose="02020603050405020304" pitchFamily="18" charset="0"/>
              </a:rPr>
              <a:t>Hard to detect minor edits like lighting or texture adjustments.</a:t>
            </a:r>
          </a:p>
          <a:p>
            <a:pPr marL="742950" lvl="1" indent="-285750" algn="just">
              <a:buFont typeface="Arial" panose="020B0604020202020204" pitchFamily="34" charset="0"/>
              <a:buChar char="•"/>
            </a:pPr>
            <a:r>
              <a:rPr lang="en-US" b="1" i="1" dirty="0">
                <a:solidFill>
                  <a:schemeClr val="tx1"/>
                </a:solidFill>
                <a:latin typeface="Times New Roman" panose="02020603050405020304" pitchFamily="18" charset="0"/>
                <a:cs typeface="Times New Roman" panose="02020603050405020304" pitchFamily="18" charset="0"/>
              </a:rPr>
              <a:t>Variable Image Quality: </a:t>
            </a:r>
            <a:r>
              <a:rPr lang="en-US" i="1" dirty="0">
                <a:solidFill>
                  <a:schemeClr val="tx1"/>
                </a:solidFill>
                <a:latin typeface="Times New Roman" panose="02020603050405020304" pitchFamily="18" charset="0"/>
                <a:cs typeface="Times New Roman" panose="02020603050405020304" pitchFamily="18" charset="0"/>
              </a:rPr>
              <a:t>Differences in resolution and compression affect detection accuracy.</a:t>
            </a:r>
          </a:p>
          <a:p>
            <a:pPr marL="742950" lvl="1" indent="-285750" algn="just">
              <a:buFont typeface="Arial" panose="020B0604020202020204" pitchFamily="34" charset="0"/>
              <a:buChar char="•"/>
            </a:pPr>
            <a:r>
              <a:rPr lang="en-US" b="1" i="1" dirty="0">
                <a:solidFill>
                  <a:schemeClr val="tx1"/>
                </a:solidFill>
                <a:latin typeface="Times New Roman" panose="02020603050405020304" pitchFamily="18" charset="0"/>
                <a:cs typeface="Times New Roman" panose="02020603050405020304" pitchFamily="18" charset="0"/>
              </a:rPr>
              <a:t>Advanced Forgery Techniques: </a:t>
            </a:r>
            <a:r>
              <a:rPr lang="en-US" i="1" dirty="0">
                <a:solidFill>
                  <a:schemeClr val="tx1"/>
                </a:solidFill>
                <a:latin typeface="Times New Roman" panose="02020603050405020304" pitchFamily="18" charset="0"/>
                <a:cs typeface="Times New Roman" panose="02020603050405020304" pitchFamily="18" charset="0"/>
              </a:rPr>
              <a:t>Methods like </a:t>
            </a:r>
            <a:r>
              <a:rPr lang="en-US" i="1" dirty="0" err="1">
                <a:solidFill>
                  <a:schemeClr val="tx1"/>
                </a:solidFill>
                <a:latin typeface="Times New Roman" panose="02020603050405020304" pitchFamily="18" charset="0"/>
                <a:cs typeface="Times New Roman" panose="02020603050405020304" pitchFamily="18" charset="0"/>
              </a:rPr>
              <a:t>deepfakes</a:t>
            </a:r>
            <a:r>
              <a:rPr lang="en-US" i="1" dirty="0">
                <a:solidFill>
                  <a:schemeClr val="tx1"/>
                </a:solidFill>
                <a:latin typeface="Times New Roman" panose="02020603050405020304" pitchFamily="18" charset="0"/>
                <a:cs typeface="Times New Roman" panose="02020603050405020304" pitchFamily="18" charset="0"/>
              </a:rPr>
              <a:t> are difficult to spot.</a:t>
            </a:r>
          </a:p>
          <a:p>
            <a:pPr marL="742950" lvl="1" indent="-285750" algn="just">
              <a:buFont typeface="Arial" panose="020B0604020202020204" pitchFamily="34" charset="0"/>
              <a:buChar char="•"/>
            </a:pPr>
            <a:r>
              <a:rPr lang="en-US" b="1" i="1" dirty="0">
                <a:solidFill>
                  <a:schemeClr val="tx1"/>
                </a:solidFill>
                <a:latin typeface="Times New Roman" panose="02020603050405020304" pitchFamily="18" charset="0"/>
                <a:cs typeface="Times New Roman" panose="02020603050405020304" pitchFamily="18" charset="0"/>
              </a:rPr>
              <a:t>Lack of Automation: </a:t>
            </a:r>
            <a:r>
              <a:rPr lang="en-US" i="1" dirty="0">
                <a:solidFill>
                  <a:schemeClr val="tx1"/>
                </a:solidFill>
                <a:latin typeface="Times New Roman" panose="02020603050405020304" pitchFamily="18" charset="0"/>
                <a:cs typeface="Times New Roman" panose="02020603050405020304" pitchFamily="18" charset="0"/>
              </a:rPr>
              <a:t>Need for fast, accurate, and scalable forgery detection.</a:t>
            </a:r>
            <a:endParaRPr lang="en-IN" sz="1600" i="1" dirty="0">
              <a:solidFill>
                <a:schemeClr val="tx1"/>
              </a:solidFill>
              <a:latin typeface="Times New Roman" panose="02020603050405020304" pitchFamily="18" charset="0"/>
              <a:cs typeface="Times New Roman" panose="02020603050405020304" pitchFamily="18" charset="0"/>
            </a:endParaRPr>
          </a:p>
        </p:txBody>
      </p:sp>
      <p:pic>
        <p:nvPicPr>
          <p:cNvPr id="8" name="Picture 7" descr="C:\Users\admin\Downloads\Header Engineering.jpg">
            <a:extLst>
              <a:ext uri="{FF2B5EF4-FFF2-40B4-BE49-F238E27FC236}">
                <a16:creationId xmlns:a16="http://schemas.microsoft.com/office/drawing/2014/main" id="{CD2D0606-0047-4286-946F-D7227AD2D3D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76039" y="165432"/>
            <a:ext cx="9923929" cy="1739569"/>
          </a:xfrm>
          <a:prstGeom prst="rect">
            <a:avLst/>
          </a:prstGeom>
          <a:noFill/>
          <a:ln>
            <a:noFill/>
          </a:ln>
        </p:spPr>
      </p:pic>
      <p:pic>
        <p:nvPicPr>
          <p:cNvPr id="5" name="Picture 4" descr="C:\Users\admin\Downloads\Header Engineering.jpg">
            <a:extLst>
              <a:ext uri="{FF2B5EF4-FFF2-40B4-BE49-F238E27FC236}">
                <a16:creationId xmlns:a16="http://schemas.microsoft.com/office/drawing/2014/main" id="{6045E829-379E-47DF-81B3-56E99C37CCC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110253"/>
            <a:ext cx="9923929" cy="1739569"/>
          </a:xfrm>
          <a:prstGeom prst="rect">
            <a:avLst/>
          </a:prstGeom>
          <a:noFill/>
          <a:ln>
            <a:noFill/>
          </a:ln>
        </p:spPr>
      </p:pic>
      <p:pic>
        <p:nvPicPr>
          <p:cNvPr id="6" name="Picture 5" descr="C:\Users\admin\Downloads\Header Engineering.jpg">
            <a:extLst>
              <a:ext uri="{FF2B5EF4-FFF2-40B4-BE49-F238E27FC236}">
                <a16:creationId xmlns:a16="http://schemas.microsoft.com/office/drawing/2014/main" id="{ECDABAC7-E153-402F-89BC-63482DE6929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74742"/>
            <a:ext cx="9923929" cy="1739569"/>
          </a:xfrm>
          <a:prstGeom prst="rect">
            <a:avLst/>
          </a:prstGeom>
          <a:noFill/>
          <a:ln>
            <a:noFill/>
          </a:ln>
        </p:spPr>
      </p:pic>
    </p:spTree>
    <p:extLst>
      <p:ext uri="{BB962C8B-B14F-4D97-AF65-F5344CB8AC3E}">
        <p14:creationId xmlns:p14="http://schemas.microsoft.com/office/powerpoint/2010/main" val="1816562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6281B-4C2A-4412-A5E3-6F6DC570B827}"/>
              </a:ext>
            </a:extLst>
          </p:cNvPr>
          <p:cNvSpPr>
            <a:spLocks noGrp="1"/>
          </p:cNvSpPr>
          <p:nvPr>
            <p:ph type="title"/>
          </p:nvPr>
        </p:nvSpPr>
        <p:spPr>
          <a:xfrm>
            <a:off x="1134035" y="1940898"/>
            <a:ext cx="9291215" cy="511902"/>
          </a:xfrm>
        </p:spPr>
        <p:txBody>
          <a:bodyPr>
            <a:normAutofit/>
          </a:bodyPr>
          <a:lstStyle/>
          <a:p>
            <a:pPr algn="l"/>
            <a:r>
              <a:rPr lang="en-US" sz="2400" b="1" dirty="0">
                <a:solidFill>
                  <a:schemeClr val="tx1"/>
                </a:solidFill>
                <a:highlight>
                  <a:srgbClr val="C0C0C0"/>
                </a:highlight>
                <a:latin typeface="Times New Roman" panose="02020603050405020304" pitchFamily="18" charset="0"/>
                <a:cs typeface="Times New Roman" panose="02020603050405020304" pitchFamily="18" charset="0"/>
              </a:rPr>
              <a:t>OBJECTIVES</a:t>
            </a:r>
            <a:endParaRPr lang="en-IN" sz="2400" b="1" dirty="0">
              <a:solidFill>
                <a:schemeClr val="tx1"/>
              </a:solidFill>
              <a:highlight>
                <a:srgbClr val="C0C0C0"/>
              </a:highligh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AC7EF4-D3AA-46D9-A983-C68253DCFA01}"/>
              </a:ext>
            </a:extLst>
          </p:cNvPr>
          <p:cNvSpPr>
            <a:spLocks noGrp="1"/>
          </p:cNvSpPr>
          <p:nvPr>
            <p:ph idx="1"/>
          </p:nvPr>
        </p:nvSpPr>
        <p:spPr>
          <a:xfrm>
            <a:off x="1277008" y="2543877"/>
            <a:ext cx="9464600" cy="3450613"/>
          </a:xfrm>
        </p:spPr>
        <p:txBody>
          <a:bodyPr>
            <a:normAutofit/>
          </a:bodyPr>
          <a:lstStyle/>
          <a:p>
            <a:pPr marL="457200" lvl="1" indent="0">
              <a:buNone/>
            </a:pPr>
            <a:endParaRPr lang="en-US" sz="1400" b="1" i="1" dirty="0">
              <a:solidFill>
                <a:schemeClr val="tx1"/>
              </a:solidFill>
              <a:latin typeface="Times New Roman" panose="02020603050405020304" pitchFamily="18" charset="0"/>
              <a:cs typeface="Times New Roman" panose="02020603050405020304" pitchFamily="18" charset="0"/>
            </a:endParaRPr>
          </a:p>
          <a:p>
            <a:pPr lvl="1"/>
            <a:r>
              <a:rPr lang="en-US" sz="1400" b="1" i="1" dirty="0">
                <a:solidFill>
                  <a:schemeClr val="tx1"/>
                </a:solidFill>
                <a:latin typeface="Times New Roman" panose="02020603050405020304" pitchFamily="18" charset="0"/>
                <a:cs typeface="Times New Roman" panose="02020603050405020304" pitchFamily="18" charset="0"/>
              </a:rPr>
              <a:t>Develop an Automated Detection System: </a:t>
            </a:r>
            <a:r>
              <a:rPr lang="en-US" sz="1400" i="1" dirty="0">
                <a:solidFill>
                  <a:schemeClr val="tx1"/>
                </a:solidFill>
                <a:latin typeface="Times New Roman" panose="02020603050405020304" pitchFamily="18" charset="0"/>
                <a:cs typeface="Times New Roman" panose="02020603050405020304" pitchFamily="18" charset="0"/>
              </a:rPr>
              <a:t>Create a system that automatically identifies forged images using machine learning.</a:t>
            </a:r>
          </a:p>
          <a:p>
            <a:pPr lvl="1"/>
            <a:r>
              <a:rPr lang="en-US" sz="1400" b="1" i="1" dirty="0">
                <a:solidFill>
                  <a:schemeClr val="tx1"/>
                </a:solidFill>
                <a:latin typeface="Times New Roman" panose="02020603050405020304" pitchFamily="18" charset="0"/>
                <a:cs typeface="Times New Roman" panose="02020603050405020304" pitchFamily="18" charset="0"/>
              </a:rPr>
              <a:t>Improve Accuracy: </a:t>
            </a:r>
            <a:r>
              <a:rPr lang="en-US" sz="1400" i="1" dirty="0">
                <a:solidFill>
                  <a:schemeClr val="tx1"/>
                </a:solidFill>
                <a:latin typeface="Times New Roman" panose="02020603050405020304" pitchFamily="18" charset="0"/>
                <a:cs typeface="Times New Roman" panose="02020603050405020304" pitchFamily="18" charset="0"/>
              </a:rPr>
              <a:t>Enhance the detection of subtle image manipulations like lighting changes, cloning, and </a:t>
            </a:r>
            <a:r>
              <a:rPr lang="en-US" sz="1400" i="1" dirty="0" err="1">
                <a:solidFill>
                  <a:schemeClr val="tx1"/>
                </a:solidFill>
                <a:latin typeface="Times New Roman" panose="02020603050405020304" pitchFamily="18" charset="0"/>
                <a:cs typeface="Times New Roman" panose="02020603050405020304" pitchFamily="18" charset="0"/>
              </a:rPr>
              <a:t>deepfakes</a:t>
            </a:r>
            <a:r>
              <a:rPr lang="en-US" sz="1400" i="1" dirty="0">
                <a:solidFill>
                  <a:schemeClr val="tx1"/>
                </a:solidFill>
                <a:latin typeface="Times New Roman" panose="02020603050405020304" pitchFamily="18" charset="0"/>
                <a:cs typeface="Times New Roman" panose="02020603050405020304" pitchFamily="18" charset="0"/>
              </a:rPr>
              <a:t>.</a:t>
            </a:r>
          </a:p>
          <a:p>
            <a:pPr lvl="1"/>
            <a:r>
              <a:rPr lang="en-US" sz="1400" b="1" i="1" dirty="0">
                <a:solidFill>
                  <a:schemeClr val="tx1"/>
                </a:solidFill>
                <a:latin typeface="Times New Roman" panose="02020603050405020304" pitchFamily="18" charset="0"/>
                <a:cs typeface="Times New Roman" panose="02020603050405020304" pitchFamily="18" charset="0"/>
              </a:rPr>
              <a:t>Utilize SSIM for Comparison: </a:t>
            </a:r>
            <a:r>
              <a:rPr lang="en-US" sz="1400" i="1" dirty="0">
                <a:solidFill>
                  <a:schemeClr val="tx1"/>
                </a:solidFill>
                <a:latin typeface="Times New Roman" panose="02020603050405020304" pitchFamily="18" charset="0"/>
                <a:cs typeface="Times New Roman" panose="02020603050405020304" pitchFamily="18" charset="0"/>
              </a:rPr>
              <a:t>Use Structural Similarity Index (SSIM) to compare original and forged images and measure visual differences.</a:t>
            </a:r>
          </a:p>
          <a:p>
            <a:pPr lvl="1"/>
            <a:r>
              <a:rPr lang="en-US" sz="1400" b="1" i="1" dirty="0">
                <a:solidFill>
                  <a:schemeClr val="tx1"/>
                </a:solidFill>
                <a:latin typeface="Times New Roman" panose="02020603050405020304" pitchFamily="18" charset="0"/>
                <a:cs typeface="Times New Roman" panose="02020603050405020304" pitchFamily="18" charset="0"/>
              </a:rPr>
              <a:t>Highlight Forged Areas:</a:t>
            </a:r>
            <a:r>
              <a:rPr lang="en-US" sz="1400" i="1" dirty="0">
                <a:solidFill>
                  <a:schemeClr val="tx1"/>
                </a:solidFill>
                <a:latin typeface="Times New Roman" panose="02020603050405020304" pitchFamily="18" charset="0"/>
                <a:cs typeface="Times New Roman" panose="02020603050405020304" pitchFamily="18" charset="0"/>
              </a:rPr>
              <a:t> Visualize and highlight manipulated regions in forged images for easy identification.</a:t>
            </a:r>
          </a:p>
          <a:p>
            <a:pPr lvl="1"/>
            <a:r>
              <a:rPr lang="en-US" sz="1400" b="1" i="1" dirty="0">
                <a:solidFill>
                  <a:schemeClr val="tx1"/>
                </a:solidFill>
                <a:latin typeface="Times New Roman" panose="02020603050405020304" pitchFamily="18" charset="0"/>
                <a:cs typeface="Times New Roman" panose="02020603050405020304" pitchFamily="18" charset="0"/>
              </a:rPr>
              <a:t>Provide Scalable Solutions:</a:t>
            </a:r>
            <a:r>
              <a:rPr lang="en-US" sz="1400" i="1" dirty="0">
                <a:solidFill>
                  <a:schemeClr val="tx1"/>
                </a:solidFill>
                <a:latin typeface="Times New Roman" panose="02020603050405020304" pitchFamily="18" charset="0"/>
                <a:cs typeface="Times New Roman" panose="02020603050405020304" pitchFamily="18" charset="0"/>
              </a:rPr>
              <a:t> Ensure the system can process large datasets efficiently and in real-time.</a:t>
            </a:r>
            <a:endParaRPr lang="en-IN" sz="1400" i="1" dirty="0">
              <a:solidFill>
                <a:schemeClr val="tx1"/>
              </a:solidFill>
            </a:endParaRPr>
          </a:p>
        </p:txBody>
      </p:sp>
      <p:pic>
        <p:nvPicPr>
          <p:cNvPr id="4" name="Picture 3" descr="C:\Users\admin\Downloads\Header Engineering.jpg">
            <a:extLst>
              <a:ext uri="{FF2B5EF4-FFF2-40B4-BE49-F238E27FC236}">
                <a16:creationId xmlns:a16="http://schemas.microsoft.com/office/drawing/2014/main" id="{6AA04099-3A5A-4947-83D7-49167241F33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39232"/>
            <a:ext cx="9923929" cy="1739569"/>
          </a:xfrm>
          <a:prstGeom prst="rect">
            <a:avLst/>
          </a:prstGeom>
          <a:noFill/>
          <a:ln>
            <a:noFill/>
          </a:ln>
        </p:spPr>
      </p:pic>
      <p:pic>
        <p:nvPicPr>
          <p:cNvPr id="5" name="Picture 4" descr="C:\Users\admin\Downloads\Header Engineering.jpg">
            <a:extLst>
              <a:ext uri="{FF2B5EF4-FFF2-40B4-BE49-F238E27FC236}">
                <a16:creationId xmlns:a16="http://schemas.microsoft.com/office/drawing/2014/main" id="{927FAA7B-90D3-4142-B09E-582CD1B962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74742"/>
            <a:ext cx="9923929" cy="1739569"/>
          </a:xfrm>
          <a:prstGeom prst="rect">
            <a:avLst/>
          </a:prstGeom>
          <a:noFill/>
          <a:ln>
            <a:noFill/>
          </a:ln>
        </p:spPr>
      </p:pic>
    </p:spTree>
    <p:extLst>
      <p:ext uri="{BB962C8B-B14F-4D97-AF65-F5344CB8AC3E}">
        <p14:creationId xmlns:p14="http://schemas.microsoft.com/office/powerpoint/2010/main" val="368489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admin\Downloads\Header Engineering.jpg">
            <a:extLst>
              <a:ext uri="{FF2B5EF4-FFF2-40B4-BE49-F238E27FC236}">
                <a16:creationId xmlns:a16="http://schemas.microsoft.com/office/drawing/2014/main" id="{41CB7BB4-FF7A-42E9-9BEB-098CFD63154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174840"/>
            <a:ext cx="9923929" cy="1739569"/>
          </a:xfrm>
          <a:prstGeom prst="rect">
            <a:avLst/>
          </a:prstGeom>
          <a:noFill/>
          <a:ln>
            <a:noFill/>
          </a:ln>
        </p:spPr>
      </p:pic>
      <p:pic>
        <p:nvPicPr>
          <p:cNvPr id="10" name="Picture 9" descr="C:\Users\admin\Downloads\Header Engineering.jpg">
            <a:extLst>
              <a:ext uri="{FF2B5EF4-FFF2-40B4-BE49-F238E27FC236}">
                <a16:creationId xmlns:a16="http://schemas.microsoft.com/office/drawing/2014/main" id="{892A7549-F432-41E0-ABC4-86AA2D20A7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139330"/>
            <a:ext cx="9923929" cy="1739569"/>
          </a:xfrm>
          <a:prstGeom prst="rect">
            <a:avLst/>
          </a:prstGeom>
          <a:noFill/>
          <a:ln>
            <a:noFill/>
          </a:ln>
        </p:spPr>
      </p:pic>
      <p:pic>
        <p:nvPicPr>
          <p:cNvPr id="13" name="Content Placeholder 12">
            <a:extLst>
              <a:ext uri="{FF2B5EF4-FFF2-40B4-BE49-F238E27FC236}">
                <a16:creationId xmlns:a16="http://schemas.microsoft.com/office/drawing/2014/main" id="{9D109F20-7747-42D7-860C-96B35218187E}"/>
              </a:ext>
            </a:extLst>
          </p:cNvPr>
          <p:cNvPicPr>
            <a:picLocks noGrp="1" noChangeAspect="1"/>
          </p:cNvPicPr>
          <p:nvPr>
            <p:ph sz="half" idx="2"/>
          </p:nvPr>
        </p:nvPicPr>
        <p:blipFill>
          <a:blip r:embed="rId3"/>
          <a:stretch>
            <a:fillRect/>
          </a:stretch>
        </p:blipFill>
        <p:spPr>
          <a:xfrm>
            <a:off x="2281386" y="2586976"/>
            <a:ext cx="2543176" cy="3881437"/>
          </a:xfrm>
        </p:spPr>
      </p:pic>
      <p:pic>
        <p:nvPicPr>
          <p:cNvPr id="16" name="Content Placeholder 15">
            <a:extLst>
              <a:ext uri="{FF2B5EF4-FFF2-40B4-BE49-F238E27FC236}">
                <a16:creationId xmlns:a16="http://schemas.microsoft.com/office/drawing/2014/main" id="{E2B00BA5-374D-4B26-8C54-020BB621AE02}"/>
              </a:ext>
            </a:extLst>
          </p:cNvPr>
          <p:cNvPicPr>
            <a:picLocks noGrp="1" noChangeAspect="1"/>
          </p:cNvPicPr>
          <p:nvPr>
            <p:ph sz="half" idx="1"/>
          </p:nvPr>
        </p:nvPicPr>
        <p:blipFill>
          <a:blip r:embed="rId4"/>
          <a:stretch>
            <a:fillRect/>
          </a:stretch>
        </p:blipFill>
        <p:spPr>
          <a:xfrm>
            <a:off x="6306554" y="2586976"/>
            <a:ext cx="2543176" cy="3881436"/>
          </a:xfrm>
          <a:prstGeom prst="rect">
            <a:avLst/>
          </a:prstGeom>
        </p:spPr>
      </p:pic>
      <p:sp>
        <p:nvSpPr>
          <p:cNvPr id="17" name="TextBox 16">
            <a:extLst>
              <a:ext uri="{FF2B5EF4-FFF2-40B4-BE49-F238E27FC236}">
                <a16:creationId xmlns:a16="http://schemas.microsoft.com/office/drawing/2014/main" id="{E2F94B6C-99E8-461E-92AC-9198F95778E6}"/>
              </a:ext>
            </a:extLst>
          </p:cNvPr>
          <p:cNvSpPr txBox="1"/>
          <p:nvPr/>
        </p:nvSpPr>
        <p:spPr>
          <a:xfrm>
            <a:off x="2281386" y="2006051"/>
            <a:ext cx="2406316"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Raw Image:</a:t>
            </a:r>
          </a:p>
        </p:txBody>
      </p:sp>
      <p:sp>
        <p:nvSpPr>
          <p:cNvPr id="18" name="TextBox 17">
            <a:extLst>
              <a:ext uri="{FF2B5EF4-FFF2-40B4-BE49-F238E27FC236}">
                <a16:creationId xmlns:a16="http://schemas.microsoft.com/office/drawing/2014/main" id="{CB22BB26-C28A-4597-AD20-9F185A531135}"/>
              </a:ext>
            </a:extLst>
          </p:cNvPr>
          <p:cNvSpPr txBox="1"/>
          <p:nvPr/>
        </p:nvSpPr>
        <p:spPr>
          <a:xfrm>
            <a:off x="6306554" y="2066026"/>
            <a:ext cx="262569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Forged Image:</a:t>
            </a:r>
          </a:p>
        </p:txBody>
      </p:sp>
    </p:spTree>
    <p:extLst>
      <p:ext uri="{BB962C8B-B14F-4D97-AF65-F5344CB8AC3E}">
        <p14:creationId xmlns:p14="http://schemas.microsoft.com/office/powerpoint/2010/main" val="289476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dmin\Downloads\Header Engineering.jpg">
            <a:extLst>
              <a:ext uri="{FF2B5EF4-FFF2-40B4-BE49-F238E27FC236}">
                <a16:creationId xmlns:a16="http://schemas.microsoft.com/office/drawing/2014/main" id="{64734171-642A-498B-95B7-9A8169B4823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34035" y="174840"/>
            <a:ext cx="9923929" cy="1739569"/>
          </a:xfrm>
          <a:prstGeom prst="rect">
            <a:avLst/>
          </a:prstGeom>
          <a:noFill/>
          <a:ln>
            <a:noFill/>
          </a:ln>
        </p:spPr>
      </p:pic>
      <p:sp>
        <p:nvSpPr>
          <p:cNvPr id="5" name="TextBox 4">
            <a:extLst>
              <a:ext uri="{FF2B5EF4-FFF2-40B4-BE49-F238E27FC236}">
                <a16:creationId xmlns:a16="http://schemas.microsoft.com/office/drawing/2014/main" id="{25F44963-680C-4C12-8288-525F70E7E072}"/>
              </a:ext>
            </a:extLst>
          </p:cNvPr>
          <p:cNvSpPr txBox="1"/>
          <p:nvPr/>
        </p:nvSpPr>
        <p:spPr>
          <a:xfrm>
            <a:off x="1134034" y="2317072"/>
            <a:ext cx="442936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Snap-Shot of Project:</a:t>
            </a:r>
            <a:endParaRPr lang="en-IN" sz="24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8CF5C6B-50A4-4287-94DB-B76C76B545EA}"/>
              </a:ext>
            </a:extLst>
          </p:cNvPr>
          <p:cNvPicPr>
            <a:picLocks noGrp="1" noChangeAspect="1"/>
          </p:cNvPicPr>
          <p:nvPr>
            <p:ph idx="1"/>
          </p:nvPr>
        </p:nvPicPr>
        <p:blipFill>
          <a:blip r:embed="rId3"/>
          <a:stretch>
            <a:fillRect/>
          </a:stretch>
        </p:blipFill>
        <p:spPr>
          <a:xfrm>
            <a:off x="1134034" y="2801723"/>
            <a:ext cx="4529265" cy="3881437"/>
          </a:xfrm>
        </p:spPr>
      </p:pic>
      <p:pic>
        <p:nvPicPr>
          <p:cNvPr id="10" name="Picture 9">
            <a:extLst>
              <a:ext uri="{FF2B5EF4-FFF2-40B4-BE49-F238E27FC236}">
                <a16:creationId xmlns:a16="http://schemas.microsoft.com/office/drawing/2014/main" id="{53C90E5A-AFD0-4C31-BFD7-3B7F7294AA09}"/>
              </a:ext>
            </a:extLst>
          </p:cNvPr>
          <p:cNvPicPr>
            <a:picLocks noChangeAspect="1"/>
          </p:cNvPicPr>
          <p:nvPr/>
        </p:nvPicPr>
        <p:blipFill>
          <a:blip r:embed="rId4"/>
          <a:stretch>
            <a:fillRect/>
          </a:stretch>
        </p:blipFill>
        <p:spPr>
          <a:xfrm>
            <a:off x="5663299" y="2801723"/>
            <a:ext cx="4257522" cy="3881437"/>
          </a:xfrm>
          <a:prstGeom prst="rect">
            <a:avLst/>
          </a:prstGeom>
        </p:spPr>
      </p:pic>
    </p:spTree>
    <p:extLst>
      <p:ext uri="{BB962C8B-B14F-4D97-AF65-F5344CB8AC3E}">
        <p14:creationId xmlns:p14="http://schemas.microsoft.com/office/powerpoint/2010/main" val="427769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10">
            <a:extLst>
              <a:ext uri="{FF2B5EF4-FFF2-40B4-BE49-F238E27FC236}">
                <a16:creationId xmlns:a16="http://schemas.microsoft.com/office/drawing/2014/main" id="{1CE2B833-7A20-405C-B2AB-C3A86834B5C8}"/>
              </a:ext>
            </a:extLst>
          </p:cNvPr>
          <p:cNvPicPr>
            <a:picLocks noChangeAspect="1"/>
          </p:cNvPicPr>
          <p:nvPr/>
        </p:nvPicPr>
        <p:blipFill>
          <a:blip r:embed="rId2"/>
          <a:stretch>
            <a:fillRect/>
          </a:stretch>
        </p:blipFill>
        <p:spPr>
          <a:xfrm>
            <a:off x="1400316" y="1527994"/>
            <a:ext cx="9391367" cy="5091797"/>
          </a:xfrm>
          <a:prstGeom prst="rect">
            <a:avLst/>
          </a:prstGeom>
        </p:spPr>
      </p:pic>
      <p:sp>
        <p:nvSpPr>
          <p:cNvPr id="6" name="TextBox 5">
            <a:extLst>
              <a:ext uri="{FF2B5EF4-FFF2-40B4-BE49-F238E27FC236}">
                <a16:creationId xmlns:a16="http://schemas.microsoft.com/office/drawing/2014/main" id="{BBE62A82-3990-47D4-AAAB-D9E11CF74DD4}"/>
              </a:ext>
            </a:extLst>
          </p:cNvPr>
          <p:cNvSpPr txBox="1"/>
          <p:nvPr/>
        </p:nvSpPr>
        <p:spPr>
          <a:xfrm>
            <a:off x="1400316" y="830162"/>
            <a:ext cx="355172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SSIM Score:</a:t>
            </a:r>
          </a:p>
        </p:txBody>
      </p:sp>
    </p:spTree>
    <p:extLst>
      <p:ext uri="{BB962C8B-B14F-4D97-AF65-F5344CB8AC3E}">
        <p14:creationId xmlns:p14="http://schemas.microsoft.com/office/powerpoint/2010/main" val="23502475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2.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41CBB0-BAA0-4983-8F2B-E10AF3358DA8}">
  <ds:schemaRefs>
    <ds:schemaRef ds:uri="16c05727-aa75-4e4a-9b5f-8a80a1165891"/>
    <ds:schemaRef ds:uri="http://www.w3.org/XML/1998/namespace"/>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71af3243-3dd4-4a8d-8c0d-dd76da1f02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547</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PowerPoint Presentation</vt:lpstr>
      <vt:lpstr>Problem statement </vt:lpstr>
      <vt:lpstr>KEY CHALLENGES</vt:lpstr>
      <vt:lpstr>In machine learning, image forgery detection uses computers to automatically spot fake or  edited images. By training the computer with many examples of both real and fake images,  the machine learns to find patterns that show when an image has been changed. This can  include using advanced techniques like deep learning, where the computer looks at different  parts of the image to understand if it’s been tampered with. This area is important for things  like checking news photos, online content, or any place where it's important to know  if an image is real or not..       </vt:lpstr>
      <vt:lpstr>Problem  Identification:</vt:lpstr>
      <vt:lpstr>OBJECTIVES</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2024-09-03T05:08:34Z</dcterms:created>
  <dcterms:modified xsi:type="dcterms:W3CDTF">2024-12-09T06:19:34Z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