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3" name="Shape 123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4" name="Shape 124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5" name="Shape 125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4" name="Shape 134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1041138"/>
            <a:ext cx="12192001" cy="262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Shape 7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3" name="Shape 93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ctrTitle"/>
          </p:nvPr>
        </p:nvSpPr>
        <p:spPr>
          <a:xfrm>
            <a:off x="406400" y="2497666"/>
            <a:ext cx="12192001" cy="2705101"/>
          </a:xfrm>
          <a:prstGeom prst="rect">
            <a:avLst/>
          </a:prstGeom>
        </p:spPr>
        <p:txBody>
          <a:bodyPr/>
          <a:lstStyle/>
          <a:p>
            <a:pPr algn="ctr" defTabSz="388620">
              <a:lnSpc>
                <a:spcPct val="100000"/>
              </a:lnSpc>
              <a:defRPr b="1" cap="none" sz="4080">
                <a:latin typeface="Helvetica"/>
                <a:ea typeface="Helvetica"/>
                <a:cs typeface="Helvetica"/>
                <a:sym typeface="Helvetica"/>
              </a:defRPr>
            </a:pPr>
            <a:r>
              <a:t>OpenIoT: </a:t>
            </a:r>
          </a:p>
          <a:p>
            <a:pPr algn="ctr" defTabSz="388620">
              <a:lnSpc>
                <a:spcPct val="100000"/>
              </a:lnSpc>
              <a:defRPr b="1" cap="none" sz="4080">
                <a:latin typeface="Helvetica"/>
                <a:ea typeface="Helvetica"/>
                <a:cs typeface="Helvetica"/>
                <a:sym typeface="Helvetica"/>
              </a:defRPr>
            </a:pPr>
            <a:r>
              <a:t>Open Source Internet-of-Things in the Cloud</a:t>
            </a:r>
          </a:p>
          <a:p>
            <a:pPr algn="ctr" defTabSz="388620">
              <a:lnSpc>
                <a:spcPct val="100000"/>
              </a:lnSpc>
              <a:defRPr cap="none" sz="4080">
                <a:solidFill>
                  <a:srgbClr val="FDFD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ctr" defTabSz="388620">
              <a:lnSpc>
                <a:spcPct val="100000"/>
              </a:lnSpc>
              <a:defRPr cap="none" sz="2380">
                <a:solidFill>
                  <a:srgbClr val="FDFD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 Researchgate Publication by Prem Prakash Jayaraman and Ivana Podnar Zarko</a:t>
            </a:r>
          </a:p>
        </p:txBody>
      </p:sp>
      <p:sp>
        <p:nvSpPr>
          <p:cNvPr id="168" name="Shape 168"/>
          <p:cNvSpPr/>
          <p:nvPr>
            <p:ph type="subTitle" sz="quarter" idx="1"/>
          </p:nvPr>
        </p:nvSpPr>
        <p:spPr>
          <a:xfrm>
            <a:off x="406399" y="6180666"/>
            <a:ext cx="12192001" cy="1803401"/>
          </a:xfrm>
          <a:prstGeom prst="rect">
            <a:avLst/>
          </a:prstGeom>
        </p:spPr>
        <p:txBody>
          <a:bodyPr/>
          <a:lstStyle/>
          <a:p>
            <a:pPr algn="ctr" defTabSz="233679">
              <a:spcBef>
                <a:spcPts val="900"/>
              </a:spcBef>
              <a:defRPr sz="2160"/>
            </a:pPr>
            <a:r>
              <a:t>A summary.</a:t>
            </a:r>
          </a:p>
          <a:p>
            <a:pPr defTabSz="233679">
              <a:spcBef>
                <a:spcPts val="900"/>
              </a:spcBef>
              <a:defRPr sz="640"/>
            </a:pPr>
          </a:p>
          <a:p>
            <a:pPr lvl="8" marL="0" indent="731520" defTabSz="233679">
              <a:lnSpc>
                <a:spcPct val="80000"/>
              </a:lnSpc>
              <a:spcBef>
                <a:spcPts val="900"/>
              </a:spcBef>
              <a:buClrTx/>
              <a:buSzTx/>
              <a:buFontTx/>
              <a:buNone/>
              <a:defRPr cap="all" sz="64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                                                                                                            </a:t>
            </a:r>
          </a:p>
          <a:p>
            <a:pPr lvl="8" marL="0" indent="731520" defTabSz="233679">
              <a:lnSpc>
                <a:spcPct val="80000"/>
              </a:lnSpc>
              <a:spcBef>
                <a:spcPts val="900"/>
              </a:spcBef>
              <a:buClrTx/>
              <a:buSzTx/>
              <a:buFontTx/>
              <a:buNone/>
              <a:defRPr cap="all" sz="64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  <a:p>
            <a:pPr lvl="8" marL="0" indent="731520" defTabSz="233679">
              <a:lnSpc>
                <a:spcPct val="80000"/>
              </a:lnSpc>
              <a:spcBef>
                <a:spcPts val="900"/>
              </a:spcBef>
              <a:buClrTx/>
              <a:buSzTx/>
              <a:buFontTx/>
              <a:buNone/>
              <a:defRPr cap="all" sz="64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  <a:p>
            <a:pPr lvl="8" marL="0" indent="731520" algn="r" defTabSz="233679">
              <a:lnSpc>
                <a:spcPct val="80000"/>
              </a:lnSpc>
              <a:spcBef>
                <a:spcPts val="900"/>
              </a:spcBef>
              <a:buClrTx/>
              <a:buSzTx/>
              <a:buFontTx/>
              <a:buNone/>
              <a:defRPr cap="all" sz="64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                                                                                     </a:t>
            </a:r>
            <a:r>
              <a:rPr sz="1680"/>
              <a:t>       Presented by :</a:t>
            </a:r>
            <a:endParaRPr sz="1680"/>
          </a:p>
          <a:p>
            <a:pPr lvl="8" marL="0" indent="731520" algn="r" defTabSz="233679">
              <a:lnSpc>
                <a:spcPct val="80000"/>
              </a:lnSpc>
              <a:spcBef>
                <a:spcPts val="900"/>
              </a:spcBef>
              <a:buClrTx/>
              <a:buSzTx/>
              <a:buFontTx/>
              <a:buNone/>
              <a:defRPr cap="all" sz="168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                                                                                                            Sangramsingh Kardekar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406400" y="1133011"/>
            <a:ext cx="12192001" cy="1179911"/>
          </a:xfrm>
          <a:prstGeom prst="rect">
            <a:avLst/>
          </a:prstGeom>
        </p:spPr>
        <p:txBody>
          <a:bodyPr lIns="63500" tIns="63500" rIns="63500" bIns="63500"/>
          <a:lstStyle>
            <a:lvl1pPr>
              <a:defRPr sz="6700"/>
            </a:lvl1pPr>
          </a:lstStyle>
          <a:p>
            <a:pPr/>
            <a:r>
              <a:t>Agenda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406399" y="2218266"/>
            <a:ext cx="12192001" cy="6108701"/>
          </a:xfrm>
          <a:prstGeom prst="rect">
            <a:avLst/>
          </a:prstGeom>
          <a:ln w="25400">
            <a:solidFill>
              <a:srgbClr val="5B5854"/>
            </a:solidFill>
          </a:ln>
        </p:spPr>
        <p:txBody>
          <a:bodyPr lIns="25400" tIns="25400" rIns="25400" bIns="25400" anchor="ctr"/>
          <a:lstStyle/>
          <a:p>
            <a:pPr marL="266700" indent="-266700" defTabSz="496570">
              <a:lnSpc>
                <a:spcPct val="200000"/>
              </a:lnSpc>
              <a:spcBef>
                <a:spcPts val="0"/>
              </a:spcBef>
              <a:buClrTx/>
              <a:buSzPct val="40000"/>
              <a:buFontTx/>
              <a:buBlip>
                <a:blip r:embed="rId2"/>
              </a:buBlip>
              <a:defRPr sz="3825">
                <a:solidFill>
                  <a:srgbClr val="A6AAA9"/>
                </a:solidFill>
                <a:effectLst>
                  <a:outerShdw sx="100000" sy="100000" kx="0" ky="0" algn="b" rotWithShape="0" blurRad="21590" dist="203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OpenIoT Overview - The what and why</a:t>
            </a:r>
          </a:p>
          <a:p>
            <a:pPr marL="266700" indent="-266700" defTabSz="496570">
              <a:lnSpc>
                <a:spcPct val="200000"/>
              </a:lnSpc>
              <a:spcBef>
                <a:spcPts val="0"/>
              </a:spcBef>
              <a:buClrTx/>
              <a:buSzPct val="40000"/>
              <a:buFontTx/>
              <a:buBlip>
                <a:blip r:embed="rId2"/>
              </a:buBlip>
              <a:defRPr sz="3825">
                <a:solidFill>
                  <a:srgbClr val="A6AAA9"/>
                </a:solidFill>
                <a:effectLst>
                  <a:outerShdw sx="100000" sy="100000" kx="0" ky="0" algn="b" rotWithShape="0" blurRad="21590" dist="203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The OpenIoT platform</a:t>
            </a:r>
          </a:p>
          <a:p>
            <a:pPr marL="266700" indent="-266700" defTabSz="496570">
              <a:lnSpc>
                <a:spcPct val="200000"/>
              </a:lnSpc>
              <a:spcBef>
                <a:spcPts val="0"/>
              </a:spcBef>
              <a:buClrTx/>
              <a:buSzPct val="40000"/>
              <a:buFontTx/>
              <a:buBlip>
                <a:blip r:embed="rId2"/>
              </a:buBlip>
              <a:defRPr sz="3825">
                <a:solidFill>
                  <a:srgbClr val="A6AAA9"/>
                </a:solidFill>
                <a:effectLst>
                  <a:outerShdw sx="100000" sy="100000" kx="0" ky="0" algn="b" rotWithShape="0" blurRad="21590" dist="203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OpenIoT ontology </a:t>
            </a:r>
          </a:p>
          <a:p>
            <a:pPr marL="266700" indent="-266700" defTabSz="496570">
              <a:lnSpc>
                <a:spcPct val="200000"/>
              </a:lnSpc>
              <a:spcBef>
                <a:spcPts val="0"/>
              </a:spcBef>
              <a:buClrTx/>
              <a:buSzPct val="40000"/>
              <a:buFontTx/>
              <a:buBlip>
                <a:blip r:embed="rId2"/>
              </a:buBlip>
              <a:defRPr sz="3825">
                <a:solidFill>
                  <a:srgbClr val="A6AAA9"/>
                </a:solidFill>
                <a:effectLst>
                  <a:outerShdw sx="100000" sy="100000" kx="0" ky="0" algn="b" rotWithShape="0" blurRad="21590" dist="203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Features and capabilities</a:t>
            </a:r>
          </a:p>
          <a:p>
            <a:pPr marL="266700" indent="-266700" defTabSz="496570">
              <a:lnSpc>
                <a:spcPct val="200000"/>
              </a:lnSpc>
              <a:spcBef>
                <a:spcPts val="0"/>
              </a:spcBef>
              <a:buClrTx/>
              <a:buSzPct val="40000"/>
              <a:buFontTx/>
              <a:buBlip>
                <a:blip r:embed="rId2"/>
              </a:buBlip>
              <a:defRPr sz="3825">
                <a:solidFill>
                  <a:srgbClr val="A6AAA9"/>
                </a:solidFill>
                <a:effectLst>
                  <a:outerShdw sx="100000" sy="100000" kx="0" ky="0" algn="b" rotWithShape="0" blurRad="21590" dist="203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The OpenIoT IDE and successful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6-02-20 at 8.40.08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210" t="0" r="7210" b="0"/>
          <a:stretch>
            <a:fillRect/>
          </a:stretch>
        </p:blipFill>
        <p:spPr>
          <a:xfrm>
            <a:off x="913606" y="-5557"/>
            <a:ext cx="11177463" cy="97646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06400" y="1225549"/>
            <a:ext cx="12192000" cy="1061158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Openiot ontology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A sensor is not just a physical device.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It is anything that can estimate or calculate the value of something.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OpenIoT Ontology thus links together the device, what it measures and the functions + processing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This is what makes it middleware.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Data from virtual sensors is stored as linked data in RDF and queried using SPARQL.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6-02-20 at 12.26.41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516" r="0" b="451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9" name="Shape 179"/>
          <p:cNvSpPr/>
          <p:nvPr>
            <p:ph type="body" sz="quarter" idx="1"/>
          </p:nvPr>
        </p:nvSpPr>
        <p:spPr>
          <a:xfrm>
            <a:off x="8188788" y="6883400"/>
            <a:ext cx="4678562" cy="1803401"/>
          </a:xfrm>
          <a:prstGeom prst="rect">
            <a:avLst/>
          </a:prstGeom>
        </p:spPr>
        <p:txBody>
          <a:bodyPr/>
          <a:lstStyle>
            <a:lvl1pPr defTabSz="473201">
              <a:spcBef>
                <a:spcPts val="1800"/>
              </a:spcBef>
              <a:defRPr sz="4374">
                <a:solidFill>
                  <a:srgbClr val="3C3E3D"/>
                </a:solidFill>
              </a:defRPr>
            </a:lvl1pPr>
          </a:lstStyle>
          <a:p>
            <a:pPr/>
            <a:r>
              <a:t>publish/subscribe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 IDE and quality management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OpenIoT IDE is a zero-programming environment.</a:t>
            </a:r>
          </a:p>
          <a:p>
            <a:pPr/>
            <a:r>
              <a:t>CUPUS seamlessly manages mobile sensors by making th sensors announce their data sources each time they enter a new geographic area</a:t>
            </a:r>
          </a:p>
          <a:p>
            <a:pPr/>
            <a:r>
              <a:t>It can also create a  new virtual sensor each time the mobile device enters a new geographic area.</a:t>
            </a:r>
          </a:p>
          <a:p>
            <a:pPr/>
            <a:r>
              <a:t>OpenIoT addresses quality concerns (energy efficiency, network resource consumption, latency etc).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p-o-c applications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phenonet experiment needed real-time data collection and annotation. </a:t>
            </a:r>
          </a:p>
          <a:p>
            <a:pPr/>
            <a:r>
              <a:t>The urban crowd sensing application involved people wearing sensors moving around a city. OpenIoT’s inbuilt supports for mobile sensors facilitated this.</a:t>
            </a:r>
          </a:p>
          <a:p>
            <a:pPr/>
            <a:r>
              <a:t>OpenIoT helped the Smart Campus application converge all static data and sensor data into one cyber-physical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8" name="Shape 18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89" name="Shape 189"/>
          <p:cNvSpPr/>
          <p:nvPr>
            <p:ph type="body" idx="4294967295"/>
          </p:nvPr>
        </p:nvSpPr>
        <p:spPr>
          <a:xfrm>
            <a:off x="406400" y="2607733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101111"/>
                </a:solidFill>
              </a:defRPr>
            </a:pPr>
            <a:r>
              <a:t>OpenIoT is thus currently the best and most streamlined platform for IoT application deployment and management; at both a small and a large scale.</a:t>
            </a:r>
          </a:p>
          <a:p>
            <a:pPr>
              <a:defRPr sz="3600">
                <a:solidFill>
                  <a:srgbClr val="101111"/>
                </a:solidFill>
              </a:defRPr>
            </a:pPr>
            <a:r>
              <a:t>With its seamless integration of the cloud and sensors, it is future-proof and is here to stay.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