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64"/>
  </p:notesMasterIdLst>
  <p:sldIdLst>
    <p:sldId id="256" r:id="rId2"/>
    <p:sldId id="277" r:id="rId3"/>
    <p:sldId id="336"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334"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35" r:id="rId55"/>
    <p:sldId id="327" r:id="rId56"/>
    <p:sldId id="328" r:id="rId57"/>
    <p:sldId id="329" r:id="rId58"/>
    <p:sldId id="330" r:id="rId59"/>
    <p:sldId id="331" r:id="rId60"/>
    <p:sldId id="332" r:id="rId61"/>
    <p:sldId id="333" r:id="rId62"/>
    <p:sldId id="259" r:id="rId63"/>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71" autoAdjust="0"/>
  </p:normalViewPr>
  <p:slideViewPr>
    <p:cSldViewPr>
      <p:cViewPr varScale="1">
        <p:scale>
          <a:sx n="58" d="100"/>
          <a:sy n="58" d="100"/>
        </p:scale>
        <p:origin x="762" y="78"/>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9730-4236-86B8-758BF5D0F29E}"/>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9730-4236-86B8-758BF5D0F29E}"/>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9730-4236-86B8-758BF5D0F29E}"/>
            </c:ext>
          </c:extLst>
        </c:ser>
        <c:dLbls>
          <c:showLegendKey val="0"/>
          <c:showVal val="0"/>
          <c:showCatName val="0"/>
          <c:showSerName val="0"/>
          <c:showPercent val="0"/>
          <c:showBubbleSize val="0"/>
        </c:dLbls>
        <c:gapWidth val="150"/>
        <c:shape val="box"/>
        <c:axId val="161780208"/>
        <c:axId val="161780592"/>
        <c:axId val="0"/>
      </c:bar3DChart>
      <c:catAx>
        <c:axId val="161780208"/>
        <c:scaling>
          <c:orientation val="minMax"/>
        </c:scaling>
        <c:delete val="0"/>
        <c:axPos val="b"/>
        <c:numFmt formatCode="General" sourceLinked="0"/>
        <c:majorTickMark val="out"/>
        <c:minorTickMark val="none"/>
        <c:tickLblPos val="nextTo"/>
        <c:crossAx val="161780592"/>
        <c:crosses val="autoZero"/>
        <c:auto val="1"/>
        <c:lblAlgn val="ctr"/>
        <c:lblOffset val="100"/>
        <c:noMultiLvlLbl val="0"/>
      </c:catAx>
      <c:valAx>
        <c:axId val="161780592"/>
        <c:scaling>
          <c:orientation val="minMax"/>
        </c:scaling>
        <c:delete val="1"/>
        <c:axPos val="l"/>
        <c:majorGridlines/>
        <c:numFmt formatCode="0" sourceLinked="1"/>
        <c:majorTickMark val="out"/>
        <c:minorTickMark val="none"/>
        <c:tickLblPos val="nextTo"/>
        <c:crossAx val="161780208"/>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EF24-41A0-B260-A2FA869D135C}"/>
              </c:ext>
            </c:extLst>
          </c:dPt>
          <c:dPt>
            <c:idx val="1"/>
            <c:bubble3D val="0"/>
            <c:spPr>
              <a:solidFill>
                <a:srgbClr val="F1AC35"/>
              </a:solidFill>
            </c:spPr>
            <c:extLst>
              <c:ext xmlns:c16="http://schemas.microsoft.com/office/drawing/2014/chart" uri="{C3380CC4-5D6E-409C-BE32-E72D297353CC}">
                <c16:uniqueId val="{00000003-EF24-41A0-B260-A2FA869D135C}"/>
              </c:ext>
            </c:extLst>
          </c:dPt>
          <c:dPt>
            <c:idx val="2"/>
            <c:bubble3D val="0"/>
            <c:spPr>
              <a:solidFill>
                <a:schemeClr val="bg1">
                  <a:lumMod val="50000"/>
                </a:schemeClr>
              </a:solidFill>
            </c:spPr>
            <c:extLst>
              <c:ext xmlns:c16="http://schemas.microsoft.com/office/drawing/2014/chart" uri="{C3380CC4-5D6E-409C-BE32-E72D297353CC}">
                <c16:uniqueId val="{00000005-EF24-41A0-B260-A2FA869D135C}"/>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EF24-41A0-B260-A2FA869D135C}"/>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11/14/2018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normAutofit fontScale="92500" lnSpcReduction="10000"/>
          </a:bodyPr>
          <a:lstStyle/>
          <a:p>
            <a:r>
              <a:rPr lang="en-US" dirty="0" smtClean="0"/>
              <a:t>At HCL                               </a:t>
            </a:r>
            <a:r>
              <a:rPr lang="en-US" sz="4000" dirty="0" smtClean="0"/>
              <a:t>Java - Basic</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
        <p:nvSpPr>
          <p:cNvPr id="4" name="Text Placeholder 1"/>
          <p:cNvSpPr txBox="1">
            <a:spLocks/>
          </p:cNvSpPr>
          <p:nvPr/>
        </p:nvSpPr>
        <p:spPr>
          <a:xfrm>
            <a:off x="2133600" y="7086600"/>
            <a:ext cx="7924800" cy="609600"/>
          </a:xfrm>
          <a:prstGeom prst="rect">
            <a:avLst/>
          </a:prstGeom>
        </p:spPr>
        <p:txBody>
          <a:bodyPr>
            <a:normAutofit/>
          </a:bodyPr>
          <a:lstStyle>
            <a:lvl1pPr marL="0" indent="0" algn="l" defTabSz="1463040" rtl="0" eaLnBrk="1" latinLnBrk="0" hangingPunct="1">
              <a:spcBef>
                <a:spcPct val="20000"/>
              </a:spcBef>
              <a:buFont typeface="Arial"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algn="r"/>
            <a:r>
              <a:rPr lang="en-US" dirty="0" smtClean="0"/>
              <a:t>Sangram Swain</a:t>
            </a:r>
            <a:endParaRPr lang="en-US" dirty="0"/>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 loop statement allows us to execute a statement or group of statements multiple times and following is the general form of a loop statement in most of the programming languages:</a:t>
            </a:r>
          </a:p>
          <a:p>
            <a:endParaRPr lang="en-US" dirty="0"/>
          </a:p>
        </p:txBody>
      </p:sp>
      <p:sp>
        <p:nvSpPr>
          <p:cNvPr id="5" name="Text Placeholder 4"/>
          <p:cNvSpPr>
            <a:spLocks noGrp="1"/>
          </p:cNvSpPr>
          <p:nvPr>
            <p:ph type="body" sz="quarter" idx="13"/>
          </p:nvPr>
        </p:nvSpPr>
        <p:spPr/>
        <p:txBody>
          <a:bodyPr/>
          <a:lstStyle/>
          <a:p>
            <a:r>
              <a:rPr lang="en-US" dirty="0"/>
              <a:t>Java - Loop</a:t>
            </a:r>
          </a:p>
        </p:txBody>
      </p:sp>
      <p:pic>
        <p:nvPicPr>
          <p:cNvPr id="4" name="Picture 3"/>
          <p:cNvPicPr>
            <a:picLocks noChangeAspect="1"/>
          </p:cNvPicPr>
          <p:nvPr/>
        </p:nvPicPr>
        <p:blipFill>
          <a:blip r:embed="rId2"/>
          <a:stretch>
            <a:fillRect/>
          </a:stretch>
        </p:blipFill>
        <p:spPr>
          <a:xfrm>
            <a:off x="5534025" y="3552825"/>
            <a:ext cx="3228975" cy="3914775"/>
          </a:xfrm>
          <a:prstGeom prst="rect">
            <a:avLst/>
          </a:prstGeom>
        </p:spPr>
      </p:pic>
    </p:spTree>
    <p:extLst>
      <p:ext uri="{BB962C8B-B14F-4D97-AF65-F5344CB8AC3E}">
        <p14:creationId xmlns:p14="http://schemas.microsoft.com/office/powerpoint/2010/main" val="124959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Java - Loop</a:t>
            </a:r>
          </a:p>
        </p:txBody>
      </p:sp>
      <p:graphicFrame>
        <p:nvGraphicFramePr>
          <p:cNvPr id="4" name="Table 3"/>
          <p:cNvGraphicFramePr>
            <a:graphicFrameLocks noGrp="1"/>
          </p:cNvGraphicFramePr>
          <p:nvPr>
            <p:extLst>
              <p:ext uri="{D42A27DB-BD31-4B8C-83A1-F6EECF244321}">
                <p14:modId xmlns:p14="http://schemas.microsoft.com/office/powerpoint/2010/main" val="2393373628"/>
              </p:ext>
            </p:extLst>
          </p:nvPr>
        </p:nvGraphicFramePr>
        <p:xfrm>
          <a:off x="381000" y="1600200"/>
          <a:ext cx="13411200" cy="3550920"/>
        </p:xfrm>
        <a:graphic>
          <a:graphicData uri="http://schemas.openxmlformats.org/drawingml/2006/table">
            <a:tbl>
              <a:tblPr firstRow="1" bandRow="1">
                <a:tableStyleId>{5C22544A-7EE6-4342-B048-85BDC9FD1C3A}</a:tableStyleId>
              </a:tblPr>
              <a:tblGrid>
                <a:gridCol w="1950720">
                  <a:extLst>
                    <a:ext uri="{9D8B030D-6E8A-4147-A177-3AD203B41FA5}">
                      <a16:colId xmlns:a16="http://schemas.microsoft.com/office/drawing/2014/main" val="20000"/>
                    </a:ext>
                  </a:extLst>
                </a:gridCol>
                <a:gridCol w="11460480">
                  <a:extLst>
                    <a:ext uri="{9D8B030D-6E8A-4147-A177-3AD203B41FA5}">
                      <a16:colId xmlns:a16="http://schemas.microsoft.com/office/drawing/2014/main" val="20001"/>
                    </a:ext>
                  </a:extLst>
                </a:gridCol>
              </a:tblGrid>
              <a:tr h="370840">
                <a:tc>
                  <a:txBody>
                    <a:bodyPr/>
                    <a:lstStyle/>
                    <a:p>
                      <a:r>
                        <a:rPr lang="en-US" dirty="0" smtClean="0"/>
                        <a:t>Loop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while</a:t>
                      </a:r>
                      <a:endParaRPr lang="en-US" dirty="0"/>
                    </a:p>
                  </a:txBody>
                  <a:tcPr/>
                </a:tc>
                <a:tc>
                  <a:txBody>
                    <a:bodyPr/>
                    <a:lstStyle/>
                    <a:p>
                      <a:r>
                        <a:rPr lang="en-US" dirty="0" smtClean="0"/>
                        <a:t>Repeats a statement or group of statements while a given condition is true. It tests the condition before executing the loop body</a:t>
                      </a:r>
                      <a:endParaRPr lang="en-US" dirty="0"/>
                    </a:p>
                  </a:txBody>
                  <a:tcPr/>
                </a:tc>
                <a:extLst>
                  <a:ext uri="{0D108BD9-81ED-4DB2-BD59-A6C34878D82A}">
                    <a16:rowId xmlns:a16="http://schemas.microsoft.com/office/drawing/2014/main" val="10001"/>
                  </a:ext>
                </a:extLst>
              </a:tr>
              <a:tr h="370840">
                <a:tc>
                  <a:txBody>
                    <a:bodyPr/>
                    <a:lstStyle/>
                    <a:p>
                      <a:r>
                        <a:rPr lang="en-US" dirty="0" smtClean="0"/>
                        <a:t>for</a:t>
                      </a:r>
                      <a:endParaRPr lang="en-US" dirty="0"/>
                    </a:p>
                  </a:txBody>
                  <a:tcPr/>
                </a:tc>
                <a:tc>
                  <a:txBody>
                    <a:bodyPr/>
                    <a:lstStyle/>
                    <a:p>
                      <a:r>
                        <a:rPr lang="en-US" sz="1800" b="0" i="0" kern="1200" dirty="0" smtClean="0">
                          <a:solidFill>
                            <a:schemeClr val="dk1"/>
                          </a:solidFill>
                          <a:effectLst/>
                          <a:latin typeface="+mn-lt"/>
                          <a:ea typeface="+mn-ea"/>
                          <a:cs typeface="+mn-cs"/>
                        </a:rPr>
                        <a:t>Execute a sequence of statements multiple times and abbreviates the code that manages the loop variable</a:t>
                      </a:r>
                      <a:endParaRPr lang="en-US" dirty="0"/>
                    </a:p>
                  </a:txBody>
                  <a:tcPr/>
                </a:tc>
                <a:extLst>
                  <a:ext uri="{0D108BD9-81ED-4DB2-BD59-A6C34878D82A}">
                    <a16:rowId xmlns:a16="http://schemas.microsoft.com/office/drawing/2014/main" val="10002"/>
                  </a:ext>
                </a:extLst>
              </a:tr>
              <a:tr h="370840">
                <a:tc>
                  <a:txBody>
                    <a:bodyPr/>
                    <a:lstStyle/>
                    <a:p>
                      <a:r>
                        <a:rPr lang="en-US" dirty="0" err="1" smtClean="0"/>
                        <a:t>do..while</a:t>
                      </a:r>
                      <a:endParaRPr lang="en-US" dirty="0"/>
                    </a:p>
                  </a:txBody>
                  <a:tcPr/>
                </a:tc>
                <a:tc>
                  <a:txBody>
                    <a:bodyPr/>
                    <a:lstStyle/>
                    <a:p>
                      <a:r>
                        <a:rPr lang="en-US" sz="1800" b="0" i="0" kern="1200" dirty="0" smtClean="0">
                          <a:solidFill>
                            <a:schemeClr val="dk1"/>
                          </a:solidFill>
                          <a:effectLst/>
                          <a:latin typeface="+mn-lt"/>
                          <a:ea typeface="+mn-ea"/>
                          <a:cs typeface="+mn-cs"/>
                        </a:rPr>
                        <a:t>Like a while statement, except that it tests the condition at the end of the loop body</a:t>
                      </a:r>
                      <a:endParaRPr lang="en-US" dirty="0"/>
                    </a:p>
                  </a:txBody>
                  <a:tcPr/>
                </a:tc>
                <a:extLst>
                  <a:ext uri="{0D108BD9-81ED-4DB2-BD59-A6C34878D82A}">
                    <a16:rowId xmlns:a16="http://schemas.microsoft.com/office/drawing/2014/main" val="10003"/>
                  </a:ext>
                </a:extLst>
              </a:tr>
              <a:tr h="370840">
                <a:tc>
                  <a:txBody>
                    <a:bodyPr/>
                    <a:lstStyle/>
                    <a:p>
                      <a:r>
                        <a:rPr lang="en-US" dirty="0" smtClean="0"/>
                        <a:t>if – else</a:t>
                      </a:r>
                      <a:endParaRPr lang="en-US" dirty="0"/>
                    </a:p>
                  </a:txBody>
                  <a:tcPr/>
                </a:tc>
                <a:tc>
                  <a:txBody>
                    <a:bodyPr/>
                    <a:lstStyle/>
                    <a:p>
                      <a:r>
                        <a:rPr lang="en-US" dirty="0" smtClean="0"/>
                        <a:t>Executed a sequence of code if the condition in if it true, else will</a:t>
                      </a:r>
                      <a:r>
                        <a:rPr lang="en-US" baseline="0" dirty="0" smtClean="0"/>
                        <a:t> go to the else block</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65787"/>
              </p:ext>
            </p:extLst>
          </p:nvPr>
        </p:nvGraphicFramePr>
        <p:xfrm>
          <a:off x="381000" y="5257800"/>
          <a:ext cx="13411200" cy="1706880"/>
        </p:xfrm>
        <a:graphic>
          <a:graphicData uri="http://schemas.openxmlformats.org/drawingml/2006/table">
            <a:tbl>
              <a:tblPr firstRow="1" bandRow="1">
                <a:tableStyleId>{5C22544A-7EE6-4342-B048-85BDC9FD1C3A}</a:tableStyleId>
              </a:tblPr>
              <a:tblGrid>
                <a:gridCol w="1950720">
                  <a:extLst>
                    <a:ext uri="{9D8B030D-6E8A-4147-A177-3AD203B41FA5}">
                      <a16:colId xmlns:a16="http://schemas.microsoft.com/office/drawing/2014/main" val="20000"/>
                    </a:ext>
                  </a:extLst>
                </a:gridCol>
                <a:gridCol w="11460480">
                  <a:extLst>
                    <a:ext uri="{9D8B030D-6E8A-4147-A177-3AD203B41FA5}">
                      <a16:colId xmlns:a16="http://schemas.microsoft.com/office/drawing/2014/main" val="20001"/>
                    </a:ext>
                  </a:extLst>
                </a:gridCol>
              </a:tblGrid>
              <a:tr h="370840">
                <a:tc gridSpan="2">
                  <a:txBody>
                    <a:bodyPr/>
                    <a:lstStyle/>
                    <a:p>
                      <a:r>
                        <a:rPr lang="en-US" dirty="0" smtClean="0"/>
                        <a:t>Loop Control Statements</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Break</a:t>
                      </a:r>
                      <a:endParaRPr lang="en-US" dirty="0"/>
                    </a:p>
                  </a:txBody>
                  <a:tcPr/>
                </a:tc>
                <a:tc>
                  <a:txBody>
                    <a:bodyPr/>
                    <a:lstStyle/>
                    <a:p>
                      <a:r>
                        <a:rPr lang="en-US" sz="1800" b="0" i="0" kern="1200" dirty="0" smtClean="0">
                          <a:solidFill>
                            <a:schemeClr val="dk1"/>
                          </a:solidFill>
                          <a:effectLst/>
                          <a:latin typeface="+mn-lt"/>
                          <a:ea typeface="+mn-ea"/>
                          <a:cs typeface="+mn-cs"/>
                        </a:rPr>
                        <a:t>Terminates the </a:t>
                      </a:r>
                      <a:r>
                        <a:rPr lang="en-US" sz="1800" b="1" i="0" kern="1200" dirty="0" smtClean="0">
                          <a:solidFill>
                            <a:schemeClr val="dk1"/>
                          </a:solidFill>
                          <a:effectLst/>
                          <a:latin typeface="+mn-lt"/>
                          <a:ea typeface="+mn-ea"/>
                          <a:cs typeface="+mn-cs"/>
                        </a:rPr>
                        <a:t>loop</a:t>
                      </a:r>
                      <a:r>
                        <a:rPr lang="en-US" sz="1800" b="0" i="0" kern="1200" dirty="0" smtClean="0">
                          <a:solidFill>
                            <a:schemeClr val="dk1"/>
                          </a:solidFill>
                          <a:effectLst/>
                          <a:latin typeface="+mn-lt"/>
                          <a:ea typeface="+mn-ea"/>
                          <a:cs typeface="+mn-cs"/>
                        </a:rPr>
                        <a:t> or </a:t>
                      </a:r>
                      <a:r>
                        <a:rPr lang="en-US" sz="1800" b="1" i="0" kern="1200" dirty="0" smtClean="0">
                          <a:solidFill>
                            <a:schemeClr val="dk1"/>
                          </a:solidFill>
                          <a:effectLst/>
                          <a:latin typeface="+mn-lt"/>
                          <a:ea typeface="+mn-ea"/>
                          <a:cs typeface="+mn-cs"/>
                        </a:rPr>
                        <a:t>switch</a:t>
                      </a:r>
                      <a:r>
                        <a:rPr lang="en-US" sz="1800" b="0" i="0" kern="1200" dirty="0" smtClean="0">
                          <a:solidFill>
                            <a:schemeClr val="dk1"/>
                          </a:solidFill>
                          <a:effectLst/>
                          <a:latin typeface="+mn-lt"/>
                          <a:ea typeface="+mn-ea"/>
                          <a:cs typeface="+mn-cs"/>
                        </a:rPr>
                        <a:t> statement and transfers execution to the statement immediately following the loop or switch.</a:t>
                      </a:r>
                      <a:endParaRPr lang="en-US" dirty="0"/>
                    </a:p>
                  </a:txBody>
                  <a:tcPr/>
                </a:tc>
                <a:extLst>
                  <a:ext uri="{0D108BD9-81ED-4DB2-BD59-A6C34878D82A}">
                    <a16:rowId xmlns:a16="http://schemas.microsoft.com/office/drawing/2014/main" val="10001"/>
                  </a:ext>
                </a:extLst>
              </a:tr>
              <a:tr h="370840">
                <a:tc>
                  <a:txBody>
                    <a:bodyPr/>
                    <a:lstStyle/>
                    <a:p>
                      <a:r>
                        <a:rPr lang="en-US" dirty="0" smtClean="0"/>
                        <a:t>Continue</a:t>
                      </a:r>
                      <a:endParaRPr lang="en-US" dirty="0"/>
                    </a:p>
                  </a:txBody>
                  <a:tcPr/>
                </a:tc>
                <a:tc>
                  <a:txBody>
                    <a:bodyPr/>
                    <a:lstStyle/>
                    <a:p>
                      <a:r>
                        <a:rPr lang="en-US" sz="1800" b="0" i="0" kern="1200" dirty="0" smtClean="0">
                          <a:solidFill>
                            <a:schemeClr val="dk1"/>
                          </a:solidFill>
                          <a:effectLst/>
                          <a:latin typeface="+mn-lt"/>
                          <a:ea typeface="+mn-ea"/>
                          <a:cs typeface="+mn-cs"/>
                        </a:rPr>
                        <a:t>Causes the loop to skip the remainder of its body and immediately retest its condition prior to reiterating.</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376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1600" b="1" u="sng" dirty="0" smtClean="0">
                <a:latin typeface="Consolas" panose="020B0609020204030204" pitchFamily="49" charset="0"/>
              </a:rPr>
              <a:t>While loop</a:t>
            </a:r>
            <a:endParaRPr lang="en-US" sz="1600" b="1" u="sng" dirty="0">
              <a:latin typeface="Consolas" panose="020B0609020204030204" pitchFamily="49" charset="0"/>
            </a:endParaRPr>
          </a:p>
          <a:p>
            <a:pPr marL="731520" lvl="1"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u="sng" dirty="0" err="1">
                <a:solidFill>
                  <a:srgbClr val="000000"/>
                </a:solidFill>
                <a:latin typeface="Consolas" panose="020B0609020204030204" pitchFamily="49" charset="0"/>
              </a:rPr>
              <a:t>whileClass</a:t>
            </a:r>
            <a:r>
              <a:rPr lang="en-US" sz="1600" b="1" u="sng" dirty="0">
                <a:solidFill>
                  <a:srgbClr val="000000"/>
                </a:solidFill>
                <a:latin typeface="Consolas" panose="020B0609020204030204" pitchFamily="49" charset="0"/>
              </a:rPr>
              <a:t> {</a:t>
            </a:r>
          </a:p>
          <a:p>
            <a:pPr marL="731520" lvl="1"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731520" lvl="1" indent="0">
              <a:buNone/>
            </a:pPr>
            <a:r>
              <a:rPr lang="en-US" sz="1600" dirty="0">
                <a:solidFill>
                  <a:srgbClr val="3F7F5F"/>
                </a:solidFill>
                <a:latin typeface="Consolas" panose="020B0609020204030204" pitchFamily="49" charset="0"/>
              </a:rPr>
              <a:t>// Looping using while statement</a:t>
            </a:r>
          </a:p>
          <a:p>
            <a:pPr marL="731520" lvl="1" indent="0">
              <a:buNone/>
            </a:pP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whileCount</a:t>
            </a:r>
            <a:r>
              <a:rPr lang="en-US" sz="1600" b="1" dirty="0">
                <a:solidFill>
                  <a:srgbClr val="000000"/>
                </a:solidFill>
                <a:latin typeface="Consolas" panose="020B0609020204030204" pitchFamily="49" charset="0"/>
              </a:rPr>
              <a:t> = 0;</a:t>
            </a:r>
          </a:p>
          <a:p>
            <a:pPr marL="731520" lvl="1" indent="0">
              <a:buNone/>
            </a:pPr>
            <a:r>
              <a:rPr lang="en-US" sz="1600" b="1" dirty="0">
                <a:solidFill>
                  <a:srgbClr val="7F0055"/>
                </a:solidFill>
                <a:latin typeface="Consolas" panose="020B0609020204030204" pitchFamily="49" charset="0"/>
              </a:rPr>
              <a:t>while</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whileCount</a:t>
            </a:r>
            <a:r>
              <a:rPr lang="en-US" sz="1600" b="1" dirty="0">
                <a:solidFill>
                  <a:srgbClr val="000000"/>
                </a:solidFill>
                <a:latin typeface="Consolas" panose="020B0609020204030204" pitchFamily="49" charset="0"/>
              </a:rPr>
              <a:t> &lt; 5 ){</a:t>
            </a:r>
          </a:p>
          <a:p>
            <a:pPr marL="731520" lvl="1"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"Executing the while loop - "</a:t>
            </a:r>
            <a:r>
              <a:rPr lang="en-US" sz="1600" b="1" i="1" dirty="0">
                <a:solidFill>
                  <a:srgbClr val="000000"/>
                </a:solidFill>
                <a:latin typeface="Consolas" panose="020B0609020204030204" pitchFamily="49" charset="0"/>
              </a:rPr>
              <a:t>+</a:t>
            </a:r>
            <a:r>
              <a:rPr lang="en-US" sz="1600" b="1" i="1" dirty="0" err="1">
                <a:solidFill>
                  <a:srgbClr val="6A3E3E"/>
                </a:solidFill>
                <a:latin typeface="Consolas" panose="020B0609020204030204" pitchFamily="49" charset="0"/>
              </a:rPr>
              <a:t>whileCount</a:t>
            </a:r>
            <a:r>
              <a:rPr lang="en-US" sz="1600" b="1" i="1" dirty="0">
                <a:solidFill>
                  <a:srgbClr val="000000"/>
                </a:solidFill>
                <a:latin typeface="Consolas" panose="020B0609020204030204" pitchFamily="49" charset="0"/>
              </a:rPr>
              <a:t>);</a:t>
            </a:r>
          </a:p>
          <a:p>
            <a:pPr marL="731520" lvl="1" indent="0">
              <a:buNone/>
            </a:pPr>
            <a:r>
              <a:rPr lang="en-US" sz="1600" dirty="0" err="1">
                <a:solidFill>
                  <a:srgbClr val="6A3E3E"/>
                </a:solidFill>
                <a:latin typeface="Consolas" panose="020B0609020204030204" pitchFamily="49" charset="0"/>
              </a:rPr>
              <a:t>whileCount</a:t>
            </a:r>
            <a:r>
              <a:rPr lang="en-US" sz="1600" dirty="0">
                <a:solidFill>
                  <a:srgbClr val="000000"/>
                </a:solidFill>
                <a:latin typeface="Consolas" panose="020B0609020204030204" pitchFamily="49" charset="0"/>
              </a:rPr>
              <a:t>++;</a:t>
            </a:r>
          </a:p>
          <a:p>
            <a:pPr marL="731520" lvl="1" indent="0">
              <a:buNone/>
            </a:pPr>
            <a:r>
              <a:rPr lang="en-US" sz="1600" dirty="0" smtClean="0">
                <a:solidFill>
                  <a:srgbClr val="000000"/>
                </a:solidFill>
                <a:latin typeface="Consolas" panose="020B0609020204030204" pitchFamily="49" charset="0"/>
              </a:rPr>
              <a:t>}</a:t>
            </a:r>
          </a:p>
          <a:p>
            <a:pPr marL="731520" lvl="1" indent="0">
              <a:buNone/>
            </a:pP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latin typeface="Consolas" panose="020B0609020204030204" pitchFamily="49" charset="0"/>
            </a:endParaRPr>
          </a:p>
          <a:p>
            <a:r>
              <a:rPr lang="en-US" sz="1600" b="1" u="sng" dirty="0" smtClean="0">
                <a:latin typeface="Consolas" panose="020B0609020204030204" pitchFamily="49" charset="0"/>
              </a:rPr>
              <a:t>For Loop</a:t>
            </a:r>
            <a:endParaRPr lang="en-US" sz="1600" b="1" u="sng" dirty="0">
              <a:latin typeface="Consolas" panose="020B0609020204030204" pitchFamily="49" charset="0"/>
            </a:endParaRPr>
          </a:p>
          <a:p>
            <a:pPr marL="731520" lvl="1"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highlight>
                  <a:srgbClr val="D4D4D4"/>
                </a:highlight>
                <a:latin typeface="Consolas" panose="020B0609020204030204" pitchFamily="49" charset="0"/>
              </a:rPr>
              <a:t>forClass</a:t>
            </a:r>
            <a:r>
              <a:rPr lang="en-US" sz="1600" b="1" dirty="0">
                <a:solidFill>
                  <a:srgbClr val="000000"/>
                </a:solidFill>
                <a:highlight>
                  <a:srgbClr val="D4D4D4"/>
                </a:highlight>
                <a:latin typeface="Consolas" panose="020B0609020204030204" pitchFamily="49" charset="0"/>
              </a:rPr>
              <a:t> {</a:t>
            </a:r>
          </a:p>
          <a:p>
            <a:pPr marL="731520" lvl="1"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u="sng" dirty="0">
                <a:solidFill>
                  <a:srgbClr val="000000"/>
                </a:solidFill>
                <a:latin typeface="Consolas" panose="020B0609020204030204" pitchFamily="49" charset="0"/>
              </a:rPr>
              <a:t>main(String[] </a:t>
            </a:r>
            <a:r>
              <a:rPr lang="en-US" sz="1600" b="1" u="sng" dirty="0" err="1">
                <a:solidFill>
                  <a:srgbClr val="000000"/>
                </a:solidFill>
                <a:latin typeface="Consolas" panose="020B0609020204030204" pitchFamily="49" charset="0"/>
              </a:rPr>
              <a:t>args</a:t>
            </a:r>
            <a:r>
              <a:rPr lang="en-US" sz="1600" b="1" u="sng" dirty="0">
                <a:solidFill>
                  <a:srgbClr val="000000"/>
                </a:solidFill>
                <a:latin typeface="Consolas" panose="020B0609020204030204" pitchFamily="49" charset="0"/>
              </a:rPr>
              <a:t>) {</a:t>
            </a:r>
          </a:p>
          <a:p>
            <a:pPr marL="731520" lvl="1" indent="0">
              <a:buNone/>
            </a:pPr>
            <a:r>
              <a:rPr lang="en-US" sz="1600" dirty="0">
                <a:solidFill>
                  <a:srgbClr val="3F7F5F"/>
                </a:solidFill>
                <a:latin typeface="Consolas" panose="020B0609020204030204" pitchFamily="49" charset="0"/>
              </a:rPr>
              <a:t>// Looping using for statement</a:t>
            </a:r>
          </a:p>
          <a:p>
            <a:pPr marL="731520" lvl="1" indent="0">
              <a:buNone/>
            </a:pP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forCount</a:t>
            </a:r>
            <a:r>
              <a:rPr lang="en-US" sz="1600" b="1" dirty="0">
                <a:solidFill>
                  <a:srgbClr val="000000"/>
                </a:solidFill>
                <a:latin typeface="Consolas" panose="020B0609020204030204" pitchFamily="49" charset="0"/>
              </a:rPr>
              <a:t> = 0;</a:t>
            </a:r>
          </a:p>
          <a:p>
            <a:pPr marL="731520" lvl="1" indent="0">
              <a:buNone/>
            </a:pPr>
            <a:r>
              <a:rPr lang="en-US" sz="1600" b="1" dirty="0">
                <a:solidFill>
                  <a:srgbClr val="7F0055"/>
                </a:solidFill>
                <a:latin typeface="Consolas" panose="020B0609020204030204" pitchFamily="49" charset="0"/>
              </a:rPr>
              <a:t>for</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forCount</a:t>
            </a:r>
            <a:r>
              <a:rPr lang="en-US" sz="1600" b="1" dirty="0">
                <a:solidFill>
                  <a:srgbClr val="000000"/>
                </a:solidFill>
                <a:latin typeface="Consolas" panose="020B0609020204030204" pitchFamily="49" charset="0"/>
              </a:rPr>
              <a:t> = 0; </a:t>
            </a:r>
            <a:r>
              <a:rPr lang="en-US" sz="1600" b="1" dirty="0" err="1">
                <a:solidFill>
                  <a:srgbClr val="000000"/>
                </a:solidFill>
                <a:latin typeface="Consolas" panose="020B0609020204030204" pitchFamily="49" charset="0"/>
              </a:rPr>
              <a:t>forCount</a:t>
            </a:r>
            <a:r>
              <a:rPr lang="en-US" sz="1600" b="1" dirty="0">
                <a:solidFill>
                  <a:srgbClr val="000000"/>
                </a:solidFill>
                <a:latin typeface="Consolas" panose="020B0609020204030204" pitchFamily="49" charset="0"/>
              </a:rPr>
              <a:t> &lt;5; </a:t>
            </a:r>
            <a:r>
              <a:rPr lang="en-US" sz="1600" b="1" dirty="0" err="1">
                <a:solidFill>
                  <a:srgbClr val="000000"/>
                </a:solidFill>
                <a:latin typeface="Consolas" panose="020B0609020204030204" pitchFamily="49" charset="0"/>
              </a:rPr>
              <a:t>forCount</a:t>
            </a:r>
            <a:r>
              <a:rPr lang="en-US" sz="1600" b="1" dirty="0">
                <a:solidFill>
                  <a:srgbClr val="000000"/>
                </a:solidFill>
                <a:latin typeface="Consolas" panose="020B0609020204030204" pitchFamily="49" charset="0"/>
              </a:rPr>
              <a:t>++){</a:t>
            </a:r>
          </a:p>
          <a:p>
            <a:pPr marL="731520" lvl="1" indent="0">
              <a:buNone/>
            </a:pPr>
            <a:r>
              <a:rPr lang="en-US" sz="1600" dirty="0" err="1">
                <a:solidFill>
                  <a:srgbClr val="000000"/>
                </a:solidFill>
                <a:latin typeface="Consolas" panose="020B0609020204030204" pitchFamily="49" charset="0"/>
              </a:rPr>
              <a:t>System.out.println</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"Executing the for loop -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forCount</a:t>
            </a:r>
            <a:r>
              <a:rPr lang="en-US" sz="1600" dirty="0">
                <a:solidFill>
                  <a:srgbClr val="000000"/>
                </a:solidFill>
                <a:latin typeface="Consolas" panose="020B0609020204030204" pitchFamily="49" charset="0"/>
              </a:rPr>
              <a:t>);</a:t>
            </a:r>
          </a:p>
          <a:p>
            <a:pPr marL="731520" lvl="1" indent="0">
              <a:buNone/>
            </a:pPr>
            <a:r>
              <a:rPr lang="en-US" sz="1600" dirty="0">
                <a:solidFill>
                  <a:srgbClr val="000000"/>
                </a:solidFill>
                <a:latin typeface="Consolas" panose="020B0609020204030204" pitchFamily="49" charset="0"/>
              </a:rPr>
              <a:t>}</a:t>
            </a:r>
          </a:p>
          <a:p>
            <a:pPr marL="731520" lvl="1" indent="0">
              <a:buNone/>
            </a:pPr>
            <a:r>
              <a:rPr lang="en-US" sz="1600" u="sng" dirty="0">
                <a:solidFill>
                  <a:srgbClr val="000000"/>
                </a:solidFill>
                <a:latin typeface="Consolas" panose="020B0609020204030204" pitchFamily="49" charset="0"/>
              </a:rPr>
              <a:t>}</a:t>
            </a:r>
          </a:p>
          <a:p>
            <a:endParaRPr lang="en-US" sz="1600" dirty="0"/>
          </a:p>
        </p:txBody>
      </p:sp>
      <p:sp>
        <p:nvSpPr>
          <p:cNvPr id="5" name="Text Placeholder 4"/>
          <p:cNvSpPr>
            <a:spLocks noGrp="1"/>
          </p:cNvSpPr>
          <p:nvPr>
            <p:ph type="body" sz="quarter" idx="13"/>
          </p:nvPr>
        </p:nvSpPr>
        <p:spPr/>
        <p:txBody>
          <a:bodyPr/>
          <a:lstStyle/>
          <a:p>
            <a:r>
              <a:rPr lang="en-US" sz="4400" dirty="0"/>
              <a:t>Java – Sample Code – Loop Statement</a:t>
            </a:r>
          </a:p>
        </p:txBody>
      </p:sp>
    </p:spTree>
    <p:extLst>
      <p:ext uri="{BB962C8B-B14F-4D97-AF65-F5344CB8AC3E}">
        <p14:creationId xmlns:p14="http://schemas.microsoft.com/office/powerpoint/2010/main" val="426929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1600" b="1" u="sng" dirty="0">
                <a:solidFill>
                  <a:srgbClr val="7F0055"/>
                </a:solidFill>
                <a:latin typeface="Consolas" panose="020B0609020204030204" pitchFamily="49" charset="0"/>
              </a:rPr>
              <a:t>do</a:t>
            </a:r>
            <a:r>
              <a:rPr lang="en-US" sz="1600" b="1" u="sng" dirty="0">
                <a:solidFill>
                  <a:srgbClr val="000000"/>
                </a:solidFill>
                <a:latin typeface="Consolas" panose="020B0609020204030204" pitchFamily="49" charset="0"/>
              </a:rPr>
              <a:t>-</a:t>
            </a:r>
            <a:r>
              <a:rPr lang="en-US" sz="1600" b="1" u="sng" dirty="0">
                <a:solidFill>
                  <a:srgbClr val="7F0055"/>
                </a:solidFill>
                <a:latin typeface="Consolas" panose="020B0609020204030204" pitchFamily="49" charset="0"/>
              </a:rPr>
              <a:t>while</a:t>
            </a:r>
            <a:r>
              <a:rPr lang="en-US" sz="1600" b="1" u="sng" dirty="0">
                <a:solidFill>
                  <a:srgbClr val="000000"/>
                </a:solidFill>
                <a:latin typeface="Consolas" panose="020B0609020204030204" pitchFamily="49" charset="0"/>
              </a:rPr>
              <a:t> statement</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LoopClass</a:t>
            </a:r>
            <a:r>
              <a:rPr lang="en-US" sz="1200" b="1" u="sng" dirty="0">
                <a:solidFill>
                  <a:srgbClr val="000000"/>
                </a:solidFill>
                <a:latin typeface="Consolas" panose="020B0609020204030204" pitchFamily="49" charset="0"/>
              </a:rPr>
              <a:t> {</a:t>
            </a:r>
          </a:p>
          <a:p>
            <a:pPr marL="0" indent="0">
              <a:buNone/>
            </a:pPr>
            <a:r>
              <a:rPr lang="en-US" sz="1200" b="1" dirty="0">
                <a:solidFill>
                  <a:srgbClr val="7F0055"/>
                </a:solidFill>
                <a:latin typeface="Consolas" panose="020B0609020204030204" pitchFamily="49" charset="0"/>
              </a:rPr>
              <a:t> </a:t>
            </a: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marL="0" indent="0">
              <a:buNone/>
            </a:pPr>
            <a:r>
              <a:rPr lang="en-US" sz="1200" dirty="0" smtClean="0">
                <a:solidFill>
                  <a:srgbClr val="3F7F5F"/>
                </a:solidFill>
                <a:latin typeface="Consolas" panose="020B0609020204030204" pitchFamily="49" charset="0"/>
              </a:rPr>
              <a:t>    // </a:t>
            </a:r>
            <a:r>
              <a:rPr lang="en-US" sz="1200" dirty="0">
                <a:solidFill>
                  <a:srgbClr val="3F7F5F"/>
                </a:solidFill>
                <a:latin typeface="Consolas" panose="020B0609020204030204" pitchFamily="49" charset="0"/>
              </a:rPr>
              <a:t>Looping using do-while statement</a:t>
            </a:r>
          </a:p>
          <a:p>
            <a:pPr marL="0" indent="0">
              <a:buNone/>
            </a:pPr>
            <a:r>
              <a:rPr lang="en-US" sz="1200" b="1" dirty="0" smtClean="0">
                <a:solidFill>
                  <a:srgbClr val="7F0055"/>
                </a:solidFill>
                <a:latin typeface="Consolas" panose="020B0609020204030204" pitchFamily="49" charset="0"/>
              </a:rPr>
              <a:t>    </a:t>
            </a:r>
            <a:r>
              <a:rPr lang="en-US" sz="1200" b="1" dirty="0" err="1" smtClean="0">
                <a:solidFill>
                  <a:srgbClr val="7F0055"/>
                </a:solidFill>
                <a:latin typeface="Consolas" panose="020B0609020204030204" pitchFamily="49" charset="0"/>
              </a:rPr>
              <a:t>int</a:t>
            </a:r>
            <a:r>
              <a:rPr lang="en-US" sz="1200" b="1" dirty="0" smtClean="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doCount</a:t>
            </a:r>
            <a:r>
              <a:rPr lang="en-US" sz="1200" b="1" dirty="0">
                <a:solidFill>
                  <a:srgbClr val="000000"/>
                </a:solidFill>
                <a:latin typeface="Consolas" panose="020B0609020204030204" pitchFamily="49" charset="0"/>
              </a:rPr>
              <a:t> = 0;</a:t>
            </a:r>
          </a:p>
          <a:p>
            <a:pPr marL="0" indent="0">
              <a:buNone/>
            </a:pPr>
            <a:r>
              <a:rPr lang="en-US" sz="1200" b="1" dirty="0" smtClean="0">
                <a:solidFill>
                  <a:srgbClr val="7F0055"/>
                </a:solidFill>
                <a:latin typeface="Consolas" panose="020B0609020204030204" pitchFamily="49" charset="0"/>
              </a:rPr>
              <a:t>    do</a:t>
            </a: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t>
            </a:r>
          </a:p>
          <a:p>
            <a:pPr marL="0" indent="0">
              <a:buNone/>
            </a:pP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System.</a:t>
            </a:r>
            <a:r>
              <a:rPr lang="en-US" sz="1200" b="1" i="1" dirty="0" err="1" smtClean="0">
                <a:solidFill>
                  <a:srgbClr val="0000C0"/>
                </a:solidFill>
                <a:latin typeface="Consolas" panose="020B0609020204030204" pitchFamily="49" charset="0"/>
              </a:rPr>
              <a:t>out</a:t>
            </a:r>
            <a:r>
              <a:rPr lang="en-US" sz="1200" b="1" i="1" dirty="0" err="1" smtClean="0">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"Executing do-while loop -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doCount</a:t>
            </a:r>
            <a:r>
              <a:rPr lang="en-US" sz="1200" b="1" i="1" dirty="0">
                <a:solidFill>
                  <a:srgbClr val="000000"/>
                </a:solidFill>
                <a:latin typeface="Consolas" panose="020B0609020204030204" pitchFamily="49" charset="0"/>
              </a:rPr>
              <a:t>);</a:t>
            </a:r>
          </a:p>
          <a:p>
            <a:pPr marL="0" indent="0">
              <a:buNone/>
            </a:pPr>
            <a:r>
              <a:rPr lang="en-US" sz="1200" dirty="0" smtClean="0">
                <a:solidFill>
                  <a:srgbClr val="6A3E3E"/>
                </a:solidFill>
                <a:latin typeface="Consolas" panose="020B0609020204030204" pitchFamily="49" charset="0"/>
              </a:rPr>
              <a:t>	</a:t>
            </a:r>
            <a:r>
              <a:rPr lang="en-US" sz="1200" dirty="0" err="1" smtClean="0">
                <a:solidFill>
                  <a:srgbClr val="6A3E3E"/>
                </a:solidFill>
                <a:latin typeface="Consolas" panose="020B0609020204030204" pitchFamily="49" charset="0"/>
              </a:rPr>
              <a:t>doCount</a:t>
            </a:r>
            <a:r>
              <a:rPr lang="en-US" sz="1200" dirty="0">
                <a:solidFill>
                  <a:srgbClr val="000000"/>
                </a:solidFill>
                <a:latin typeface="Consolas" panose="020B0609020204030204" pitchFamily="49" charset="0"/>
              </a:rPr>
              <a:t>++;</a:t>
            </a:r>
          </a:p>
          <a:p>
            <a:pPr marL="0" indent="0">
              <a:buNone/>
            </a:pPr>
            <a:r>
              <a:rPr lang="en-US" sz="1200" dirty="0" smtClean="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doCount</a:t>
            </a:r>
            <a:r>
              <a:rPr lang="en-US" sz="1200" b="1" dirty="0">
                <a:solidFill>
                  <a:srgbClr val="000000"/>
                </a:solidFill>
                <a:latin typeface="Consolas" panose="020B0609020204030204" pitchFamily="49" charset="0"/>
              </a:rPr>
              <a:t> &lt; 5);</a:t>
            </a:r>
          </a:p>
          <a:p>
            <a:pPr marL="0" indent="0">
              <a:buNone/>
            </a:pP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600" b="1" u="sng" dirty="0">
                <a:solidFill>
                  <a:srgbClr val="7F0055"/>
                </a:solidFill>
                <a:latin typeface="Consolas" panose="020B0609020204030204" pitchFamily="49" charset="0"/>
              </a:rPr>
              <a:t>if</a:t>
            </a:r>
            <a:r>
              <a:rPr lang="en-US" sz="1600" b="1" u="sng" dirty="0">
                <a:solidFill>
                  <a:srgbClr val="000000"/>
                </a:solidFill>
                <a:latin typeface="Consolas" panose="020B0609020204030204" pitchFamily="49" charset="0"/>
              </a:rPr>
              <a:t>-</a:t>
            </a:r>
            <a:r>
              <a:rPr lang="en-US" sz="1600" b="1" u="sng" dirty="0">
                <a:solidFill>
                  <a:srgbClr val="7F0055"/>
                </a:solidFill>
                <a:latin typeface="Consolas" panose="020B0609020204030204" pitchFamily="49" charset="0"/>
              </a:rPr>
              <a:t>else</a:t>
            </a:r>
            <a:r>
              <a:rPr lang="en-US" sz="1600" b="1" u="sng" dirty="0">
                <a:solidFill>
                  <a:srgbClr val="000000"/>
                </a:solidFill>
                <a:latin typeface="Consolas" panose="020B0609020204030204" pitchFamily="49" charset="0"/>
              </a:rPr>
              <a:t> statement:</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LoopClass</a:t>
            </a:r>
            <a:r>
              <a:rPr lang="en-US" sz="1200" b="1" u="sng" dirty="0">
                <a:solidFill>
                  <a:srgbClr val="000000"/>
                </a:solidFill>
                <a:latin typeface="Consolas" panose="020B0609020204030204" pitchFamily="49" charset="0"/>
              </a:rPr>
              <a:t> {</a:t>
            </a:r>
          </a:p>
          <a:p>
            <a:pPr marL="0" indent="0">
              <a:buNone/>
            </a:pPr>
            <a:r>
              <a:rPr lang="en-US" sz="1200" b="1" dirty="0" smtClean="0">
                <a:solidFill>
                  <a:srgbClr val="7F0055"/>
                </a:solidFill>
                <a:latin typeface="Consolas" panose="020B0609020204030204" pitchFamily="49" charset="0"/>
              </a:rPr>
              <a:t>     public</a:t>
            </a:r>
            <a:r>
              <a:rPr lang="en-US" sz="1200" b="1" dirty="0" smtClean="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000000"/>
                </a:solidFill>
                <a:latin typeface="Consolas" panose="020B0609020204030204" pitchFamily="49" charset="0"/>
              </a:rPr>
              <a:t>args</a:t>
            </a:r>
            <a:r>
              <a:rPr lang="en-US" sz="1200" b="1" dirty="0">
                <a:solidFill>
                  <a:srgbClr val="000000"/>
                </a:solidFill>
                <a:latin typeface="Consolas" panose="020B0609020204030204" pitchFamily="49" charset="0"/>
              </a:rPr>
              <a:t>) {</a:t>
            </a:r>
          </a:p>
          <a:p>
            <a:pPr marL="0" indent="0">
              <a:buNone/>
            </a:pPr>
            <a:r>
              <a:rPr lang="en-US" sz="1200" dirty="0" smtClean="0">
                <a:solidFill>
                  <a:srgbClr val="3F7F5F"/>
                </a:solidFill>
                <a:latin typeface="Consolas" panose="020B0609020204030204" pitchFamily="49" charset="0"/>
              </a:rPr>
              <a:t>     // </a:t>
            </a:r>
            <a:r>
              <a:rPr lang="en-US" sz="1200" dirty="0">
                <a:solidFill>
                  <a:srgbClr val="3F7F5F"/>
                </a:solidFill>
                <a:latin typeface="Consolas" panose="020B0609020204030204" pitchFamily="49" charset="0"/>
              </a:rPr>
              <a:t>Looping using if-else statement</a:t>
            </a:r>
          </a:p>
          <a:p>
            <a:pPr marL="0" indent="0">
              <a:buNone/>
            </a:pPr>
            <a:r>
              <a:rPr lang="en-US" sz="1200" b="1" dirty="0" smtClean="0">
                <a:solidFill>
                  <a:srgbClr val="7F0055"/>
                </a:solidFill>
                <a:latin typeface="Consolas" panose="020B0609020204030204" pitchFamily="49" charset="0"/>
              </a:rPr>
              <a:t>     </a:t>
            </a:r>
            <a:r>
              <a:rPr lang="en-US" sz="1200" b="1" dirty="0" err="1" smtClean="0">
                <a:solidFill>
                  <a:srgbClr val="7F0055"/>
                </a:solidFill>
                <a:latin typeface="Consolas" panose="020B0609020204030204" pitchFamily="49" charset="0"/>
              </a:rPr>
              <a:t>int</a:t>
            </a:r>
            <a:r>
              <a:rPr lang="en-US" sz="1200" b="1" dirty="0" smtClean="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ifCount</a:t>
            </a:r>
            <a:r>
              <a:rPr lang="en-US" sz="1200" b="1" dirty="0">
                <a:solidFill>
                  <a:srgbClr val="000000"/>
                </a:solidFill>
                <a:latin typeface="Consolas" panose="020B0609020204030204" pitchFamily="49" charset="0"/>
              </a:rPr>
              <a:t> = 0; </a:t>
            </a:r>
          </a:p>
          <a:p>
            <a:pPr marL="0" indent="0">
              <a:buNone/>
            </a:pPr>
            <a:r>
              <a:rPr lang="en-US" sz="1200" b="1" dirty="0" smtClean="0">
                <a:solidFill>
                  <a:srgbClr val="7F0055"/>
                </a:solidFill>
                <a:latin typeface="Consolas" panose="020B0609020204030204" pitchFamily="49" charset="0"/>
              </a:rPr>
              <a:t>     if</a:t>
            </a: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ifCount</a:t>
            </a:r>
            <a:r>
              <a:rPr lang="en-US" sz="1200" b="1" dirty="0">
                <a:solidFill>
                  <a:srgbClr val="000000"/>
                </a:solidFill>
                <a:latin typeface="Consolas" panose="020B0609020204030204" pitchFamily="49" charset="0"/>
              </a:rPr>
              <a:t> ==0){</a:t>
            </a:r>
          </a:p>
          <a:p>
            <a:pPr marL="0" indent="0">
              <a:buNone/>
            </a:pP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System.out.println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"if block executed"</a:t>
            </a:r>
            <a:r>
              <a:rPr lang="en-US" sz="1200" dirty="0">
                <a:solidFill>
                  <a:srgbClr val="000000"/>
                </a:solidFill>
                <a:latin typeface="Consolas" panose="020B0609020204030204" pitchFamily="49" charset="0"/>
              </a:rPr>
              <a:t>);</a:t>
            </a:r>
          </a:p>
          <a:p>
            <a:pPr marL="0" indent="0">
              <a:buNone/>
            </a:pPr>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pPr marL="0" indent="0">
              <a:buNone/>
            </a:pPr>
            <a:r>
              <a:rPr lang="en-US" sz="1200" b="1" dirty="0" smtClean="0">
                <a:solidFill>
                  <a:srgbClr val="7F0055"/>
                </a:solidFill>
                <a:latin typeface="Consolas" panose="020B0609020204030204" pitchFamily="49" charset="0"/>
              </a:rPr>
              <a:t>     else</a:t>
            </a:r>
            <a:r>
              <a:rPr lang="en-US" sz="1200" b="1" dirty="0">
                <a:solidFill>
                  <a:srgbClr val="000000"/>
                </a:solidFill>
                <a:latin typeface="Consolas" panose="020B0609020204030204" pitchFamily="49" charset="0"/>
              </a:rPr>
              <a:t>{</a:t>
            </a:r>
          </a:p>
          <a:p>
            <a:pPr marL="0" indent="0">
              <a:buNone/>
            </a:pP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System.out.println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"Else Block Executed"</a:t>
            </a:r>
            <a:r>
              <a:rPr lang="en-US" sz="1200" dirty="0">
                <a:solidFill>
                  <a:srgbClr val="000000"/>
                </a:solidFill>
                <a:latin typeface="Consolas" panose="020B0609020204030204" pitchFamily="49" charset="0"/>
              </a:rPr>
              <a:t>);</a:t>
            </a:r>
          </a:p>
          <a:p>
            <a:pPr marL="0" indent="0">
              <a:buNone/>
            </a:pPr>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0" indent="0">
              <a:buNone/>
            </a:pPr>
            <a:endParaRPr lang="en-US" sz="1200" dirty="0"/>
          </a:p>
        </p:txBody>
      </p:sp>
      <p:sp>
        <p:nvSpPr>
          <p:cNvPr id="5" name="Text Placeholder 4"/>
          <p:cNvSpPr>
            <a:spLocks noGrp="1"/>
          </p:cNvSpPr>
          <p:nvPr>
            <p:ph type="body" sz="quarter" idx="13"/>
          </p:nvPr>
        </p:nvSpPr>
        <p:spPr/>
        <p:txBody>
          <a:bodyPr/>
          <a:lstStyle/>
          <a:p>
            <a:r>
              <a:rPr lang="en-US" sz="4400" dirty="0"/>
              <a:t>Java – Sample Code – Loop Statement</a:t>
            </a:r>
          </a:p>
        </p:txBody>
      </p:sp>
    </p:spTree>
    <p:extLst>
      <p:ext uri="{BB962C8B-B14F-4D97-AF65-F5344CB8AC3E}">
        <p14:creationId xmlns:p14="http://schemas.microsoft.com/office/powerpoint/2010/main" val="419482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2000" u="sng" dirty="0"/>
              <a:t>switch: </a:t>
            </a:r>
            <a:r>
              <a:rPr lang="en-US" sz="2000" dirty="0"/>
              <a:t>This option allows to take different option depending on the variable supplied to it.</a:t>
            </a:r>
          </a:p>
          <a:p>
            <a:pPr marL="0" indent="0">
              <a:buNone/>
            </a:pPr>
            <a:r>
              <a:rPr lang="en-US" sz="2000" dirty="0"/>
              <a:t>Syntax</a:t>
            </a:r>
          </a:p>
          <a:p>
            <a:pPr marL="0" indent="0">
              <a:buNone/>
            </a:pPr>
            <a:r>
              <a:rPr lang="en-US" sz="2000" dirty="0">
                <a:solidFill>
                  <a:schemeClr val="accent6">
                    <a:lumMod val="75000"/>
                  </a:schemeClr>
                </a:solidFill>
              </a:rPr>
              <a:t>	switch (n):{</a:t>
            </a:r>
          </a:p>
          <a:p>
            <a:pPr marL="0" indent="0">
              <a:buNone/>
            </a:pPr>
            <a:r>
              <a:rPr lang="en-US" sz="2000" dirty="0">
                <a:solidFill>
                  <a:schemeClr val="accent6">
                    <a:lumMod val="75000"/>
                  </a:schemeClr>
                </a:solidFill>
              </a:rPr>
              <a:t>		case 1: </a:t>
            </a:r>
          </a:p>
          <a:p>
            <a:pPr marL="0" indent="0">
              <a:buNone/>
            </a:pPr>
            <a:r>
              <a:rPr lang="en-US" sz="2000" dirty="0">
                <a:solidFill>
                  <a:schemeClr val="accent6">
                    <a:lumMod val="75000"/>
                  </a:schemeClr>
                </a:solidFill>
              </a:rPr>
              <a:t>			//Execute Block 1</a:t>
            </a:r>
          </a:p>
          <a:p>
            <a:pPr marL="0" indent="0">
              <a:buNone/>
            </a:pPr>
            <a:r>
              <a:rPr lang="en-US" sz="2000" dirty="0">
                <a:solidFill>
                  <a:schemeClr val="accent6">
                    <a:lumMod val="75000"/>
                  </a:schemeClr>
                </a:solidFill>
              </a:rPr>
              <a:t>			break;</a:t>
            </a:r>
          </a:p>
          <a:p>
            <a:pPr marL="0" indent="0">
              <a:buNone/>
            </a:pPr>
            <a:r>
              <a:rPr lang="en-US" sz="2000" dirty="0">
                <a:solidFill>
                  <a:schemeClr val="accent6">
                    <a:lumMod val="75000"/>
                  </a:schemeClr>
                </a:solidFill>
              </a:rPr>
              <a:t>		case 2:</a:t>
            </a:r>
          </a:p>
          <a:p>
            <a:pPr marL="0" indent="0">
              <a:buNone/>
            </a:pPr>
            <a:r>
              <a:rPr lang="en-US" sz="2000" dirty="0">
                <a:solidFill>
                  <a:schemeClr val="accent6">
                    <a:lumMod val="75000"/>
                  </a:schemeClr>
                </a:solidFill>
              </a:rPr>
              <a:t>			//Execute Block 1</a:t>
            </a:r>
          </a:p>
          <a:p>
            <a:pPr marL="0" indent="0">
              <a:buNone/>
            </a:pPr>
            <a:r>
              <a:rPr lang="en-US" sz="2000" dirty="0">
                <a:solidFill>
                  <a:schemeClr val="accent6">
                    <a:lumMod val="75000"/>
                  </a:schemeClr>
                </a:solidFill>
              </a:rPr>
              <a:t>			break;</a:t>
            </a:r>
          </a:p>
          <a:p>
            <a:pPr marL="0" indent="0">
              <a:buNone/>
            </a:pPr>
            <a:r>
              <a:rPr lang="en-US" sz="2000" dirty="0">
                <a:solidFill>
                  <a:schemeClr val="accent6">
                    <a:lumMod val="75000"/>
                  </a:schemeClr>
                </a:solidFill>
              </a:rPr>
              <a:t>		default:</a:t>
            </a:r>
          </a:p>
          <a:p>
            <a:pPr marL="0" indent="0">
              <a:buNone/>
            </a:pPr>
            <a:r>
              <a:rPr lang="en-US" sz="2000" dirty="0">
                <a:solidFill>
                  <a:schemeClr val="accent6">
                    <a:lumMod val="75000"/>
                  </a:schemeClr>
                </a:solidFill>
              </a:rPr>
              <a:t>			//if all previous tests fails, then default section will be 				//executed,</a:t>
            </a:r>
          </a:p>
          <a:p>
            <a:pPr marL="0" indent="0">
              <a:buNone/>
            </a:pPr>
            <a:r>
              <a:rPr lang="en-US" sz="2000" dirty="0">
                <a:solidFill>
                  <a:schemeClr val="accent6">
                    <a:lumMod val="75000"/>
                  </a:schemeClr>
                </a:solidFill>
              </a:rPr>
              <a:t>			break;</a:t>
            </a:r>
          </a:p>
          <a:p>
            <a:pPr marL="0" indent="0">
              <a:buNone/>
            </a:pPr>
            <a:r>
              <a:rPr lang="en-US" sz="2000" dirty="0">
                <a:solidFill>
                  <a:schemeClr val="accent6">
                    <a:lumMod val="75000"/>
                  </a:schemeClr>
                </a:solidFill>
              </a:rPr>
              <a:t>}</a:t>
            </a:r>
          </a:p>
          <a:p>
            <a:endParaRPr lang="en-US" sz="2000" dirty="0"/>
          </a:p>
        </p:txBody>
      </p:sp>
      <p:sp>
        <p:nvSpPr>
          <p:cNvPr id="5" name="Text Placeholder 4"/>
          <p:cNvSpPr>
            <a:spLocks noGrp="1"/>
          </p:cNvSpPr>
          <p:nvPr>
            <p:ph type="body" sz="quarter" idx="13"/>
          </p:nvPr>
        </p:nvSpPr>
        <p:spPr/>
        <p:txBody>
          <a:bodyPr/>
          <a:lstStyle/>
          <a:p>
            <a:r>
              <a:rPr lang="en-US" dirty="0"/>
              <a:t>Java – switch – case - break</a:t>
            </a:r>
          </a:p>
        </p:txBody>
      </p:sp>
    </p:spTree>
    <p:extLst>
      <p:ext uri="{BB962C8B-B14F-4D97-AF65-F5344CB8AC3E}">
        <p14:creationId xmlns:p14="http://schemas.microsoft.com/office/powerpoint/2010/main" val="370366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u="sng" dirty="0"/>
              <a:t>break: </a:t>
            </a:r>
            <a:r>
              <a:rPr lang="en-US" dirty="0"/>
              <a:t>A break statement causes an EXIT from the inner most loop containing while, do, for or switch statement</a:t>
            </a:r>
          </a:p>
          <a:p>
            <a:pPr marL="0" indent="0">
              <a:buNone/>
            </a:pPr>
            <a:endParaRPr lang="en-US" dirty="0"/>
          </a:p>
          <a:p>
            <a:pPr marL="0" indent="0">
              <a:buNone/>
            </a:pPr>
            <a:r>
              <a:rPr lang="en-US" u="sng" dirty="0"/>
              <a:t>continue:</a:t>
            </a:r>
            <a:r>
              <a:rPr lang="en-US" dirty="0"/>
              <a:t> continue can only be used with while, do and for. The continue statement causes the innermost loop to start the next iteration immediately.</a:t>
            </a:r>
          </a:p>
          <a:p>
            <a:endParaRPr lang="en-US" dirty="0"/>
          </a:p>
        </p:txBody>
      </p:sp>
      <p:sp>
        <p:nvSpPr>
          <p:cNvPr id="5" name="Text Placeholder 4"/>
          <p:cNvSpPr>
            <a:spLocks noGrp="1"/>
          </p:cNvSpPr>
          <p:nvPr>
            <p:ph type="body" sz="quarter" idx="13"/>
          </p:nvPr>
        </p:nvSpPr>
        <p:spPr/>
        <p:txBody>
          <a:bodyPr/>
          <a:lstStyle/>
          <a:p>
            <a:r>
              <a:rPr lang="en-US" dirty="0"/>
              <a:t>Java – break and continue</a:t>
            </a:r>
          </a:p>
        </p:txBody>
      </p:sp>
    </p:spTree>
    <p:extLst>
      <p:ext uri="{BB962C8B-B14F-4D97-AF65-F5344CB8AC3E}">
        <p14:creationId xmlns:p14="http://schemas.microsoft.com/office/powerpoint/2010/main" val="288809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smtClean="0"/>
              <a:t>Object: </a:t>
            </a:r>
            <a:r>
              <a:rPr lang="en-US" dirty="0"/>
              <a:t>is a bundle of data and its </a:t>
            </a:r>
            <a:r>
              <a:rPr lang="en-US" dirty="0" smtClean="0"/>
              <a:t>behavior</a:t>
            </a:r>
            <a:r>
              <a:rPr lang="en-US" dirty="0"/>
              <a:t>. Objects have two characteristics: They have states and behaviors</a:t>
            </a:r>
            <a:r>
              <a:rPr lang="en-US" dirty="0" smtClean="0"/>
              <a:t>.</a:t>
            </a:r>
          </a:p>
          <a:p>
            <a:pPr marL="0" indent="0">
              <a:buNone/>
            </a:pPr>
            <a:r>
              <a:rPr lang="en-US" dirty="0"/>
              <a:t>	</a:t>
            </a:r>
            <a:r>
              <a:rPr lang="en-US" dirty="0" smtClean="0"/>
              <a:t>Example: Object – House</a:t>
            </a:r>
          </a:p>
          <a:p>
            <a:pPr marL="0" indent="0">
              <a:buNone/>
            </a:pPr>
            <a:r>
              <a:rPr lang="en-US" dirty="0"/>
              <a:t>	</a:t>
            </a:r>
            <a:r>
              <a:rPr lang="en-US" dirty="0" smtClean="0"/>
              <a:t>	    State – Address, Color, Area</a:t>
            </a:r>
          </a:p>
          <a:p>
            <a:pPr marL="0" indent="0">
              <a:buNone/>
            </a:pPr>
            <a:r>
              <a:rPr lang="en-US" dirty="0"/>
              <a:t>	</a:t>
            </a:r>
            <a:r>
              <a:rPr lang="en-US" dirty="0" smtClean="0"/>
              <a:t>	     Behavior – Open Door, Close Door	</a:t>
            </a:r>
            <a:endParaRPr lang="en-US" dirty="0"/>
          </a:p>
          <a:p>
            <a:r>
              <a:rPr lang="en-US" dirty="0" smtClean="0"/>
              <a:t>Class: </a:t>
            </a:r>
            <a:r>
              <a:rPr lang="en-US" dirty="0"/>
              <a:t>A class can be defined as a template/blueprint that describes the behavior/state that the object of its type </a:t>
            </a:r>
            <a:r>
              <a:rPr lang="en-US" dirty="0" smtClean="0"/>
              <a:t>support.</a:t>
            </a:r>
          </a:p>
          <a:p>
            <a:endParaRPr lang="en-US" sz="1200" dirty="0">
              <a:solidFill>
                <a:schemeClr val="accent6">
                  <a:lumMod val="75000"/>
                </a:schemeClr>
              </a:solidFill>
            </a:endParaRPr>
          </a:p>
          <a:p>
            <a:endParaRPr lang="en-US" dirty="0"/>
          </a:p>
        </p:txBody>
      </p:sp>
      <p:sp>
        <p:nvSpPr>
          <p:cNvPr id="5" name="Text Placeholder 4"/>
          <p:cNvSpPr>
            <a:spLocks noGrp="1"/>
          </p:cNvSpPr>
          <p:nvPr>
            <p:ph type="body" sz="quarter" idx="13"/>
          </p:nvPr>
        </p:nvSpPr>
        <p:spPr/>
        <p:txBody>
          <a:bodyPr/>
          <a:lstStyle/>
          <a:p>
            <a:r>
              <a:rPr lang="en-US" dirty="0"/>
              <a:t>Java – Methods and Classes</a:t>
            </a:r>
          </a:p>
        </p:txBody>
      </p:sp>
      <p:sp>
        <p:nvSpPr>
          <p:cNvPr id="3" name="Rounded Rectangle 2"/>
          <p:cNvSpPr/>
          <p:nvPr/>
        </p:nvSpPr>
        <p:spPr>
          <a:xfrm>
            <a:off x="2667000" y="6440975"/>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6" name="Rounded Rectangle 5"/>
          <p:cNvSpPr/>
          <p:nvPr/>
        </p:nvSpPr>
        <p:spPr>
          <a:xfrm>
            <a:off x="7696200" y="6440975"/>
            <a:ext cx="2667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US" dirty="0"/>
          </a:p>
        </p:txBody>
      </p:sp>
      <p:cxnSp>
        <p:nvCxnSpPr>
          <p:cNvPr id="7" name="Straight Arrow Connector 6"/>
          <p:cNvCxnSpPr>
            <a:stCxn id="3" idx="3"/>
            <a:endCxn id="6" idx="1"/>
          </p:cNvCxnSpPr>
          <p:nvPr/>
        </p:nvCxnSpPr>
        <p:spPr>
          <a:xfrm>
            <a:off x="5334000" y="6860075"/>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2600" y="6400800"/>
            <a:ext cx="1843069" cy="538609"/>
          </a:xfrm>
          <a:prstGeom prst="rect">
            <a:avLst/>
          </a:prstGeom>
          <a:noFill/>
        </p:spPr>
        <p:txBody>
          <a:bodyPr wrap="none" rtlCol="0">
            <a:spAutoFit/>
          </a:bodyPr>
          <a:lstStyle/>
          <a:p>
            <a:r>
              <a:rPr lang="en-US" dirty="0" smtClean="0"/>
              <a:t>Instance of</a:t>
            </a:r>
            <a:endParaRPr lang="en-US" dirty="0"/>
          </a:p>
        </p:txBody>
      </p:sp>
    </p:spTree>
    <p:extLst>
      <p:ext uri="{BB962C8B-B14F-4D97-AF65-F5344CB8AC3E}">
        <p14:creationId xmlns:p14="http://schemas.microsoft.com/office/powerpoint/2010/main" val="139655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Classes are object definitions.</a:t>
            </a:r>
          </a:p>
          <a:p>
            <a:r>
              <a:rPr lang="en-US" dirty="0"/>
              <a:t>OOP – Object Oriented Programing</a:t>
            </a:r>
          </a:p>
          <a:p>
            <a:pPr lvl="1"/>
            <a:r>
              <a:rPr lang="en-US" b="1" u="sng" dirty="0"/>
              <a:t>Encapsulation</a:t>
            </a:r>
            <a:r>
              <a:rPr lang="en-US" dirty="0"/>
              <a:t>: Objects hide their functions (</a:t>
            </a:r>
            <a:r>
              <a:rPr lang="en-US" b="1" dirty="0"/>
              <a:t>methods</a:t>
            </a:r>
            <a:r>
              <a:rPr lang="en-US" dirty="0"/>
              <a:t>) and data (</a:t>
            </a:r>
            <a:r>
              <a:rPr lang="en-US" b="1" dirty="0"/>
              <a:t>instance variables</a:t>
            </a:r>
            <a:r>
              <a:rPr lang="en-US" dirty="0"/>
              <a:t>)</a:t>
            </a:r>
          </a:p>
          <a:p>
            <a:pPr lvl="1"/>
            <a:r>
              <a:rPr lang="en-US" b="1" u="sng" dirty="0"/>
              <a:t>Inheritance</a:t>
            </a:r>
            <a:r>
              <a:rPr lang="en-US" dirty="0"/>
              <a:t>: Each </a:t>
            </a:r>
            <a:r>
              <a:rPr lang="en-US" b="1" dirty="0"/>
              <a:t>subclass</a:t>
            </a:r>
            <a:r>
              <a:rPr lang="en-US" dirty="0"/>
              <a:t> inherits all variables of its </a:t>
            </a:r>
            <a:r>
              <a:rPr lang="en-US" b="1" dirty="0"/>
              <a:t>superclass</a:t>
            </a:r>
          </a:p>
          <a:p>
            <a:pPr lvl="1"/>
            <a:r>
              <a:rPr lang="en-US" b="1" u="sng" dirty="0"/>
              <a:t>Polymorphism</a:t>
            </a:r>
            <a:r>
              <a:rPr lang="en-US" dirty="0"/>
              <a:t>: Interface same despite different data types. Same function will behave differently depending on the parameter supplied to it</a:t>
            </a:r>
          </a:p>
          <a:p>
            <a:r>
              <a:rPr lang="en-US" dirty="0"/>
              <a:t>Sample class</a:t>
            </a:r>
          </a:p>
          <a:p>
            <a:pPr marL="731520" lvl="1" indent="0">
              <a:buNone/>
            </a:pPr>
            <a:r>
              <a:rPr lang="en-US" sz="1200" dirty="0">
                <a:solidFill>
                  <a:schemeClr val="accent6">
                    <a:lumMod val="75000"/>
                  </a:schemeClr>
                </a:solidFill>
              </a:rPr>
              <a:t>class Fruit{ //class </a:t>
            </a:r>
          </a:p>
          <a:p>
            <a:pPr marL="731520" lvl="1" indent="0">
              <a:buNone/>
            </a:pPr>
            <a:r>
              <a:rPr lang="en-US" sz="1200" dirty="0">
                <a:solidFill>
                  <a:schemeClr val="accent6">
                    <a:lumMod val="75000"/>
                  </a:schemeClr>
                </a:solidFill>
              </a:rPr>
              <a:t>	</a:t>
            </a:r>
            <a:r>
              <a:rPr lang="en-US" sz="1200" dirty="0" err="1">
                <a:solidFill>
                  <a:schemeClr val="accent6">
                    <a:lumMod val="75000"/>
                  </a:schemeClr>
                </a:solidFill>
              </a:rPr>
              <a:t>int</a:t>
            </a:r>
            <a:r>
              <a:rPr lang="en-US" sz="1200" dirty="0">
                <a:solidFill>
                  <a:schemeClr val="accent6">
                    <a:lumMod val="75000"/>
                  </a:schemeClr>
                </a:solidFill>
              </a:rPr>
              <a:t> grams; // class variable declaration</a:t>
            </a:r>
          </a:p>
          <a:p>
            <a:pPr marL="731520" lvl="1" indent="0">
              <a:buNone/>
            </a:pPr>
            <a:r>
              <a:rPr lang="en-US" sz="1200" dirty="0">
                <a:solidFill>
                  <a:schemeClr val="accent6">
                    <a:lumMod val="75000"/>
                  </a:schemeClr>
                </a:solidFill>
              </a:rPr>
              <a:t>	</a:t>
            </a:r>
            <a:r>
              <a:rPr lang="en-US" sz="1200" dirty="0" err="1">
                <a:solidFill>
                  <a:schemeClr val="accent6">
                    <a:lumMod val="75000"/>
                  </a:schemeClr>
                </a:solidFill>
              </a:rPr>
              <a:t>int</a:t>
            </a:r>
            <a:r>
              <a:rPr lang="en-US" sz="1200" dirty="0">
                <a:solidFill>
                  <a:schemeClr val="accent6">
                    <a:lumMod val="75000"/>
                  </a:schemeClr>
                </a:solidFill>
              </a:rPr>
              <a:t> </a:t>
            </a:r>
            <a:r>
              <a:rPr lang="en-US" sz="1200" dirty="0" err="1">
                <a:solidFill>
                  <a:schemeClr val="accent6">
                    <a:lumMod val="75000"/>
                  </a:schemeClr>
                </a:solidFill>
              </a:rPr>
              <a:t>cals_per_gram</a:t>
            </a:r>
            <a:r>
              <a:rPr lang="en-US" sz="1200" dirty="0">
                <a:solidFill>
                  <a:schemeClr val="accent6">
                    <a:lumMod val="75000"/>
                  </a:schemeClr>
                </a:solidFill>
              </a:rPr>
              <a:t>; // class variable declaration</a:t>
            </a:r>
          </a:p>
          <a:p>
            <a:pPr marL="731520" lvl="1" indent="0">
              <a:buNone/>
            </a:pPr>
            <a:endParaRPr lang="en-US" sz="1200" dirty="0">
              <a:solidFill>
                <a:schemeClr val="accent6">
                  <a:lumMod val="75000"/>
                </a:schemeClr>
              </a:solidFill>
            </a:endParaRPr>
          </a:p>
          <a:p>
            <a:pPr marL="731520" lvl="1" indent="0">
              <a:buNone/>
            </a:pPr>
            <a:r>
              <a:rPr lang="en-US" sz="1200" dirty="0">
                <a:solidFill>
                  <a:schemeClr val="accent6">
                    <a:lumMod val="75000"/>
                  </a:schemeClr>
                </a:solidFill>
              </a:rPr>
              <a:t>	</a:t>
            </a:r>
            <a:r>
              <a:rPr lang="en-US" sz="1200" dirty="0" err="1">
                <a:solidFill>
                  <a:schemeClr val="accent6">
                    <a:lumMod val="75000"/>
                  </a:schemeClr>
                </a:solidFill>
              </a:rPr>
              <a:t>int</a:t>
            </a:r>
            <a:r>
              <a:rPr lang="en-US" sz="1200" dirty="0">
                <a:solidFill>
                  <a:schemeClr val="accent6">
                    <a:lumMod val="75000"/>
                  </a:schemeClr>
                </a:solidFill>
              </a:rPr>
              <a:t> </a:t>
            </a:r>
            <a:r>
              <a:rPr lang="en-US" sz="1200" dirty="0" err="1">
                <a:solidFill>
                  <a:schemeClr val="accent6">
                    <a:lumMod val="75000"/>
                  </a:schemeClr>
                </a:solidFill>
              </a:rPr>
              <a:t>total_calories</a:t>
            </a:r>
            <a:r>
              <a:rPr lang="en-US" sz="1200" dirty="0">
                <a:solidFill>
                  <a:schemeClr val="accent6">
                    <a:lumMod val="75000"/>
                  </a:schemeClr>
                </a:solidFill>
              </a:rPr>
              <a:t>(){ //class methods</a:t>
            </a:r>
          </a:p>
          <a:p>
            <a:pPr marL="731520" lvl="1" indent="0">
              <a:buNone/>
            </a:pPr>
            <a:r>
              <a:rPr lang="en-US" sz="1200" dirty="0">
                <a:solidFill>
                  <a:schemeClr val="accent6">
                    <a:lumMod val="75000"/>
                  </a:schemeClr>
                </a:solidFill>
              </a:rPr>
              <a:t>	return (grams * </a:t>
            </a:r>
            <a:r>
              <a:rPr lang="en-US" sz="1200" dirty="0" err="1">
                <a:solidFill>
                  <a:schemeClr val="accent6">
                    <a:lumMod val="75000"/>
                  </a:schemeClr>
                </a:solidFill>
              </a:rPr>
              <a:t>cals_per_gram</a:t>
            </a:r>
            <a:r>
              <a:rPr lang="en-US" sz="1200" dirty="0">
                <a:solidFill>
                  <a:schemeClr val="accent6">
                    <a:lumMod val="75000"/>
                  </a:schemeClr>
                </a:solidFill>
              </a:rPr>
              <a:t>);</a:t>
            </a:r>
          </a:p>
          <a:p>
            <a:pPr marL="731520" lvl="1" indent="0">
              <a:buNone/>
            </a:pPr>
            <a:r>
              <a:rPr lang="en-US" sz="1200" dirty="0">
                <a:solidFill>
                  <a:schemeClr val="accent6">
                    <a:lumMod val="75000"/>
                  </a:schemeClr>
                </a:solidFill>
              </a:rPr>
              <a:t>	}</a:t>
            </a:r>
          </a:p>
          <a:p>
            <a:pPr marL="731520" lvl="1" indent="0">
              <a:buNone/>
            </a:pPr>
            <a:r>
              <a:rPr lang="en-US" sz="1200" dirty="0">
                <a:solidFill>
                  <a:schemeClr val="accent6">
                    <a:lumMod val="75000"/>
                  </a:schemeClr>
                </a:solidFill>
              </a:rPr>
              <a:t>}</a:t>
            </a:r>
          </a:p>
          <a:p>
            <a:endParaRPr lang="en-US" dirty="0"/>
          </a:p>
        </p:txBody>
      </p:sp>
      <p:sp>
        <p:nvSpPr>
          <p:cNvPr id="5" name="Text Placeholder 4"/>
          <p:cNvSpPr>
            <a:spLocks noGrp="1"/>
          </p:cNvSpPr>
          <p:nvPr>
            <p:ph type="body" sz="quarter" idx="13"/>
          </p:nvPr>
        </p:nvSpPr>
        <p:spPr/>
        <p:txBody>
          <a:bodyPr/>
          <a:lstStyle/>
          <a:p>
            <a:r>
              <a:rPr lang="en-US" dirty="0"/>
              <a:t>Java – Methods and Classes</a:t>
            </a:r>
          </a:p>
        </p:txBody>
      </p:sp>
    </p:spTree>
    <p:extLst>
      <p:ext uri="{BB962C8B-B14F-4D97-AF65-F5344CB8AC3E}">
        <p14:creationId xmlns:p14="http://schemas.microsoft.com/office/powerpoint/2010/main" val="58449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t>A method is a named sequence of code that can be invoked by other Java code.</a:t>
            </a:r>
          </a:p>
          <a:p>
            <a:r>
              <a:rPr lang="en-US" sz="2800" dirty="0"/>
              <a:t>A method takes some parameters, performs some computation and may/ may not return a value or object.</a:t>
            </a:r>
          </a:p>
          <a:p>
            <a:r>
              <a:rPr lang="en-US" sz="2800" dirty="0"/>
              <a:t>Method signature specifies :</a:t>
            </a:r>
          </a:p>
          <a:p>
            <a:pPr lvl="1"/>
            <a:r>
              <a:rPr lang="en-US" sz="2400" dirty="0"/>
              <a:t> the name of the method</a:t>
            </a:r>
          </a:p>
          <a:p>
            <a:pPr lvl="1"/>
            <a:r>
              <a:rPr lang="en-US" sz="2400" dirty="0"/>
              <a:t>The type and name of each parameter</a:t>
            </a:r>
          </a:p>
          <a:p>
            <a:pPr lvl="1"/>
            <a:r>
              <a:rPr lang="en-US" sz="2400" dirty="0"/>
              <a:t>The type of value (or object) returned by the method</a:t>
            </a:r>
          </a:p>
          <a:p>
            <a:pPr lvl="1"/>
            <a:r>
              <a:rPr lang="en-US" sz="2400" dirty="0"/>
              <a:t>Various method modifier</a:t>
            </a:r>
          </a:p>
          <a:p>
            <a:pPr lvl="1"/>
            <a:r>
              <a:rPr lang="en-US" sz="2400" dirty="0"/>
              <a:t>Modifiers type name (parameter list) [throws exceptions]</a:t>
            </a:r>
          </a:p>
          <a:p>
            <a:pPr lvl="2"/>
            <a:r>
              <a:rPr lang="en-US" sz="2000" dirty="0">
                <a:solidFill>
                  <a:schemeClr val="accent6">
                    <a:lumMod val="75000"/>
                  </a:schemeClr>
                </a:solidFill>
              </a:rPr>
              <a:t>public float </a:t>
            </a:r>
            <a:r>
              <a:rPr lang="en-US" sz="2000" dirty="0" err="1">
                <a:solidFill>
                  <a:schemeClr val="accent6">
                    <a:lumMod val="75000"/>
                  </a:schemeClr>
                </a:solidFill>
              </a:rPr>
              <a:t>convertCelsius</a:t>
            </a:r>
            <a:r>
              <a:rPr lang="en-US" sz="2000" dirty="0">
                <a:solidFill>
                  <a:schemeClr val="accent6">
                    <a:lumMod val="75000"/>
                  </a:schemeClr>
                </a:solidFill>
              </a:rPr>
              <a:t> (float </a:t>
            </a:r>
            <a:r>
              <a:rPr lang="en-US" sz="2000" dirty="0" err="1">
                <a:solidFill>
                  <a:schemeClr val="accent6">
                    <a:lumMod val="75000"/>
                  </a:schemeClr>
                </a:solidFill>
              </a:rPr>
              <a:t>tempFar</a:t>
            </a:r>
            <a:r>
              <a:rPr lang="en-US" sz="2000" dirty="0">
                <a:solidFill>
                  <a:schemeClr val="accent6">
                    <a:lumMod val="75000"/>
                  </a:schemeClr>
                </a:solidFill>
              </a:rPr>
              <a:t>) {}</a:t>
            </a:r>
          </a:p>
          <a:p>
            <a:pPr lvl="2"/>
            <a:r>
              <a:rPr lang="en-US" sz="2000" dirty="0">
                <a:solidFill>
                  <a:schemeClr val="accent6">
                    <a:lumMod val="75000"/>
                  </a:schemeClr>
                </a:solidFill>
              </a:rPr>
              <a:t>public </a:t>
            </a:r>
            <a:r>
              <a:rPr lang="en-US" sz="2000" dirty="0" err="1">
                <a:solidFill>
                  <a:schemeClr val="accent6">
                    <a:lumMod val="75000"/>
                  </a:schemeClr>
                </a:solidFill>
              </a:rPr>
              <a:t>boolean</a:t>
            </a:r>
            <a:r>
              <a:rPr lang="en-US" sz="2000" dirty="0">
                <a:solidFill>
                  <a:schemeClr val="accent6">
                    <a:lumMod val="75000"/>
                  </a:schemeClr>
                </a:solidFill>
              </a:rPr>
              <a:t> </a:t>
            </a:r>
            <a:r>
              <a:rPr lang="en-US" sz="2000" dirty="0" err="1">
                <a:solidFill>
                  <a:schemeClr val="accent6">
                    <a:lumMod val="75000"/>
                  </a:schemeClr>
                </a:solidFill>
              </a:rPr>
              <a:t>setUserInfo</a:t>
            </a:r>
            <a:r>
              <a:rPr lang="en-US" sz="2000" dirty="0">
                <a:solidFill>
                  <a:schemeClr val="accent6">
                    <a:lumMod val="75000"/>
                  </a:schemeClr>
                </a:solidFill>
              </a:rPr>
              <a:t> (</a:t>
            </a:r>
            <a:r>
              <a:rPr lang="en-US" sz="2000" dirty="0" err="1">
                <a:solidFill>
                  <a:schemeClr val="accent6">
                    <a:lumMod val="75000"/>
                  </a:schemeClr>
                </a:solidFill>
              </a:rPr>
              <a:t>int</a:t>
            </a:r>
            <a:r>
              <a:rPr lang="en-US" sz="2000" dirty="0">
                <a:solidFill>
                  <a:schemeClr val="accent6">
                    <a:lumMod val="75000"/>
                  </a:schemeClr>
                </a:solidFill>
              </a:rPr>
              <a:t> </a:t>
            </a:r>
            <a:r>
              <a:rPr lang="en-US" sz="2000" dirty="0" err="1">
                <a:solidFill>
                  <a:schemeClr val="accent6">
                    <a:lumMod val="75000"/>
                  </a:schemeClr>
                </a:solidFill>
              </a:rPr>
              <a:t>i</a:t>
            </a:r>
            <a:r>
              <a:rPr lang="en-US" sz="2000" dirty="0">
                <a:solidFill>
                  <a:schemeClr val="accent6">
                    <a:lumMod val="75000"/>
                  </a:schemeClr>
                </a:solidFill>
              </a:rPr>
              <a:t>, </a:t>
            </a:r>
            <a:r>
              <a:rPr lang="en-US" sz="2000" dirty="0" err="1">
                <a:solidFill>
                  <a:schemeClr val="accent6">
                    <a:lumMod val="75000"/>
                  </a:schemeClr>
                </a:solidFill>
              </a:rPr>
              <a:t>int</a:t>
            </a:r>
            <a:r>
              <a:rPr lang="en-US" sz="2000" dirty="0">
                <a:solidFill>
                  <a:schemeClr val="accent6">
                    <a:lumMod val="75000"/>
                  </a:schemeClr>
                </a:solidFill>
              </a:rPr>
              <a:t> j, String name) throws </a:t>
            </a:r>
            <a:r>
              <a:rPr lang="en-US" sz="2000" dirty="0" err="1">
                <a:solidFill>
                  <a:schemeClr val="accent6">
                    <a:lumMod val="75000"/>
                  </a:schemeClr>
                </a:solidFill>
              </a:rPr>
              <a:t>IndexOutOfBoundsException</a:t>
            </a:r>
            <a:r>
              <a:rPr lang="en-US" sz="2000" dirty="0">
                <a:solidFill>
                  <a:schemeClr val="accent6">
                    <a:lumMod val="75000"/>
                  </a:schemeClr>
                </a:solidFill>
              </a:rPr>
              <a:t>{} </a:t>
            </a:r>
          </a:p>
          <a:p>
            <a:endParaRPr lang="en-US" sz="2800" dirty="0"/>
          </a:p>
        </p:txBody>
      </p:sp>
      <p:sp>
        <p:nvSpPr>
          <p:cNvPr id="5" name="Text Placeholder 4"/>
          <p:cNvSpPr>
            <a:spLocks noGrp="1"/>
          </p:cNvSpPr>
          <p:nvPr>
            <p:ph type="body" sz="quarter" idx="13"/>
          </p:nvPr>
        </p:nvSpPr>
        <p:spPr/>
        <p:txBody>
          <a:bodyPr/>
          <a:lstStyle/>
          <a:p>
            <a:r>
              <a:rPr lang="en-US" dirty="0"/>
              <a:t>Java – Methods</a:t>
            </a:r>
          </a:p>
        </p:txBody>
      </p:sp>
    </p:spTree>
    <p:extLst>
      <p:ext uri="{BB962C8B-B14F-4D97-AF65-F5344CB8AC3E}">
        <p14:creationId xmlns:p14="http://schemas.microsoft.com/office/powerpoint/2010/main" val="230782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t>A method is a named sequence of code that can be invoked by other Java code.</a:t>
            </a:r>
          </a:p>
          <a:p>
            <a:r>
              <a:rPr lang="en-US" sz="2800" dirty="0"/>
              <a:t>A method takes some parameters, performs some computation and may/ may not return a value or object.</a:t>
            </a:r>
          </a:p>
          <a:p>
            <a:r>
              <a:rPr lang="en-US" sz="2800" dirty="0"/>
              <a:t>Method signature specifies :</a:t>
            </a:r>
          </a:p>
          <a:p>
            <a:pPr lvl="1"/>
            <a:r>
              <a:rPr lang="en-US" sz="2400" dirty="0"/>
              <a:t> the name of the method</a:t>
            </a:r>
          </a:p>
          <a:p>
            <a:pPr lvl="1"/>
            <a:r>
              <a:rPr lang="en-US" sz="2400" dirty="0"/>
              <a:t>The type and name of each parameter</a:t>
            </a:r>
          </a:p>
          <a:p>
            <a:pPr lvl="1"/>
            <a:r>
              <a:rPr lang="en-US" sz="2400" dirty="0"/>
              <a:t>The type of value (or object) returned by the method</a:t>
            </a:r>
          </a:p>
          <a:p>
            <a:pPr lvl="1"/>
            <a:r>
              <a:rPr lang="en-US" sz="2400" dirty="0"/>
              <a:t>Various method modifier</a:t>
            </a:r>
          </a:p>
          <a:p>
            <a:pPr lvl="1"/>
            <a:r>
              <a:rPr lang="en-US" sz="2400" dirty="0"/>
              <a:t>Modifiers type name (parameter list) [throws exceptions]</a:t>
            </a:r>
          </a:p>
          <a:p>
            <a:pPr lvl="2"/>
            <a:r>
              <a:rPr lang="en-US" sz="2000" dirty="0"/>
              <a:t>public float </a:t>
            </a:r>
            <a:r>
              <a:rPr lang="en-US" sz="2000" dirty="0" err="1"/>
              <a:t>convertCelsius</a:t>
            </a:r>
            <a:r>
              <a:rPr lang="en-US" sz="2000" dirty="0"/>
              <a:t> (float </a:t>
            </a:r>
            <a:r>
              <a:rPr lang="en-US" sz="2000" dirty="0" err="1"/>
              <a:t>tempFar</a:t>
            </a:r>
            <a:r>
              <a:rPr lang="en-US" sz="2000" dirty="0"/>
              <a:t>) {}</a:t>
            </a:r>
          </a:p>
          <a:p>
            <a:pPr lvl="2"/>
            <a:r>
              <a:rPr lang="en-US" sz="2000" dirty="0"/>
              <a:t>public </a:t>
            </a:r>
            <a:r>
              <a:rPr lang="en-US" sz="2000" dirty="0" err="1"/>
              <a:t>boolean</a:t>
            </a:r>
            <a:r>
              <a:rPr lang="en-US" sz="2000" dirty="0"/>
              <a:t> </a:t>
            </a:r>
            <a:r>
              <a:rPr lang="en-US" sz="2000" dirty="0" err="1"/>
              <a:t>setUserInfo</a:t>
            </a:r>
            <a:r>
              <a:rPr lang="en-US" sz="2000" dirty="0"/>
              <a:t> (</a:t>
            </a:r>
            <a:r>
              <a:rPr lang="en-US" sz="2000" dirty="0" err="1"/>
              <a:t>int</a:t>
            </a:r>
            <a:r>
              <a:rPr lang="en-US" sz="2000" dirty="0"/>
              <a:t> </a:t>
            </a:r>
            <a:r>
              <a:rPr lang="en-US" sz="2000" dirty="0" err="1"/>
              <a:t>i</a:t>
            </a:r>
            <a:r>
              <a:rPr lang="en-US" sz="2000" dirty="0"/>
              <a:t>, </a:t>
            </a:r>
            <a:r>
              <a:rPr lang="en-US" sz="2000" dirty="0" err="1"/>
              <a:t>int</a:t>
            </a:r>
            <a:r>
              <a:rPr lang="en-US" sz="2000" dirty="0"/>
              <a:t> j, String name) throws </a:t>
            </a:r>
            <a:r>
              <a:rPr lang="en-US" sz="2000" dirty="0" err="1"/>
              <a:t>IndexOutOfBoundsException</a:t>
            </a:r>
            <a:r>
              <a:rPr lang="en-US" sz="2000" dirty="0"/>
              <a:t>{} </a:t>
            </a:r>
          </a:p>
          <a:p>
            <a:endParaRPr lang="en-US" sz="2800" dirty="0"/>
          </a:p>
        </p:txBody>
      </p:sp>
      <p:sp>
        <p:nvSpPr>
          <p:cNvPr id="5" name="Text Placeholder 4"/>
          <p:cNvSpPr>
            <a:spLocks noGrp="1"/>
          </p:cNvSpPr>
          <p:nvPr>
            <p:ph type="body" sz="quarter" idx="13"/>
          </p:nvPr>
        </p:nvSpPr>
        <p:spPr/>
        <p:txBody>
          <a:bodyPr/>
          <a:lstStyle/>
          <a:p>
            <a:r>
              <a:rPr lang="en-US" dirty="0"/>
              <a:t>Java – Using Objects</a:t>
            </a:r>
          </a:p>
        </p:txBody>
      </p:sp>
    </p:spTree>
    <p:extLst>
      <p:ext uri="{BB962C8B-B14F-4D97-AF65-F5344CB8AC3E}">
        <p14:creationId xmlns:p14="http://schemas.microsoft.com/office/powerpoint/2010/main" val="367043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400" dirty="0">
                <a:solidFill>
                  <a:srgbClr val="391E7E"/>
                </a:solidFill>
              </a:rPr>
              <a:t>JAVA was developed by Sun Microsystems Inc in 1991, later acquired by Oracle </a:t>
            </a:r>
            <a:r>
              <a:rPr lang="en-US" sz="2400" dirty="0" smtClean="0">
                <a:solidFill>
                  <a:srgbClr val="391E7E"/>
                </a:solidFill>
              </a:rPr>
              <a:t>Corporation.</a:t>
            </a:r>
          </a:p>
          <a:p>
            <a:r>
              <a:rPr lang="en-US" sz="2400" dirty="0" smtClean="0">
                <a:solidFill>
                  <a:srgbClr val="391E7E"/>
                </a:solidFill>
              </a:rPr>
              <a:t>Java Terminology</a:t>
            </a:r>
          </a:p>
          <a:p>
            <a:endParaRPr lang="en-US" sz="2400" dirty="0">
              <a:solidFill>
                <a:srgbClr val="391E7E"/>
              </a:solidFill>
            </a:endParaRPr>
          </a:p>
          <a:p>
            <a:endParaRPr lang="en-US" sz="2400" dirty="0" smtClean="0">
              <a:solidFill>
                <a:srgbClr val="391E7E"/>
              </a:solidFill>
            </a:endParaRPr>
          </a:p>
          <a:p>
            <a:r>
              <a:rPr lang="en-US" sz="2400" dirty="0" err="1" smtClean="0">
                <a:solidFill>
                  <a:srgbClr val="391E7E"/>
                </a:solidFill>
              </a:rPr>
              <a:t>javac</a:t>
            </a:r>
            <a:r>
              <a:rPr lang="en-US" sz="2400" dirty="0" smtClean="0">
                <a:solidFill>
                  <a:srgbClr val="391E7E"/>
                </a:solidFill>
              </a:rPr>
              <a:t> </a:t>
            </a:r>
            <a:r>
              <a:rPr lang="en-US" sz="2400" dirty="0">
                <a:solidFill>
                  <a:srgbClr val="391E7E"/>
                </a:solidFill>
              </a:rPr>
              <a:t>is the primary java compiler included in java development kit (JDK</a:t>
            </a:r>
            <a:r>
              <a:rPr lang="en-US" sz="2400" dirty="0" smtClean="0">
                <a:solidFill>
                  <a:srgbClr val="391E7E"/>
                </a:solidFill>
              </a:rPr>
              <a:t>).</a:t>
            </a:r>
          </a:p>
          <a:p>
            <a:r>
              <a:rPr lang="en-US" sz="2400" dirty="0" smtClean="0">
                <a:solidFill>
                  <a:srgbClr val="391E7E"/>
                </a:solidFill>
              </a:rPr>
              <a:t>Java Virtual Machine (JVM) </a:t>
            </a:r>
            <a:r>
              <a:rPr lang="en-US" sz="2400" dirty="0">
                <a:solidFill>
                  <a:srgbClr val="391E7E"/>
                </a:solidFill>
              </a:rPr>
              <a:t>executes the bytecode generated by compiler. This is called program run phase</a:t>
            </a:r>
            <a:r>
              <a:rPr lang="en-US" sz="2400" dirty="0" smtClean="0">
                <a:solidFill>
                  <a:srgbClr val="391E7E"/>
                </a:solidFill>
              </a:rPr>
              <a:t>.</a:t>
            </a:r>
          </a:p>
          <a:p>
            <a:r>
              <a:rPr lang="en-US" sz="2400" dirty="0">
                <a:solidFill>
                  <a:srgbClr val="391E7E"/>
                </a:solidFill>
              </a:rPr>
              <a:t> primary function of JVM is to execute the bytecode produced by compiler. Each operating system has different JVM, however the output they produce after execution of bytecode is same across all operating systems. That is why we call java as platform independent language.</a:t>
            </a:r>
            <a:endParaRPr lang="en-US" sz="2400" dirty="0" smtClean="0">
              <a:solidFill>
                <a:srgbClr val="391E7E"/>
              </a:solidFill>
            </a:endParaRPr>
          </a:p>
          <a:p>
            <a:endParaRPr lang="en-US" sz="4000" dirty="0"/>
          </a:p>
        </p:txBody>
      </p:sp>
      <p:sp>
        <p:nvSpPr>
          <p:cNvPr id="5" name="Text Placeholder 4"/>
          <p:cNvSpPr>
            <a:spLocks noGrp="1"/>
          </p:cNvSpPr>
          <p:nvPr>
            <p:ph type="body" sz="quarter" idx="13"/>
          </p:nvPr>
        </p:nvSpPr>
        <p:spPr/>
        <p:txBody>
          <a:bodyPr/>
          <a:lstStyle/>
          <a:p>
            <a:r>
              <a:rPr lang="en-US" dirty="0"/>
              <a:t>Java </a:t>
            </a:r>
            <a:r>
              <a:rPr lang="en-US" dirty="0" smtClean="0"/>
              <a:t>– </a:t>
            </a:r>
            <a:r>
              <a:rPr lang="en-US" dirty="0"/>
              <a:t>Introduction</a:t>
            </a:r>
          </a:p>
        </p:txBody>
      </p:sp>
      <p:sp>
        <p:nvSpPr>
          <p:cNvPr id="3" name="Oval 2"/>
          <p:cNvSpPr/>
          <p:nvPr/>
        </p:nvSpPr>
        <p:spPr>
          <a:xfrm>
            <a:off x="3810000" y="2057400"/>
            <a:ext cx="2454889"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Programmer Code</a:t>
            </a:r>
            <a:endParaRPr lang="en-US" sz="2400" dirty="0"/>
          </a:p>
        </p:txBody>
      </p:sp>
      <p:sp>
        <p:nvSpPr>
          <p:cNvPr id="4" name="Oval 3"/>
          <p:cNvSpPr/>
          <p:nvPr/>
        </p:nvSpPr>
        <p:spPr>
          <a:xfrm>
            <a:off x="8213111" y="2057400"/>
            <a:ext cx="2454889"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Java </a:t>
            </a:r>
            <a:r>
              <a:rPr lang="en-US" sz="2400" dirty="0" err="1" smtClean="0"/>
              <a:t>Bitecode</a:t>
            </a:r>
            <a:endParaRPr lang="en-US" sz="2400" dirty="0"/>
          </a:p>
        </p:txBody>
      </p:sp>
      <p:cxnSp>
        <p:nvCxnSpPr>
          <p:cNvPr id="7" name="Straight Arrow Connector 6"/>
          <p:cNvCxnSpPr>
            <a:stCxn id="3" idx="6"/>
          </p:cNvCxnSpPr>
          <p:nvPr/>
        </p:nvCxnSpPr>
        <p:spPr>
          <a:xfrm>
            <a:off x="6264889" y="2781300"/>
            <a:ext cx="196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53200" y="2378825"/>
            <a:ext cx="854824" cy="461665"/>
          </a:xfrm>
          <a:prstGeom prst="rect">
            <a:avLst/>
          </a:prstGeom>
          <a:noFill/>
        </p:spPr>
        <p:txBody>
          <a:bodyPr wrap="square" rtlCol="0">
            <a:spAutoFit/>
          </a:bodyPr>
          <a:lstStyle/>
          <a:p>
            <a:r>
              <a:rPr lang="en-US" sz="2400" dirty="0" err="1" smtClean="0"/>
              <a:t>javac</a:t>
            </a:r>
            <a:endParaRPr lang="en-US" sz="2400" dirty="0"/>
          </a:p>
        </p:txBody>
      </p:sp>
      <p:sp>
        <p:nvSpPr>
          <p:cNvPr id="9" name="Rounded Rectangle 8"/>
          <p:cNvSpPr/>
          <p:nvPr/>
        </p:nvSpPr>
        <p:spPr>
          <a:xfrm>
            <a:off x="12149050" y="2107275"/>
            <a:ext cx="1888376" cy="1344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JVM Execute the bite code</a:t>
            </a:r>
            <a:endParaRPr lang="en-US" sz="2400" dirty="0"/>
          </a:p>
        </p:txBody>
      </p:sp>
      <p:cxnSp>
        <p:nvCxnSpPr>
          <p:cNvPr id="11" name="Straight Arrow Connector 10"/>
          <p:cNvCxnSpPr>
            <a:stCxn id="4" idx="6"/>
          </p:cNvCxnSpPr>
          <p:nvPr/>
        </p:nvCxnSpPr>
        <p:spPr>
          <a:xfrm>
            <a:off x="10668000" y="27813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0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7421880" cy="5867400"/>
          </a:xfrm>
        </p:spPr>
        <p:txBody>
          <a:bodyPr/>
          <a:lstStyle/>
          <a:p>
            <a:r>
              <a:rPr lang="en-US" dirty="0"/>
              <a:t>Model the real world problem to the user’s perceive</a:t>
            </a:r>
          </a:p>
          <a:p>
            <a:r>
              <a:rPr lang="en-US" dirty="0"/>
              <a:t>Use similar metaphor in computational </a:t>
            </a:r>
            <a:r>
              <a:rPr lang="en-US" dirty="0" err="1"/>
              <a:t>env</a:t>
            </a:r>
            <a:r>
              <a:rPr lang="en-US" dirty="0"/>
              <a:t>.</a:t>
            </a:r>
          </a:p>
          <a:p>
            <a:r>
              <a:rPr lang="en-US" dirty="0"/>
              <a:t>Construct reusable component</a:t>
            </a:r>
          </a:p>
          <a:p>
            <a:r>
              <a:rPr lang="en-US" dirty="0"/>
              <a:t>Create new components from existing ones</a:t>
            </a:r>
          </a:p>
          <a:p>
            <a:endParaRPr lang="en-US" dirty="0"/>
          </a:p>
        </p:txBody>
      </p:sp>
      <p:sp>
        <p:nvSpPr>
          <p:cNvPr id="5" name="Text Placeholder 4"/>
          <p:cNvSpPr>
            <a:spLocks noGrp="1"/>
          </p:cNvSpPr>
          <p:nvPr>
            <p:ph type="body" sz="quarter" idx="13"/>
          </p:nvPr>
        </p:nvSpPr>
        <p:spPr/>
        <p:txBody>
          <a:bodyPr/>
          <a:lstStyle/>
          <a:p>
            <a:r>
              <a:rPr lang="en-US" dirty="0"/>
              <a:t>OOP: model, map, reuse, extend</a:t>
            </a:r>
          </a:p>
        </p:txBody>
      </p:sp>
      <p:pic>
        <p:nvPicPr>
          <p:cNvPr id="4" name="Picture 3"/>
          <p:cNvPicPr>
            <a:picLocks noChangeAspect="1"/>
          </p:cNvPicPr>
          <p:nvPr/>
        </p:nvPicPr>
        <p:blipFill>
          <a:blip r:embed="rId2"/>
          <a:stretch>
            <a:fillRect/>
          </a:stretch>
        </p:blipFill>
        <p:spPr>
          <a:xfrm>
            <a:off x="8153401" y="1871789"/>
            <a:ext cx="4648200" cy="4224211"/>
          </a:xfrm>
          <a:prstGeom prst="rect">
            <a:avLst/>
          </a:prstGeom>
        </p:spPr>
      </p:pic>
    </p:spTree>
    <p:extLst>
      <p:ext uri="{BB962C8B-B14F-4D97-AF65-F5344CB8AC3E}">
        <p14:creationId xmlns:p14="http://schemas.microsoft.com/office/powerpoint/2010/main" val="215616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It associates the code and data it manipulate into a single unit and keep them safe from external interface and misuse </a:t>
            </a:r>
          </a:p>
          <a:p>
            <a:endParaRPr lang="en-US" dirty="0"/>
          </a:p>
        </p:txBody>
      </p:sp>
      <p:sp>
        <p:nvSpPr>
          <p:cNvPr id="5" name="Text Placeholder 4"/>
          <p:cNvSpPr>
            <a:spLocks noGrp="1"/>
          </p:cNvSpPr>
          <p:nvPr>
            <p:ph type="body" sz="quarter" idx="13"/>
          </p:nvPr>
        </p:nvSpPr>
        <p:spPr/>
        <p:txBody>
          <a:bodyPr/>
          <a:lstStyle/>
          <a:p>
            <a:r>
              <a:rPr lang="en-US" dirty="0"/>
              <a:t>OOP - Encapsulation</a:t>
            </a:r>
          </a:p>
        </p:txBody>
      </p:sp>
      <p:pic>
        <p:nvPicPr>
          <p:cNvPr id="4" name="Picture 3"/>
          <p:cNvPicPr>
            <a:picLocks noChangeAspect="1"/>
          </p:cNvPicPr>
          <p:nvPr/>
        </p:nvPicPr>
        <p:blipFill>
          <a:blip r:embed="rId2"/>
          <a:stretch>
            <a:fillRect/>
          </a:stretch>
        </p:blipFill>
        <p:spPr>
          <a:xfrm>
            <a:off x="6019800" y="3757612"/>
            <a:ext cx="2190750" cy="1957388"/>
          </a:xfrm>
          <a:prstGeom prst="rect">
            <a:avLst/>
          </a:prstGeom>
        </p:spPr>
      </p:pic>
    </p:spTree>
    <p:extLst>
      <p:ext uri="{BB962C8B-B14F-4D97-AF65-F5344CB8AC3E}">
        <p14:creationId xmlns:p14="http://schemas.microsoft.com/office/powerpoint/2010/main" val="577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The technique of creating new data types that are well suited to an application.</a:t>
            </a:r>
          </a:p>
          <a:p>
            <a:r>
              <a:rPr lang="en-US" dirty="0"/>
              <a:t>It allows the creation of user defined data types having the properties of built data types and a set of permitted operators</a:t>
            </a:r>
          </a:p>
          <a:p>
            <a:r>
              <a:rPr lang="en-US" dirty="0"/>
              <a:t>Abstract Data Type:</a:t>
            </a:r>
          </a:p>
          <a:p>
            <a:pPr lvl="1"/>
            <a:r>
              <a:rPr lang="en-US" dirty="0"/>
              <a:t>A Structure that contains both data and the actions to be performed on the data</a:t>
            </a:r>
          </a:p>
          <a:p>
            <a:pPr lvl="1"/>
            <a:r>
              <a:rPr lang="en-US" dirty="0"/>
              <a:t>Class is an implementation of abstract data type</a:t>
            </a:r>
          </a:p>
          <a:p>
            <a:endParaRPr lang="en-US" dirty="0"/>
          </a:p>
        </p:txBody>
      </p:sp>
      <p:sp>
        <p:nvSpPr>
          <p:cNvPr id="5" name="Text Placeholder 4"/>
          <p:cNvSpPr>
            <a:spLocks noGrp="1"/>
          </p:cNvSpPr>
          <p:nvPr>
            <p:ph type="body" sz="quarter" idx="13"/>
          </p:nvPr>
        </p:nvSpPr>
        <p:spPr/>
        <p:txBody>
          <a:bodyPr/>
          <a:lstStyle/>
          <a:p>
            <a:r>
              <a:rPr lang="en-US" dirty="0"/>
              <a:t>OOP – Data Abstraction</a:t>
            </a:r>
          </a:p>
        </p:txBody>
      </p:sp>
    </p:spTree>
    <p:extLst>
      <p:ext uri="{BB962C8B-B14F-4D97-AF65-F5344CB8AC3E}">
        <p14:creationId xmlns:p14="http://schemas.microsoft.com/office/powerpoint/2010/main" val="1116645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2400" dirty="0">
                <a:solidFill>
                  <a:schemeClr val="accent6">
                    <a:lumMod val="75000"/>
                  </a:schemeClr>
                </a:solidFill>
              </a:rPr>
              <a:t>class Account{</a:t>
            </a:r>
          </a:p>
          <a:p>
            <a:pPr marL="0" indent="0">
              <a:buNone/>
            </a:pPr>
            <a:r>
              <a:rPr lang="en-US" sz="2400" dirty="0">
                <a:solidFill>
                  <a:schemeClr val="accent6">
                    <a:lumMod val="75000"/>
                  </a:schemeClr>
                </a:solidFill>
              </a:rPr>
              <a:t>	//data</a:t>
            </a:r>
          </a:p>
          <a:p>
            <a:pPr marL="457200" lvl="1" indent="0">
              <a:buNone/>
            </a:pPr>
            <a:r>
              <a:rPr lang="en-US" sz="1800" b="1" dirty="0">
                <a:solidFill>
                  <a:schemeClr val="accent6">
                    <a:lumMod val="75000"/>
                  </a:schemeClr>
                </a:solidFill>
              </a:rPr>
              <a:t>	private String </a:t>
            </a:r>
            <a:r>
              <a:rPr lang="en-US" sz="1800" b="1" dirty="0" err="1">
                <a:solidFill>
                  <a:schemeClr val="accent6">
                    <a:lumMod val="75000"/>
                  </a:schemeClr>
                </a:solidFill>
              </a:rPr>
              <a:t>accountName</a:t>
            </a:r>
            <a:r>
              <a:rPr lang="en-US" sz="1800" b="1" dirty="0">
                <a:solidFill>
                  <a:schemeClr val="accent6">
                    <a:lumMod val="75000"/>
                  </a:schemeClr>
                </a:solidFill>
              </a:rPr>
              <a:t>;</a:t>
            </a:r>
          </a:p>
          <a:p>
            <a:pPr marL="457200" lvl="1" indent="0">
              <a:buNone/>
            </a:pPr>
            <a:r>
              <a:rPr lang="en-US" sz="1800" b="1" dirty="0">
                <a:solidFill>
                  <a:schemeClr val="accent6">
                    <a:lumMod val="75000"/>
                  </a:schemeClr>
                </a:solidFill>
              </a:rPr>
              <a:t>	private double </a:t>
            </a:r>
            <a:r>
              <a:rPr lang="en-US" sz="1800" b="1" dirty="0" err="1">
                <a:solidFill>
                  <a:schemeClr val="accent6">
                    <a:lumMod val="75000"/>
                  </a:schemeClr>
                </a:solidFill>
              </a:rPr>
              <a:t>accountBalance</a:t>
            </a:r>
            <a:r>
              <a:rPr lang="en-US" sz="1800" b="1" dirty="0">
                <a:solidFill>
                  <a:schemeClr val="accent6">
                    <a:lumMod val="75000"/>
                  </a:schemeClr>
                </a:solidFill>
              </a:rPr>
              <a:t>;</a:t>
            </a:r>
          </a:p>
          <a:p>
            <a:pPr marL="457200" lvl="1" indent="0">
              <a:buNone/>
            </a:pPr>
            <a:r>
              <a:rPr lang="en-US" sz="1800" b="1" dirty="0">
                <a:solidFill>
                  <a:schemeClr val="accent6">
                    <a:lumMod val="75000"/>
                  </a:schemeClr>
                </a:solidFill>
              </a:rPr>
              <a:t>	</a:t>
            </a:r>
          </a:p>
          <a:p>
            <a:pPr marL="457200" lvl="1" indent="0">
              <a:buNone/>
            </a:pPr>
            <a:r>
              <a:rPr lang="en-US" sz="1800" b="1" dirty="0">
                <a:solidFill>
                  <a:schemeClr val="accent6">
                    <a:lumMod val="75000"/>
                  </a:schemeClr>
                </a:solidFill>
              </a:rPr>
              <a:t>	//methods</a:t>
            </a:r>
          </a:p>
          <a:p>
            <a:pPr marL="457200" lvl="1" indent="0">
              <a:buNone/>
            </a:pPr>
            <a:r>
              <a:rPr lang="en-US" sz="1800" b="1" dirty="0">
                <a:solidFill>
                  <a:schemeClr val="accent6">
                    <a:lumMod val="75000"/>
                  </a:schemeClr>
                </a:solidFill>
              </a:rPr>
              <a:t>	public withdraw();</a:t>
            </a:r>
          </a:p>
          <a:p>
            <a:pPr marL="457200" lvl="1" indent="0">
              <a:buNone/>
            </a:pPr>
            <a:r>
              <a:rPr lang="en-US" sz="1800" b="1" dirty="0">
                <a:solidFill>
                  <a:schemeClr val="accent6">
                    <a:lumMod val="75000"/>
                  </a:schemeClr>
                </a:solidFill>
              </a:rPr>
              <a:t>	public </a:t>
            </a:r>
            <a:r>
              <a:rPr lang="en-US" sz="1800" b="1" dirty="0" err="1">
                <a:solidFill>
                  <a:schemeClr val="accent6">
                    <a:lumMod val="75000"/>
                  </a:schemeClr>
                </a:solidFill>
              </a:rPr>
              <a:t>deposite</a:t>
            </a:r>
            <a:r>
              <a:rPr lang="en-US" sz="1800" b="1" dirty="0">
                <a:solidFill>
                  <a:schemeClr val="accent6">
                    <a:lumMod val="75000"/>
                  </a:schemeClr>
                </a:solidFill>
              </a:rPr>
              <a:t>(); </a:t>
            </a:r>
          </a:p>
          <a:p>
            <a:pPr marL="457200" lvl="1" indent="0">
              <a:buNone/>
            </a:pPr>
            <a:r>
              <a:rPr lang="en-US" sz="1800" b="1" dirty="0">
                <a:solidFill>
                  <a:schemeClr val="accent6">
                    <a:lumMod val="75000"/>
                  </a:schemeClr>
                </a:solidFill>
              </a:rPr>
              <a:t>	public </a:t>
            </a:r>
            <a:r>
              <a:rPr lang="en-US" sz="1800" b="1" dirty="0" err="1">
                <a:solidFill>
                  <a:schemeClr val="accent6">
                    <a:lumMod val="75000"/>
                  </a:schemeClr>
                </a:solidFill>
              </a:rPr>
              <a:t>dtermineBalance</a:t>
            </a:r>
            <a:r>
              <a:rPr lang="en-US" sz="1800" b="1" dirty="0">
                <a:solidFill>
                  <a:schemeClr val="accent6">
                    <a:lumMod val="75000"/>
                  </a:schemeClr>
                </a:solidFill>
              </a:rPr>
              <a:t>();</a:t>
            </a:r>
          </a:p>
          <a:p>
            <a:pPr marL="457200" lvl="1" indent="0">
              <a:buNone/>
            </a:pPr>
            <a:r>
              <a:rPr lang="en-US" sz="1800" b="1" dirty="0">
                <a:solidFill>
                  <a:schemeClr val="accent6">
                    <a:lumMod val="75000"/>
                  </a:schemeClr>
                </a:solidFill>
              </a:rPr>
              <a:t>}</a:t>
            </a:r>
          </a:p>
          <a:p>
            <a:endParaRPr lang="en-US" dirty="0"/>
          </a:p>
        </p:txBody>
      </p:sp>
      <p:sp>
        <p:nvSpPr>
          <p:cNvPr id="5" name="Text Placeholder 4"/>
          <p:cNvSpPr>
            <a:spLocks noGrp="1"/>
          </p:cNvSpPr>
          <p:nvPr>
            <p:ph type="body" sz="quarter" idx="13"/>
          </p:nvPr>
        </p:nvSpPr>
        <p:spPr/>
        <p:txBody>
          <a:bodyPr/>
          <a:lstStyle/>
          <a:p>
            <a:r>
              <a:rPr lang="en-US" dirty="0"/>
              <a:t>Class Example</a:t>
            </a:r>
          </a:p>
        </p:txBody>
      </p:sp>
    </p:spTree>
    <p:extLst>
      <p:ext uri="{BB962C8B-B14F-4D97-AF65-F5344CB8AC3E}">
        <p14:creationId xmlns:p14="http://schemas.microsoft.com/office/powerpoint/2010/main" val="215305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Class is a set of attributes and operations that are performed on the attributes.</a:t>
            </a:r>
          </a:p>
          <a:p>
            <a:endParaRPr lang="en-US" dirty="0"/>
          </a:p>
        </p:txBody>
      </p:sp>
      <p:sp>
        <p:nvSpPr>
          <p:cNvPr id="5" name="Text Placeholder 4"/>
          <p:cNvSpPr>
            <a:spLocks noGrp="1"/>
          </p:cNvSpPr>
          <p:nvPr>
            <p:ph type="body" sz="quarter" idx="13"/>
          </p:nvPr>
        </p:nvSpPr>
        <p:spPr/>
        <p:txBody>
          <a:bodyPr/>
          <a:lstStyle/>
          <a:p>
            <a:r>
              <a:rPr lang="en-US" dirty="0"/>
              <a:t>Class</a:t>
            </a:r>
          </a:p>
        </p:txBody>
      </p:sp>
      <p:pic>
        <p:nvPicPr>
          <p:cNvPr id="4" name="Picture 3"/>
          <p:cNvPicPr>
            <a:picLocks noChangeAspect="1"/>
          </p:cNvPicPr>
          <p:nvPr/>
        </p:nvPicPr>
        <p:blipFill>
          <a:blip r:embed="rId2"/>
          <a:stretch>
            <a:fillRect/>
          </a:stretch>
        </p:blipFill>
        <p:spPr>
          <a:xfrm>
            <a:off x="1371600" y="3010693"/>
            <a:ext cx="12039600" cy="2780507"/>
          </a:xfrm>
          <a:prstGeom prst="rect">
            <a:avLst/>
          </a:prstGeom>
        </p:spPr>
      </p:pic>
    </p:spTree>
    <p:extLst>
      <p:ext uri="{BB962C8B-B14F-4D97-AF65-F5344CB8AC3E}">
        <p14:creationId xmlns:p14="http://schemas.microsoft.com/office/powerpoint/2010/main" val="4157275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An Object Oriented system is a collection of interacting Objects</a:t>
            </a:r>
          </a:p>
          <a:p>
            <a:r>
              <a:rPr lang="en-US" dirty="0"/>
              <a:t>Object is an instance of a class.</a:t>
            </a:r>
          </a:p>
          <a:p>
            <a:r>
              <a:rPr lang="en-US" dirty="0"/>
              <a:t>Classes and Objects</a:t>
            </a:r>
          </a:p>
          <a:p>
            <a:endParaRPr lang="en-US" dirty="0"/>
          </a:p>
        </p:txBody>
      </p:sp>
      <p:sp>
        <p:nvSpPr>
          <p:cNvPr id="5" name="Text Placeholder 4"/>
          <p:cNvSpPr>
            <a:spLocks noGrp="1"/>
          </p:cNvSpPr>
          <p:nvPr>
            <p:ph type="body" sz="quarter" idx="13"/>
          </p:nvPr>
        </p:nvSpPr>
        <p:spPr/>
        <p:txBody>
          <a:bodyPr/>
          <a:lstStyle/>
          <a:p>
            <a:r>
              <a:rPr lang="en-US" dirty="0"/>
              <a:t>Object</a:t>
            </a:r>
          </a:p>
        </p:txBody>
      </p:sp>
      <p:pic>
        <p:nvPicPr>
          <p:cNvPr id="4" name="Picture 3"/>
          <p:cNvPicPr>
            <a:picLocks noChangeAspect="1"/>
          </p:cNvPicPr>
          <p:nvPr/>
        </p:nvPicPr>
        <p:blipFill>
          <a:blip r:embed="rId2"/>
          <a:stretch>
            <a:fillRect/>
          </a:stretch>
        </p:blipFill>
        <p:spPr>
          <a:xfrm>
            <a:off x="1781175" y="4076700"/>
            <a:ext cx="5457825" cy="3009900"/>
          </a:xfrm>
          <a:prstGeom prst="rect">
            <a:avLst/>
          </a:prstGeom>
        </p:spPr>
      </p:pic>
    </p:spTree>
    <p:extLst>
      <p:ext uri="{BB962C8B-B14F-4D97-AF65-F5344CB8AC3E}">
        <p14:creationId xmlns:p14="http://schemas.microsoft.com/office/powerpoint/2010/main" val="227904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Class</a:t>
            </a:r>
          </a:p>
          <a:p>
            <a:pPr lvl="1"/>
            <a:r>
              <a:rPr lang="en-US" dirty="0"/>
              <a:t>A class represents a template for several objects that are having common properties.</a:t>
            </a:r>
          </a:p>
          <a:p>
            <a:pPr lvl="1"/>
            <a:r>
              <a:rPr lang="en-US" dirty="0"/>
              <a:t>A class defines all properties common to the object – attributes and methods.</a:t>
            </a:r>
          </a:p>
          <a:p>
            <a:pPr lvl="1"/>
            <a:r>
              <a:rPr lang="en-US" dirty="0"/>
              <a:t>A class is sometimes called the Object’s type.</a:t>
            </a:r>
          </a:p>
          <a:p>
            <a:r>
              <a:rPr lang="en-US" dirty="0"/>
              <a:t>Object</a:t>
            </a:r>
          </a:p>
          <a:p>
            <a:pPr lvl="1"/>
            <a:r>
              <a:rPr lang="en-US" dirty="0"/>
              <a:t>Object have state and classed does not have</a:t>
            </a:r>
          </a:p>
          <a:p>
            <a:pPr lvl="1"/>
            <a:r>
              <a:rPr lang="en-US" dirty="0"/>
              <a:t>John is an Object (instance) of student class having attributes name = “John”, age = 20, </a:t>
            </a:r>
            <a:r>
              <a:rPr lang="en-US" dirty="0" err="1"/>
              <a:t>studentId</a:t>
            </a:r>
            <a:r>
              <a:rPr lang="en-US" dirty="0"/>
              <a:t> = 1236</a:t>
            </a:r>
          </a:p>
          <a:p>
            <a:pPr lvl="1"/>
            <a:r>
              <a:rPr lang="en-US" dirty="0" err="1"/>
              <a:t>CircleA</a:t>
            </a:r>
            <a:r>
              <a:rPr lang="en-US" dirty="0"/>
              <a:t> is an object (instance) of class Circle having attribute </a:t>
            </a:r>
            <a:r>
              <a:rPr lang="en-US" dirty="0" err="1"/>
              <a:t>centre</a:t>
            </a:r>
            <a:r>
              <a:rPr lang="en-US" dirty="0"/>
              <a:t> = (0, 0) and </a:t>
            </a:r>
            <a:r>
              <a:rPr lang="en-US" dirty="0" err="1"/>
              <a:t>radious</a:t>
            </a:r>
            <a:r>
              <a:rPr lang="en-US" dirty="0"/>
              <a:t> = 10</a:t>
            </a:r>
          </a:p>
          <a:p>
            <a:endParaRPr lang="en-US" dirty="0"/>
          </a:p>
        </p:txBody>
      </p:sp>
      <p:sp>
        <p:nvSpPr>
          <p:cNvPr id="5" name="Text Placeholder 4"/>
          <p:cNvSpPr>
            <a:spLocks noGrp="1"/>
          </p:cNvSpPr>
          <p:nvPr>
            <p:ph type="body" sz="quarter" idx="13"/>
          </p:nvPr>
        </p:nvSpPr>
        <p:spPr/>
        <p:txBody>
          <a:bodyPr/>
          <a:lstStyle/>
          <a:p>
            <a:r>
              <a:rPr lang="en-US" dirty="0"/>
              <a:t>Class and Object</a:t>
            </a:r>
          </a:p>
        </p:txBody>
      </p:sp>
    </p:spTree>
    <p:extLst>
      <p:ext uri="{BB962C8B-B14F-4D97-AF65-F5344CB8AC3E}">
        <p14:creationId xmlns:p14="http://schemas.microsoft.com/office/powerpoint/2010/main" val="289518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All information (attributes and methods) in an object oriented system are stored within the object/ class.</a:t>
            </a:r>
          </a:p>
          <a:p>
            <a:r>
              <a:rPr lang="en-US" dirty="0"/>
              <a:t>Information can be manipulated through operations performed on the object/ class – interface to the class. Implementation is hidden from the user.</a:t>
            </a:r>
          </a:p>
          <a:p>
            <a:r>
              <a:rPr lang="en-US" dirty="0"/>
              <a:t>Object supports Information Hiding – Some attributes and methods can be hidden from the user.</a:t>
            </a:r>
          </a:p>
          <a:p>
            <a:pPr marL="0" indent="0">
              <a:buNone/>
            </a:pPr>
            <a:r>
              <a:rPr lang="en-US" sz="1100" dirty="0">
                <a:solidFill>
                  <a:schemeClr val="accent6">
                    <a:lumMod val="75000"/>
                  </a:schemeClr>
                </a:solidFill>
              </a:rPr>
              <a:t>class Account{</a:t>
            </a:r>
          </a:p>
          <a:p>
            <a:pPr marL="0" indent="0">
              <a:buNone/>
            </a:pPr>
            <a:r>
              <a:rPr lang="en-US" sz="1100" dirty="0">
                <a:solidFill>
                  <a:schemeClr val="accent6">
                    <a:lumMod val="75000"/>
                  </a:schemeClr>
                </a:solidFill>
              </a:rPr>
              <a:t>	//data</a:t>
            </a:r>
          </a:p>
          <a:p>
            <a:pPr marL="457200" lvl="1" indent="0">
              <a:buNone/>
            </a:pPr>
            <a:r>
              <a:rPr lang="en-US" sz="1000" b="1" dirty="0">
                <a:solidFill>
                  <a:schemeClr val="accent6">
                    <a:lumMod val="75000"/>
                  </a:schemeClr>
                </a:solidFill>
              </a:rPr>
              <a:t>	private String </a:t>
            </a:r>
            <a:r>
              <a:rPr lang="en-US" sz="1000" b="1" dirty="0" err="1">
                <a:solidFill>
                  <a:schemeClr val="accent6">
                    <a:lumMod val="75000"/>
                  </a:schemeClr>
                </a:solidFill>
              </a:rPr>
              <a:t>accountName</a:t>
            </a:r>
            <a:r>
              <a:rPr lang="en-US" sz="1000" b="1" dirty="0">
                <a:solidFill>
                  <a:schemeClr val="accent6">
                    <a:lumMod val="75000"/>
                  </a:schemeClr>
                </a:solidFill>
              </a:rPr>
              <a:t>;</a:t>
            </a:r>
          </a:p>
          <a:p>
            <a:pPr marL="457200" lvl="1" indent="0">
              <a:buNone/>
            </a:pPr>
            <a:r>
              <a:rPr lang="en-US" sz="1000" b="1" dirty="0">
                <a:solidFill>
                  <a:schemeClr val="accent6">
                    <a:lumMod val="75000"/>
                  </a:schemeClr>
                </a:solidFill>
              </a:rPr>
              <a:t>	private double </a:t>
            </a:r>
            <a:r>
              <a:rPr lang="en-US" sz="1000" b="1" dirty="0" err="1">
                <a:solidFill>
                  <a:schemeClr val="accent6">
                    <a:lumMod val="75000"/>
                  </a:schemeClr>
                </a:solidFill>
              </a:rPr>
              <a:t>accountBalance</a:t>
            </a:r>
            <a:r>
              <a:rPr lang="en-US" sz="1000" b="1" dirty="0">
                <a:solidFill>
                  <a:schemeClr val="accent6">
                    <a:lumMod val="75000"/>
                  </a:schemeClr>
                </a:solidFill>
              </a:rPr>
              <a:t>;</a:t>
            </a:r>
          </a:p>
          <a:p>
            <a:pPr marL="457200" lvl="1" indent="0">
              <a:buNone/>
            </a:pPr>
            <a:r>
              <a:rPr lang="en-US" sz="1000" b="1" dirty="0">
                <a:solidFill>
                  <a:schemeClr val="accent6">
                    <a:lumMod val="75000"/>
                  </a:schemeClr>
                </a:solidFill>
              </a:rPr>
              <a:t>	</a:t>
            </a:r>
          </a:p>
          <a:p>
            <a:pPr marL="457200" lvl="1" indent="0">
              <a:buNone/>
            </a:pPr>
            <a:r>
              <a:rPr lang="en-US" sz="1000" b="1" dirty="0">
                <a:solidFill>
                  <a:schemeClr val="accent6">
                    <a:lumMod val="75000"/>
                  </a:schemeClr>
                </a:solidFill>
              </a:rPr>
              <a:t>	//methods</a:t>
            </a:r>
          </a:p>
          <a:p>
            <a:pPr marL="457200" lvl="1" indent="0">
              <a:buNone/>
            </a:pPr>
            <a:r>
              <a:rPr lang="en-US" sz="1000" b="1" dirty="0">
                <a:solidFill>
                  <a:schemeClr val="accent6">
                    <a:lumMod val="75000"/>
                  </a:schemeClr>
                </a:solidFill>
              </a:rPr>
              <a:t>	public withdraw();</a:t>
            </a:r>
          </a:p>
          <a:p>
            <a:pPr marL="457200" lvl="1" indent="0">
              <a:buNone/>
            </a:pPr>
            <a:r>
              <a:rPr lang="en-US" sz="1000" b="1" dirty="0">
                <a:solidFill>
                  <a:schemeClr val="accent6">
                    <a:lumMod val="75000"/>
                  </a:schemeClr>
                </a:solidFill>
              </a:rPr>
              <a:t>	public </a:t>
            </a:r>
            <a:r>
              <a:rPr lang="en-US" sz="1000" b="1" dirty="0" err="1">
                <a:solidFill>
                  <a:schemeClr val="accent6">
                    <a:lumMod val="75000"/>
                  </a:schemeClr>
                </a:solidFill>
              </a:rPr>
              <a:t>deposite</a:t>
            </a:r>
            <a:r>
              <a:rPr lang="en-US" sz="1000" b="1" dirty="0">
                <a:solidFill>
                  <a:schemeClr val="accent6">
                    <a:lumMod val="75000"/>
                  </a:schemeClr>
                </a:solidFill>
              </a:rPr>
              <a:t>(); </a:t>
            </a:r>
          </a:p>
          <a:p>
            <a:pPr marL="457200" lvl="1" indent="0">
              <a:buNone/>
            </a:pPr>
            <a:r>
              <a:rPr lang="en-US" sz="1000" b="1" dirty="0">
                <a:solidFill>
                  <a:schemeClr val="accent6">
                    <a:lumMod val="75000"/>
                  </a:schemeClr>
                </a:solidFill>
              </a:rPr>
              <a:t>	public </a:t>
            </a:r>
            <a:r>
              <a:rPr lang="en-US" sz="1000" b="1" dirty="0" err="1">
                <a:solidFill>
                  <a:schemeClr val="accent6">
                    <a:lumMod val="75000"/>
                  </a:schemeClr>
                </a:solidFill>
              </a:rPr>
              <a:t>dtermineBalance</a:t>
            </a:r>
            <a:r>
              <a:rPr lang="en-US" sz="1000" b="1" dirty="0">
                <a:solidFill>
                  <a:schemeClr val="accent6">
                    <a:lumMod val="75000"/>
                  </a:schemeClr>
                </a:solidFill>
              </a:rPr>
              <a:t>();</a:t>
            </a:r>
          </a:p>
          <a:p>
            <a:pPr marL="457200" lvl="1" indent="0">
              <a:buNone/>
            </a:pPr>
            <a:r>
              <a:rPr lang="en-US" sz="1000" b="1" dirty="0">
                <a:solidFill>
                  <a:schemeClr val="accent6">
                    <a:lumMod val="75000"/>
                  </a:schemeClr>
                </a:solidFill>
              </a:rPr>
              <a:t>}</a:t>
            </a:r>
          </a:p>
          <a:p>
            <a:pPr marL="0" indent="0">
              <a:buNone/>
            </a:pPr>
            <a:endParaRPr lang="en-US" dirty="0"/>
          </a:p>
          <a:p>
            <a:endParaRPr lang="en-US" dirty="0"/>
          </a:p>
        </p:txBody>
      </p:sp>
      <p:sp>
        <p:nvSpPr>
          <p:cNvPr id="5" name="Text Placeholder 4"/>
          <p:cNvSpPr>
            <a:spLocks noGrp="1"/>
          </p:cNvSpPr>
          <p:nvPr>
            <p:ph type="body" sz="quarter" idx="13"/>
          </p:nvPr>
        </p:nvSpPr>
        <p:spPr/>
        <p:txBody>
          <a:bodyPr/>
          <a:lstStyle/>
          <a:p>
            <a:r>
              <a:rPr lang="en-US" dirty="0"/>
              <a:t>Encapsulation</a:t>
            </a:r>
          </a:p>
        </p:txBody>
      </p:sp>
      <p:pic>
        <p:nvPicPr>
          <p:cNvPr id="4" name="Picture 3"/>
          <p:cNvPicPr>
            <a:picLocks noChangeAspect="1"/>
          </p:cNvPicPr>
          <p:nvPr/>
        </p:nvPicPr>
        <p:blipFill>
          <a:blip r:embed="rId2"/>
          <a:stretch>
            <a:fillRect/>
          </a:stretch>
        </p:blipFill>
        <p:spPr>
          <a:xfrm>
            <a:off x="7705725" y="5229225"/>
            <a:ext cx="2809875" cy="2543175"/>
          </a:xfrm>
          <a:prstGeom prst="rect">
            <a:avLst/>
          </a:prstGeom>
        </p:spPr>
      </p:pic>
    </p:spTree>
    <p:extLst>
      <p:ext uri="{BB962C8B-B14F-4D97-AF65-F5344CB8AC3E}">
        <p14:creationId xmlns:p14="http://schemas.microsoft.com/office/powerpoint/2010/main" val="62081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The technique of creating new data types that are well suited to an application.</a:t>
            </a:r>
          </a:p>
          <a:p>
            <a:r>
              <a:rPr lang="en-US" dirty="0"/>
              <a:t>It allows to create user defined data types having the properties of build in data types and more. </a:t>
            </a:r>
          </a:p>
          <a:p>
            <a:endParaRPr lang="en-US" dirty="0"/>
          </a:p>
        </p:txBody>
      </p:sp>
      <p:sp>
        <p:nvSpPr>
          <p:cNvPr id="5" name="Text Placeholder 4"/>
          <p:cNvSpPr>
            <a:spLocks noGrp="1"/>
          </p:cNvSpPr>
          <p:nvPr>
            <p:ph type="body" sz="quarter" idx="13"/>
          </p:nvPr>
        </p:nvSpPr>
        <p:spPr/>
        <p:txBody>
          <a:bodyPr/>
          <a:lstStyle/>
          <a:p>
            <a:r>
              <a:rPr lang="en-US" dirty="0"/>
              <a:t>Data Abstraction</a:t>
            </a:r>
          </a:p>
        </p:txBody>
      </p:sp>
      <p:pic>
        <p:nvPicPr>
          <p:cNvPr id="4" name="Picture 3"/>
          <p:cNvPicPr>
            <a:picLocks noChangeAspect="1"/>
          </p:cNvPicPr>
          <p:nvPr/>
        </p:nvPicPr>
        <p:blipFill>
          <a:blip r:embed="rId2"/>
          <a:stretch>
            <a:fillRect/>
          </a:stretch>
        </p:blipFill>
        <p:spPr>
          <a:xfrm>
            <a:off x="3657600" y="4114800"/>
            <a:ext cx="7162800" cy="2895600"/>
          </a:xfrm>
          <a:prstGeom prst="rect">
            <a:avLst/>
          </a:prstGeom>
        </p:spPr>
      </p:pic>
    </p:spTree>
    <p:extLst>
      <p:ext uri="{BB962C8B-B14F-4D97-AF65-F5344CB8AC3E}">
        <p14:creationId xmlns:p14="http://schemas.microsoft.com/office/powerpoint/2010/main" val="171072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New data types (classed) can be defined as extension to previously defined types.</a:t>
            </a:r>
          </a:p>
          <a:p>
            <a:r>
              <a:rPr lang="en-US" dirty="0"/>
              <a:t>Parent Class (Super Class) – Child Class (Sub Class)</a:t>
            </a:r>
          </a:p>
          <a:p>
            <a:r>
              <a:rPr lang="en-US" dirty="0"/>
              <a:t>Sub class inherits properties from the Parent Class</a:t>
            </a:r>
          </a:p>
          <a:p>
            <a:endParaRPr lang="en-US" dirty="0"/>
          </a:p>
        </p:txBody>
      </p:sp>
      <p:sp>
        <p:nvSpPr>
          <p:cNvPr id="5" name="Text Placeholder 4"/>
          <p:cNvSpPr>
            <a:spLocks noGrp="1"/>
          </p:cNvSpPr>
          <p:nvPr>
            <p:ph type="body" sz="quarter" idx="13"/>
          </p:nvPr>
        </p:nvSpPr>
        <p:spPr/>
        <p:txBody>
          <a:bodyPr/>
          <a:lstStyle/>
          <a:p>
            <a:r>
              <a:rPr lang="en-US" dirty="0"/>
              <a:t>Inheritance</a:t>
            </a:r>
          </a:p>
        </p:txBody>
      </p:sp>
      <p:pic>
        <p:nvPicPr>
          <p:cNvPr id="4" name="Picture 3"/>
          <p:cNvPicPr>
            <a:picLocks noChangeAspect="1"/>
          </p:cNvPicPr>
          <p:nvPr/>
        </p:nvPicPr>
        <p:blipFill>
          <a:blip r:embed="rId2"/>
          <a:stretch>
            <a:fillRect/>
          </a:stretch>
        </p:blipFill>
        <p:spPr>
          <a:xfrm>
            <a:off x="6286500" y="4343400"/>
            <a:ext cx="2019300" cy="2971800"/>
          </a:xfrm>
          <a:prstGeom prst="rect">
            <a:avLst/>
          </a:prstGeom>
        </p:spPr>
      </p:pic>
    </p:spTree>
    <p:extLst>
      <p:ext uri="{BB962C8B-B14F-4D97-AF65-F5344CB8AC3E}">
        <p14:creationId xmlns:p14="http://schemas.microsoft.com/office/powerpoint/2010/main" val="197812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solidFill>
                  <a:srgbClr val="391E7E"/>
                </a:solidFill>
              </a:rPr>
              <a:t>Java is a high-level programming language originally developed by Sun Microsystems.</a:t>
            </a:r>
          </a:p>
          <a:p>
            <a:r>
              <a:rPr lang="en-US" sz="2800" dirty="0">
                <a:solidFill>
                  <a:srgbClr val="391E7E"/>
                </a:solidFill>
              </a:rPr>
              <a:t>Java runs on variety of platforms like Windows, Mac OS, UNIX etc.</a:t>
            </a:r>
          </a:p>
          <a:p>
            <a:r>
              <a:rPr lang="en-US" sz="2800" dirty="0">
                <a:solidFill>
                  <a:srgbClr val="391E7E"/>
                </a:solidFill>
              </a:rPr>
              <a:t>Java is</a:t>
            </a:r>
          </a:p>
          <a:p>
            <a:pPr lvl="1"/>
            <a:r>
              <a:rPr lang="en-US" sz="2000" b="1" u="sng" dirty="0">
                <a:solidFill>
                  <a:srgbClr val="391E7E"/>
                </a:solidFill>
              </a:rPr>
              <a:t>Object Oriented</a:t>
            </a:r>
            <a:r>
              <a:rPr lang="en-US" sz="2000" dirty="0">
                <a:solidFill>
                  <a:srgbClr val="391E7E"/>
                </a:solidFill>
              </a:rPr>
              <a:t>: Everything in Java is an Object</a:t>
            </a:r>
          </a:p>
          <a:p>
            <a:pPr lvl="1"/>
            <a:r>
              <a:rPr lang="en-US" sz="2000" b="1" u="sng" dirty="0">
                <a:solidFill>
                  <a:srgbClr val="391E7E"/>
                </a:solidFill>
              </a:rPr>
              <a:t>Platform Independent</a:t>
            </a:r>
            <a:r>
              <a:rPr lang="en-US" sz="2000" dirty="0">
                <a:solidFill>
                  <a:srgbClr val="391E7E"/>
                </a:solidFill>
              </a:rPr>
              <a:t>: Once complied, it generates byte code which is platform independent. Byte code can run over any platform with the help of Java Virtual Machine (JVM)</a:t>
            </a:r>
          </a:p>
          <a:p>
            <a:pPr lvl="1"/>
            <a:r>
              <a:rPr lang="en-US" sz="2000" b="1" u="sng" dirty="0">
                <a:solidFill>
                  <a:srgbClr val="391E7E"/>
                </a:solidFill>
              </a:rPr>
              <a:t>Simple</a:t>
            </a:r>
            <a:r>
              <a:rPr lang="en-US" sz="2000" dirty="0">
                <a:solidFill>
                  <a:srgbClr val="391E7E"/>
                </a:solidFill>
              </a:rPr>
              <a:t>: Java is designed to be simple.</a:t>
            </a:r>
          </a:p>
          <a:p>
            <a:pPr lvl="1"/>
            <a:r>
              <a:rPr lang="en-US" sz="2000" b="1" u="sng" dirty="0">
                <a:solidFill>
                  <a:srgbClr val="391E7E"/>
                </a:solidFill>
              </a:rPr>
              <a:t>Secure</a:t>
            </a:r>
            <a:r>
              <a:rPr lang="en-US" sz="2000" dirty="0">
                <a:solidFill>
                  <a:srgbClr val="391E7E"/>
                </a:solidFill>
              </a:rPr>
              <a:t>: With its secure feature, it enables to develop virus-free and tamper-free systems.</a:t>
            </a:r>
          </a:p>
          <a:p>
            <a:pPr lvl="1"/>
            <a:r>
              <a:rPr lang="en-US" sz="2000" b="1" u="sng" dirty="0" smtClean="0">
                <a:solidFill>
                  <a:srgbClr val="391E7E"/>
                </a:solidFill>
              </a:rPr>
              <a:t>Multithreaded</a:t>
            </a:r>
            <a:r>
              <a:rPr lang="en-US" sz="2000" dirty="0">
                <a:solidFill>
                  <a:srgbClr val="391E7E"/>
                </a:solidFill>
              </a:rPr>
              <a:t>: With Java's multithreaded feature it is possible to write programs that can do many tasks simultaneously. This design feature allows developers to construct smoothly running interactive applications.</a:t>
            </a:r>
          </a:p>
          <a:p>
            <a:pPr lvl="1"/>
            <a:r>
              <a:rPr lang="en-US" sz="2000" b="1" u="sng" dirty="0" smtClean="0">
                <a:solidFill>
                  <a:srgbClr val="391E7E"/>
                </a:solidFill>
              </a:rPr>
              <a:t>Portable</a:t>
            </a:r>
            <a:r>
              <a:rPr lang="en-US" sz="2000" dirty="0">
                <a:solidFill>
                  <a:srgbClr val="391E7E"/>
                </a:solidFill>
              </a:rPr>
              <a:t>: java code that is written on one machine can run on another machine. The platform independent byte code can be carried to any platform for execution that makes java code portable.</a:t>
            </a:r>
            <a:endParaRPr lang="en-US" sz="4400" dirty="0"/>
          </a:p>
        </p:txBody>
      </p:sp>
      <p:sp>
        <p:nvSpPr>
          <p:cNvPr id="5" name="Text Placeholder 4"/>
          <p:cNvSpPr>
            <a:spLocks noGrp="1"/>
          </p:cNvSpPr>
          <p:nvPr>
            <p:ph type="body" sz="quarter" idx="13"/>
          </p:nvPr>
        </p:nvSpPr>
        <p:spPr/>
        <p:txBody>
          <a:bodyPr/>
          <a:lstStyle/>
          <a:p>
            <a:r>
              <a:rPr lang="en-US" dirty="0"/>
              <a:t>Java – Basics - Introduction</a:t>
            </a:r>
          </a:p>
        </p:txBody>
      </p:sp>
    </p:spTree>
    <p:extLst>
      <p:ext uri="{BB962C8B-B14F-4D97-AF65-F5344CB8AC3E}">
        <p14:creationId xmlns:p14="http://schemas.microsoft.com/office/powerpoint/2010/main" val="4089010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Define Person to be class</a:t>
            </a:r>
          </a:p>
          <a:p>
            <a:pPr lvl="1"/>
            <a:r>
              <a:rPr lang="en-US" dirty="0"/>
              <a:t>A Person has attributes such as age, height, gender</a:t>
            </a:r>
          </a:p>
          <a:p>
            <a:pPr lvl="1"/>
            <a:r>
              <a:rPr lang="en-US" dirty="0"/>
              <a:t>Assign value to attributes when describing objects</a:t>
            </a:r>
          </a:p>
          <a:p>
            <a:r>
              <a:rPr lang="en-US" dirty="0"/>
              <a:t>Define Student to be a subclass of Person</a:t>
            </a:r>
          </a:p>
          <a:p>
            <a:pPr lvl="1"/>
            <a:r>
              <a:rPr lang="en-US" dirty="0"/>
              <a:t>A Student has all attributes of Person, plus attributes of his/ her own (</a:t>
            </a:r>
            <a:r>
              <a:rPr lang="en-US" dirty="0" err="1"/>
              <a:t>roll_no</a:t>
            </a:r>
            <a:r>
              <a:rPr lang="en-US" dirty="0"/>
              <a:t>, </a:t>
            </a:r>
            <a:r>
              <a:rPr lang="en-US" dirty="0" err="1"/>
              <a:t>course_enrolled</a:t>
            </a:r>
            <a:r>
              <a:rPr lang="en-US" dirty="0"/>
              <a:t>)</a:t>
            </a:r>
          </a:p>
          <a:p>
            <a:pPr lvl="1"/>
            <a:r>
              <a:rPr lang="en-US" dirty="0"/>
              <a:t>A Student inherits all attributes from Person</a:t>
            </a:r>
          </a:p>
          <a:p>
            <a:r>
              <a:rPr lang="en-US" dirty="0"/>
              <a:t>Define Lecturer to be subclass of Person</a:t>
            </a:r>
          </a:p>
          <a:p>
            <a:pPr lvl="1"/>
            <a:r>
              <a:rPr lang="en-US" dirty="0"/>
              <a:t>Lecturer has all attributes of Person, plus attributes his/ her own (</a:t>
            </a:r>
            <a:r>
              <a:rPr lang="en-US" dirty="0" err="1"/>
              <a:t>staff_id</a:t>
            </a:r>
            <a:r>
              <a:rPr lang="en-US" dirty="0"/>
              <a:t>, subjectID1, subjectID2)</a:t>
            </a:r>
          </a:p>
          <a:p>
            <a:endParaRPr lang="en-US" dirty="0"/>
          </a:p>
        </p:txBody>
      </p:sp>
      <p:sp>
        <p:nvSpPr>
          <p:cNvPr id="5" name="Text Placeholder 4"/>
          <p:cNvSpPr>
            <a:spLocks noGrp="1"/>
          </p:cNvSpPr>
          <p:nvPr>
            <p:ph type="body" sz="quarter" idx="13"/>
          </p:nvPr>
        </p:nvSpPr>
        <p:spPr/>
        <p:txBody>
          <a:bodyPr/>
          <a:lstStyle/>
          <a:p>
            <a:r>
              <a:rPr lang="en-US" dirty="0"/>
              <a:t>Inheritance - Example</a:t>
            </a:r>
          </a:p>
        </p:txBody>
      </p:sp>
    </p:spTree>
    <p:extLst>
      <p:ext uri="{BB962C8B-B14F-4D97-AF65-F5344CB8AC3E}">
        <p14:creationId xmlns:p14="http://schemas.microsoft.com/office/powerpoint/2010/main" val="242958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Circle class can be a subclass of (inherited from) parent class – Shape</a:t>
            </a:r>
          </a:p>
          <a:p>
            <a:endParaRPr lang="en-US" dirty="0"/>
          </a:p>
          <a:p>
            <a:endParaRPr lang="en-US" dirty="0"/>
          </a:p>
          <a:p>
            <a:endParaRPr lang="en-US" dirty="0"/>
          </a:p>
          <a:p>
            <a:endParaRPr lang="en-US" dirty="0"/>
          </a:p>
          <a:p>
            <a:r>
              <a:rPr lang="en-US" dirty="0" smtClean="0"/>
              <a:t>Inheritance </a:t>
            </a:r>
            <a:r>
              <a:rPr lang="en-US" dirty="0"/>
              <a:t>can also have multiple level.</a:t>
            </a:r>
          </a:p>
          <a:p>
            <a:endParaRPr lang="en-US" dirty="0"/>
          </a:p>
        </p:txBody>
      </p:sp>
      <p:sp>
        <p:nvSpPr>
          <p:cNvPr id="5" name="Text Placeholder 4"/>
          <p:cNvSpPr>
            <a:spLocks noGrp="1"/>
          </p:cNvSpPr>
          <p:nvPr>
            <p:ph type="body" sz="quarter" idx="13"/>
          </p:nvPr>
        </p:nvSpPr>
        <p:spPr/>
        <p:txBody>
          <a:bodyPr/>
          <a:lstStyle/>
          <a:p>
            <a:r>
              <a:rPr lang="en-US" dirty="0"/>
              <a:t>Inheritance - Example</a:t>
            </a:r>
          </a:p>
        </p:txBody>
      </p:sp>
      <p:pic>
        <p:nvPicPr>
          <p:cNvPr id="4" name="Picture 3"/>
          <p:cNvPicPr>
            <a:picLocks noChangeAspect="1"/>
          </p:cNvPicPr>
          <p:nvPr/>
        </p:nvPicPr>
        <p:blipFill>
          <a:blip r:embed="rId2"/>
          <a:stretch>
            <a:fillRect/>
          </a:stretch>
        </p:blipFill>
        <p:spPr>
          <a:xfrm>
            <a:off x="4076700" y="2895600"/>
            <a:ext cx="4991100" cy="1905000"/>
          </a:xfrm>
          <a:prstGeom prst="rect">
            <a:avLst/>
          </a:prstGeom>
        </p:spPr>
      </p:pic>
      <p:pic>
        <p:nvPicPr>
          <p:cNvPr id="6" name="Picture 5"/>
          <p:cNvPicPr>
            <a:picLocks noChangeAspect="1"/>
          </p:cNvPicPr>
          <p:nvPr/>
        </p:nvPicPr>
        <p:blipFill>
          <a:blip r:embed="rId3"/>
          <a:stretch>
            <a:fillRect/>
          </a:stretch>
        </p:blipFill>
        <p:spPr>
          <a:xfrm>
            <a:off x="4400550" y="5715000"/>
            <a:ext cx="4362450" cy="2028825"/>
          </a:xfrm>
          <a:prstGeom prst="rect">
            <a:avLst/>
          </a:prstGeom>
        </p:spPr>
      </p:pic>
    </p:spTree>
    <p:extLst>
      <p:ext uri="{BB962C8B-B14F-4D97-AF65-F5344CB8AC3E}">
        <p14:creationId xmlns:p14="http://schemas.microsoft.com/office/powerpoint/2010/main" val="625543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If multiple classes have common attributes/ methods, these methods can be moved to a common classes – parent class</a:t>
            </a:r>
          </a:p>
          <a:p>
            <a:r>
              <a:rPr lang="en-US" dirty="0"/>
              <a:t>This allows reuse since the implementation is not repeated</a:t>
            </a:r>
          </a:p>
          <a:p>
            <a:endParaRPr lang="en-US" dirty="0"/>
          </a:p>
        </p:txBody>
      </p:sp>
      <p:sp>
        <p:nvSpPr>
          <p:cNvPr id="5" name="Text Placeholder 4"/>
          <p:cNvSpPr>
            <a:spLocks noGrp="1"/>
          </p:cNvSpPr>
          <p:nvPr>
            <p:ph type="body" sz="quarter" idx="13"/>
          </p:nvPr>
        </p:nvSpPr>
        <p:spPr/>
        <p:txBody>
          <a:bodyPr/>
          <a:lstStyle/>
          <a:p>
            <a:r>
              <a:rPr lang="en-US" dirty="0"/>
              <a:t>Use of Inheritance</a:t>
            </a:r>
          </a:p>
        </p:txBody>
      </p:sp>
    </p:spTree>
    <p:extLst>
      <p:ext uri="{BB962C8B-B14F-4D97-AF65-F5344CB8AC3E}">
        <p14:creationId xmlns:p14="http://schemas.microsoft.com/office/powerpoint/2010/main" val="322725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It means many forms</a:t>
            </a:r>
          </a:p>
          <a:p>
            <a:r>
              <a:rPr lang="en-US" dirty="0"/>
              <a:t>Allows a single object, method, operator associated with different meaning depending on the type of data passed to it.</a:t>
            </a:r>
          </a:p>
          <a:p>
            <a:r>
              <a:rPr lang="en-US" dirty="0"/>
              <a:t>An object of type Circle or Rectangle can be assigned to Shape object. The behavior of the object will depend on the object passed.</a:t>
            </a:r>
          </a:p>
          <a:p>
            <a:endParaRPr lang="en-US" dirty="0"/>
          </a:p>
        </p:txBody>
      </p:sp>
      <p:sp>
        <p:nvSpPr>
          <p:cNvPr id="5" name="Text Placeholder 4"/>
          <p:cNvSpPr>
            <a:spLocks noGrp="1"/>
          </p:cNvSpPr>
          <p:nvPr>
            <p:ph type="body" sz="quarter" idx="13"/>
          </p:nvPr>
        </p:nvSpPr>
        <p:spPr/>
        <p:txBody>
          <a:bodyPr/>
          <a:lstStyle/>
          <a:p>
            <a:r>
              <a:rPr lang="en-US" dirty="0"/>
              <a:t>Polymorphism</a:t>
            </a:r>
          </a:p>
        </p:txBody>
      </p:sp>
      <p:pic>
        <p:nvPicPr>
          <p:cNvPr id="4" name="Picture 3"/>
          <p:cNvPicPr>
            <a:picLocks noChangeAspect="1"/>
          </p:cNvPicPr>
          <p:nvPr/>
        </p:nvPicPr>
        <p:blipFill>
          <a:blip r:embed="rId2"/>
          <a:stretch>
            <a:fillRect/>
          </a:stretch>
        </p:blipFill>
        <p:spPr>
          <a:xfrm>
            <a:off x="1295400" y="4581571"/>
            <a:ext cx="11658600" cy="2276429"/>
          </a:xfrm>
          <a:prstGeom prst="rect">
            <a:avLst/>
          </a:prstGeom>
        </p:spPr>
      </p:pic>
    </p:spTree>
    <p:extLst>
      <p:ext uri="{BB962C8B-B14F-4D97-AF65-F5344CB8AC3E}">
        <p14:creationId xmlns:p14="http://schemas.microsoft.com/office/powerpoint/2010/main" val="1606782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Multiple methods can be defined with the same name, different input arguments</a:t>
            </a:r>
          </a:p>
          <a:p>
            <a:pPr lvl="1"/>
            <a:r>
              <a:rPr lang="en-US" b="1" dirty="0">
                <a:solidFill>
                  <a:schemeClr val="accent6">
                    <a:lumMod val="75000"/>
                  </a:schemeClr>
                </a:solidFill>
              </a:rPr>
              <a:t>Method 1 – initialize (</a:t>
            </a:r>
            <a:r>
              <a:rPr lang="en-US" b="1" dirty="0" err="1">
                <a:solidFill>
                  <a:schemeClr val="accent6">
                    <a:lumMod val="75000"/>
                  </a:schemeClr>
                </a:solidFill>
              </a:rPr>
              <a:t>int</a:t>
            </a:r>
            <a:r>
              <a:rPr lang="en-US" b="1" dirty="0">
                <a:solidFill>
                  <a:schemeClr val="accent6">
                    <a:lumMod val="75000"/>
                  </a:schemeClr>
                </a:solidFill>
              </a:rPr>
              <a:t> a)</a:t>
            </a:r>
          </a:p>
          <a:p>
            <a:pPr lvl="1"/>
            <a:r>
              <a:rPr lang="en-US" b="1" dirty="0">
                <a:solidFill>
                  <a:schemeClr val="accent6">
                    <a:lumMod val="75000"/>
                  </a:schemeClr>
                </a:solidFill>
              </a:rPr>
              <a:t>Method2 – initialize (</a:t>
            </a:r>
            <a:r>
              <a:rPr lang="en-US" b="1" dirty="0" err="1">
                <a:solidFill>
                  <a:schemeClr val="accent6">
                    <a:lumMod val="75000"/>
                  </a:schemeClr>
                </a:solidFill>
              </a:rPr>
              <a:t>int</a:t>
            </a:r>
            <a:r>
              <a:rPr lang="en-US" b="1" dirty="0">
                <a:solidFill>
                  <a:schemeClr val="accent6">
                    <a:lumMod val="75000"/>
                  </a:schemeClr>
                </a:solidFill>
              </a:rPr>
              <a:t> a, </a:t>
            </a:r>
            <a:r>
              <a:rPr lang="en-US" b="1" dirty="0" err="1">
                <a:solidFill>
                  <a:schemeClr val="accent6">
                    <a:lumMod val="75000"/>
                  </a:schemeClr>
                </a:solidFill>
              </a:rPr>
              <a:t>int</a:t>
            </a:r>
            <a:r>
              <a:rPr lang="en-US" b="1" dirty="0">
                <a:solidFill>
                  <a:schemeClr val="accent6">
                    <a:lumMod val="75000"/>
                  </a:schemeClr>
                </a:solidFill>
              </a:rPr>
              <a:t> b)</a:t>
            </a:r>
          </a:p>
          <a:p>
            <a:r>
              <a:rPr lang="en-US" dirty="0"/>
              <a:t>Appropriate methods will be called based on the input argument </a:t>
            </a:r>
          </a:p>
          <a:p>
            <a:pPr lvl="1"/>
            <a:r>
              <a:rPr lang="en-US" b="1" dirty="0">
                <a:solidFill>
                  <a:schemeClr val="accent6">
                    <a:lumMod val="75000"/>
                  </a:schemeClr>
                </a:solidFill>
              </a:rPr>
              <a:t>initialize (2) – Method 1 will be called</a:t>
            </a:r>
          </a:p>
          <a:p>
            <a:pPr lvl="1"/>
            <a:r>
              <a:rPr lang="en-US" b="1" dirty="0">
                <a:solidFill>
                  <a:schemeClr val="accent6">
                    <a:lumMod val="75000"/>
                  </a:schemeClr>
                </a:solidFill>
              </a:rPr>
              <a:t>initialize (2, 4) – Method 2 will be called.</a:t>
            </a:r>
          </a:p>
          <a:p>
            <a:endParaRPr lang="en-US" dirty="0"/>
          </a:p>
        </p:txBody>
      </p:sp>
      <p:sp>
        <p:nvSpPr>
          <p:cNvPr id="5" name="Text Placeholder 4"/>
          <p:cNvSpPr>
            <a:spLocks noGrp="1"/>
          </p:cNvSpPr>
          <p:nvPr>
            <p:ph type="body" sz="quarter" idx="13"/>
          </p:nvPr>
        </p:nvSpPr>
        <p:spPr/>
        <p:txBody>
          <a:bodyPr/>
          <a:lstStyle/>
          <a:p>
            <a:r>
              <a:rPr lang="en-US" sz="4400" dirty="0"/>
              <a:t>Polymorphism – method overloading</a:t>
            </a:r>
          </a:p>
        </p:txBody>
      </p:sp>
    </p:spTree>
    <p:extLst>
      <p:ext uri="{BB962C8B-B14F-4D97-AF65-F5344CB8AC3E}">
        <p14:creationId xmlns:p14="http://schemas.microsoft.com/office/powerpoint/2010/main" val="3061828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Constructors are methods which are used to initialize objects.</a:t>
            </a:r>
          </a:p>
          <a:p>
            <a:r>
              <a:rPr lang="en-US" dirty="0"/>
              <a:t>Constructor methods have the same name as that of the class.</a:t>
            </a:r>
          </a:p>
          <a:p>
            <a:r>
              <a:rPr lang="en-US" dirty="0"/>
              <a:t>They are called/ invoked when and object of the class is created</a:t>
            </a:r>
          </a:p>
          <a:p>
            <a:r>
              <a:rPr lang="en-US" dirty="0"/>
              <a:t>They can’t be called explicitly.</a:t>
            </a:r>
          </a:p>
          <a:p>
            <a:pPr marL="0" indent="0">
              <a:buNone/>
            </a:pPr>
            <a:r>
              <a:rPr lang="en-US" sz="2000" dirty="0">
                <a:solidFill>
                  <a:schemeClr val="accent6">
                    <a:lumMod val="75000"/>
                  </a:schemeClr>
                </a:solidFill>
              </a:rPr>
              <a:t>public class </a:t>
            </a:r>
            <a:r>
              <a:rPr lang="en-US" sz="2000" dirty="0" err="1">
                <a:solidFill>
                  <a:schemeClr val="accent6">
                    <a:lumMod val="75000"/>
                  </a:schemeClr>
                </a:solidFill>
              </a:rPr>
              <a:t>ConstructorExample</a:t>
            </a:r>
            <a:r>
              <a:rPr lang="en-US" sz="2000" dirty="0">
                <a:solidFill>
                  <a:schemeClr val="accent6">
                    <a:lumMod val="75000"/>
                  </a:schemeClr>
                </a:solidFill>
              </a:rPr>
              <a:t> {</a:t>
            </a:r>
          </a:p>
          <a:p>
            <a:pPr marL="0" indent="0">
              <a:buNone/>
            </a:pPr>
            <a:r>
              <a:rPr lang="en-US" sz="2000" dirty="0">
                <a:solidFill>
                  <a:schemeClr val="accent6">
                    <a:lumMod val="75000"/>
                  </a:schemeClr>
                </a:solidFill>
              </a:rPr>
              <a:t>	//Constructor method</a:t>
            </a:r>
          </a:p>
          <a:p>
            <a:pPr marL="0" indent="0">
              <a:buNone/>
            </a:pPr>
            <a:r>
              <a:rPr lang="en-US" sz="2000" dirty="0">
                <a:solidFill>
                  <a:schemeClr val="accent6">
                    <a:lumMod val="75000"/>
                  </a:schemeClr>
                </a:solidFill>
              </a:rPr>
              <a:t>	</a:t>
            </a:r>
            <a:r>
              <a:rPr lang="en-US" sz="2000" dirty="0" err="1">
                <a:solidFill>
                  <a:schemeClr val="accent6">
                    <a:lumMod val="75000"/>
                  </a:schemeClr>
                </a:solidFill>
              </a:rPr>
              <a:t>ConstructorExample</a:t>
            </a:r>
            <a:r>
              <a:rPr lang="en-US" sz="2000" dirty="0">
                <a:solidFill>
                  <a:schemeClr val="accent6">
                    <a:lumMod val="75000"/>
                  </a:schemeClr>
                </a:solidFill>
              </a:rPr>
              <a:t>(){</a:t>
            </a:r>
          </a:p>
          <a:p>
            <a:pPr marL="0" indent="0">
              <a:buNone/>
            </a:pPr>
            <a:r>
              <a:rPr lang="en-US" sz="2000" dirty="0">
                <a:solidFill>
                  <a:schemeClr val="accent6">
                    <a:lumMod val="75000"/>
                  </a:schemeClr>
                </a:solidFill>
              </a:rPr>
              <a:t>	</a:t>
            </a:r>
            <a:r>
              <a:rPr lang="en-US" sz="2000" dirty="0" err="1">
                <a:solidFill>
                  <a:schemeClr val="accent6">
                    <a:lumMod val="75000"/>
                  </a:schemeClr>
                </a:solidFill>
              </a:rPr>
              <a:t>System.</a:t>
            </a:r>
            <a:r>
              <a:rPr lang="en-US" sz="2000" i="1" dirty="0" err="1">
                <a:solidFill>
                  <a:schemeClr val="accent6">
                    <a:lumMod val="75000"/>
                  </a:schemeClr>
                </a:solidFill>
              </a:rPr>
              <a:t>out.println</a:t>
            </a:r>
            <a:r>
              <a:rPr lang="en-US" sz="2000" i="1" dirty="0">
                <a:solidFill>
                  <a:schemeClr val="accent6">
                    <a:lumMod val="75000"/>
                  </a:schemeClr>
                </a:solidFill>
              </a:rPr>
              <a:t>("Constructor method called");</a:t>
            </a:r>
          </a:p>
          <a:p>
            <a:pPr marL="0" indent="0">
              <a:buNone/>
            </a:pPr>
            <a:r>
              <a:rPr lang="en-US" sz="2000" dirty="0">
                <a:solidFill>
                  <a:schemeClr val="accent6">
                    <a:lumMod val="75000"/>
                  </a:schemeClr>
                </a:solidFill>
              </a:rPr>
              <a:t>	}</a:t>
            </a:r>
          </a:p>
          <a:p>
            <a:pPr marL="0" indent="0">
              <a:buNone/>
            </a:pPr>
            <a:r>
              <a:rPr lang="en-US" sz="2000" dirty="0">
                <a:solidFill>
                  <a:schemeClr val="accent6">
                    <a:lumMod val="75000"/>
                  </a:schemeClr>
                </a:solidFill>
              </a:rPr>
              <a:t>	public static void main (String[] </a:t>
            </a:r>
            <a:r>
              <a:rPr lang="en-US" sz="2000" dirty="0" err="1">
                <a:solidFill>
                  <a:schemeClr val="accent6">
                    <a:lumMod val="75000"/>
                  </a:schemeClr>
                </a:solidFill>
              </a:rPr>
              <a:t>args</a:t>
            </a:r>
            <a:r>
              <a:rPr lang="en-US" sz="2000" dirty="0">
                <a:solidFill>
                  <a:schemeClr val="accent6">
                    <a:lumMod val="75000"/>
                  </a:schemeClr>
                </a:solidFill>
              </a:rPr>
              <a:t>){</a:t>
            </a:r>
          </a:p>
          <a:p>
            <a:pPr marL="0" indent="0">
              <a:buNone/>
            </a:pPr>
            <a:r>
              <a:rPr lang="en-US" sz="2000" dirty="0">
                <a:solidFill>
                  <a:schemeClr val="accent6">
                    <a:lumMod val="75000"/>
                  </a:schemeClr>
                </a:solidFill>
              </a:rPr>
              <a:t>	//Creating objects</a:t>
            </a:r>
          </a:p>
          <a:p>
            <a:pPr marL="0" indent="0">
              <a:buNone/>
            </a:pPr>
            <a:r>
              <a:rPr lang="en-US" sz="2000" dirty="0">
                <a:solidFill>
                  <a:schemeClr val="accent6">
                    <a:lumMod val="75000"/>
                  </a:schemeClr>
                </a:solidFill>
              </a:rPr>
              <a:t>	</a:t>
            </a:r>
            <a:r>
              <a:rPr lang="en-US" sz="2000" dirty="0" err="1">
                <a:solidFill>
                  <a:schemeClr val="accent6">
                    <a:lumMod val="75000"/>
                  </a:schemeClr>
                </a:solidFill>
              </a:rPr>
              <a:t>ConstructorExample</a:t>
            </a:r>
            <a:r>
              <a:rPr lang="en-US" sz="2000" dirty="0">
                <a:solidFill>
                  <a:schemeClr val="accent6">
                    <a:lumMod val="75000"/>
                  </a:schemeClr>
                </a:solidFill>
              </a:rPr>
              <a:t> </a:t>
            </a:r>
            <a:r>
              <a:rPr lang="en-US" sz="2000" u="sng" dirty="0" err="1">
                <a:solidFill>
                  <a:schemeClr val="accent6">
                    <a:lumMod val="75000"/>
                  </a:schemeClr>
                </a:solidFill>
              </a:rPr>
              <a:t>conEx</a:t>
            </a:r>
            <a:r>
              <a:rPr lang="en-US" sz="2000" u="sng" dirty="0">
                <a:solidFill>
                  <a:schemeClr val="accent6">
                    <a:lumMod val="75000"/>
                  </a:schemeClr>
                </a:solidFill>
              </a:rPr>
              <a:t> = new </a:t>
            </a:r>
            <a:r>
              <a:rPr lang="en-US" sz="2000" u="sng" dirty="0" err="1">
                <a:solidFill>
                  <a:schemeClr val="accent6">
                    <a:lumMod val="75000"/>
                  </a:schemeClr>
                </a:solidFill>
              </a:rPr>
              <a:t>ConstructorExample</a:t>
            </a:r>
            <a:r>
              <a:rPr lang="en-US" sz="2000" u="sng" dirty="0">
                <a:solidFill>
                  <a:schemeClr val="accent6">
                    <a:lumMod val="75000"/>
                  </a:schemeClr>
                </a:solidFill>
              </a:rPr>
              <a:t>();</a:t>
            </a:r>
          </a:p>
          <a:p>
            <a:pPr marL="0" indent="0">
              <a:buNone/>
            </a:pPr>
            <a:r>
              <a:rPr lang="en-US" sz="2000" dirty="0">
                <a:solidFill>
                  <a:schemeClr val="accent6">
                    <a:lumMod val="75000"/>
                  </a:schemeClr>
                </a:solidFill>
              </a:rPr>
              <a:t>	}</a:t>
            </a:r>
          </a:p>
          <a:p>
            <a:pPr marL="0" indent="0">
              <a:buNone/>
            </a:pPr>
            <a:r>
              <a:rPr lang="en-US" sz="2000" dirty="0">
                <a:solidFill>
                  <a:schemeClr val="accent6">
                    <a:lumMod val="75000"/>
                  </a:schemeClr>
                </a:solidFill>
              </a:rPr>
              <a:t>}</a:t>
            </a:r>
          </a:p>
          <a:p>
            <a:endParaRPr lang="en-US" dirty="0"/>
          </a:p>
          <a:p>
            <a:endParaRPr lang="en-US" dirty="0"/>
          </a:p>
        </p:txBody>
      </p:sp>
      <p:sp>
        <p:nvSpPr>
          <p:cNvPr id="5" name="Text Placeholder 4"/>
          <p:cNvSpPr>
            <a:spLocks noGrp="1"/>
          </p:cNvSpPr>
          <p:nvPr>
            <p:ph type="body" sz="quarter" idx="13"/>
          </p:nvPr>
        </p:nvSpPr>
        <p:spPr/>
        <p:txBody>
          <a:bodyPr/>
          <a:lstStyle/>
          <a:p>
            <a:r>
              <a:rPr lang="en-US" dirty="0"/>
              <a:t>Java - Constructor</a:t>
            </a:r>
          </a:p>
        </p:txBody>
      </p:sp>
    </p:spTree>
    <p:extLst>
      <p:ext uri="{BB962C8B-B14F-4D97-AF65-F5344CB8AC3E}">
        <p14:creationId xmlns:p14="http://schemas.microsoft.com/office/powerpoint/2010/main" val="251568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3429000"/>
          </a:xfrm>
        </p:spPr>
        <p:txBody>
          <a:bodyPr/>
          <a:lstStyle/>
          <a:p>
            <a:r>
              <a:rPr lang="en-US" sz="2400" dirty="0"/>
              <a:t>Like Java methods, constructor can be overloaded.</a:t>
            </a:r>
          </a:p>
          <a:p>
            <a:r>
              <a:rPr lang="en-US" sz="2400" dirty="0"/>
              <a:t>We can create as many number of constructors in a class.</a:t>
            </a:r>
          </a:p>
          <a:p>
            <a:r>
              <a:rPr lang="en-US" sz="2400" dirty="0"/>
              <a:t>Number of constructors depends on information about the attributes of an object we have while creating the objects.</a:t>
            </a:r>
          </a:p>
          <a:p>
            <a:r>
              <a:rPr lang="en-US" sz="2400" dirty="0"/>
              <a:t>Types of Constructor</a:t>
            </a:r>
          </a:p>
          <a:p>
            <a:pPr lvl="1"/>
            <a:r>
              <a:rPr lang="en-US" sz="2000" dirty="0"/>
              <a:t>Default: no parameter</a:t>
            </a:r>
          </a:p>
          <a:p>
            <a:pPr lvl="1"/>
            <a:r>
              <a:rPr lang="en-US" sz="2000" dirty="0"/>
              <a:t>Parameterized: </a:t>
            </a:r>
          </a:p>
          <a:p>
            <a:r>
              <a:rPr lang="en-US" sz="2400" dirty="0"/>
              <a:t>Difference between Constructor and Methods</a:t>
            </a:r>
          </a:p>
          <a:p>
            <a:endParaRPr lang="en-US" dirty="0" smtClean="0"/>
          </a:p>
          <a:p>
            <a:endParaRPr lang="en-US" dirty="0"/>
          </a:p>
        </p:txBody>
      </p:sp>
      <p:sp>
        <p:nvSpPr>
          <p:cNvPr id="5" name="Text Placeholder 4"/>
          <p:cNvSpPr>
            <a:spLocks noGrp="1"/>
          </p:cNvSpPr>
          <p:nvPr>
            <p:ph type="body" sz="quarter" idx="13"/>
          </p:nvPr>
        </p:nvSpPr>
        <p:spPr/>
        <p:txBody>
          <a:bodyPr/>
          <a:lstStyle/>
          <a:p>
            <a:r>
              <a:rPr lang="en-US" dirty="0"/>
              <a:t>Constructor Overloading</a:t>
            </a:r>
          </a:p>
        </p:txBody>
      </p:sp>
      <p:graphicFrame>
        <p:nvGraphicFramePr>
          <p:cNvPr id="4" name="Table 3"/>
          <p:cNvGraphicFramePr>
            <a:graphicFrameLocks noGrp="1"/>
          </p:cNvGraphicFramePr>
          <p:nvPr>
            <p:extLst>
              <p:ext uri="{D42A27DB-BD31-4B8C-83A1-F6EECF244321}">
                <p14:modId xmlns:p14="http://schemas.microsoft.com/office/powerpoint/2010/main" val="367302156"/>
              </p:ext>
            </p:extLst>
          </p:nvPr>
        </p:nvGraphicFramePr>
        <p:xfrm>
          <a:off x="2286000" y="5080000"/>
          <a:ext cx="9906000" cy="24333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r>
                        <a:rPr lang="en-US" sz="1600" dirty="0" smtClean="0"/>
                        <a:t>Java Constructor</a:t>
                      </a:r>
                      <a:endParaRPr lang="en-US" sz="1600" dirty="0"/>
                    </a:p>
                  </a:txBody>
                  <a:tcPr/>
                </a:tc>
                <a:tc>
                  <a:txBody>
                    <a:bodyPr/>
                    <a:lstStyle/>
                    <a:p>
                      <a:r>
                        <a:rPr lang="en-US" sz="1600" dirty="0" smtClean="0"/>
                        <a:t>Java Methods</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Constructor is used to initialize the state of an object.</a:t>
                      </a:r>
                      <a:endParaRPr lang="en-US" sz="1600" dirty="0"/>
                    </a:p>
                  </a:txBody>
                  <a:tcPr/>
                </a:tc>
                <a:tc>
                  <a:txBody>
                    <a:bodyPr/>
                    <a:lstStyle/>
                    <a:p>
                      <a:r>
                        <a:rPr lang="en-US" sz="1600" b="0" i="0" kern="1200" dirty="0" smtClean="0">
                          <a:solidFill>
                            <a:schemeClr val="dk1"/>
                          </a:solidFill>
                          <a:effectLst/>
                          <a:latin typeface="+mn-lt"/>
                          <a:ea typeface="+mn-ea"/>
                          <a:cs typeface="+mn-cs"/>
                        </a:rPr>
                        <a:t>Method is used to expose </a:t>
                      </a:r>
                      <a:r>
                        <a:rPr lang="en-US" sz="1600" b="0" i="0" kern="1200" dirty="0" err="1" smtClean="0">
                          <a:solidFill>
                            <a:schemeClr val="dk1"/>
                          </a:solidFill>
                          <a:effectLst/>
                          <a:latin typeface="+mn-lt"/>
                          <a:ea typeface="+mn-ea"/>
                          <a:cs typeface="+mn-cs"/>
                        </a:rPr>
                        <a:t>behaviour</a:t>
                      </a:r>
                      <a:r>
                        <a:rPr lang="en-US" sz="1600" b="0" i="0" kern="1200" dirty="0" smtClean="0">
                          <a:solidFill>
                            <a:schemeClr val="dk1"/>
                          </a:solidFill>
                          <a:effectLst/>
                          <a:latin typeface="+mn-lt"/>
                          <a:ea typeface="+mn-ea"/>
                          <a:cs typeface="+mn-cs"/>
                        </a:rPr>
                        <a:t> of an object.</a:t>
                      </a:r>
                      <a:endParaRPr lang="en-US" sz="1600" dirty="0"/>
                    </a:p>
                  </a:txBody>
                  <a:tcPr/>
                </a:tc>
                <a:extLst>
                  <a:ext uri="{0D108BD9-81ED-4DB2-BD59-A6C34878D82A}">
                    <a16:rowId xmlns:a16="http://schemas.microsoft.com/office/drawing/2014/main" val="10001"/>
                  </a:ext>
                </a:extLst>
              </a:tr>
              <a:tr h="370840">
                <a:tc>
                  <a:txBody>
                    <a:bodyPr/>
                    <a:lstStyle/>
                    <a:p>
                      <a:r>
                        <a:rPr lang="en-US" sz="1600" b="0" i="0" kern="1200" dirty="0" smtClean="0">
                          <a:solidFill>
                            <a:schemeClr val="dk1"/>
                          </a:solidFill>
                          <a:effectLst/>
                          <a:latin typeface="+mn-lt"/>
                          <a:ea typeface="+mn-ea"/>
                          <a:cs typeface="+mn-cs"/>
                        </a:rPr>
                        <a:t>Constructor must not have return type.</a:t>
                      </a:r>
                      <a:endParaRPr lang="en-US" sz="1600" dirty="0"/>
                    </a:p>
                  </a:txBody>
                  <a:tcPr/>
                </a:tc>
                <a:tc>
                  <a:txBody>
                    <a:bodyPr/>
                    <a:lstStyle/>
                    <a:p>
                      <a:r>
                        <a:rPr lang="en-US" sz="1600" b="0" i="0" kern="1200" dirty="0" smtClean="0">
                          <a:solidFill>
                            <a:schemeClr val="dk1"/>
                          </a:solidFill>
                          <a:effectLst/>
                          <a:latin typeface="+mn-lt"/>
                          <a:ea typeface="+mn-ea"/>
                          <a:cs typeface="+mn-cs"/>
                        </a:rPr>
                        <a:t>Method can have return type.</a:t>
                      </a:r>
                      <a:endParaRPr lang="en-US" sz="1600" dirty="0"/>
                    </a:p>
                  </a:txBody>
                  <a:tcPr/>
                </a:tc>
                <a:extLst>
                  <a:ext uri="{0D108BD9-81ED-4DB2-BD59-A6C34878D82A}">
                    <a16:rowId xmlns:a16="http://schemas.microsoft.com/office/drawing/2014/main" val="10002"/>
                  </a:ext>
                </a:extLst>
              </a:tr>
              <a:tr h="370840">
                <a:tc>
                  <a:txBody>
                    <a:bodyPr/>
                    <a:lstStyle/>
                    <a:p>
                      <a:r>
                        <a:rPr lang="en-US" sz="1600" b="0" i="0" kern="1200" dirty="0" smtClean="0">
                          <a:solidFill>
                            <a:schemeClr val="dk1"/>
                          </a:solidFill>
                          <a:effectLst/>
                          <a:latin typeface="+mn-lt"/>
                          <a:ea typeface="+mn-ea"/>
                          <a:cs typeface="+mn-cs"/>
                        </a:rPr>
                        <a:t>Constructor is invoked implicitly.</a:t>
                      </a:r>
                      <a:endParaRPr lang="en-US" sz="1600" dirty="0"/>
                    </a:p>
                  </a:txBody>
                  <a:tcPr/>
                </a:tc>
                <a:tc>
                  <a:txBody>
                    <a:bodyPr/>
                    <a:lstStyle/>
                    <a:p>
                      <a:r>
                        <a:rPr lang="en-US" sz="1600" b="0" i="0" kern="1200" dirty="0" smtClean="0">
                          <a:solidFill>
                            <a:schemeClr val="dk1"/>
                          </a:solidFill>
                          <a:effectLst/>
                          <a:latin typeface="+mn-lt"/>
                          <a:ea typeface="+mn-ea"/>
                          <a:cs typeface="+mn-cs"/>
                        </a:rPr>
                        <a:t>Method is invoked explicitly.</a:t>
                      </a:r>
                      <a:endParaRPr lang="en-US" sz="1600" dirty="0"/>
                    </a:p>
                  </a:txBody>
                  <a:tcPr/>
                </a:tc>
                <a:extLst>
                  <a:ext uri="{0D108BD9-81ED-4DB2-BD59-A6C34878D82A}">
                    <a16:rowId xmlns:a16="http://schemas.microsoft.com/office/drawing/2014/main" val="10003"/>
                  </a:ext>
                </a:extLst>
              </a:tr>
              <a:tr h="370840">
                <a:tc>
                  <a:txBody>
                    <a:bodyPr/>
                    <a:lstStyle/>
                    <a:p>
                      <a:r>
                        <a:rPr lang="en-US" sz="1600" b="0" i="0" kern="1200" dirty="0" smtClean="0">
                          <a:solidFill>
                            <a:schemeClr val="dk1"/>
                          </a:solidFill>
                          <a:effectLst/>
                          <a:latin typeface="+mn-lt"/>
                          <a:ea typeface="+mn-ea"/>
                          <a:cs typeface="+mn-cs"/>
                        </a:rPr>
                        <a:t>he java compiler provides a default constructor if you don't have any constructor</a:t>
                      </a:r>
                      <a:endParaRPr lang="en-US" sz="1600" dirty="0"/>
                    </a:p>
                  </a:txBody>
                  <a:tcPr/>
                </a:tc>
                <a:tc>
                  <a:txBody>
                    <a:bodyPr/>
                    <a:lstStyle/>
                    <a:p>
                      <a:r>
                        <a:rPr lang="en-US" sz="1600" b="0" i="0" kern="1200" dirty="0" smtClean="0">
                          <a:solidFill>
                            <a:schemeClr val="dk1"/>
                          </a:solidFill>
                          <a:effectLst/>
                          <a:latin typeface="+mn-lt"/>
                          <a:ea typeface="+mn-ea"/>
                          <a:cs typeface="+mn-cs"/>
                        </a:rPr>
                        <a:t>Method is not provided by compiler in any case</a:t>
                      </a:r>
                      <a:endParaRPr lang="en-US" sz="1600" dirty="0"/>
                    </a:p>
                  </a:txBody>
                  <a:tcPr/>
                </a:tc>
                <a:extLst>
                  <a:ext uri="{0D108BD9-81ED-4DB2-BD59-A6C34878D82A}">
                    <a16:rowId xmlns:a16="http://schemas.microsoft.com/office/drawing/2014/main" val="10004"/>
                  </a:ext>
                </a:extLst>
              </a:tr>
              <a:tr h="370840">
                <a:tc>
                  <a:txBody>
                    <a:bodyPr/>
                    <a:lstStyle/>
                    <a:p>
                      <a:r>
                        <a:rPr lang="en-US" sz="1600" b="0" i="0" kern="1200" dirty="0" smtClean="0">
                          <a:solidFill>
                            <a:schemeClr val="dk1"/>
                          </a:solidFill>
                          <a:effectLst/>
                          <a:latin typeface="+mn-lt"/>
                          <a:ea typeface="+mn-ea"/>
                          <a:cs typeface="+mn-cs"/>
                        </a:rPr>
                        <a:t>Constructor name must be same as the class name.</a:t>
                      </a:r>
                      <a:endParaRPr lang="en-US" sz="1600" dirty="0"/>
                    </a:p>
                  </a:txBody>
                  <a:tcPr/>
                </a:tc>
                <a:tc>
                  <a:txBody>
                    <a:bodyPr/>
                    <a:lstStyle/>
                    <a:p>
                      <a:r>
                        <a:rPr lang="en-US" sz="1600" b="0" i="0" kern="1200" dirty="0" smtClean="0">
                          <a:solidFill>
                            <a:schemeClr val="dk1"/>
                          </a:solidFill>
                          <a:effectLst/>
                          <a:latin typeface="+mn-lt"/>
                          <a:ea typeface="+mn-ea"/>
                          <a:cs typeface="+mn-cs"/>
                        </a:rPr>
                        <a:t>Method name may or may not be same as class name.</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3831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u="sng" dirty="0">
                <a:solidFill>
                  <a:srgbClr val="000000"/>
                </a:solidFill>
                <a:latin typeface="Consolas" panose="020B0609020204030204" pitchFamily="49" charset="0"/>
              </a:rPr>
              <a:t>Language {</a:t>
            </a:r>
          </a:p>
          <a:p>
            <a:pPr marL="0" indent="0">
              <a:buNone/>
            </a:pPr>
            <a:r>
              <a:rPr lang="en-US" sz="1400" dirty="0" smtClean="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Language</a:t>
            </a:r>
            <a:r>
              <a:rPr lang="en-US" sz="1400"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System.</a:t>
            </a:r>
            <a:r>
              <a:rPr lang="en-US" sz="1400" b="1" i="1" dirty="0" err="1" smtClean="0">
                <a:solidFill>
                  <a:srgbClr val="0000C0"/>
                </a:solidFill>
                <a:latin typeface="Consolas" panose="020B0609020204030204" pitchFamily="49" charset="0"/>
              </a:rPr>
              <a:t>out</a:t>
            </a:r>
            <a:r>
              <a:rPr lang="en-US" sz="1400" b="1" i="1" dirty="0" err="1" smtClean="0">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"Constructor method called"</a:t>
            </a:r>
            <a:r>
              <a:rPr lang="en-US" sz="1400" b="1" i="1"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buNone/>
            </a:pPr>
            <a:r>
              <a:rPr lang="en-US" sz="1400" dirty="0" smtClean="0">
                <a:solidFill>
                  <a:srgbClr val="000000"/>
                </a:solidFill>
                <a:latin typeface="Consolas" panose="020B0609020204030204" pitchFamily="49" charset="0"/>
              </a:rPr>
              <a:t>     Language(String </a:t>
            </a:r>
            <a:r>
              <a:rPr lang="en-US" sz="1400" dirty="0" err="1">
                <a:solidFill>
                  <a:srgbClr val="6A3E3E"/>
                </a:solidFill>
                <a:latin typeface="Consolas" panose="020B0609020204030204" pitchFamily="49" charset="0"/>
              </a:rPr>
              <a:t>str</a:t>
            </a:r>
            <a:r>
              <a:rPr lang="en-US" sz="1400" dirty="0">
                <a:solidFill>
                  <a:srgbClr val="000000"/>
                </a:solidFill>
                <a:latin typeface="Consolas" panose="020B0609020204030204" pitchFamily="49" charset="0"/>
              </a:rPr>
              <a:t>){</a:t>
            </a:r>
          </a:p>
          <a:p>
            <a:pPr marL="0" indent="0">
              <a:buNone/>
            </a:pPr>
            <a:r>
              <a:rPr lang="en-US" sz="1400" dirty="0" smtClean="0">
                <a:solidFill>
                  <a:srgbClr val="0000C0"/>
                </a:solidFill>
                <a:latin typeface="Consolas" panose="020B0609020204030204" pitchFamily="49" charset="0"/>
              </a:rPr>
              <a:t>	name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str</a:t>
            </a:r>
            <a:r>
              <a:rPr lang="en-US" sz="1400"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buNone/>
            </a:pPr>
            <a:r>
              <a:rPr lang="en-US" sz="1400" b="1" dirty="0" smtClean="0">
                <a:solidFill>
                  <a:srgbClr val="7F0055"/>
                </a:solidFill>
                <a:latin typeface="Consolas" panose="020B0609020204030204" pitchFamily="49" charset="0"/>
              </a:rPr>
              <a:t>      public</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Language </a:t>
            </a:r>
            <a:r>
              <a:rPr lang="en-US" sz="1400" dirty="0" err="1">
                <a:solidFill>
                  <a:srgbClr val="6A3E3E"/>
                </a:solidFill>
                <a:latin typeface="Consolas" panose="020B0609020204030204" pitchFamily="49" charset="0"/>
              </a:rPr>
              <a:t>cpp</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Language();</a:t>
            </a:r>
          </a:p>
          <a:p>
            <a:pPr marL="0" indent="0">
              <a:buNone/>
            </a:pPr>
            <a:r>
              <a:rPr lang="en-US" sz="1400" dirty="0" smtClean="0">
                <a:solidFill>
                  <a:srgbClr val="000000"/>
                </a:solidFill>
                <a:latin typeface="Consolas" panose="020B0609020204030204" pitchFamily="49" charset="0"/>
              </a:rPr>
              <a:t>	Language </a:t>
            </a:r>
            <a:r>
              <a:rPr lang="en-US" sz="1400" dirty="0">
                <a:solidFill>
                  <a:srgbClr val="6A3E3E"/>
                </a:solidFill>
                <a:latin typeface="Consolas" panose="020B0609020204030204" pitchFamily="49" charset="0"/>
              </a:rPr>
              <a:t>java</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Language(</a:t>
            </a:r>
            <a:r>
              <a:rPr lang="en-US" sz="1400" b="1" dirty="0">
                <a:solidFill>
                  <a:srgbClr val="2A00FF"/>
                </a:solidFill>
                <a:latin typeface="Consolas" panose="020B0609020204030204" pitchFamily="49" charset="0"/>
              </a:rPr>
              <a:t>"Java"</a:t>
            </a:r>
            <a:r>
              <a:rPr lang="en-US" sz="1400" b="1" dirty="0">
                <a:solidFill>
                  <a:srgbClr val="000000"/>
                </a:solidFill>
                <a:latin typeface="Consolas" panose="020B0609020204030204" pitchFamily="49" charset="0"/>
              </a:rPr>
              <a:t>);</a:t>
            </a:r>
          </a:p>
          <a:p>
            <a:pPr marL="0" indent="0">
              <a:buNone/>
            </a:pPr>
            <a:r>
              <a:rPr lang="en-US" sz="1400" dirty="0" smtClean="0">
                <a:solidFill>
                  <a:srgbClr val="6A3E3E"/>
                </a:solidFill>
                <a:latin typeface="Consolas" panose="020B0609020204030204" pitchFamily="49" charset="0"/>
              </a:rPr>
              <a:t>	</a:t>
            </a:r>
            <a:r>
              <a:rPr lang="en-US" sz="1400" dirty="0" err="1" smtClean="0">
                <a:solidFill>
                  <a:srgbClr val="6A3E3E"/>
                </a:solidFill>
                <a:latin typeface="Consolas" panose="020B0609020204030204" pitchFamily="49" charset="0"/>
              </a:rPr>
              <a:t>cpp</a:t>
            </a:r>
            <a:r>
              <a:rPr lang="en-US" sz="1400" dirty="0" err="1" smtClean="0">
                <a:solidFill>
                  <a:srgbClr val="000000"/>
                </a:solidFill>
                <a:latin typeface="Consolas" panose="020B0609020204030204" pitchFamily="49" charset="0"/>
              </a:rPr>
              <a:t>.setName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a:t>
            </a:r>
            <a:r>
              <a:rPr lang="en-US" sz="1400" dirty="0">
                <a:solidFill>
                  <a:srgbClr val="000000"/>
                </a:solidFill>
                <a:latin typeface="Consolas" panose="020B0609020204030204" pitchFamily="49" charset="0"/>
              </a:rPr>
              <a:t>);</a:t>
            </a:r>
          </a:p>
          <a:p>
            <a:pPr marL="0" indent="0">
              <a:buNone/>
            </a:pPr>
            <a:r>
              <a:rPr lang="en-US" sz="1400" dirty="0" smtClean="0">
                <a:solidFill>
                  <a:srgbClr val="6A3E3E"/>
                </a:solidFill>
                <a:latin typeface="Consolas" panose="020B0609020204030204" pitchFamily="49" charset="0"/>
              </a:rPr>
              <a:t>	</a:t>
            </a:r>
            <a:r>
              <a:rPr lang="en-US" sz="1400" dirty="0" err="1" smtClean="0">
                <a:solidFill>
                  <a:srgbClr val="6A3E3E"/>
                </a:solidFill>
                <a:latin typeface="Consolas" panose="020B0609020204030204" pitchFamily="49" charset="0"/>
              </a:rPr>
              <a:t>java</a:t>
            </a:r>
            <a:r>
              <a:rPr lang="en-US" sz="1400" dirty="0" err="1" smtClean="0">
                <a:solidFill>
                  <a:srgbClr val="000000"/>
                </a:solidFill>
                <a:latin typeface="Consolas" panose="020B0609020204030204" pitchFamily="49" charset="0"/>
              </a:rPr>
              <a:t>.getName</a:t>
            </a:r>
            <a:r>
              <a:rPr lang="en-US" sz="1400" dirty="0">
                <a:solidFill>
                  <a:srgbClr val="000000"/>
                </a:solidFill>
                <a:latin typeface="Consolas" panose="020B0609020204030204" pitchFamily="49" charset="0"/>
              </a:rPr>
              <a:t>();</a:t>
            </a:r>
          </a:p>
          <a:p>
            <a:pPr marL="0" indent="0">
              <a:buNone/>
            </a:pPr>
            <a:r>
              <a:rPr lang="en-US" sz="1400" dirty="0" smtClean="0">
                <a:solidFill>
                  <a:srgbClr val="6A3E3E"/>
                </a:solidFill>
                <a:latin typeface="Consolas" panose="020B0609020204030204" pitchFamily="49" charset="0"/>
              </a:rPr>
              <a:t>	</a:t>
            </a:r>
            <a:r>
              <a:rPr lang="en-US" sz="1400" dirty="0" err="1" smtClean="0">
                <a:solidFill>
                  <a:srgbClr val="6A3E3E"/>
                </a:solidFill>
                <a:latin typeface="Consolas" panose="020B0609020204030204" pitchFamily="49" charset="0"/>
              </a:rPr>
              <a:t>cpp</a:t>
            </a:r>
            <a:r>
              <a:rPr lang="en-US" sz="1400" dirty="0" err="1" smtClean="0">
                <a:solidFill>
                  <a:srgbClr val="000000"/>
                </a:solidFill>
                <a:latin typeface="Consolas" panose="020B0609020204030204" pitchFamily="49" charset="0"/>
              </a:rPr>
              <a:t>.getName</a:t>
            </a:r>
            <a:r>
              <a:rPr lang="en-US" sz="1400"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buNone/>
            </a:pPr>
            <a:r>
              <a:rPr lang="en-US" sz="1400" b="1" dirty="0" smtClean="0">
                <a:solidFill>
                  <a:srgbClr val="7F0055"/>
                </a:solidFill>
                <a:latin typeface="Consolas" panose="020B0609020204030204" pitchFamily="49" charset="0"/>
              </a:rPr>
              <a:t>     void</a:t>
            </a:r>
            <a:r>
              <a:rPr lang="en-US" sz="1400" b="1" dirty="0" smtClean="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setName</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t</a:t>
            </a:r>
            <a:r>
              <a:rPr lang="en-US" sz="1400" b="1" dirty="0">
                <a:solidFill>
                  <a:srgbClr val="000000"/>
                </a:solidFill>
                <a:latin typeface="Consolas" panose="020B0609020204030204" pitchFamily="49" charset="0"/>
              </a:rPr>
              <a:t>){</a:t>
            </a:r>
          </a:p>
          <a:p>
            <a:pPr marL="0" indent="0">
              <a:buNone/>
            </a:pPr>
            <a:r>
              <a:rPr lang="en-US" sz="1400" dirty="0" smtClean="0">
                <a:solidFill>
                  <a:srgbClr val="0000C0"/>
                </a:solidFill>
                <a:latin typeface="Consolas" panose="020B0609020204030204" pitchFamily="49" charset="0"/>
              </a:rPr>
              <a:t>	name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t</a:t>
            </a:r>
            <a:r>
              <a:rPr lang="en-US" sz="1400" dirty="0">
                <a:solidFill>
                  <a:srgbClr val="000000"/>
                </a:solidFill>
                <a:latin typeface="Consolas" panose="020B0609020204030204" pitchFamily="49" charset="0"/>
              </a:rPr>
              <a:t>;</a:t>
            </a:r>
          </a:p>
          <a:p>
            <a:pPr marL="0" indent="0">
              <a:buNone/>
            </a:pPr>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 </a:t>
            </a:r>
            <a:r>
              <a:rPr lang="en-US" sz="1400" b="1" dirty="0" smtClean="0">
                <a:solidFill>
                  <a:srgbClr val="7F0055"/>
                </a:solidFill>
                <a:latin typeface="Consolas" panose="020B0609020204030204" pitchFamily="49" charset="0"/>
              </a:rPr>
              <a:t>    void</a:t>
            </a:r>
            <a:r>
              <a:rPr lang="en-US" sz="1400" b="1" dirty="0" smtClean="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getName</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System.</a:t>
            </a:r>
            <a:r>
              <a:rPr lang="en-US" sz="1400" b="1" i="1" dirty="0" err="1" smtClean="0">
                <a:solidFill>
                  <a:srgbClr val="0000C0"/>
                </a:solidFill>
                <a:latin typeface="Consolas" panose="020B0609020204030204" pitchFamily="49" charset="0"/>
              </a:rPr>
              <a:t>out</a:t>
            </a:r>
            <a:r>
              <a:rPr lang="en-US" sz="1400" b="1" i="1" dirty="0" err="1" smtClean="0">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"Language name = "</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name</a:t>
            </a:r>
            <a:r>
              <a:rPr lang="en-US" sz="1400" b="1" i="1" dirty="0" smtClean="0">
                <a:solidFill>
                  <a:srgbClr val="000000"/>
                </a:solidFill>
                <a:latin typeface="Consolas" panose="020B0609020204030204" pitchFamily="49" charset="0"/>
              </a:rPr>
              <a:t>);</a:t>
            </a:r>
          </a:p>
          <a:p>
            <a:pPr marL="0" indent="0">
              <a:buNone/>
            </a:pPr>
            <a:r>
              <a:rPr lang="en-US" sz="1400" b="1" i="1" dirty="0">
                <a:solidFill>
                  <a:srgbClr val="000000"/>
                </a:solidFill>
                <a:latin typeface="Consolas" panose="020B0609020204030204" pitchFamily="49" charset="0"/>
              </a:rPr>
              <a:t> </a:t>
            </a:r>
            <a:r>
              <a:rPr lang="en-US" sz="1400" b="1" i="1" dirty="0" smtClean="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p>
        </p:txBody>
      </p:sp>
      <p:sp>
        <p:nvSpPr>
          <p:cNvPr id="5" name="Text Placeholder 4"/>
          <p:cNvSpPr>
            <a:spLocks noGrp="1"/>
          </p:cNvSpPr>
          <p:nvPr>
            <p:ph type="body" sz="quarter" idx="13"/>
          </p:nvPr>
        </p:nvSpPr>
        <p:spPr/>
        <p:txBody>
          <a:bodyPr/>
          <a:lstStyle/>
          <a:p>
            <a:r>
              <a:rPr lang="en-US" dirty="0"/>
              <a:t>Constructor Overloading Example</a:t>
            </a:r>
          </a:p>
        </p:txBody>
      </p:sp>
    </p:spTree>
    <p:extLst>
      <p:ext uri="{BB962C8B-B14F-4D97-AF65-F5344CB8AC3E}">
        <p14:creationId xmlns:p14="http://schemas.microsoft.com/office/powerpoint/2010/main" val="2922661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t>An array is a list of similar things.</a:t>
            </a:r>
          </a:p>
          <a:p>
            <a:r>
              <a:rPr lang="en-US" sz="2800" dirty="0"/>
              <a:t>An array has a fixed</a:t>
            </a:r>
          </a:p>
          <a:p>
            <a:pPr lvl="1"/>
            <a:r>
              <a:rPr lang="en-US" sz="2400" dirty="0"/>
              <a:t>name</a:t>
            </a:r>
          </a:p>
          <a:p>
            <a:pPr lvl="1"/>
            <a:r>
              <a:rPr lang="en-US" sz="2400" dirty="0"/>
              <a:t>type</a:t>
            </a:r>
          </a:p>
          <a:p>
            <a:pPr lvl="1"/>
            <a:r>
              <a:rPr lang="en-US" sz="2400" dirty="0"/>
              <a:t>length</a:t>
            </a:r>
          </a:p>
          <a:p>
            <a:r>
              <a:rPr lang="en-US" sz="2800" dirty="0"/>
              <a:t>These must be declared when the array is created</a:t>
            </a:r>
          </a:p>
          <a:p>
            <a:r>
              <a:rPr lang="en-US" sz="2800" dirty="0"/>
              <a:t>Array size can not be changed during the execution of the code.</a:t>
            </a:r>
          </a:p>
          <a:p>
            <a:endParaRPr lang="en-US" sz="2800" dirty="0"/>
          </a:p>
          <a:p>
            <a:endParaRPr lang="en-US" sz="2800" dirty="0"/>
          </a:p>
          <a:p>
            <a:r>
              <a:rPr lang="en-US" sz="2800" dirty="0" err="1"/>
              <a:t>myArray</a:t>
            </a:r>
            <a:r>
              <a:rPr lang="en-US" sz="2800" dirty="0"/>
              <a:t> has room for 8 elements</a:t>
            </a:r>
          </a:p>
          <a:p>
            <a:pPr lvl="1"/>
            <a:r>
              <a:rPr lang="en-US" sz="2400" dirty="0"/>
              <a:t>The elements are accessed by their index</a:t>
            </a:r>
          </a:p>
          <a:p>
            <a:pPr lvl="1"/>
            <a:r>
              <a:rPr lang="en-US" sz="2400" dirty="0"/>
              <a:t>In Java, array indices start at 0</a:t>
            </a:r>
          </a:p>
          <a:p>
            <a:endParaRPr lang="en-US" sz="2800" dirty="0"/>
          </a:p>
        </p:txBody>
      </p:sp>
      <p:sp>
        <p:nvSpPr>
          <p:cNvPr id="5" name="Text Placeholder 4"/>
          <p:cNvSpPr>
            <a:spLocks noGrp="1"/>
          </p:cNvSpPr>
          <p:nvPr>
            <p:ph type="body" sz="quarter" idx="13"/>
          </p:nvPr>
        </p:nvSpPr>
        <p:spPr/>
        <p:txBody>
          <a:bodyPr/>
          <a:lstStyle/>
          <a:p>
            <a:r>
              <a:rPr lang="en-US" dirty="0"/>
              <a:t>Java – Array</a:t>
            </a:r>
          </a:p>
        </p:txBody>
      </p:sp>
      <p:pic>
        <p:nvPicPr>
          <p:cNvPr id="4" name="Picture 3"/>
          <p:cNvPicPr>
            <a:picLocks noChangeAspect="1"/>
          </p:cNvPicPr>
          <p:nvPr/>
        </p:nvPicPr>
        <p:blipFill>
          <a:blip r:embed="rId2"/>
          <a:stretch>
            <a:fillRect/>
          </a:stretch>
        </p:blipFill>
        <p:spPr>
          <a:xfrm>
            <a:off x="2219325" y="5076825"/>
            <a:ext cx="4638675" cy="638175"/>
          </a:xfrm>
          <a:prstGeom prst="rect">
            <a:avLst/>
          </a:prstGeom>
        </p:spPr>
      </p:pic>
    </p:spTree>
    <p:extLst>
      <p:ext uri="{BB962C8B-B14F-4D97-AF65-F5344CB8AC3E}">
        <p14:creationId xmlns:p14="http://schemas.microsoft.com/office/powerpoint/2010/main" val="234427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err="1"/>
              <a:t>i</a:t>
            </a:r>
            <a:r>
              <a:rPr lang="en-US" sz="2800" smtClean="0"/>
              <a:t>nt</a:t>
            </a:r>
            <a:r>
              <a:rPr lang="en-US" sz="2800" dirty="0" smtClean="0"/>
              <a:t> </a:t>
            </a:r>
            <a:r>
              <a:rPr lang="en-US" sz="2800" dirty="0" err="1"/>
              <a:t>myArray</a:t>
            </a:r>
            <a:r>
              <a:rPr lang="en-US" sz="2800" dirty="0"/>
              <a:t>[]</a:t>
            </a:r>
          </a:p>
          <a:p>
            <a:pPr lvl="1"/>
            <a:r>
              <a:rPr lang="en-US" sz="2400" dirty="0"/>
              <a:t>Declaring </a:t>
            </a:r>
            <a:r>
              <a:rPr lang="en-US" sz="2400" dirty="0" err="1"/>
              <a:t>myArray</a:t>
            </a:r>
            <a:r>
              <a:rPr lang="en-US" sz="2400" dirty="0"/>
              <a:t> to be an array of integers</a:t>
            </a:r>
          </a:p>
          <a:p>
            <a:r>
              <a:rPr lang="en-US" sz="2800" dirty="0" err="1"/>
              <a:t>myArray</a:t>
            </a:r>
            <a:r>
              <a:rPr lang="en-US" sz="2800" dirty="0"/>
              <a:t>[] = new </a:t>
            </a:r>
            <a:r>
              <a:rPr lang="en-US" sz="2800" dirty="0" err="1"/>
              <a:t>int</a:t>
            </a:r>
            <a:r>
              <a:rPr lang="en-US" sz="2800" dirty="0"/>
              <a:t>[8];</a:t>
            </a:r>
          </a:p>
          <a:p>
            <a:pPr lvl="1"/>
            <a:r>
              <a:rPr lang="en-US" sz="2400" dirty="0"/>
              <a:t>Sets up 8 integer sized spaces in memory, labelled </a:t>
            </a:r>
            <a:r>
              <a:rPr lang="en-US" sz="2400" dirty="0" err="1"/>
              <a:t>myArray</a:t>
            </a:r>
            <a:r>
              <a:rPr lang="en-US" sz="2400" dirty="0"/>
              <a:t>[0] to </a:t>
            </a:r>
            <a:r>
              <a:rPr lang="en-US" sz="2400" dirty="0" err="1"/>
              <a:t>myArray</a:t>
            </a:r>
            <a:r>
              <a:rPr lang="en-US" sz="2400" dirty="0"/>
              <a:t>[7]</a:t>
            </a:r>
          </a:p>
          <a:p>
            <a:r>
              <a:rPr lang="en-US" sz="2800" dirty="0" smtClean="0"/>
              <a:t>Assigning </a:t>
            </a:r>
            <a:r>
              <a:rPr lang="en-US" sz="2800" dirty="0"/>
              <a:t>values</a:t>
            </a:r>
          </a:p>
          <a:p>
            <a:pPr lvl="1"/>
            <a:r>
              <a:rPr lang="en-US" sz="2400" dirty="0"/>
              <a:t>Refer to the array elements by index to store values in them</a:t>
            </a:r>
          </a:p>
          <a:p>
            <a:pPr lvl="2"/>
            <a:r>
              <a:rPr lang="en-US" sz="2000" dirty="0" err="1"/>
              <a:t>myArray</a:t>
            </a:r>
            <a:r>
              <a:rPr lang="en-US" sz="2000" dirty="0"/>
              <a:t>[0] = 10;</a:t>
            </a:r>
          </a:p>
          <a:p>
            <a:pPr lvl="2"/>
            <a:r>
              <a:rPr lang="en-US" sz="2000" dirty="0" err="1"/>
              <a:t>myArray</a:t>
            </a:r>
            <a:r>
              <a:rPr lang="en-US" sz="2000" dirty="0"/>
              <a:t>[4] = 14</a:t>
            </a:r>
          </a:p>
          <a:p>
            <a:r>
              <a:rPr lang="en-US" sz="2800" dirty="0"/>
              <a:t>Can create and initialize in one step</a:t>
            </a:r>
          </a:p>
          <a:p>
            <a:pPr lvl="1"/>
            <a:r>
              <a:rPr lang="en-US" sz="2400" dirty="0" err="1"/>
              <a:t>int</a:t>
            </a:r>
            <a:r>
              <a:rPr lang="en-US" sz="2400" dirty="0"/>
              <a:t> </a:t>
            </a:r>
            <a:r>
              <a:rPr lang="en-US" sz="2400" dirty="0" err="1"/>
              <a:t>myArray</a:t>
            </a:r>
            <a:r>
              <a:rPr lang="en-US" sz="2400" dirty="0"/>
              <a:t> [] = {1, 2, 3, 4, 5, 6, 7, 8}; </a:t>
            </a:r>
          </a:p>
          <a:p>
            <a:r>
              <a:rPr lang="en-US" sz="2800" dirty="0"/>
              <a:t>We can create array of type integer, float, double, characters</a:t>
            </a:r>
          </a:p>
          <a:p>
            <a:endParaRPr lang="en-US" sz="2800" dirty="0"/>
          </a:p>
        </p:txBody>
      </p:sp>
      <p:sp>
        <p:nvSpPr>
          <p:cNvPr id="5" name="Text Placeholder 4"/>
          <p:cNvSpPr>
            <a:spLocks noGrp="1"/>
          </p:cNvSpPr>
          <p:nvPr>
            <p:ph type="body" sz="quarter" idx="13"/>
          </p:nvPr>
        </p:nvSpPr>
        <p:spPr/>
        <p:txBody>
          <a:bodyPr/>
          <a:lstStyle/>
          <a:p>
            <a:r>
              <a:rPr lang="en-US" dirty="0"/>
              <a:t>Java – Declaring Array</a:t>
            </a:r>
          </a:p>
        </p:txBody>
      </p:sp>
    </p:spTree>
    <p:extLst>
      <p:ext uri="{BB962C8B-B14F-4D97-AF65-F5344CB8AC3E}">
        <p14:creationId xmlns:p14="http://schemas.microsoft.com/office/powerpoint/2010/main" val="150865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b="1" dirty="0">
                <a:solidFill>
                  <a:srgbClr val="1C4C6A"/>
                </a:solidFill>
              </a:rPr>
              <a:t>JDK</a:t>
            </a:r>
            <a:r>
              <a:rPr lang="en-US" dirty="0">
                <a:solidFill>
                  <a:srgbClr val="1C4C6A"/>
                </a:solidFill>
              </a:rPr>
              <a:t>: Java Development Kit contains everything that will be required to</a:t>
            </a:r>
            <a:r>
              <a:rPr lang="en-US" i="1" dirty="0">
                <a:solidFill>
                  <a:srgbClr val="1C4C6A"/>
                </a:solidFill>
              </a:rPr>
              <a:t> develop and run</a:t>
            </a:r>
            <a:r>
              <a:rPr lang="en-US" dirty="0">
                <a:solidFill>
                  <a:srgbClr val="1C4C6A"/>
                </a:solidFill>
              </a:rPr>
              <a:t> any Java Application</a:t>
            </a:r>
          </a:p>
          <a:p>
            <a:r>
              <a:rPr lang="en-US" b="1" dirty="0">
                <a:solidFill>
                  <a:srgbClr val="1C4C6A"/>
                </a:solidFill>
              </a:rPr>
              <a:t>JRE</a:t>
            </a:r>
            <a:r>
              <a:rPr lang="en-US" dirty="0">
                <a:solidFill>
                  <a:srgbClr val="1C4C6A"/>
                </a:solidFill>
              </a:rPr>
              <a:t>: Java Runtime Environment contains everything required to run any Java Application which is already complied. It does not contain library which is required to develop java application </a:t>
            </a:r>
          </a:p>
          <a:p>
            <a:r>
              <a:rPr lang="en-US" b="1" dirty="0">
                <a:solidFill>
                  <a:srgbClr val="1C4C6A"/>
                </a:solidFill>
              </a:rPr>
              <a:t>JVM</a:t>
            </a:r>
            <a:r>
              <a:rPr lang="en-US" dirty="0">
                <a:solidFill>
                  <a:srgbClr val="1C4C6A"/>
                </a:solidFill>
              </a:rPr>
              <a:t>: Java Virtual Machine is a virtual machine which work over your operating system to provide proper environment for your compiled Java code. JVM only works with bytecode</a:t>
            </a:r>
            <a:r>
              <a:rPr lang="en-US" dirty="0" smtClean="0">
                <a:solidFill>
                  <a:srgbClr val="1C4C6A"/>
                </a:solidFill>
              </a:rPr>
              <a:t>. </a:t>
            </a:r>
            <a:endParaRPr lang="en-US" dirty="0"/>
          </a:p>
        </p:txBody>
      </p:sp>
      <p:sp>
        <p:nvSpPr>
          <p:cNvPr id="5" name="Text Placeholder 4"/>
          <p:cNvSpPr>
            <a:spLocks noGrp="1"/>
          </p:cNvSpPr>
          <p:nvPr>
            <p:ph type="body" sz="quarter" idx="13"/>
          </p:nvPr>
        </p:nvSpPr>
        <p:spPr/>
        <p:txBody>
          <a:bodyPr/>
          <a:lstStyle/>
          <a:p>
            <a:r>
              <a:rPr lang="en-US" dirty="0"/>
              <a:t>JDK-JRE-JVM</a:t>
            </a:r>
          </a:p>
        </p:txBody>
      </p:sp>
    </p:spTree>
    <p:extLst>
      <p:ext uri="{BB962C8B-B14F-4D97-AF65-F5344CB8AC3E}">
        <p14:creationId xmlns:p14="http://schemas.microsoft.com/office/powerpoint/2010/main" val="2925655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t>Like any other variable, array must be declared </a:t>
            </a:r>
            <a:r>
              <a:rPr lang="en-US" sz="2800" dirty="0" smtClean="0"/>
              <a:t>and </a:t>
            </a:r>
            <a:r>
              <a:rPr lang="en-US" sz="2800" dirty="0"/>
              <a:t>created before they can be used. Creation of array involves 3 steps</a:t>
            </a:r>
          </a:p>
          <a:p>
            <a:pPr lvl="1"/>
            <a:r>
              <a:rPr lang="en-US" sz="2400" dirty="0"/>
              <a:t>Declare the array</a:t>
            </a:r>
          </a:p>
          <a:p>
            <a:pPr lvl="1"/>
            <a:r>
              <a:rPr lang="en-US" sz="2400" dirty="0"/>
              <a:t>Create storage area in memory</a:t>
            </a:r>
          </a:p>
          <a:p>
            <a:pPr lvl="1"/>
            <a:r>
              <a:rPr lang="en-US" sz="2400" dirty="0"/>
              <a:t>Put values into the arrays</a:t>
            </a:r>
          </a:p>
          <a:p>
            <a:r>
              <a:rPr lang="en-US" sz="2800" dirty="0"/>
              <a:t>Declaration of arrays</a:t>
            </a:r>
          </a:p>
          <a:p>
            <a:pPr lvl="1"/>
            <a:r>
              <a:rPr lang="en-US" sz="2400" dirty="0"/>
              <a:t>Form 1: Type </a:t>
            </a:r>
            <a:r>
              <a:rPr lang="en-US" sz="2400" dirty="0" err="1"/>
              <a:t>arrayName</a:t>
            </a:r>
            <a:r>
              <a:rPr lang="en-US" sz="2400" dirty="0"/>
              <a:t>[]</a:t>
            </a:r>
          </a:p>
          <a:p>
            <a:pPr lvl="1"/>
            <a:r>
              <a:rPr lang="en-US" sz="2400" dirty="0"/>
              <a:t>Form 2: Type [] </a:t>
            </a:r>
            <a:r>
              <a:rPr lang="en-US" sz="2400" dirty="0" err="1"/>
              <a:t>arrayName</a:t>
            </a:r>
            <a:endParaRPr lang="en-US" sz="2400" dirty="0"/>
          </a:p>
          <a:p>
            <a:r>
              <a:rPr lang="en-US" sz="2800" dirty="0"/>
              <a:t>Example</a:t>
            </a:r>
          </a:p>
          <a:p>
            <a:pPr lvl="1"/>
            <a:r>
              <a:rPr lang="en-US" sz="2400" dirty="0" err="1"/>
              <a:t>int</a:t>
            </a:r>
            <a:r>
              <a:rPr lang="en-US" sz="2400" dirty="0"/>
              <a:t> students[]</a:t>
            </a:r>
          </a:p>
          <a:p>
            <a:pPr lvl="1"/>
            <a:r>
              <a:rPr lang="en-US" sz="2400" dirty="0" err="1"/>
              <a:t>Int</a:t>
            </a:r>
            <a:r>
              <a:rPr lang="en-US" sz="2400" dirty="0"/>
              <a:t> [] students</a:t>
            </a:r>
          </a:p>
          <a:p>
            <a:r>
              <a:rPr lang="en-US" sz="2800" dirty="0"/>
              <a:t>Note: we don’t specify the size of array in the declaration</a:t>
            </a:r>
          </a:p>
          <a:p>
            <a:endParaRPr lang="en-US" sz="2800" dirty="0"/>
          </a:p>
        </p:txBody>
      </p:sp>
      <p:sp>
        <p:nvSpPr>
          <p:cNvPr id="5" name="Text Placeholder 4"/>
          <p:cNvSpPr>
            <a:spLocks noGrp="1"/>
          </p:cNvSpPr>
          <p:nvPr>
            <p:ph type="body" sz="quarter" idx="13"/>
          </p:nvPr>
        </p:nvSpPr>
        <p:spPr/>
        <p:txBody>
          <a:bodyPr/>
          <a:lstStyle/>
          <a:p>
            <a:r>
              <a:rPr lang="en-US" dirty="0"/>
              <a:t>Declaring Array</a:t>
            </a:r>
          </a:p>
        </p:txBody>
      </p:sp>
    </p:spTree>
    <p:extLst>
      <p:ext uri="{BB962C8B-B14F-4D97-AF65-F5344CB8AC3E}">
        <p14:creationId xmlns:p14="http://schemas.microsoft.com/office/powerpoint/2010/main" val="1848625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800" dirty="0"/>
              <a:t>After declaring the array, we need to allocate memory for storing array items</a:t>
            </a:r>
          </a:p>
          <a:p>
            <a:r>
              <a:rPr lang="en-US" sz="2800" dirty="0"/>
              <a:t>In Java, this is created using the “new” operator.</a:t>
            </a:r>
          </a:p>
          <a:p>
            <a:pPr lvl="1"/>
            <a:r>
              <a:rPr lang="en-US" sz="2400" dirty="0" err="1"/>
              <a:t>ArrayName</a:t>
            </a:r>
            <a:r>
              <a:rPr lang="en-US" sz="2400" dirty="0"/>
              <a:t> = new type[size];</a:t>
            </a:r>
          </a:p>
          <a:p>
            <a:r>
              <a:rPr lang="en-US" sz="2800" dirty="0"/>
              <a:t>Example</a:t>
            </a:r>
          </a:p>
          <a:p>
            <a:pPr lvl="1"/>
            <a:r>
              <a:rPr lang="en-US" sz="2400" dirty="0"/>
              <a:t>students  = new </a:t>
            </a:r>
            <a:r>
              <a:rPr lang="en-US" sz="2400" dirty="0" err="1"/>
              <a:t>int</a:t>
            </a:r>
            <a:r>
              <a:rPr lang="en-US" sz="2400" dirty="0"/>
              <a:t> [7];</a:t>
            </a:r>
          </a:p>
          <a:p>
            <a:r>
              <a:rPr lang="en-US" sz="2800" dirty="0"/>
              <a:t>Once array is created, they need to be initialized with value</a:t>
            </a:r>
          </a:p>
          <a:p>
            <a:pPr lvl="1"/>
            <a:r>
              <a:rPr lang="en-US" sz="2400" dirty="0"/>
              <a:t>students[0] = 50;</a:t>
            </a:r>
          </a:p>
          <a:p>
            <a:pPr lvl="1"/>
            <a:r>
              <a:rPr lang="en-US" sz="2400" dirty="0"/>
              <a:t>students[1] = 60;</a:t>
            </a:r>
          </a:p>
          <a:p>
            <a:r>
              <a:rPr lang="en-US" sz="2800" dirty="0"/>
              <a:t>Java created arrays starting with index 0 and ends with value 1 less than the size</a:t>
            </a:r>
          </a:p>
          <a:p>
            <a:r>
              <a:rPr lang="en-US" sz="2800" dirty="0"/>
              <a:t>Length method gives the size of array – </a:t>
            </a:r>
            <a:r>
              <a:rPr lang="en-US" sz="2800" dirty="0" err="1"/>
              <a:t>student.length</a:t>
            </a:r>
            <a:r>
              <a:rPr lang="en-US" sz="2800" dirty="0"/>
              <a:t> will return 7 </a:t>
            </a:r>
          </a:p>
          <a:p>
            <a:endParaRPr lang="en-US" sz="2800" dirty="0"/>
          </a:p>
        </p:txBody>
      </p:sp>
      <p:sp>
        <p:nvSpPr>
          <p:cNvPr id="5" name="Text Placeholder 4"/>
          <p:cNvSpPr>
            <a:spLocks noGrp="1"/>
          </p:cNvSpPr>
          <p:nvPr>
            <p:ph type="body" sz="quarter" idx="13"/>
          </p:nvPr>
        </p:nvSpPr>
        <p:spPr/>
        <p:txBody>
          <a:bodyPr/>
          <a:lstStyle/>
          <a:p>
            <a:r>
              <a:rPr lang="en-US" dirty="0"/>
              <a:t>Creation of Arrays</a:t>
            </a:r>
          </a:p>
        </p:txBody>
      </p:sp>
    </p:spTree>
    <p:extLst>
      <p:ext uri="{BB962C8B-B14F-4D97-AF65-F5344CB8AC3E}">
        <p14:creationId xmlns:p14="http://schemas.microsoft.com/office/powerpoint/2010/main" val="222696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u="sng" dirty="0" err="1">
                <a:solidFill>
                  <a:srgbClr val="000000"/>
                </a:solidFill>
                <a:latin typeface="Consolas" panose="020B0609020204030204" pitchFamily="49" charset="0"/>
              </a:rPr>
              <a:t>arrayExample</a:t>
            </a:r>
            <a:r>
              <a:rPr lang="en-US" sz="1600" b="1" u="sng" dirty="0">
                <a:solidFill>
                  <a:srgbClr val="000000"/>
                </a:solidFill>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marL="0" indent="0">
              <a:buNone/>
            </a:pP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students</a:t>
            </a:r>
            <a:r>
              <a:rPr lang="en-US" sz="1600" b="1" dirty="0">
                <a:solidFill>
                  <a:srgbClr val="000000"/>
                </a:solidFill>
                <a:latin typeface="Consolas" panose="020B0609020204030204" pitchFamily="49" charset="0"/>
              </a:rPr>
              <a:t>; </a:t>
            </a:r>
            <a:r>
              <a:rPr lang="en-US" sz="1600" b="1" dirty="0">
                <a:solidFill>
                  <a:srgbClr val="3F7F5F"/>
                </a:solidFill>
                <a:latin typeface="Consolas" panose="020B0609020204030204" pitchFamily="49" charset="0"/>
              </a:rPr>
              <a:t>// Declaration</a:t>
            </a:r>
          </a:p>
          <a:p>
            <a:pPr marL="0" indent="0">
              <a:buNone/>
            </a:pPr>
            <a:r>
              <a:rPr lang="en-US" sz="1600" dirty="0">
                <a:solidFill>
                  <a:srgbClr val="6A3E3E"/>
                </a:solidFill>
                <a:latin typeface="Consolas" panose="020B0609020204030204" pitchFamily="49" charset="0"/>
              </a:rPr>
              <a:t>students</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[7]; </a:t>
            </a:r>
            <a:r>
              <a:rPr lang="en-US" sz="1600" b="1" dirty="0">
                <a:solidFill>
                  <a:srgbClr val="3F7F5F"/>
                </a:solidFill>
                <a:latin typeface="Consolas" panose="020B0609020204030204" pitchFamily="49" charset="0"/>
              </a:rPr>
              <a:t>// Creation</a:t>
            </a:r>
          </a:p>
          <a:p>
            <a:pPr marL="0" indent="0">
              <a:buNone/>
            </a:pPr>
            <a:r>
              <a:rPr lang="en-US" sz="1600" dirty="0">
                <a:solidFill>
                  <a:srgbClr val="3F7F5F"/>
                </a:solidFill>
                <a:latin typeface="Consolas" panose="020B0609020204030204" pitchFamily="49" charset="0"/>
              </a:rPr>
              <a:t>//This can be done directly too without using the new operator</a:t>
            </a:r>
          </a:p>
          <a:p>
            <a:pPr marL="0" indent="0">
              <a:buNone/>
            </a:pPr>
            <a:r>
              <a:rPr lang="en-US" sz="1600" dirty="0">
                <a:solidFill>
                  <a:srgbClr val="3F7F5F"/>
                </a:solidFill>
                <a:latin typeface="Consolas" panose="020B0609020204030204" pitchFamily="49" charset="0"/>
              </a:rPr>
              <a:t>// </a:t>
            </a:r>
            <a:r>
              <a:rPr lang="en-US" sz="1600" u="sng" dirty="0" err="1">
                <a:solidFill>
                  <a:srgbClr val="3F7F5F"/>
                </a:solidFill>
                <a:latin typeface="Consolas" panose="020B0609020204030204" pitchFamily="49" charset="0"/>
              </a:rPr>
              <a:t>int</a:t>
            </a:r>
            <a:r>
              <a:rPr lang="en-US" sz="1600" u="sng" dirty="0">
                <a:solidFill>
                  <a:srgbClr val="3F7F5F"/>
                </a:solidFill>
                <a:latin typeface="Consolas" panose="020B0609020204030204" pitchFamily="49" charset="0"/>
              </a:rPr>
              <a:t>[] students = {10, 20, 30, 40, 50, 60, 70};</a:t>
            </a:r>
          </a:p>
          <a:p>
            <a:pPr marL="0"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"Length of array = "</a:t>
            </a:r>
            <a:r>
              <a:rPr lang="en-US" sz="1600" b="1" i="1" dirty="0">
                <a:solidFill>
                  <a:srgbClr val="000000"/>
                </a:solidFill>
                <a:latin typeface="Consolas" panose="020B0609020204030204" pitchFamily="49" charset="0"/>
              </a:rPr>
              <a:t>+ </a:t>
            </a:r>
            <a:r>
              <a:rPr lang="en-US" sz="1600" b="1" i="1" dirty="0" err="1">
                <a:solidFill>
                  <a:srgbClr val="6A3E3E"/>
                </a:solidFill>
                <a:latin typeface="Consolas" panose="020B0609020204030204" pitchFamily="49" charset="0"/>
              </a:rPr>
              <a:t>students</a:t>
            </a:r>
            <a:r>
              <a:rPr lang="en-US" sz="1600" b="1" i="1" dirty="0" err="1">
                <a:solidFill>
                  <a:srgbClr val="000000"/>
                </a:solidFill>
                <a:latin typeface="Consolas" panose="020B0609020204030204" pitchFamily="49" charset="0"/>
              </a:rPr>
              <a:t>.</a:t>
            </a:r>
            <a:r>
              <a:rPr lang="en-US" sz="1600" b="1" i="1" dirty="0" err="1">
                <a:solidFill>
                  <a:srgbClr val="0000C0"/>
                </a:solidFill>
                <a:latin typeface="Consolas" panose="020B0609020204030204" pitchFamily="49" charset="0"/>
              </a:rPr>
              <a:t>length</a:t>
            </a:r>
            <a:r>
              <a:rPr lang="en-US" sz="1600" b="1" i="1" dirty="0">
                <a:solidFill>
                  <a:srgbClr val="000000"/>
                </a:solidFill>
                <a:latin typeface="Consolas" panose="020B0609020204030204" pitchFamily="49" charset="0"/>
              </a:rPr>
              <a:t>); </a:t>
            </a:r>
            <a:r>
              <a:rPr lang="en-US" sz="1600" b="1" i="1" dirty="0">
                <a:solidFill>
                  <a:srgbClr val="3F7F5F"/>
                </a:solidFill>
                <a:latin typeface="Consolas" panose="020B0609020204030204" pitchFamily="49" charset="0"/>
              </a:rPr>
              <a:t>// Will print 7</a:t>
            </a:r>
          </a:p>
          <a:p>
            <a:pPr marL="0" indent="0">
              <a:buNone/>
            </a:pPr>
            <a:r>
              <a:rPr lang="en-US" sz="1600" dirty="0">
                <a:solidFill>
                  <a:srgbClr val="3F7F5F"/>
                </a:solidFill>
                <a:latin typeface="Consolas" panose="020B0609020204030204" pitchFamily="49" charset="0"/>
              </a:rPr>
              <a:t>// Array element allocation</a:t>
            </a:r>
          </a:p>
          <a:p>
            <a:pPr marL="0" indent="0">
              <a:buNone/>
            </a:pPr>
            <a:r>
              <a:rPr lang="nn-NO" sz="1600" b="1" dirty="0">
                <a:solidFill>
                  <a:srgbClr val="7F0055"/>
                </a:solidFill>
                <a:latin typeface="Consolas" panose="020B0609020204030204" pitchFamily="49" charset="0"/>
              </a:rPr>
              <a:t>for</a:t>
            </a:r>
            <a:r>
              <a:rPr lang="nn-NO" sz="1600" b="1" dirty="0">
                <a:solidFill>
                  <a:srgbClr val="000000"/>
                </a:solidFill>
                <a:latin typeface="Consolas" panose="020B0609020204030204" pitchFamily="49" charset="0"/>
              </a:rPr>
              <a:t> (</a:t>
            </a:r>
            <a:r>
              <a:rPr lang="nn-NO" sz="1600" b="1" dirty="0">
                <a:solidFill>
                  <a:srgbClr val="7F0055"/>
                </a:solidFill>
                <a:latin typeface="Consolas" panose="020B0609020204030204" pitchFamily="49" charset="0"/>
              </a:rPr>
              <a:t>int</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 0;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&lt; </a:t>
            </a:r>
            <a:r>
              <a:rPr lang="nn-NO" sz="1600" b="1" dirty="0">
                <a:solidFill>
                  <a:srgbClr val="6A3E3E"/>
                </a:solidFill>
                <a:latin typeface="Consolas" panose="020B0609020204030204" pitchFamily="49" charset="0"/>
              </a:rPr>
              <a:t>students</a:t>
            </a:r>
            <a:r>
              <a:rPr lang="nn-NO" sz="1600" b="1" dirty="0">
                <a:solidFill>
                  <a:srgbClr val="000000"/>
                </a:solidFill>
                <a:latin typeface="Consolas" panose="020B0609020204030204" pitchFamily="49" charset="0"/>
              </a:rPr>
              <a:t>.</a:t>
            </a:r>
            <a:r>
              <a:rPr lang="nn-NO" sz="1600" b="1" dirty="0">
                <a:solidFill>
                  <a:srgbClr val="0000C0"/>
                </a:solidFill>
                <a:latin typeface="Consolas" panose="020B0609020204030204" pitchFamily="49" charset="0"/>
              </a:rPr>
              <a:t>length</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a:t>
            </a:r>
          </a:p>
          <a:p>
            <a:pPr marL="0" indent="0">
              <a:buNone/>
            </a:pPr>
            <a:r>
              <a:rPr lang="en-US" sz="1600" dirty="0">
                <a:solidFill>
                  <a:srgbClr val="6A3E3E"/>
                </a:solidFill>
                <a:latin typeface="Consolas" panose="020B0609020204030204" pitchFamily="49" charset="0"/>
              </a:rPr>
              <a:t>students</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i</a:t>
            </a:r>
            <a:r>
              <a:rPr lang="en-US" sz="1600" dirty="0">
                <a:solidFill>
                  <a:srgbClr val="000000"/>
                </a:solidFill>
                <a:latin typeface="Consolas" panose="020B0609020204030204" pitchFamily="49" charset="0"/>
              </a:rPr>
              <a:t> * 2;</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3F7F5F"/>
                </a:solidFill>
                <a:latin typeface="Consolas" panose="020B0609020204030204" pitchFamily="49" charset="0"/>
              </a:rPr>
              <a:t>//Element traversal and printing.</a:t>
            </a:r>
          </a:p>
          <a:p>
            <a:pPr marL="0" indent="0">
              <a:buNone/>
            </a:pPr>
            <a:r>
              <a:rPr lang="nn-NO" sz="1600" b="1" dirty="0">
                <a:solidFill>
                  <a:srgbClr val="7F0055"/>
                </a:solidFill>
                <a:latin typeface="Consolas" panose="020B0609020204030204" pitchFamily="49" charset="0"/>
              </a:rPr>
              <a:t>for</a:t>
            </a:r>
            <a:r>
              <a:rPr lang="nn-NO" sz="1600" b="1" dirty="0">
                <a:solidFill>
                  <a:srgbClr val="000000"/>
                </a:solidFill>
                <a:latin typeface="Consolas" panose="020B0609020204030204" pitchFamily="49" charset="0"/>
              </a:rPr>
              <a:t> (</a:t>
            </a:r>
            <a:r>
              <a:rPr lang="nn-NO" sz="1600" b="1" dirty="0">
                <a:solidFill>
                  <a:srgbClr val="7F0055"/>
                </a:solidFill>
                <a:latin typeface="Consolas" panose="020B0609020204030204" pitchFamily="49" charset="0"/>
              </a:rPr>
              <a:t>int</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 0;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&lt; </a:t>
            </a:r>
            <a:r>
              <a:rPr lang="nn-NO" sz="1600" b="1" dirty="0">
                <a:solidFill>
                  <a:srgbClr val="6A3E3E"/>
                </a:solidFill>
                <a:latin typeface="Consolas" panose="020B0609020204030204" pitchFamily="49" charset="0"/>
              </a:rPr>
              <a:t>students</a:t>
            </a:r>
            <a:r>
              <a:rPr lang="nn-NO" sz="1600" b="1" dirty="0">
                <a:solidFill>
                  <a:srgbClr val="000000"/>
                </a:solidFill>
                <a:latin typeface="Consolas" panose="020B0609020204030204" pitchFamily="49" charset="0"/>
              </a:rPr>
              <a:t>.</a:t>
            </a:r>
            <a:r>
              <a:rPr lang="nn-NO" sz="1600" b="1" dirty="0">
                <a:solidFill>
                  <a:srgbClr val="0000C0"/>
                </a:solidFill>
                <a:latin typeface="Consolas" panose="020B0609020204030204" pitchFamily="49" charset="0"/>
              </a:rPr>
              <a:t>length</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a:t>
            </a:r>
          </a:p>
          <a:p>
            <a:pPr marL="0"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6A3E3E"/>
                </a:solidFill>
                <a:latin typeface="Consolas" panose="020B0609020204030204" pitchFamily="49" charset="0"/>
              </a:rPr>
              <a:t>students</a:t>
            </a:r>
            <a:r>
              <a:rPr lang="en-US" sz="1600" b="1" i="1" dirty="0">
                <a:solidFill>
                  <a:srgbClr val="000000"/>
                </a:solidFill>
                <a:latin typeface="Consolas" panose="020B0609020204030204" pitchFamily="49" charset="0"/>
              </a:rPr>
              <a:t>[</a:t>
            </a:r>
            <a:r>
              <a:rPr lang="en-US" sz="1600" b="1" i="1" dirty="0" err="1">
                <a:solidFill>
                  <a:srgbClr val="6A3E3E"/>
                </a:solidFill>
                <a:latin typeface="Consolas" panose="020B0609020204030204" pitchFamily="49" charset="0"/>
              </a:rPr>
              <a:t>i</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endParaRPr lang="en-US" sz="1600" dirty="0"/>
          </a:p>
        </p:txBody>
      </p:sp>
      <p:sp>
        <p:nvSpPr>
          <p:cNvPr id="5" name="Text Placeholder 4"/>
          <p:cNvSpPr>
            <a:spLocks noGrp="1"/>
          </p:cNvSpPr>
          <p:nvPr>
            <p:ph type="body" sz="quarter" idx="13"/>
          </p:nvPr>
        </p:nvSpPr>
        <p:spPr/>
        <p:txBody>
          <a:bodyPr/>
          <a:lstStyle/>
          <a:p>
            <a:r>
              <a:rPr lang="en-US" dirty="0"/>
              <a:t>Array - Example</a:t>
            </a:r>
          </a:p>
        </p:txBody>
      </p:sp>
    </p:spTree>
    <p:extLst>
      <p:ext uri="{BB962C8B-B14F-4D97-AF65-F5344CB8AC3E}">
        <p14:creationId xmlns:p14="http://schemas.microsoft.com/office/powerpoint/2010/main" val="3359054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String manipulation is the most common operation performed in Java. Easiest way to represent a String (a sequence of character) is by using an array of characters.</a:t>
            </a:r>
          </a:p>
          <a:p>
            <a:pPr marL="857250" lvl="2" indent="0">
              <a:buNone/>
            </a:pPr>
            <a:r>
              <a:rPr lang="en-US" b="1" dirty="0">
                <a:solidFill>
                  <a:schemeClr val="accent6">
                    <a:lumMod val="75000"/>
                  </a:schemeClr>
                </a:solidFill>
              </a:rPr>
              <a:t>char place[] = new char[4];</a:t>
            </a:r>
          </a:p>
          <a:p>
            <a:pPr marL="857250" lvl="2" indent="0">
              <a:buNone/>
            </a:pPr>
            <a:r>
              <a:rPr lang="en-US" b="1" dirty="0">
                <a:solidFill>
                  <a:schemeClr val="accent6">
                    <a:lumMod val="75000"/>
                  </a:schemeClr>
                </a:solidFill>
              </a:rPr>
              <a:t>place [0] = ‘J’;</a:t>
            </a:r>
          </a:p>
          <a:p>
            <a:pPr marL="857250" lvl="2" indent="0">
              <a:buNone/>
            </a:pPr>
            <a:r>
              <a:rPr lang="en-US" b="1" dirty="0">
                <a:solidFill>
                  <a:schemeClr val="accent6">
                    <a:lumMod val="75000"/>
                  </a:schemeClr>
                </a:solidFill>
              </a:rPr>
              <a:t>place [1]  = ‘A’;</a:t>
            </a:r>
          </a:p>
          <a:p>
            <a:pPr marL="857250" lvl="2" indent="0">
              <a:buNone/>
            </a:pPr>
            <a:r>
              <a:rPr lang="en-US" b="1" dirty="0">
                <a:solidFill>
                  <a:schemeClr val="accent6">
                    <a:lumMod val="75000"/>
                  </a:schemeClr>
                </a:solidFill>
              </a:rPr>
              <a:t>place [2] = ‘V’;</a:t>
            </a:r>
          </a:p>
          <a:p>
            <a:pPr marL="857250" lvl="2" indent="0">
              <a:buNone/>
            </a:pPr>
            <a:r>
              <a:rPr lang="en-US" b="1" dirty="0">
                <a:solidFill>
                  <a:schemeClr val="accent6">
                    <a:lumMod val="75000"/>
                  </a:schemeClr>
                </a:solidFill>
              </a:rPr>
              <a:t>place [3] = ‘A’;</a:t>
            </a:r>
          </a:p>
          <a:p>
            <a:r>
              <a:rPr lang="en-US" dirty="0"/>
              <a:t>Character array are too primitive and does not support lots of String functions such as copying, searching pattern </a:t>
            </a:r>
            <a:r>
              <a:rPr lang="en-US" dirty="0" err="1"/>
              <a:t>etc</a:t>
            </a:r>
            <a:endParaRPr lang="en-US" dirty="0"/>
          </a:p>
          <a:p>
            <a:r>
              <a:rPr lang="en-US" dirty="0"/>
              <a:t>Java supports String as one of the fundamental data type only.</a:t>
            </a:r>
          </a:p>
          <a:p>
            <a:endParaRPr lang="en-US" dirty="0"/>
          </a:p>
        </p:txBody>
      </p:sp>
      <p:sp>
        <p:nvSpPr>
          <p:cNvPr id="5" name="Text Placeholder 4"/>
          <p:cNvSpPr>
            <a:spLocks noGrp="1"/>
          </p:cNvSpPr>
          <p:nvPr>
            <p:ph type="body" sz="quarter" idx="13"/>
          </p:nvPr>
        </p:nvSpPr>
        <p:spPr/>
        <p:txBody>
          <a:bodyPr/>
          <a:lstStyle/>
          <a:p>
            <a:r>
              <a:rPr lang="en-US" dirty="0"/>
              <a:t>String</a:t>
            </a:r>
          </a:p>
        </p:txBody>
      </p:sp>
    </p:spTree>
    <p:extLst>
      <p:ext uri="{BB962C8B-B14F-4D97-AF65-F5344CB8AC3E}">
        <p14:creationId xmlns:p14="http://schemas.microsoft.com/office/powerpoint/2010/main" val="3017598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Declaration and Creation</a:t>
            </a:r>
          </a:p>
          <a:p>
            <a:r>
              <a:rPr lang="en-US" dirty="0"/>
              <a:t>String </a:t>
            </a:r>
            <a:r>
              <a:rPr lang="en-US" dirty="0" err="1"/>
              <a:t>stringName</a:t>
            </a:r>
            <a:r>
              <a:rPr lang="en-US" dirty="0"/>
              <a:t>;</a:t>
            </a:r>
          </a:p>
          <a:p>
            <a:r>
              <a:rPr lang="en-US" dirty="0" err="1"/>
              <a:t>stringName</a:t>
            </a:r>
            <a:r>
              <a:rPr lang="en-US" dirty="0"/>
              <a:t> = new String (“Java”);</a:t>
            </a:r>
          </a:p>
          <a:p>
            <a:r>
              <a:rPr lang="en-US" dirty="0"/>
              <a:t>Example</a:t>
            </a:r>
          </a:p>
          <a:p>
            <a:pPr lvl="1"/>
            <a:r>
              <a:rPr lang="en-US" dirty="0"/>
              <a:t>String city;</a:t>
            </a:r>
          </a:p>
          <a:p>
            <a:pPr lvl="1"/>
            <a:r>
              <a:rPr lang="en-US" dirty="0"/>
              <a:t>city = new String (HCL);</a:t>
            </a:r>
          </a:p>
          <a:p>
            <a:r>
              <a:rPr lang="en-US" dirty="0"/>
              <a:t>Length of the string can be accessed by using the length() method</a:t>
            </a:r>
          </a:p>
          <a:p>
            <a:pPr lvl="1"/>
            <a:r>
              <a:rPr lang="en-US" dirty="0" err="1"/>
              <a:t>int</a:t>
            </a:r>
            <a:r>
              <a:rPr lang="en-US" dirty="0"/>
              <a:t> </a:t>
            </a:r>
            <a:r>
              <a:rPr lang="en-US" dirty="0" err="1"/>
              <a:t>len</a:t>
            </a:r>
            <a:r>
              <a:rPr lang="en-US" dirty="0"/>
              <a:t> = </a:t>
            </a:r>
            <a:r>
              <a:rPr lang="en-US" dirty="0" err="1"/>
              <a:t>city.length</a:t>
            </a:r>
            <a:r>
              <a:rPr lang="en-US" dirty="0"/>
              <a:t>();</a:t>
            </a:r>
          </a:p>
          <a:p>
            <a:endParaRPr lang="en-US" dirty="0"/>
          </a:p>
        </p:txBody>
      </p:sp>
      <p:sp>
        <p:nvSpPr>
          <p:cNvPr id="5" name="Text Placeholder 4"/>
          <p:cNvSpPr>
            <a:spLocks noGrp="1"/>
          </p:cNvSpPr>
          <p:nvPr>
            <p:ph type="body" sz="quarter" idx="13"/>
          </p:nvPr>
        </p:nvSpPr>
        <p:spPr/>
        <p:txBody>
          <a:bodyPr/>
          <a:lstStyle/>
          <a:p>
            <a:r>
              <a:rPr lang="en-US" dirty="0"/>
              <a:t>String Class</a:t>
            </a:r>
          </a:p>
        </p:txBody>
      </p:sp>
    </p:spTree>
    <p:extLst>
      <p:ext uri="{BB962C8B-B14F-4D97-AF65-F5344CB8AC3E}">
        <p14:creationId xmlns:p14="http://schemas.microsoft.com/office/powerpoint/2010/main" val="1935077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public String () – creates an empty string</a:t>
            </a:r>
          </a:p>
          <a:p>
            <a:r>
              <a:rPr lang="en-US" dirty="0"/>
              <a:t>public  String (String value) – creates a new string copying the specified value</a:t>
            </a:r>
          </a:p>
          <a:p>
            <a:endParaRPr lang="en-US" dirty="0"/>
          </a:p>
        </p:txBody>
      </p:sp>
      <p:sp>
        <p:nvSpPr>
          <p:cNvPr id="5" name="Text Placeholder 4"/>
          <p:cNvSpPr>
            <a:spLocks noGrp="1"/>
          </p:cNvSpPr>
          <p:nvPr>
            <p:ph type="body" sz="quarter" idx="13"/>
          </p:nvPr>
        </p:nvSpPr>
        <p:spPr/>
        <p:txBody>
          <a:bodyPr/>
          <a:lstStyle/>
          <a:p>
            <a:r>
              <a:rPr lang="en-US" dirty="0"/>
              <a:t>String class - constructor</a:t>
            </a:r>
          </a:p>
        </p:txBody>
      </p:sp>
    </p:spTree>
    <p:extLst>
      <p:ext uri="{BB962C8B-B14F-4D97-AF65-F5344CB8AC3E}">
        <p14:creationId xmlns:p14="http://schemas.microsoft.com/office/powerpoint/2010/main" val="3670281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String - operation	</a:t>
            </a:r>
          </a:p>
        </p:txBody>
      </p:sp>
      <p:graphicFrame>
        <p:nvGraphicFramePr>
          <p:cNvPr id="4" name="Table 3"/>
          <p:cNvGraphicFramePr>
            <a:graphicFrameLocks noGrp="1"/>
          </p:cNvGraphicFramePr>
          <p:nvPr>
            <p:extLst>
              <p:ext uri="{D42A27DB-BD31-4B8C-83A1-F6EECF244321}">
                <p14:modId xmlns:p14="http://schemas.microsoft.com/office/powerpoint/2010/main" val="3947198200"/>
              </p:ext>
            </p:extLst>
          </p:nvPr>
        </p:nvGraphicFramePr>
        <p:xfrm>
          <a:off x="1066800" y="1859280"/>
          <a:ext cx="12420600" cy="4617720"/>
        </p:xfrm>
        <a:graphic>
          <a:graphicData uri="http://schemas.openxmlformats.org/drawingml/2006/table">
            <a:tbl>
              <a:tblPr firstRow="1" bandRow="1">
                <a:tableStyleId>{5C22544A-7EE6-4342-B048-85BDC9FD1C3A}</a:tableStyleId>
              </a:tblPr>
              <a:tblGrid>
                <a:gridCol w="6210300">
                  <a:extLst>
                    <a:ext uri="{9D8B030D-6E8A-4147-A177-3AD203B41FA5}">
                      <a16:colId xmlns:a16="http://schemas.microsoft.com/office/drawing/2014/main" val="20000"/>
                    </a:ext>
                  </a:extLst>
                </a:gridCol>
                <a:gridCol w="6210300">
                  <a:extLst>
                    <a:ext uri="{9D8B030D-6E8A-4147-A177-3AD203B41FA5}">
                      <a16:colId xmlns:a16="http://schemas.microsoft.com/office/drawing/2014/main" val="20001"/>
                    </a:ext>
                  </a:extLst>
                </a:gridCol>
              </a:tblGrid>
              <a:tr h="370840">
                <a:tc>
                  <a:txBody>
                    <a:bodyPr/>
                    <a:lstStyle/>
                    <a:p>
                      <a:r>
                        <a:rPr lang="en-US" dirty="0" smtClean="0"/>
                        <a:t>Method</a:t>
                      </a:r>
                      <a:endParaRPr lang="en-US" dirty="0"/>
                    </a:p>
                  </a:txBody>
                  <a:tcPr/>
                </a:tc>
                <a:tc>
                  <a:txBody>
                    <a:bodyPr/>
                    <a:lstStyle/>
                    <a:p>
                      <a:r>
                        <a:rPr lang="en-US" dirty="0" err="1" smtClean="0"/>
                        <a:t>Funtionality</a:t>
                      </a:r>
                      <a:endParaRPr lang="en-US" dirty="0"/>
                    </a:p>
                  </a:txBody>
                  <a:tcPr/>
                </a:tc>
                <a:extLst>
                  <a:ext uri="{0D108BD9-81ED-4DB2-BD59-A6C34878D82A}">
                    <a16:rowId xmlns:a16="http://schemas.microsoft.com/office/drawing/2014/main" val="10000"/>
                  </a:ext>
                </a:extLst>
              </a:tr>
              <a:tr h="370840">
                <a:tc>
                  <a:txBody>
                    <a:bodyPr/>
                    <a:lstStyle/>
                    <a:p>
                      <a:r>
                        <a:rPr lang="en-US" dirty="0" smtClean="0"/>
                        <a:t>length()</a:t>
                      </a:r>
                      <a:endParaRPr lang="en-US" dirty="0"/>
                    </a:p>
                  </a:txBody>
                  <a:tcPr/>
                </a:tc>
                <a:tc>
                  <a:txBody>
                    <a:bodyPr/>
                    <a:lstStyle/>
                    <a:p>
                      <a:r>
                        <a:rPr lang="en-US" dirty="0" smtClean="0"/>
                        <a:t>Returns</a:t>
                      </a:r>
                      <a:r>
                        <a:rPr lang="en-US" baseline="0" dirty="0" smtClean="0"/>
                        <a:t> the length of the string</a:t>
                      </a:r>
                      <a:endParaRPr lang="en-US" dirty="0"/>
                    </a:p>
                  </a:txBody>
                  <a:tcPr/>
                </a:tc>
                <a:extLst>
                  <a:ext uri="{0D108BD9-81ED-4DB2-BD59-A6C34878D82A}">
                    <a16:rowId xmlns:a16="http://schemas.microsoft.com/office/drawing/2014/main" val="10001"/>
                  </a:ext>
                </a:extLst>
              </a:tr>
              <a:tr h="370840">
                <a:tc>
                  <a:txBody>
                    <a:bodyPr/>
                    <a:lstStyle/>
                    <a:p>
                      <a:r>
                        <a:rPr lang="en-US" dirty="0" err="1" smtClean="0"/>
                        <a:t>charAt</a:t>
                      </a:r>
                      <a:r>
                        <a:rPr lang="en-US" dirty="0" smtClean="0"/>
                        <a:t>(</a:t>
                      </a:r>
                      <a:r>
                        <a:rPr lang="en-US" dirty="0" err="1" smtClean="0"/>
                        <a:t>int</a:t>
                      </a:r>
                      <a:r>
                        <a:rPr lang="en-US" dirty="0" smtClean="0"/>
                        <a:t> index)</a:t>
                      </a:r>
                      <a:endParaRPr lang="en-US" dirty="0"/>
                    </a:p>
                  </a:txBody>
                  <a:tcPr/>
                </a:tc>
                <a:tc>
                  <a:txBody>
                    <a:bodyPr/>
                    <a:lstStyle/>
                    <a:p>
                      <a:r>
                        <a:rPr lang="en-US" dirty="0" smtClean="0"/>
                        <a:t>Returns the</a:t>
                      </a:r>
                      <a:r>
                        <a:rPr lang="en-US" baseline="0" dirty="0" smtClean="0"/>
                        <a:t> character at the index</a:t>
                      </a:r>
                      <a:endParaRPr lang="en-US" dirty="0"/>
                    </a:p>
                  </a:txBody>
                  <a:tcPr/>
                </a:tc>
                <a:extLst>
                  <a:ext uri="{0D108BD9-81ED-4DB2-BD59-A6C34878D82A}">
                    <a16:rowId xmlns:a16="http://schemas.microsoft.com/office/drawing/2014/main" val="10002"/>
                  </a:ext>
                </a:extLst>
              </a:tr>
              <a:tr h="370840">
                <a:tc>
                  <a:txBody>
                    <a:bodyPr/>
                    <a:lstStyle/>
                    <a:p>
                      <a:r>
                        <a:rPr lang="en-US" dirty="0" smtClean="0"/>
                        <a:t>replace (char </a:t>
                      </a:r>
                      <a:r>
                        <a:rPr lang="en-US" dirty="0" err="1" smtClean="0"/>
                        <a:t>oldChar</a:t>
                      </a:r>
                      <a:r>
                        <a:rPr lang="en-US" dirty="0" smtClean="0"/>
                        <a:t>, char </a:t>
                      </a:r>
                      <a:r>
                        <a:rPr lang="en-US" dirty="0" err="1" smtClean="0"/>
                        <a:t>newChar</a:t>
                      </a:r>
                      <a:r>
                        <a:rPr lang="en-US" dirty="0" smtClean="0"/>
                        <a:t>)</a:t>
                      </a:r>
                      <a:endParaRPr lang="en-US" dirty="0"/>
                    </a:p>
                  </a:txBody>
                  <a:tcPr/>
                </a:tc>
                <a:tc>
                  <a:txBody>
                    <a:bodyPr/>
                    <a:lstStyle/>
                    <a:p>
                      <a:r>
                        <a:rPr lang="en-US" dirty="0" smtClean="0"/>
                        <a:t>Returns the new string with the </a:t>
                      </a:r>
                      <a:r>
                        <a:rPr lang="en-US" dirty="0" err="1" smtClean="0"/>
                        <a:t>oldChar</a:t>
                      </a:r>
                      <a:r>
                        <a:rPr lang="en-US" dirty="0" smtClean="0"/>
                        <a:t> being replaced by </a:t>
                      </a:r>
                      <a:r>
                        <a:rPr lang="en-US" dirty="0" err="1" smtClean="0"/>
                        <a:t>newChar</a:t>
                      </a:r>
                      <a:endParaRPr lang="en-US" dirty="0"/>
                    </a:p>
                  </a:txBody>
                  <a:tcPr/>
                </a:tc>
                <a:extLst>
                  <a:ext uri="{0D108BD9-81ED-4DB2-BD59-A6C34878D82A}">
                    <a16:rowId xmlns:a16="http://schemas.microsoft.com/office/drawing/2014/main" val="10003"/>
                  </a:ext>
                </a:extLst>
              </a:tr>
              <a:tr h="370840">
                <a:tc>
                  <a:txBody>
                    <a:bodyPr/>
                    <a:lstStyle/>
                    <a:p>
                      <a:r>
                        <a:rPr lang="en-US" dirty="0" smtClean="0"/>
                        <a:t>trim()</a:t>
                      </a:r>
                      <a:endParaRPr lang="en-US" dirty="0"/>
                    </a:p>
                  </a:txBody>
                  <a:tcPr/>
                </a:tc>
                <a:tc>
                  <a:txBody>
                    <a:bodyPr/>
                    <a:lstStyle/>
                    <a:p>
                      <a:r>
                        <a:rPr lang="en-US" dirty="0" smtClean="0"/>
                        <a:t>Trims the leading and trailing</a:t>
                      </a:r>
                      <a:r>
                        <a:rPr lang="en-US" baseline="0" dirty="0" smtClean="0"/>
                        <a:t> white spaces</a:t>
                      </a:r>
                      <a:endParaRPr lang="en-US" dirty="0"/>
                    </a:p>
                  </a:txBody>
                  <a:tcPr/>
                </a:tc>
                <a:extLst>
                  <a:ext uri="{0D108BD9-81ED-4DB2-BD59-A6C34878D82A}">
                    <a16:rowId xmlns:a16="http://schemas.microsoft.com/office/drawing/2014/main" val="10004"/>
                  </a:ext>
                </a:extLst>
              </a:tr>
              <a:tr h="370840">
                <a:tc>
                  <a:txBody>
                    <a:bodyPr/>
                    <a:lstStyle/>
                    <a:p>
                      <a:r>
                        <a:rPr lang="en-US" dirty="0" err="1" smtClean="0"/>
                        <a:t>toLowerCase</a:t>
                      </a:r>
                      <a:r>
                        <a:rPr lang="en-US" dirty="0" smtClean="0"/>
                        <a:t> ()</a:t>
                      </a:r>
                      <a:endParaRPr lang="en-US" dirty="0"/>
                    </a:p>
                  </a:txBody>
                  <a:tcPr/>
                </a:tc>
                <a:tc>
                  <a:txBody>
                    <a:bodyPr/>
                    <a:lstStyle/>
                    <a:p>
                      <a:r>
                        <a:rPr lang="en-US" dirty="0" smtClean="0"/>
                        <a:t>Converts and</a:t>
                      </a:r>
                      <a:r>
                        <a:rPr lang="en-US" baseline="0" dirty="0" smtClean="0"/>
                        <a:t> returns lower case</a:t>
                      </a:r>
                      <a:endParaRPr lang="en-US" dirty="0"/>
                    </a:p>
                  </a:txBody>
                  <a:tcPr/>
                </a:tc>
                <a:extLst>
                  <a:ext uri="{0D108BD9-81ED-4DB2-BD59-A6C34878D82A}">
                    <a16:rowId xmlns:a16="http://schemas.microsoft.com/office/drawing/2014/main" val="10005"/>
                  </a:ext>
                </a:extLst>
              </a:tr>
              <a:tr h="370840">
                <a:tc>
                  <a:txBody>
                    <a:bodyPr/>
                    <a:lstStyle/>
                    <a:p>
                      <a:r>
                        <a:rPr lang="en-US" dirty="0" err="1" smtClean="0"/>
                        <a:t>toUpplerCase</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Converts and</a:t>
                      </a:r>
                      <a:r>
                        <a:rPr lang="en-US" baseline="0" dirty="0" smtClean="0"/>
                        <a:t> returns upper case</a:t>
                      </a:r>
                      <a:endParaRPr lang="en-US" dirty="0" smtClean="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5974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u="sng" dirty="0" err="1">
                <a:solidFill>
                  <a:srgbClr val="000000"/>
                </a:solidFill>
                <a:latin typeface="Consolas" panose="020B0609020204030204" pitchFamily="49" charset="0"/>
              </a:rPr>
              <a:t>StringDemo</a:t>
            </a:r>
            <a:r>
              <a:rPr lang="en-US" sz="2000" b="1" u="sng" dirty="0">
                <a:solidFill>
                  <a:srgbClr val="000000"/>
                </a:solidFill>
                <a:latin typeface="Consolas" panose="020B0609020204030204" pitchFamily="49" charset="0"/>
              </a:rPr>
              <a:t> {</a:t>
            </a:r>
          </a:p>
          <a:p>
            <a:pPr marL="0" indent="0">
              <a:buNone/>
            </a:pPr>
            <a:endParaRPr lang="en-US" sz="2000" dirty="0">
              <a:latin typeface="Consolas" panose="020B0609020204030204" pitchFamily="49" charset="0"/>
            </a:endParaRPr>
          </a:p>
          <a:p>
            <a:pPr marL="0" indent="0">
              <a:buNone/>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String </a:t>
            </a:r>
            <a:r>
              <a:rPr lang="en-US" sz="2000" dirty="0">
                <a:solidFill>
                  <a:srgbClr val="6A3E3E"/>
                </a:solidFill>
                <a:latin typeface="Consolas" panose="020B0609020204030204" pitchFamily="49" charset="0"/>
              </a:rPr>
              <a:t>s</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String(</a:t>
            </a:r>
            <a:r>
              <a:rPr lang="en-US" sz="2000" b="1" dirty="0">
                <a:solidFill>
                  <a:srgbClr val="2A00FF"/>
                </a:solidFill>
                <a:latin typeface="Consolas" panose="020B0609020204030204" pitchFamily="49" charset="0"/>
              </a:rPr>
              <a:t>"Have a nice day"</a:t>
            </a:r>
            <a:r>
              <a:rPr lang="en-US" sz="2000" b="1" dirty="0">
                <a:solidFill>
                  <a:srgbClr val="000000"/>
                </a:solidFill>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solidFill>
                  <a:srgbClr val="3F7F5F"/>
                </a:solidFill>
                <a:latin typeface="Consolas" panose="020B0609020204030204" pitchFamily="49" charset="0"/>
              </a:rPr>
              <a:t>// Length method</a:t>
            </a:r>
          </a:p>
          <a:p>
            <a:pPr marL="0" indent="0">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"length ="</a:t>
            </a:r>
            <a:r>
              <a:rPr lang="en-US" sz="2000" b="1" i="1" dirty="0">
                <a:solidFill>
                  <a:srgbClr val="000000"/>
                </a:solidFill>
                <a:latin typeface="Consolas" panose="020B0609020204030204" pitchFamily="49" charset="0"/>
              </a:rPr>
              <a:t> + </a:t>
            </a:r>
            <a:r>
              <a:rPr lang="en-US" sz="2000" b="1" i="1" dirty="0" err="1">
                <a:solidFill>
                  <a:srgbClr val="6A3E3E"/>
                </a:solidFill>
                <a:latin typeface="Consolas" panose="020B0609020204030204" pitchFamily="49" charset="0"/>
              </a:rPr>
              <a:t>s</a:t>
            </a:r>
            <a:r>
              <a:rPr lang="en-US" sz="2000" b="1" i="1" dirty="0" err="1">
                <a:solidFill>
                  <a:srgbClr val="000000"/>
                </a:solidFill>
                <a:latin typeface="Consolas" panose="020B0609020204030204" pitchFamily="49" charset="0"/>
              </a:rPr>
              <a:t>.length</a:t>
            </a:r>
            <a:r>
              <a:rPr lang="en-US" sz="2000" b="1" i="1" dirty="0">
                <a:solidFill>
                  <a:srgbClr val="000000"/>
                </a:solidFill>
                <a:latin typeface="Consolas" panose="020B0609020204030204" pitchFamily="49" charset="0"/>
              </a:rPr>
              <a:t>());</a:t>
            </a:r>
          </a:p>
          <a:p>
            <a:pPr marL="0" indent="0">
              <a:buNone/>
            </a:pPr>
            <a:r>
              <a:rPr lang="en-US" sz="2000" dirty="0">
                <a:solidFill>
                  <a:srgbClr val="3F7F5F"/>
                </a:solidFill>
                <a:latin typeface="Consolas" panose="020B0609020204030204" pitchFamily="49" charset="0"/>
              </a:rPr>
              <a:t>//Modifying the string</a:t>
            </a:r>
          </a:p>
          <a:p>
            <a:pPr marL="0" indent="0">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Modifed</a:t>
            </a:r>
            <a:r>
              <a:rPr lang="en-US" sz="2000" b="1" i="1" dirty="0">
                <a:solidFill>
                  <a:srgbClr val="2A00FF"/>
                </a:solidFill>
                <a:latin typeface="Consolas" panose="020B0609020204030204" pitchFamily="49" charset="0"/>
              </a:rPr>
              <a:t> string = "</a:t>
            </a:r>
            <a:r>
              <a:rPr lang="en-US" sz="2000" b="1" i="1" dirty="0">
                <a:solidFill>
                  <a:srgbClr val="000000"/>
                </a:solidFill>
                <a:latin typeface="Consolas" panose="020B0609020204030204" pitchFamily="49" charset="0"/>
              </a:rPr>
              <a:t>+ </a:t>
            </a:r>
            <a:r>
              <a:rPr lang="en-US" sz="2000" b="1" i="1" dirty="0" err="1">
                <a:solidFill>
                  <a:srgbClr val="6A3E3E"/>
                </a:solidFill>
                <a:latin typeface="Consolas" panose="020B0609020204030204" pitchFamily="49" charset="0"/>
              </a:rPr>
              <a:t>s</a:t>
            </a:r>
            <a:r>
              <a:rPr lang="en-US" sz="2000" b="1" i="1" dirty="0" err="1">
                <a:solidFill>
                  <a:srgbClr val="000000"/>
                </a:solidFill>
                <a:latin typeface="Consolas" panose="020B0609020204030204" pitchFamily="49" charset="0"/>
              </a:rPr>
              <a:t>.replace</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'n'</a:t>
            </a:r>
            <a:r>
              <a:rPr lang="en-US" sz="2000" b="1" i="1" dirty="0">
                <a:solidFill>
                  <a:srgbClr val="000000"/>
                </a:solidFill>
                <a:latin typeface="Consolas" panose="020B0609020204030204" pitchFamily="49" charset="0"/>
              </a:rPr>
              <a:t>, </a:t>
            </a:r>
            <a:r>
              <a:rPr lang="en-US" sz="2000" b="1" i="1" dirty="0">
                <a:solidFill>
                  <a:srgbClr val="2A00FF"/>
                </a:solidFill>
                <a:latin typeface="Consolas" panose="020B0609020204030204" pitchFamily="49" charset="0"/>
              </a:rPr>
              <a:t>'N'</a:t>
            </a:r>
            <a:r>
              <a:rPr lang="en-US" sz="2000" b="1" i="1" dirty="0">
                <a:solidFill>
                  <a:srgbClr val="000000"/>
                </a:solidFill>
                <a:latin typeface="Consolas" panose="020B0609020204030204" pitchFamily="49" charset="0"/>
              </a:rPr>
              <a:t>));</a:t>
            </a:r>
          </a:p>
          <a:p>
            <a:pPr marL="0" indent="0">
              <a:buNone/>
            </a:pPr>
            <a:r>
              <a:rPr lang="en-US" sz="2000" dirty="0">
                <a:solidFill>
                  <a:srgbClr val="3F7F5F"/>
                </a:solidFill>
                <a:latin typeface="Consolas" panose="020B0609020204030204" pitchFamily="49" charset="0"/>
              </a:rPr>
              <a:t>//To upper case</a:t>
            </a:r>
          </a:p>
          <a:p>
            <a:pPr marL="0" indent="0">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"Uppercase -&gt;"</a:t>
            </a:r>
            <a:r>
              <a:rPr lang="en-US" sz="2000" b="1" i="1" dirty="0">
                <a:solidFill>
                  <a:srgbClr val="000000"/>
                </a:solidFill>
                <a:latin typeface="Consolas" panose="020B0609020204030204" pitchFamily="49" charset="0"/>
              </a:rPr>
              <a:t> + </a:t>
            </a:r>
            <a:r>
              <a:rPr lang="en-US" sz="2000" b="1" i="1" dirty="0" err="1">
                <a:solidFill>
                  <a:srgbClr val="6A3E3E"/>
                </a:solidFill>
                <a:latin typeface="Consolas" panose="020B0609020204030204" pitchFamily="49" charset="0"/>
              </a:rPr>
              <a:t>s</a:t>
            </a:r>
            <a:r>
              <a:rPr lang="en-US" sz="2000" b="1" i="1" dirty="0" err="1">
                <a:solidFill>
                  <a:srgbClr val="000000"/>
                </a:solidFill>
                <a:latin typeface="Consolas" panose="020B0609020204030204" pitchFamily="49" charset="0"/>
              </a:rPr>
              <a:t>.toUpperCase</a:t>
            </a:r>
            <a:r>
              <a:rPr lang="en-US" sz="2000" b="1" i="1" dirty="0">
                <a:solidFill>
                  <a:srgbClr val="000000"/>
                </a:solidFill>
                <a:latin typeface="Consolas" panose="020B0609020204030204" pitchFamily="49" charset="0"/>
              </a:rPr>
              <a:t>());</a:t>
            </a:r>
          </a:p>
          <a:p>
            <a:pPr marL="0" indent="0">
              <a:buNone/>
            </a:pPr>
            <a:r>
              <a:rPr lang="en-US" sz="2000" dirty="0">
                <a:solidFill>
                  <a:srgbClr val="3F7F5F"/>
                </a:solidFill>
                <a:latin typeface="Consolas" panose="020B0609020204030204" pitchFamily="49" charset="0"/>
              </a:rPr>
              <a:t>//To lower case</a:t>
            </a:r>
          </a:p>
          <a:p>
            <a:pPr marL="0" indent="0">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"Lowercase -&gt;"</a:t>
            </a:r>
            <a:r>
              <a:rPr lang="en-US" sz="2000" b="1" i="1" dirty="0">
                <a:solidFill>
                  <a:srgbClr val="000000"/>
                </a:solidFill>
                <a:latin typeface="Consolas" panose="020B0609020204030204" pitchFamily="49" charset="0"/>
              </a:rPr>
              <a:t> + </a:t>
            </a:r>
            <a:r>
              <a:rPr lang="en-US" sz="2000" b="1" i="1" dirty="0" err="1">
                <a:solidFill>
                  <a:srgbClr val="6A3E3E"/>
                </a:solidFill>
                <a:latin typeface="Consolas" panose="020B0609020204030204" pitchFamily="49" charset="0"/>
              </a:rPr>
              <a:t>s</a:t>
            </a:r>
            <a:r>
              <a:rPr lang="en-US" sz="2000" b="1" i="1" dirty="0" err="1">
                <a:solidFill>
                  <a:srgbClr val="000000"/>
                </a:solidFill>
                <a:latin typeface="Consolas" panose="020B0609020204030204" pitchFamily="49" charset="0"/>
              </a:rPr>
              <a:t>.toLowerCase</a:t>
            </a:r>
            <a:r>
              <a:rPr lang="en-US" sz="2000" b="1" i="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0" indent="0">
              <a:buNone/>
            </a:pPr>
            <a:endParaRPr lang="en-US" sz="2000" dirty="0"/>
          </a:p>
        </p:txBody>
      </p:sp>
      <p:sp>
        <p:nvSpPr>
          <p:cNvPr id="5" name="Text Placeholder 4"/>
          <p:cNvSpPr>
            <a:spLocks noGrp="1"/>
          </p:cNvSpPr>
          <p:nvPr>
            <p:ph type="body" sz="quarter" idx="13"/>
          </p:nvPr>
        </p:nvSpPr>
        <p:spPr/>
        <p:txBody>
          <a:bodyPr/>
          <a:lstStyle/>
          <a:p>
            <a:r>
              <a:rPr lang="en-US" dirty="0"/>
              <a:t>String Example</a:t>
            </a:r>
          </a:p>
        </p:txBody>
      </p:sp>
    </p:spTree>
    <p:extLst>
      <p:ext uri="{BB962C8B-B14F-4D97-AF65-F5344CB8AC3E}">
        <p14:creationId xmlns:p14="http://schemas.microsoft.com/office/powerpoint/2010/main" val="2673787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Access modifiers set access levels of classes, variables, methods and constructors.</a:t>
            </a:r>
          </a:p>
          <a:p>
            <a:r>
              <a:rPr lang="en-US" dirty="0"/>
              <a:t>Types of Access Modifier</a:t>
            </a:r>
          </a:p>
          <a:p>
            <a:pPr lvl="1"/>
            <a:r>
              <a:rPr lang="en-US" dirty="0"/>
              <a:t>Public: Visible globally</a:t>
            </a:r>
          </a:p>
          <a:p>
            <a:pPr lvl="1"/>
            <a:r>
              <a:rPr lang="en-US" dirty="0"/>
              <a:t>Private: Visible to class only</a:t>
            </a:r>
          </a:p>
          <a:p>
            <a:pPr lvl="1"/>
            <a:r>
              <a:rPr lang="en-US" dirty="0"/>
              <a:t>Protected: Visible to the package and subclasses only.</a:t>
            </a:r>
          </a:p>
          <a:p>
            <a:endParaRPr lang="en-US" dirty="0"/>
          </a:p>
        </p:txBody>
      </p:sp>
      <p:sp>
        <p:nvSpPr>
          <p:cNvPr id="5" name="Text Placeholder 4"/>
          <p:cNvSpPr>
            <a:spLocks noGrp="1"/>
          </p:cNvSpPr>
          <p:nvPr>
            <p:ph type="body" sz="quarter" idx="13"/>
          </p:nvPr>
        </p:nvSpPr>
        <p:spPr/>
        <p:txBody>
          <a:bodyPr/>
          <a:lstStyle/>
          <a:p>
            <a:r>
              <a:rPr lang="en-US" dirty="0"/>
              <a:t>Java – Access Modifiers</a:t>
            </a:r>
          </a:p>
        </p:txBody>
      </p:sp>
    </p:spTree>
    <p:extLst>
      <p:ext uri="{BB962C8B-B14F-4D97-AF65-F5344CB8AC3E}">
        <p14:creationId xmlns:p14="http://schemas.microsoft.com/office/powerpoint/2010/main" val="2530610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 class, method, constructor, interface </a:t>
            </a:r>
            <a:r>
              <a:rPr lang="en-US" dirty="0" err="1"/>
              <a:t>etc</a:t>
            </a:r>
            <a:r>
              <a:rPr lang="en-US" dirty="0"/>
              <a:t> declared public can be accessed from any other class. Therefore fields, methods, blocks declared inside a public class can be accessed from any class.</a:t>
            </a:r>
          </a:p>
          <a:p>
            <a:r>
              <a:rPr lang="en-US" dirty="0"/>
              <a:t>Because of class inheritance, all public methods and variables of a class are inherited by its subclasses</a:t>
            </a:r>
          </a:p>
          <a:p>
            <a:r>
              <a:rPr lang="en-US" dirty="0"/>
              <a:t>Example:</a:t>
            </a:r>
          </a:p>
          <a:p>
            <a:pPr lvl="1"/>
            <a:r>
              <a:rPr lang="en-US" dirty="0"/>
              <a:t>public static void main (String[] </a:t>
            </a:r>
            <a:r>
              <a:rPr lang="en-US" dirty="0" err="1"/>
              <a:t>args</a:t>
            </a:r>
            <a:r>
              <a:rPr lang="en-US" dirty="0"/>
              <a:t>) – main method of an application has to be public. </a:t>
            </a:r>
          </a:p>
          <a:p>
            <a:endParaRPr lang="en-US" dirty="0"/>
          </a:p>
        </p:txBody>
      </p:sp>
      <p:sp>
        <p:nvSpPr>
          <p:cNvPr id="5" name="Text Placeholder 4"/>
          <p:cNvSpPr>
            <a:spLocks noGrp="1"/>
          </p:cNvSpPr>
          <p:nvPr>
            <p:ph type="body" sz="quarter" idx="13"/>
          </p:nvPr>
        </p:nvSpPr>
        <p:spPr/>
        <p:txBody>
          <a:bodyPr/>
          <a:lstStyle/>
          <a:p>
            <a:r>
              <a:rPr lang="en-US" dirty="0"/>
              <a:t>Access Modifier - Public</a:t>
            </a:r>
          </a:p>
        </p:txBody>
      </p:sp>
    </p:spTree>
    <p:extLst>
      <p:ext uri="{BB962C8B-B14F-4D97-AF65-F5344CB8AC3E}">
        <p14:creationId xmlns:p14="http://schemas.microsoft.com/office/powerpoint/2010/main" val="155302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Data Type in Java</a:t>
            </a:r>
          </a:p>
        </p:txBody>
      </p:sp>
      <p:pic>
        <p:nvPicPr>
          <p:cNvPr id="4" name="Picture 3"/>
          <p:cNvPicPr>
            <a:picLocks noChangeAspect="1"/>
          </p:cNvPicPr>
          <p:nvPr/>
        </p:nvPicPr>
        <p:blipFill>
          <a:blip r:embed="rId2"/>
          <a:stretch>
            <a:fillRect/>
          </a:stretch>
        </p:blipFill>
        <p:spPr>
          <a:xfrm>
            <a:off x="1881188" y="1819274"/>
            <a:ext cx="10691812" cy="5267326"/>
          </a:xfrm>
          <a:prstGeom prst="rect">
            <a:avLst/>
          </a:prstGeom>
        </p:spPr>
      </p:pic>
    </p:spTree>
    <p:extLst>
      <p:ext uri="{BB962C8B-B14F-4D97-AF65-F5344CB8AC3E}">
        <p14:creationId xmlns:p14="http://schemas.microsoft.com/office/powerpoint/2010/main" val="2316820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Methods, Variables </a:t>
            </a:r>
            <a:r>
              <a:rPr lang="en-US" dirty="0" smtClean="0"/>
              <a:t>that </a:t>
            </a:r>
            <a:r>
              <a:rPr lang="en-US" dirty="0"/>
              <a:t>are declared private can only be accessed within the declared class itself.</a:t>
            </a:r>
          </a:p>
          <a:p>
            <a:r>
              <a:rPr lang="en-US" dirty="0"/>
              <a:t>Private access modifier is the most restrictive access level. Class and interfaces cannot be private.</a:t>
            </a:r>
          </a:p>
          <a:p>
            <a:r>
              <a:rPr lang="en-US" dirty="0" smtClean="0"/>
              <a:t>Using </a:t>
            </a:r>
            <a:r>
              <a:rPr lang="en-US" dirty="0"/>
              <a:t>the private modifier is the main way that an object encapsulates itself and hide data from the outside world.</a:t>
            </a:r>
          </a:p>
          <a:p>
            <a:endParaRPr lang="en-US" dirty="0"/>
          </a:p>
        </p:txBody>
      </p:sp>
      <p:sp>
        <p:nvSpPr>
          <p:cNvPr id="5" name="Text Placeholder 4"/>
          <p:cNvSpPr>
            <a:spLocks noGrp="1"/>
          </p:cNvSpPr>
          <p:nvPr>
            <p:ph type="body" sz="quarter" idx="13"/>
          </p:nvPr>
        </p:nvSpPr>
        <p:spPr/>
        <p:txBody>
          <a:bodyPr/>
          <a:lstStyle/>
          <a:p>
            <a:r>
              <a:rPr lang="en-US" dirty="0"/>
              <a:t>Access Modifier - Private</a:t>
            </a:r>
          </a:p>
        </p:txBody>
      </p:sp>
    </p:spTree>
    <p:extLst>
      <p:ext uri="{BB962C8B-B14F-4D97-AF65-F5344CB8AC3E}">
        <p14:creationId xmlns:p14="http://schemas.microsoft.com/office/powerpoint/2010/main" val="2054692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u="sng" dirty="0">
                <a:solidFill>
                  <a:srgbClr val="000000"/>
                </a:solidFill>
                <a:latin typeface="Consolas" panose="020B0609020204030204" pitchFamily="49" charset="0"/>
              </a:rPr>
              <a:t>Logger {</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a:solidFill>
                  <a:srgbClr val="0000C0"/>
                </a:solidFill>
                <a:latin typeface="Consolas" panose="020B0609020204030204" pitchFamily="49" charset="0"/>
              </a:rPr>
              <a:t>format</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getFormat</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format</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setFormat</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format</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format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format</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r>
              <a:rPr lang="en-US" i="1" dirty="0" smtClean="0"/>
              <a:t>format</a:t>
            </a:r>
            <a:r>
              <a:rPr lang="en-US" dirty="0"/>
              <a:t> variable of the Logger class is private, so there's no way for other classes to retrieve or set its value directly</a:t>
            </a:r>
          </a:p>
          <a:p>
            <a:r>
              <a:rPr lang="en-US" dirty="0"/>
              <a:t>So to make this variable available to the outside world, we defined two public methods: </a:t>
            </a:r>
            <a:r>
              <a:rPr lang="en-US" i="1" dirty="0" err="1"/>
              <a:t>getFormat</a:t>
            </a:r>
            <a:r>
              <a:rPr lang="en-US" i="1" dirty="0"/>
              <a:t>()</a:t>
            </a:r>
            <a:r>
              <a:rPr lang="en-US" dirty="0"/>
              <a:t>, which returns the value of format, </a:t>
            </a:r>
            <a:r>
              <a:rPr lang="en-US" dirty="0" err="1"/>
              <a:t>and</a:t>
            </a:r>
            <a:r>
              <a:rPr lang="en-US" i="1" dirty="0" err="1"/>
              <a:t>setFormat</a:t>
            </a:r>
            <a:r>
              <a:rPr lang="en-US" i="1" dirty="0"/>
              <a:t>(String)</a:t>
            </a:r>
            <a:r>
              <a:rPr lang="en-US" dirty="0"/>
              <a:t>, which sets its value.</a:t>
            </a:r>
          </a:p>
          <a:p>
            <a:endParaRPr lang="en-US" dirty="0"/>
          </a:p>
        </p:txBody>
      </p:sp>
      <p:sp>
        <p:nvSpPr>
          <p:cNvPr id="5" name="Text Placeholder 4"/>
          <p:cNvSpPr>
            <a:spLocks noGrp="1"/>
          </p:cNvSpPr>
          <p:nvPr>
            <p:ph type="body" sz="quarter" idx="13"/>
          </p:nvPr>
        </p:nvSpPr>
        <p:spPr/>
        <p:txBody>
          <a:bodyPr/>
          <a:lstStyle/>
          <a:p>
            <a:r>
              <a:rPr lang="en-US" sz="4800" dirty="0"/>
              <a:t>Access Modifier – Private - Example</a:t>
            </a:r>
          </a:p>
        </p:txBody>
      </p:sp>
    </p:spTree>
    <p:extLst>
      <p:ext uri="{BB962C8B-B14F-4D97-AF65-F5344CB8AC3E}">
        <p14:creationId xmlns:p14="http://schemas.microsoft.com/office/powerpoint/2010/main" val="562746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Variables, </a:t>
            </a:r>
            <a:r>
              <a:rPr lang="en-US" dirty="0" smtClean="0"/>
              <a:t>methods which </a:t>
            </a:r>
            <a:r>
              <a:rPr lang="en-US" dirty="0"/>
              <a:t>are declared protected in a superclass can be accessed only by the subclasses in other package or any class within the package of the protected members' class</a:t>
            </a:r>
          </a:p>
          <a:p>
            <a:r>
              <a:rPr lang="en-US" dirty="0"/>
              <a:t>The protected access modifier cannot be applied to class and interfaces. </a:t>
            </a:r>
          </a:p>
          <a:p>
            <a:r>
              <a:rPr lang="en-US" dirty="0"/>
              <a:t>Methods, fields can be declared protected, however methods and fields in a interface cannot be declared protected. Protected access gives the subclass a chance to use the helper method or variable, while preventing a nonrelated class from trying to use it</a:t>
            </a:r>
          </a:p>
          <a:p>
            <a:endParaRPr lang="en-US" dirty="0"/>
          </a:p>
        </p:txBody>
      </p:sp>
      <p:sp>
        <p:nvSpPr>
          <p:cNvPr id="5" name="Text Placeholder 4"/>
          <p:cNvSpPr>
            <a:spLocks noGrp="1"/>
          </p:cNvSpPr>
          <p:nvPr>
            <p:ph type="body" sz="quarter" idx="13"/>
          </p:nvPr>
        </p:nvSpPr>
        <p:spPr/>
        <p:txBody>
          <a:bodyPr/>
          <a:lstStyle/>
          <a:p>
            <a:r>
              <a:rPr lang="en-US" dirty="0"/>
              <a:t>Access Modifier - Protected</a:t>
            </a:r>
          </a:p>
        </p:txBody>
      </p:sp>
    </p:spTree>
    <p:extLst>
      <p:ext uri="{BB962C8B-B14F-4D97-AF65-F5344CB8AC3E}">
        <p14:creationId xmlns:p14="http://schemas.microsoft.com/office/powerpoint/2010/main" val="1115271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AudioPlayer</a:t>
            </a:r>
            <a:r>
              <a:rPr lang="en-US" sz="2000" b="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protected</a:t>
            </a:r>
            <a:r>
              <a:rPr lang="en-US" sz="2000" b="1" dirty="0">
                <a:solidFill>
                  <a:srgbClr val="000000"/>
                </a:solidFill>
                <a:latin typeface="Consolas" panose="020B0609020204030204" pitchFamily="49" charset="0"/>
              </a:rPr>
              <a:t> </a:t>
            </a:r>
            <a:r>
              <a:rPr lang="en-US" sz="2000" b="1" dirty="0" err="1">
                <a:solidFill>
                  <a:srgbClr val="7F0055"/>
                </a:solidFill>
                <a:latin typeface="Consolas" panose="020B0609020204030204" pitchFamily="49" charset="0"/>
              </a:rPr>
              <a:t>boolean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openSpeaker</a:t>
            </a:r>
            <a:r>
              <a:rPr lang="en-US" sz="2000" b="1" dirty="0">
                <a:solidFill>
                  <a:srgbClr val="000000"/>
                </a:solidFill>
                <a:latin typeface="Consolas" panose="020B0609020204030204" pitchFamily="49" charset="0"/>
              </a:rPr>
              <a:t>(</a:t>
            </a:r>
            <a:r>
              <a:rPr lang="en-US" sz="2000" b="1" u="sng" dirty="0">
                <a:solidFill>
                  <a:srgbClr val="000000"/>
                </a:solidFill>
                <a:latin typeface="Consolas" panose="020B0609020204030204" pitchFamily="49" charset="0"/>
              </a:rPr>
              <a:t>Speaker </a:t>
            </a:r>
            <a:r>
              <a:rPr lang="en-US" sz="2000" b="1" u="sng" dirty="0" err="1">
                <a:solidFill>
                  <a:srgbClr val="6A3E3E"/>
                </a:solidFill>
                <a:latin typeface="Consolas" panose="020B0609020204030204" pitchFamily="49" charset="0"/>
              </a:rPr>
              <a:t>sp</a:t>
            </a:r>
            <a:r>
              <a:rPr lang="en-US" sz="2000" b="1" u="sng"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 implementation details</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StreamingAudioPlayer</a:t>
            </a:r>
            <a:r>
              <a:rPr lang="en-US" sz="2000" b="1" dirty="0">
                <a:solidFill>
                  <a:srgbClr val="000000"/>
                </a:solidFill>
                <a:latin typeface="Consolas" panose="020B0609020204030204" pitchFamily="49" charset="0"/>
              </a:rPr>
              <a:t> </a:t>
            </a:r>
            <a:r>
              <a:rPr lang="en-US" sz="2000" b="1" dirty="0" smtClean="0">
                <a:solidFill>
                  <a:srgbClr val="000000"/>
                </a:solidFill>
                <a:latin typeface="Consolas" panose="020B0609020204030204" pitchFamily="49" charset="0"/>
              </a:rPr>
              <a:t>extends </a:t>
            </a:r>
            <a:r>
              <a:rPr lang="en-US" sz="2000" b="1" dirty="0" err="1" smtClean="0">
                <a:solidFill>
                  <a:srgbClr val="000000"/>
                </a:solidFill>
                <a:latin typeface="Consolas" panose="020B0609020204030204" pitchFamily="49" charset="0"/>
              </a:rPr>
              <a:t>AudioPlayer</a:t>
            </a:r>
            <a:r>
              <a:rPr lang="en-US" sz="2000" b="1" dirty="0" smtClean="0">
                <a:solidFill>
                  <a:srgbClr val="000000"/>
                </a:solidFill>
                <a:latin typeface="Consolas" panose="020B0609020204030204" pitchFamily="49" charset="0"/>
              </a:rPr>
              <a:t>{</a:t>
            </a:r>
            <a:endParaRPr lang="en-US" sz="2000" b="1"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b="1" dirty="0" err="1">
                <a:solidFill>
                  <a:srgbClr val="7F0055"/>
                </a:solidFill>
                <a:latin typeface="Consolas" panose="020B0609020204030204" pitchFamily="49" charset="0"/>
              </a:rPr>
              <a:t>boolean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openSpeaker</a:t>
            </a:r>
            <a:r>
              <a:rPr lang="en-US" sz="2000" b="1" dirty="0">
                <a:solidFill>
                  <a:srgbClr val="000000"/>
                </a:solidFill>
                <a:latin typeface="Consolas" panose="020B0609020204030204" pitchFamily="49" charset="0"/>
              </a:rPr>
              <a:t>(</a:t>
            </a:r>
            <a:r>
              <a:rPr lang="en-US" sz="2000" b="1" u="sng" dirty="0">
                <a:solidFill>
                  <a:srgbClr val="000000"/>
                </a:solidFill>
                <a:latin typeface="Consolas" panose="020B0609020204030204" pitchFamily="49" charset="0"/>
              </a:rPr>
              <a:t>Speaker </a:t>
            </a:r>
            <a:r>
              <a:rPr lang="en-US" sz="2000" b="1" u="sng" dirty="0" err="1">
                <a:solidFill>
                  <a:srgbClr val="6A3E3E"/>
                </a:solidFill>
                <a:latin typeface="Consolas" panose="020B0609020204030204" pitchFamily="49" charset="0"/>
              </a:rPr>
              <a:t>sp</a:t>
            </a:r>
            <a:r>
              <a:rPr lang="en-US" sz="2000" b="1" u="sng"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 implementation details</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p>
          <a:p>
            <a:r>
              <a:rPr lang="en-US" sz="2000" dirty="0" smtClean="0"/>
              <a:t>The </a:t>
            </a:r>
            <a:r>
              <a:rPr lang="en-US" sz="2000" dirty="0"/>
              <a:t>above parent class uses protected access control, to allow its child class override </a:t>
            </a:r>
            <a:r>
              <a:rPr lang="en-US" sz="2000" dirty="0" err="1"/>
              <a:t>openSpeaker</a:t>
            </a:r>
            <a:r>
              <a:rPr lang="en-US" sz="2000" dirty="0"/>
              <a:t>() method</a:t>
            </a:r>
          </a:p>
          <a:p>
            <a:r>
              <a:rPr lang="en-US" sz="2000" dirty="0"/>
              <a:t>Here, if we define </a:t>
            </a:r>
            <a:r>
              <a:rPr lang="en-US" sz="2000" dirty="0" err="1"/>
              <a:t>openSpeaker</a:t>
            </a:r>
            <a:r>
              <a:rPr lang="en-US" sz="2000" dirty="0"/>
              <a:t>() method as private, then it would not be accessible from any other class other than </a:t>
            </a:r>
            <a:r>
              <a:rPr lang="en-US" sz="2000" dirty="0" err="1"/>
              <a:t>AudioPlayer</a:t>
            </a:r>
            <a:endParaRPr lang="en-US" sz="2000" dirty="0"/>
          </a:p>
          <a:p>
            <a:r>
              <a:rPr lang="en-US" sz="2000" dirty="0"/>
              <a:t> If we define it as public, then it would become accessible to all the outside world. </a:t>
            </a:r>
          </a:p>
          <a:p>
            <a:r>
              <a:rPr lang="en-US" sz="2000" dirty="0"/>
              <a:t> But our intension is to expose this method to its subclass only, </a:t>
            </a:r>
            <a:r>
              <a:rPr lang="en-US" sz="2000" dirty="0" err="1"/>
              <a:t>thats</a:t>
            </a:r>
            <a:r>
              <a:rPr lang="en-US" sz="2000" dirty="0"/>
              <a:t> why we used protected modifier</a:t>
            </a:r>
          </a:p>
          <a:p>
            <a:endParaRPr lang="en-US" sz="2000" dirty="0"/>
          </a:p>
          <a:p>
            <a:endParaRPr lang="en-US" sz="2000" dirty="0"/>
          </a:p>
          <a:p>
            <a:endParaRPr lang="en-US" sz="2000" dirty="0"/>
          </a:p>
          <a:p>
            <a:endParaRPr lang="en-US" sz="2000" dirty="0"/>
          </a:p>
          <a:p>
            <a:endParaRPr lang="en-US" sz="2000" dirty="0"/>
          </a:p>
        </p:txBody>
      </p:sp>
      <p:sp>
        <p:nvSpPr>
          <p:cNvPr id="5" name="Text Placeholder 4"/>
          <p:cNvSpPr>
            <a:spLocks noGrp="1"/>
          </p:cNvSpPr>
          <p:nvPr>
            <p:ph type="body" sz="quarter" idx="13"/>
          </p:nvPr>
        </p:nvSpPr>
        <p:spPr/>
        <p:txBody>
          <a:bodyPr/>
          <a:lstStyle/>
          <a:p>
            <a:r>
              <a:rPr lang="en-US" sz="4400" dirty="0"/>
              <a:t>Access Modifier – Protected - Example</a:t>
            </a:r>
          </a:p>
        </p:txBody>
      </p:sp>
    </p:spTree>
    <p:extLst>
      <p:ext uri="{BB962C8B-B14F-4D97-AF65-F5344CB8AC3E}">
        <p14:creationId xmlns:p14="http://schemas.microsoft.com/office/powerpoint/2010/main" val="1577103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000" dirty="0" smtClean="0"/>
              <a:t>Private: Visible to the class only.</a:t>
            </a:r>
          </a:p>
          <a:p>
            <a:r>
              <a:rPr lang="en-US" sz="2000" dirty="0" smtClean="0"/>
              <a:t>Public: Visible to the world.</a:t>
            </a:r>
          </a:p>
          <a:p>
            <a:r>
              <a:rPr lang="en-US" sz="2000" dirty="0" smtClean="0"/>
              <a:t>Protected: Visible to the package </a:t>
            </a:r>
            <a:r>
              <a:rPr lang="en-US" sz="2000" smtClean="0"/>
              <a:t>and subclasses.</a:t>
            </a:r>
            <a:endParaRPr lang="en-US" sz="2000" dirty="0"/>
          </a:p>
          <a:p>
            <a:endParaRPr lang="en-US" sz="2000" dirty="0"/>
          </a:p>
          <a:p>
            <a:endParaRPr lang="en-US" sz="2000" dirty="0"/>
          </a:p>
          <a:p>
            <a:endParaRPr lang="en-US" sz="2000" dirty="0"/>
          </a:p>
          <a:p>
            <a:endParaRPr lang="en-US" sz="2000" dirty="0"/>
          </a:p>
        </p:txBody>
      </p:sp>
      <p:sp>
        <p:nvSpPr>
          <p:cNvPr id="5" name="Text Placeholder 4"/>
          <p:cNvSpPr>
            <a:spLocks noGrp="1"/>
          </p:cNvSpPr>
          <p:nvPr>
            <p:ph type="body" sz="quarter" idx="13"/>
          </p:nvPr>
        </p:nvSpPr>
        <p:spPr/>
        <p:txBody>
          <a:bodyPr/>
          <a:lstStyle/>
          <a:p>
            <a:r>
              <a:rPr lang="en-US" sz="4400" dirty="0"/>
              <a:t>Access Modifier – </a:t>
            </a:r>
            <a:r>
              <a:rPr lang="en-US" sz="4400" dirty="0" smtClean="0"/>
              <a:t>On a Nut Shell</a:t>
            </a:r>
            <a:endParaRPr lang="en-US" sz="4400" dirty="0"/>
          </a:p>
        </p:txBody>
      </p:sp>
    </p:spTree>
    <p:extLst>
      <p:ext uri="{BB962C8B-B14F-4D97-AF65-F5344CB8AC3E}">
        <p14:creationId xmlns:p14="http://schemas.microsoft.com/office/powerpoint/2010/main" val="4205716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Methods declared public in a superclass also must be public in all subclasses</a:t>
            </a:r>
          </a:p>
          <a:p>
            <a:r>
              <a:rPr lang="en-US" dirty="0"/>
              <a:t>Methods declared protected in a superclass must either be protected or public in subclasses; they cannot be private.</a:t>
            </a:r>
          </a:p>
          <a:p>
            <a:r>
              <a:rPr lang="en-US" dirty="0"/>
              <a:t>Methods declared without access control (no modifier was used) can be declared </a:t>
            </a:r>
            <a:r>
              <a:rPr lang="en-US" dirty="0" smtClean="0"/>
              <a:t>private </a:t>
            </a:r>
            <a:r>
              <a:rPr lang="en-US" dirty="0"/>
              <a:t>in subclasses.</a:t>
            </a:r>
          </a:p>
          <a:p>
            <a:r>
              <a:rPr lang="en-US" dirty="0"/>
              <a:t>Methods declared private are not inherited at all, so there is no rule for them</a:t>
            </a:r>
          </a:p>
          <a:p>
            <a:endParaRPr lang="en-US" dirty="0"/>
          </a:p>
        </p:txBody>
      </p:sp>
      <p:sp>
        <p:nvSpPr>
          <p:cNvPr id="5" name="Text Placeholder 4"/>
          <p:cNvSpPr>
            <a:spLocks noGrp="1"/>
          </p:cNvSpPr>
          <p:nvPr>
            <p:ph type="body" sz="quarter" idx="13"/>
          </p:nvPr>
        </p:nvSpPr>
        <p:spPr/>
        <p:txBody>
          <a:bodyPr/>
          <a:lstStyle/>
          <a:p>
            <a:r>
              <a:rPr lang="en-US" dirty="0"/>
              <a:t>Access Control and Inheritance</a:t>
            </a:r>
          </a:p>
        </p:txBody>
      </p:sp>
    </p:spTree>
    <p:extLst>
      <p:ext uri="{BB962C8B-B14F-4D97-AF65-F5344CB8AC3E}">
        <p14:creationId xmlns:p14="http://schemas.microsoft.com/office/powerpoint/2010/main" val="3681635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An Exception can be anything which interrupts the normal flow of the program. When an exception occurs program processing gets terminated and doesn’t continue further. In such cases, system generates an error message.</a:t>
            </a:r>
          </a:p>
          <a:p>
            <a:r>
              <a:rPr lang="en-US" dirty="0"/>
              <a:t>Exception can occur at runtime (known as runtime exceptions) as well as at compile-time (known Compile-time exceptions).</a:t>
            </a:r>
          </a:p>
          <a:p>
            <a:r>
              <a:rPr lang="en-US" dirty="0"/>
              <a:t>There can be several reasons for an exception. For example, following situations can cause an exception – Opening a non-existing file, Network connection problem, Operands being manipulated are out of prescribed ranges, class file missing which was supposed to be loaded and so on.</a:t>
            </a:r>
          </a:p>
          <a:p>
            <a:endParaRPr lang="en-US" dirty="0"/>
          </a:p>
        </p:txBody>
      </p:sp>
      <p:sp>
        <p:nvSpPr>
          <p:cNvPr id="5" name="Text Placeholder 4"/>
          <p:cNvSpPr>
            <a:spLocks noGrp="1"/>
          </p:cNvSpPr>
          <p:nvPr>
            <p:ph type="body" sz="quarter" idx="13"/>
          </p:nvPr>
        </p:nvSpPr>
        <p:spPr/>
        <p:txBody>
          <a:bodyPr/>
          <a:lstStyle/>
          <a:p>
            <a:r>
              <a:rPr lang="en-US" dirty="0"/>
              <a:t>Java – Exception Handling</a:t>
            </a:r>
          </a:p>
        </p:txBody>
      </p:sp>
    </p:spTree>
    <p:extLst>
      <p:ext uri="{BB962C8B-B14F-4D97-AF65-F5344CB8AC3E}">
        <p14:creationId xmlns:p14="http://schemas.microsoft.com/office/powerpoint/2010/main" val="2851097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Difference between Error and Exception</a:t>
            </a:r>
          </a:p>
          <a:p>
            <a:pPr lvl="1"/>
            <a:r>
              <a:rPr lang="en-US" dirty="0"/>
              <a:t>Errors indicate serious problems and abnormal conditions that most applications should not try to handle. Error defines problems that are not expected to be caught under normal circumstances by our program. For example memory error, hardware error, JVM error etc.</a:t>
            </a:r>
          </a:p>
          <a:p>
            <a:pPr lvl="1"/>
            <a:r>
              <a:rPr lang="en-US" dirty="0"/>
              <a:t>Exceptions are conditions within the code. A developer can handle such conditions and take necessary corrective actions. Few examples –</a:t>
            </a:r>
          </a:p>
          <a:p>
            <a:pPr lvl="2"/>
            <a:r>
              <a:rPr lang="en-US" dirty="0" err="1"/>
              <a:t>DivideByZero</a:t>
            </a:r>
            <a:r>
              <a:rPr lang="en-US" dirty="0"/>
              <a:t> exception</a:t>
            </a:r>
          </a:p>
          <a:p>
            <a:pPr lvl="2"/>
            <a:r>
              <a:rPr lang="en-US" dirty="0" err="1"/>
              <a:t>NullPointerException</a:t>
            </a:r>
            <a:endParaRPr lang="en-US" dirty="0"/>
          </a:p>
          <a:p>
            <a:pPr lvl="2"/>
            <a:r>
              <a:rPr lang="en-US" dirty="0" err="1"/>
              <a:t>ArithmeticException</a:t>
            </a:r>
            <a:endParaRPr lang="en-US" dirty="0"/>
          </a:p>
          <a:p>
            <a:pPr lvl="2"/>
            <a:r>
              <a:rPr lang="en-US" dirty="0" err="1"/>
              <a:t>ArrayIndexOutOfBoundsException</a:t>
            </a:r>
            <a:endParaRPr lang="en-US" dirty="0"/>
          </a:p>
          <a:p>
            <a:endParaRPr lang="en-US" dirty="0"/>
          </a:p>
          <a:p>
            <a:endParaRPr lang="en-US" dirty="0"/>
          </a:p>
        </p:txBody>
      </p:sp>
      <p:sp>
        <p:nvSpPr>
          <p:cNvPr id="5" name="Text Placeholder 4"/>
          <p:cNvSpPr>
            <a:spLocks noGrp="1"/>
          </p:cNvSpPr>
          <p:nvPr>
            <p:ph type="body" sz="quarter" idx="13"/>
          </p:nvPr>
        </p:nvSpPr>
        <p:spPr/>
        <p:txBody>
          <a:bodyPr/>
          <a:lstStyle/>
          <a:p>
            <a:r>
              <a:rPr lang="en-US" dirty="0"/>
              <a:t>Java – Exception Handling</a:t>
            </a:r>
          </a:p>
        </p:txBody>
      </p:sp>
    </p:spTree>
    <p:extLst>
      <p:ext uri="{BB962C8B-B14F-4D97-AF65-F5344CB8AC3E}">
        <p14:creationId xmlns:p14="http://schemas.microsoft.com/office/powerpoint/2010/main" val="1161572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Advantage of Exception Handling</a:t>
            </a:r>
          </a:p>
          <a:p>
            <a:pPr lvl="1"/>
            <a:r>
              <a:rPr lang="en-US" dirty="0"/>
              <a:t>Exception handling allows us to control the normal flow of the program by using exception handling in program.</a:t>
            </a:r>
          </a:p>
          <a:p>
            <a:pPr lvl="1"/>
            <a:r>
              <a:rPr lang="en-US" dirty="0"/>
              <a:t>It throws an exception whenever a calling method encounters an error providing that the calling method takes care of that error.</a:t>
            </a:r>
          </a:p>
          <a:p>
            <a:pPr lvl="1"/>
            <a:r>
              <a:rPr lang="en-US" dirty="0"/>
              <a:t>It also gives us the scope of organizing and differentiating between different error types using a separate block of codes. This is done with the help of try-catch blocks</a:t>
            </a:r>
          </a:p>
          <a:p>
            <a:r>
              <a:rPr lang="en-US" dirty="0"/>
              <a:t>Why to handle exceptions?</a:t>
            </a:r>
          </a:p>
          <a:p>
            <a:pPr lvl="1"/>
            <a:r>
              <a:rPr lang="en-US" dirty="0"/>
              <a:t>If an exception is raised, which has not been handled by programmer then program execution can get terminated and system prints a non user friendly error message.</a:t>
            </a:r>
          </a:p>
          <a:p>
            <a:endParaRPr lang="en-US" dirty="0"/>
          </a:p>
        </p:txBody>
      </p:sp>
      <p:sp>
        <p:nvSpPr>
          <p:cNvPr id="5" name="Text Placeholder 4"/>
          <p:cNvSpPr>
            <a:spLocks noGrp="1"/>
          </p:cNvSpPr>
          <p:nvPr>
            <p:ph type="body" sz="quarter" idx="13"/>
          </p:nvPr>
        </p:nvSpPr>
        <p:spPr/>
        <p:txBody>
          <a:bodyPr/>
          <a:lstStyle/>
          <a:p>
            <a:r>
              <a:rPr lang="en-US" dirty="0"/>
              <a:t>Java – Exception Handling</a:t>
            </a:r>
          </a:p>
        </p:txBody>
      </p:sp>
    </p:spTree>
    <p:extLst>
      <p:ext uri="{BB962C8B-B14F-4D97-AF65-F5344CB8AC3E}">
        <p14:creationId xmlns:p14="http://schemas.microsoft.com/office/powerpoint/2010/main" val="41898571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sz="2400" dirty="0"/>
              <a:t>Types of Exception</a:t>
            </a:r>
          </a:p>
          <a:p>
            <a:pPr lvl="1"/>
            <a:r>
              <a:rPr lang="en-US" sz="1800" dirty="0"/>
              <a:t>Checked exceptions: All exceptions other than Runtime Exceptions are known as Checked exceptions as the compiler checks them during compilation to see whether the programmer has handled them or not. If these exceptions are not handled/declared in the program, it will give compilation error. Examples are</a:t>
            </a:r>
          </a:p>
          <a:p>
            <a:pPr lvl="2"/>
            <a:r>
              <a:rPr lang="en-US" sz="1600" dirty="0" err="1"/>
              <a:t>ClassNotFoundException</a:t>
            </a:r>
            <a:endParaRPr lang="en-US" sz="1600" dirty="0"/>
          </a:p>
          <a:p>
            <a:pPr lvl="2"/>
            <a:r>
              <a:rPr lang="en-US" sz="1600" dirty="0" err="1"/>
              <a:t>IllegalAccessException</a:t>
            </a:r>
            <a:endParaRPr lang="en-US" sz="1600" dirty="0"/>
          </a:p>
          <a:p>
            <a:pPr lvl="2"/>
            <a:r>
              <a:rPr lang="en-US" sz="1600" dirty="0" err="1"/>
              <a:t>NoSuchFieldException</a:t>
            </a:r>
            <a:endParaRPr lang="en-US" sz="1600" dirty="0"/>
          </a:p>
          <a:p>
            <a:pPr lvl="2"/>
            <a:r>
              <a:rPr lang="en-US" sz="1600" dirty="0" err="1"/>
              <a:t>EOFException</a:t>
            </a:r>
            <a:r>
              <a:rPr lang="en-US" sz="1600" dirty="0"/>
              <a:t> etc.</a:t>
            </a:r>
          </a:p>
          <a:p>
            <a:pPr lvl="1"/>
            <a:r>
              <a:rPr lang="en-US" sz="1800" dirty="0"/>
              <a:t>Unchecked exceptions: Runtime Exceptions are also known as Unchecked Exceptions as the compiler do not check whether the programmer has handled them or not but it’s the duty of the programmer to handle these exceptions and provide a safe exit.</a:t>
            </a:r>
            <a:br>
              <a:rPr lang="en-US" sz="1800" dirty="0"/>
            </a:br>
            <a:r>
              <a:rPr lang="en-US" sz="1800" dirty="0"/>
              <a:t>These exceptions need not be included in any method’s throws list because compiler does not check to see if a method handles or throws these exceptions.</a:t>
            </a:r>
          </a:p>
          <a:p>
            <a:pPr lvl="2"/>
            <a:r>
              <a:rPr lang="en-US" sz="1800" dirty="0" err="1"/>
              <a:t>ArithmeticException</a:t>
            </a:r>
            <a:endParaRPr lang="en-US" sz="1800" dirty="0"/>
          </a:p>
          <a:p>
            <a:pPr lvl="2"/>
            <a:r>
              <a:rPr lang="en-US" sz="1800" dirty="0" err="1"/>
              <a:t>ArrayIndexOutOfBoundsException</a:t>
            </a:r>
            <a:endParaRPr lang="en-US" sz="1800" dirty="0"/>
          </a:p>
          <a:p>
            <a:pPr lvl="2"/>
            <a:r>
              <a:rPr lang="en-US" sz="1800" dirty="0" err="1"/>
              <a:t>NullPointerException</a:t>
            </a:r>
            <a:endParaRPr lang="en-US" sz="1800" dirty="0"/>
          </a:p>
          <a:p>
            <a:pPr lvl="2"/>
            <a:r>
              <a:rPr lang="en-US" sz="1800" dirty="0" err="1"/>
              <a:t>NegativeArraySizeException</a:t>
            </a:r>
            <a:r>
              <a:rPr lang="en-US" sz="1800" dirty="0"/>
              <a:t> etc.</a:t>
            </a:r>
          </a:p>
          <a:p>
            <a:endParaRPr lang="en-US" sz="4800" dirty="0"/>
          </a:p>
        </p:txBody>
      </p:sp>
      <p:sp>
        <p:nvSpPr>
          <p:cNvPr id="5" name="Text Placeholder 4"/>
          <p:cNvSpPr>
            <a:spLocks noGrp="1"/>
          </p:cNvSpPr>
          <p:nvPr>
            <p:ph type="body" sz="quarter" idx="13"/>
          </p:nvPr>
        </p:nvSpPr>
        <p:spPr/>
        <p:txBody>
          <a:bodyPr/>
          <a:lstStyle/>
          <a:p>
            <a:r>
              <a:rPr lang="en-US" dirty="0"/>
              <a:t>Java – Exception Handling</a:t>
            </a:r>
          </a:p>
        </p:txBody>
      </p:sp>
    </p:spTree>
    <p:extLst>
      <p:ext uri="{BB962C8B-B14F-4D97-AF65-F5344CB8AC3E}">
        <p14:creationId xmlns:p14="http://schemas.microsoft.com/office/powerpoint/2010/main" val="308420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r>
              <a:rPr lang="en-US" dirty="0"/>
              <a:t>Boolean, char, byte, short, </a:t>
            </a:r>
            <a:r>
              <a:rPr lang="en-US" dirty="0" err="1"/>
              <a:t>int</a:t>
            </a:r>
            <a:r>
              <a:rPr lang="en-US" dirty="0"/>
              <a:t>, long, float, double</a:t>
            </a:r>
          </a:p>
          <a:p>
            <a:r>
              <a:rPr lang="en-US" dirty="0"/>
              <a:t>These basic types are the only types that are not objects which means new operator can not be used to create primitive variables.</a:t>
            </a:r>
          </a:p>
          <a:p>
            <a:r>
              <a:rPr lang="en-US" dirty="0"/>
              <a:t>Declaring primitive variables</a:t>
            </a:r>
          </a:p>
          <a:p>
            <a:pPr marL="457200" lvl="1" indent="0">
              <a:buNone/>
            </a:pPr>
            <a:r>
              <a:rPr lang="en-US" dirty="0"/>
              <a:t>float </a:t>
            </a:r>
            <a:r>
              <a:rPr lang="en-US" dirty="0" err="1"/>
              <a:t>initValue</a:t>
            </a:r>
            <a:r>
              <a:rPr lang="en-US" dirty="0"/>
              <a:t>;</a:t>
            </a:r>
          </a:p>
          <a:p>
            <a:pPr marL="457200" lvl="1" indent="0">
              <a:buNone/>
            </a:pPr>
            <a:r>
              <a:rPr lang="en-US" dirty="0" err="1"/>
              <a:t>Int</a:t>
            </a:r>
            <a:r>
              <a:rPr lang="en-US" dirty="0"/>
              <a:t> </a:t>
            </a:r>
            <a:r>
              <a:rPr lang="en-US" dirty="0" err="1"/>
              <a:t>retVal</a:t>
            </a:r>
            <a:r>
              <a:rPr lang="en-US" dirty="0"/>
              <a:t>, index;</a:t>
            </a:r>
          </a:p>
          <a:p>
            <a:pPr marL="457200" lvl="1" indent="0">
              <a:buNone/>
            </a:pPr>
            <a:r>
              <a:rPr lang="en-US" dirty="0"/>
              <a:t>Double gamma = 1.2</a:t>
            </a:r>
          </a:p>
          <a:p>
            <a:pPr marL="457200" lvl="1" indent="0">
              <a:buNone/>
            </a:pPr>
            <a:r>
              <a:rPr lang="en-US" dirty="0"/>
              <a:t>Boolean </a:t>
            </a:r>
            <a:r>
              <a:rPr lang="en-US" dirty="0" err="1"/>
              <a:t>valueOK</a:t>
            </a:r>
            <a:r>
              <a:rPr lang="en-US" dirty="0"/>
              <a:t> = false</a:t>
            </a:r>
          </a:p>
          <a:p>
            <a:endParaRPr lang="en-US" dirty="0"/>
          </a:p>
        </p:txBody>
      </p:sp>
      <p:sp>
        <p:nvSpPr>
          <p:cNvPr id="5" name="Text Placeholder 4"/>
          <p:cNvSpPr>
            <a:spLocks noGrp="1"/>
          </p:cNvSpPr>
          <p:nvPr>
            <p:ph type="body" sz="quarter" idx="13"/>
          </p:nvPr>
        </p:nvSpPr>
        <p:spPr/>
        <p:txBody>
          <a:bodyPr/>
          <a:lstStyle/>
          <a:p>
            <a:r>
              <a:rPr lang="en-US" dirty="0"/>
              <a:t>Primitive Types and Variables</a:t>
            </a:r>
          </a:p>
        </p:txBody>
      </p:sp>
    </p:spTree>
    <p:extLst>
      <p:ext uri="{BB962C8B-B14F-4D97-AF65-F5344CB8AC3E}">
        <p14:creationId xmlns:p14="http://schemas.microsoft.com/office/powerpoint/2010/main" val="4073080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2000" b="1" dirty="0">
                <a:solidFill>
                  <a:srgbClr val="7F0055"/>
                </a:solidFill>
                <a:latin typeface="Consolas" panose="020B0609020204030204" pitchFamily="49" charset="0"/>
              </a:rPr>
              <a:t>import</a:t>
            </a:r>
            <a:r>
              <a:rPr lang="en-US" sz="2000" b="1" dirty="0">
                <a:solidFill>
                  <a:srgbClr val="000000"/>
                </a:solidFill>
                <a:latin typeface="Consolas" panose="020B0609020204030204" pitchFamily="49" charset="0"/>
              </a:rPr>
              <a:t> java.io.*;</a:t>
            </a:r>
          </a:p>
          <a:p>
            <a:pPr marL="0" indent="0">
              <a:buNone/>
            </a:pP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Example {  </a:t>
            </a: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IOException</a:t>
            </a:r>
            <a:endParaRPr lang="en-US" sz="2000" b="1"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FileInputStream</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fis</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fis</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FileInputStream</a:t>
            </a:r>
            <a:r>
              <a:rPr lang="en-US" sz="2000" b="1" dirty="0">
                <a:solidFill>
                  <a:srgbClr val="000000"/>
                </a:solidFill>
                <a:latin typeface="Consolas" panose="020B0609020204030204" pitchFamily="49" charset="0"/>
              </a:rPr>
              <a:t>(</a:t>
            </a:r>
            <a:r>
              <a:rPr lang="en-US" sz="2000" b="1" dirty="0">
                <a:solidFill>
                  <a:srgbClr val="2A00FF"/>
                </a:solidFill>
                <a:latin typeface="Consolas" panose="020B0609020204030204" pitchFamily="49" charset="0"/>
              </a:rPr>
              <a:t>"B:/myfile.txt"</a:t>
            </a:r>
            <a:r>
              <a:rPr lang="en-US" sz="2000" b="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k</a:t>
            </a:r>
            <a:r>
              <a:rPr lang="en-US" sz="2000" b="1" dirty="0">
                <a:solidFill>
                  <a:srgbClr val="000000"/>
                </a:solidFill>
                <a:latin typeface="Consolas" panose="020B0609020204030204" pitchFamily="49" charset="0"/>
              </a:rPr>
              <a:t>; </a:t>
            </a:r>
          </a:p>
          <a:p>
            <a:pPr marL="0" indent="0">
              <a:buNone/>
            </a:pPr>
            <a:endParaRPr lang="en-US" sz="2000" dirty="0">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while</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k</a:t>
            </a:r>
            <a:r>
              <a:rPr lang="en-US" sz="2000" b="1" dirty="0">
                <a:solidFill>
                  <a:srgbClr val="000000"/>
                </a:solidFill>
                <a:latin typeface="Consolas" panose="020B0609020204030204" pitchFamily="49" charset="0"/>
              </a:rPr>
              <a:t> = </a:t>
            </a:r>
            <a:r>
              <a:rPr lang="en-US" sz="2000" b="1" dirty="0" err="1">
                <a:solidFill>
                  <a:srgbClr val="6A3E3E"/>
                </a:solidFill>
                <a:latin typeface="Consolas" panose="020B0609020204030204" pitchFamily="49" charset="0"/>
              </a:rPr>
              <a:t>fis</a:t>
            </a:r>
            <a:r>
              <a:rPr lang="en-US" sz="2000" b="1" dirty="0" err="1">
                <a:solidFill>
                  <a:srgbClr val="000000"/>
                </a:solidFill>
                <a:latin typeface="Consolas" panose="020B0609020204030204" pitchFamily="49" charset="0"/>
              </a:rPr>
              <a:t>.read</a:t>
            </a:r>
            <a:r>
              <a:rPr lang="en-US" sz="2000" b="1" dirty="0">
                <a:solidFill>
                  <a:srgbClr val="000000"/>
                </a:solidFill>
                <a:latin typeface="Consolas" panose="020B0609020204030204" pitchFamily="49" charset="0"/>
              </a:rPr>
              <a:t>() ) != -1) </a:t>
            </a:r>
          </a:p>
          <a:p>
            <a:pPr marL="0" indent="0">
              <a:buNone/>
            </a:pPr>
            <a:r>
              <a:rPr lang="en-US" sz="2000" dirty="0">
                <a:solidFill>
                  <a:srgbClr val="000000"/>
                </a:solidFill>
                <a:latin typeface="Consolas" panose="020B0609020204030204" pitchFamily="49" charset="0"/>
              </a:rPr>
              <a:t>      {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a:t>
            </a:r>
            <a:r>
              <a:rPr lang="en-US" sz="2000" b="1" i="1" dirty="0">
                <a:solidFill>
                  <a:srgbClr val="000000"/>
                </a:solidFill>
                <a:latin typeface="Consolas" panose="020B0609020204030204" pitchFamily="49" charset="0"/>
              </a:rPr>
              <a:t>((</a:t>
            </a:r>
            <a:r>
              <a:rPr lang="en-US" sz="2000" b="1" i="1" dirty="0">
                <a:solidFill>
                  <a:srgbClr val="7F0055"/>
                </a:solidFill>
                <a:latin typeface="Consolas" panose="020B0609020204030204" pitchFamily="49" charset="0"/>
              </a:rPr>
              <a:t>char</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k</a:t>
            </a:r>
            <a:r>
              <a:rPr lang="en-US" sz="2000" b="1" i="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 </a:t>
            </a:r>
          </a:p>
          <a:p>
            <a:pPr marL="0" indent="0">
              <a:buNone/>
            </a:pP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fis</a:t>
            </a:r>
            <a:r>
              <a:rPr lang="en-US" sz="2000" dirty="0" err="1">
                <a:solidFill>
                  <a:srgbClr val="000000"/>
                </a:solidFill>
                <a:latin typeface="Consolas" panose="020B0609020204030204" pitchFamily="49" charset="0"/>
              </a:rPr>
              <a:t>.close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p>
          <a:p>
            <a:pPr marL="0" lvl="0" indent="0">
              <a:buClr>
                <a:srgbClr val="4F81BD">
                  <a:lumMod val="75000"/>
                </a:srgbClr>
              </a:buClr>
              <a:buNone/>
            </a:pPr>
            <a:r>
              <a:rPr lang="en-US" sz="4000" dirty="0" smtClean="0">
                <a:solidFill>
                  <a:srgbClr val="1F497D"/>
                </a:solidFill>
              </a:rPr>
              <a:t>File </a:t>
            </a:r>
            <a:r>
              <a:rPr lang="en-US" sz="4000" dirty="0">
                <a:solidFill>
                  <a:srgbClr val="1F497D"/>
                </a:solidFill>
              </a:rPr>
              <a:t>Content Will be displayed.</a:t>
            </a:r>
          </a:p>
          <a:p>
            <a:endParaRPr lang="en-US" sz="2000" dirty="0"/>
          </a:p>
        </p:txBody>
      </p:sp>
      <p:sp>
        <p:nvSpPr>
          <p:cNvPr id="5" name="Text Placeholder 4"/>
          <p:cNvSpPr>
            <a:spLocks noGrp="1"/>
          </p:cNvSpPr>
          <p:nvPr>
            <p:ph type="body" sz="quarter" idx="13"/>
          </p:nvPr>
        </p:nvSpPr>
        <p:spPr/>
        <p:txBody>
          <a:bodyPr/>
          <a:lstStyle/>
          <a:p>
            <a:r>
              <a:rPr lang="en-US" sz="4400" dirty="0"/>
              <a:t>Exceptions Handling – Using throws keyword</a:t>
            </a:r>
          </a:p>
        </p:txBody>
      </p:sp>
    </p:spTree>
    <p:extLst>
      <p:ext uri="{BB962C8B-B14F-4D97-AF65-F5344CB8AC3E}">
        <p14:creationId xmlns:p14="http://schemas.microsoft.com/office/powerpoint/2010/main" val="3933613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3920" y="1600200"/>
            <a:ext cx="12984480" cy="5867400"/>
          </a:xfrm>
        </p:spPr>
        <p:txBody>
          <a:bodyPr/>
          <a:lstStyle/>
          <a:p>
            <a:pPr marL="0" indent="0">
              <a:buNone/>
            </a:pPr>
            <a:r>
              <a:rPr lang="en-US" sz="1400" b="1" dirty="0">
                <a:solidFill>
                  <a:srgbClr val="7F0055"/>
                </a:solidFill>
                <a:latin typeface="Consolas" panose="020B0609020204030204" pitchFamily="49" charset="0"/>
              </a:rPr>
              <a:t>import</a:t>
            </a:r>
            <a:r>
              <a:rPr lang="en-US" sz="1400" b="1" dirty="0">
                <a:solidFill>
                  <a:srgbClr val="000000"/>
                </a:solidFill>
                <a:latin typeface="Consolas" panose="020B0609020204030204" pitchFamily="49" charset="0"/>
              </a:rPr>
              <a:t> java.io.*;</a:t>
            </a:r>
          </a:p>
          <a:p>
            <a:pPr marL="0" indent="0">
              <a:buNone/>
            </a:pP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Example {  </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err="1">
                <a:solidFill>
                  <a:srgbClr val="000000"/>
                </a:solidFill>
                <a:latin typeface="Consolas" panose="020B0609020204030204" pitchFamily="49" charset="0"/>
              </a:rPr>
              <a:t>FileInputStream</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fis</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marL="0" indent="0">
              <a:buNone/>
            </a:pPr>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fis</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FileInputStream</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"B:/myfile.txt"</a:t>
            </a:r>
            <a:r>
              <a:rPr lang="en-US" sz="1400" b="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FileNotFoundException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fnfe</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"The specified file is not "</a:t>
            </a:r>
            <a:r>
              <a:rPr lang="en-US" sz="1400" b="1" i="1" dirty="0">
                <a:solidFill>
                  <a:srgbClr val="000000"/>
                </a:solidFill>
                <a:latin typeface="Consolas" panose="020B0609020204030204" pitchFamily="49" charset="0"/>
              </a:rPr>
              <a:t> +</a:t>
            </a:r>
          </a:p>
          <a:p>
            <a:pPr marL="0" indent="0">
              <a:buNone/>
            </a:pPr>
            <a:r>
              <a:rPr lang="en-US" sz="1400" dirty="0">
                <a:solidFill>
                  <a:srgbClr val="2A00FF"/>
                </a:solidFill>
                <a:latin typeface="Consolas" panose="020B0609020204030204" pitchFamily="49" charset="0"/>
              </a:rPr>
              <a:t>"present at the given path"</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b="1" dirty="0" err="1">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a:t>
            </a:r>
          </a:p>
          <a:p>
            <a:pPr marL="0" indent="0">
              <a:buNone/>
            </a:pPr>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fis</a:t>
            </a:r>
            <a:r>
              <a:rPr lang="en-US" sz="1400" b="1" dirty="0" err="1">
                <a:solidFill>
                  <a:srgbClr val="000000"/>
                </a:solidFill>
                <a:latin typeface="Consolas" panose="020B0609020204030204" pitchFamily="49" charset="0"/>
              </a:rPr>
              <a:t>.read</a:t>
            </a:r>
            <a:r>
              <a:rPr lang="en-US" sz="1400" b="1" dirty="0">
                <a:solidFill>
                  <a:srgbClr val="000000"/>
                </a:solidFill>
                <a:latin typeface="Consolas" panose="020B0609020204030204" pitchFamily="49" charset="0"/>
              </a:rPr>
              <a:t>() ) != -1) </a:t>
            </a:r>
          </a:p>
          <a:p>
            <a:pPr marL="0" indent="0">
              <a:buNone/>
            </a:pPr>
            <a:r>
              <a:rPr lang="en-US" sz="1400" dirty="0">
                <a:solidFill>
                  <a:srgbClr val="000000"/>
                </a:solidFill>
                <a:latin typeface="Consolas" panose="020B0609020204030204" pitchFamily="49" charset="0"/>
              </a:rPr>
              <a:t>    { </a:t>
            </a:r>
          </a:p>
          <a:p>
            <a:pPr marL="0" indent="0">
              <a:buNone/>
            </a:pP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a:t>
            </a:r>
            <a:r>
              <a:rPr lang="en-US" sz="1400" b="1"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char</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k</a:t>
            </a:r>
            <a:r>
              <a:rPr lang="en-US" sz="1400" b="1" i="1"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a:t>
            </a:r>
          </a:p>
          <a:p>
            <a:pPr marL="0" indent="0">
              <a:buNone/>
            </a:pP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fis</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ioe</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"I/O error occurred: "</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ioe</a:t>
            </a:r>
            <a:r>
              <a:rPr lang="en-US" sz="1400" b="1" i="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r>
              <a:rPr lang="en-US" sz="1400" b="1" dirty="0" smtClean="0"/>
              <a:t>This </a:t>
            </a:r>
            <a:r>
              <a:rPr lang="en-US" sz="1400" b="1" dirty="0"/>
              <a:t>code will run fine.</a:t>
            </a:r>
          </a:p>
          <a:p>
            <a:endParaRPr lang="en-US" sz="1400" dirty="0"/>
          </a:p>
        </p:txBody>
      </p:sp>
      <p:sp>
        <p:nvSpPr>
          <p:cNvPr id="5" name="Text Placeholder 4"/>
          <p:cNvSpPr>
            <a:spLocks noGrp="1"/>
          </p:cNvSpPr>
          <p:nvPr>
            <p:ph type="body" sz="quarter" idx="13"/>
          </p:nvPr>
        </p:nvSpPr>
        <p:spPr/>
        <p:txBody>
          <a:bodyPr/>
          <a:lstStyle/>
          <a:p>
            <a:r>
              <a:rPr lang="en-US" sz="4400" dirty="0"/>
              <a:t>Exceptions Handling – Using try -catch</a:t>
            </a:r>
          </a:p>
        </p:txBody>
      </p:sp>
    </p:spTree>
    <p:extLst>
      <p:ext uri="{BB962C8B-B14F-4D97-AF65-F5344CB8AC3E}">
        <p14:creationId xmlns:p14="http://schemas.microsoft.com/office/powerpoint/2010/main" val="1342911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Data Type in Java</a:t>
            </a:r>
          </a:p>
        </p:txBody>
      </p:sp>
      <p:graphicFrame>
        <p:nvGraphicFramePr>
          <p:cNvPr id="4" name="Table 3"/>
          <p:cNvGraphicFramePr>
            <a:graphicFrameLocks noGrp="1"/>
          </p:cNvGraphicFramePr>
          <p:nvPr>
            <p:extLst>
              <p:ext uri="{D42A27DB-BD31-4B8C-83A1-F6EECF244321}">
                <p14:modId xmlns:p14="http://schemas.microsoft.com/office/powerpoint/2010/main" val="403610582"/>
              </p:ext>
            </p:extLst>
          </p:nvPr>
        </p:nvGraphicFramePr>
        <p:xfrm>
          <a:off x="1524000" y="1905000"/>
          <a:ext cx="9982200" cy="4800600"/>
        </p:xfrm>
        <a:graphic>
          <a:graphicData uri="http://schemas.openxmlformats.org/drawingml/2006/table">
            <a:tbl>
              <a:tblPr firstRow="1" bandRow="1">
                <a:tableStyleId>{5C22544A-7EE6-4342-B048-85BDC9FD1C3A}</a:tableStyleId>
              </a:tblPr>
              <a:tblGrid>
                <a:gridCol w="4991100">
                  <a:extLst>
                    <a:ext uri="{9D8B030D-6E8A-4147-A177-3AD203B41FA5}">
                      <a16:colId xmlns:a16="http://schemas.microsoft.com/office/drawing/2014/main" val="20000"/>
                    </a:ext>
                  </a:extLst>
                </a:gridCol>
                <a:gridCol w="4991100">
                  <a:extLst>
                    <a:ext uri="{9D8B030D-6E8A-4147-A177-3AD203B41FA5}">
                      <a16:colId xmlns:a16="http://schemas.microsoft.com/office/drawing/2014/main" val="20001"/>
                    </a:ext>
                  </a:extLst>
                </a:gridCol>
              </a:tblGrid>
              <a:tr h="370840">
                <a:tc>
                  <a:txBody>
                    <a:bodyPr/>
                    <a:lstStyle/>
                    <a:p>
                      <a:r>
                        <a:rPr lang="en-US" dirty="0" smtClean="0"/>
                        <a:t>Data Type</a:t>
                      </a:r>
                      <a:endParaRPr lang="en-US" dirty="0"/>
                    </a:p>
                  </a:txBody>
                  <a:tcPr/>
                </a:tc>
                <a:tc>
                  <a:txBody>
                    <a:bodyPr/>
                    <a:lstStyle/>
                    <a:p>
                      <a:r>
                        <a:rPr lang="en-US" dirty="0" smtClean="0"/>
                        <a:t>Default Size</a:t>
                      </a:r>
                      <a:endParaRPr lang="en-US" dirty="0"/>
                    </a:p>
                  </a:txBody>
                  <a:tcPr/>
                </a:tc>
                <a:extLst>
                  <a:ext uri="{0D108BD9-81ED-4DB2-BD59-A6C34878D82A}">
                    <a16:rowId xmlns:a16="http://schemas.microsoft.com/office/drawing/2014/main" val="10000"/>
                  </a:ext>
                </a:extLst>
              </a:tr>
              <a:tr h="370840">
                <a:tc>
                  <a:txBody>
                    <a:bodyPr/>
                    <a:lstStyle/>
                    <a:p>
                      <a:r>
                        <a:rPr lang="en-US" dirty="0" err="1" smtClean="0"/>
                        <a:t>boolean</a:t>
                      </a:r>
                      <a:endParaRPr lang="en-US" dirty="0"/>
                    </a:p>
                  </a:txBody>
                  <a:tcPr/>
                </a:tc>
                <a:tc>
                  <a:txBody>
                    <a:bodyPr/>
                    <a:lstStyle/>
                    <a:p>
                      <a:r>
                        <a:rPr lang="en-US" dirty="0" smtClean="0"/>
                        <a:t>1 bit</a:t>
                      </a:r>
                      <a:endParaRPr lang="en-US" dirty="0"/>
                    </a:p>
                  </a:txBody>
                  <a:tcPr/>
                </a:tc>
                <a:extLst>
                  <a:ext uri="{0D108BD9-81ED-4DB2-BD59-A6C34878D82A}">
                    <a16:rowId xmlns:a16="http://schemas.microsoft.com/office/drawing/2014/main" val="10001"/>
                  </a:ext>
                </a:extLst>
              </a:tr>
              <a:tr h="370840">
                <a:tc>
                  <a:txBody>
                    <a:bodyPr/>
                    <a:lstStyle/>
                    <a:p>
                      <a:r>
                        <a:rPr lang="en-US" dirty="0" smtClean="0"/>
                        <a:t>char</a:t>
                      </a:r>
                      <a:endParaRPr lang="en-US" dirty="0"/>
                    </a:p>
                  </a:txBody>
                  <a:tcPr/>
                </a:tc>
                <a:tc>
                  <a:txBody>
                    <a:bodyPr/>
                    <a:lstStyle/>
                    <a:p>
                      <a:r>
                        <a:rPr lang="en-US" dirty="0" smtClean="0"/>
                        <a:t>2 byte</a:t>
                      </a:r>
                      <a:endParaRPr lang="en-US" dirty="0"/>
                    </a:p>
                  </a:txBody>
                  <a:tcPr/>
                </a:tc>
                <a:extLst>
                  <a:ext uri="{0D108BD9-81ED-4DB2-BD59-A6C34878D82A}">
                    <a16:rowId xmlns:a16="http://schemas.microsoft.com/office/drawing/2014/main" val="10002"/>
                  </a:ext>
                </a:extLst>
              </a:tr>
              <a:tr h="370840">
                <a:tc>
                  <a:txBody>
                    <a:bodyPr/>
                    <a:lstStyle/>
                    <a:p>
                      <a:r>
                        <a:rPr lang="en-US" dirty="0" smtClean="0"/>
                        <a:t>byte</a:t>
                      </a:r>
                      <a:endParaRPr lang="en-US" dirty="0"/>
                    </a:p>
                  </a:txBody>
                  <a:tcPr/>
                </a:tc>
                <a:tc>
                  <a:txBody>
                    <a:bodyPr/>
                    <a:lstStyle/>
                    <a:p>
                      <a:r>
                        <a:rPr lang="en-US" dirty="0" smtClean="0"/>
                        <a:t>1 byte</a:t>
                      </a:r>
                      <a:endParaRPr lang="en-US" dirty="0"/>
                    </a:p>
                  </a:txBody>
                  <a:tcPr/>
                </a:tc>
                <a:extLst>
                  <a:ext uri="{0D108BD9-81ED-4DB2-BD59-A6C34878D82A}">
                    <a16:rowId xmlns:a16="http://schemas.microsoft.com/office/drawing/2014/main" val="10003"/>
                  </a:ext>
                </a:extLst>
              </a:tr>
              <a:tr h="370840">
                <a:tc>
                  <a:txBody>
                    <a:bodyPr/>
                    <a:lstStyle/>
                    <a:p>
                      <a:r>
                        <a:rPr lang="en-US" dirty="0" smtClean="0"/>
                        <a:t>short</a:t>
                      </a:r>
                      <a:endParaRPr lang="en-US" dirty="0"/>
                    </a:p>
                  </a:txBody>
                  <a:tcPr/>
                </a:tc>
                <a:tc>
                  <a:txBody>
                    <a:bodyPr/>
                    <a:lstStyle/>
                    <a:p>
                      <a:r>
                        <a:rPr lang="en-US" dirty="0" smtClean="0"/>
                        <a:t>2 byte</a:t>
                      </a:r>
                      <a:endParaRPr lang="en-US" dirty="0"/>
                    </a:p>
                  </a:txBody>
                  <a:tcPr/>
                </a:tc>
                <a:extLst>
                  <a:ext uri="{0D108BD9-81ED-4DB2-BD59-A6C34878D82A}">
                    <a16:rowId xmlns:a16="http://schemas.microsoft.com/office/drawing/2014/main" val="10004"/>
                  </a:ext>
                </a:extLst>
              </a:tr>
              <a:tr h="370840">
                <a:tc>
                  <a:txBody>
                    <a:bodyPr/>
                    <a:lstStyle/>
                    <a:p>
                      <a:r>
                        <a:rPr lang="en-US" dirty="0" err="1" smtClean="0"/>
                        <a:t>int</a:t>
                      </a:r>
                      <a:endParaRPr lang="en-US" dirty="0"/>
                    </a:p>
                  </a:txBody>
                  <a:tcPr/>
                </a:tc>
                <a:tc>
                  <a:txBody>
                    <a:bodyPr/>
                    <a:lstStyle/>
                    <a:p>
                      <a:r>
                        <a:rPr lang="en-US" dirty="0" smtClean="0"/>
                        <a:t>4 byte</a:t>
                      </a:r>
                      <a:endParaRPr lang="en-US" dirty="0"/>
                    </a:p>
                  </a:txBody>
                  <a:tcPr/>
                </a:tc>
                <a:extLst>
                  <a:ext uri="{0D108BD9-81ED-4DB2-BD59-A6C34878D82A}">
                    <a16:rowId xmlns:a16="http://schemas.microsoft.com/office/drawing/2014/main" val="10005"/>
                  </a:ext>
                </a:extLst>
              </a:tr>
              <a:tr h="370840">
                <a:tc>
                  <a:txBody>
                    <a:bodyPr/>
                    <a:lstStyle/>
                    <a:p>
                      <a:r>
                        <a:rPr lang="en-US" dirty="0" smtClean="0"/>
                        <a:t>long</a:t>
                      </a:r>
                      <a:endParaRPr lang="en-US" dirty="0"/>
                    </a:p>
                  </a:txBody>
                  <a:tcPr/>
                </a:tc>
                <a:tc>
                  <a:txBody>
                    <a:bodyPr/>
                    <a:lstStyle/>
                    <a:p>
                      <a:r>
                        <a:rPr lang="en-US" dirty="0" smtClean="0"/>
                        <a:t>8 byte</a:t>
                      </a:r>
                      <a:endParaRPr lang="en-US" dirty="0"/>
                    </a:p>
                  </a:txBody>
                  <a:tcPr/>
                </a:tc>
                <a:extLst>
                  <a:ext uri="{0D108BD9-81ED-4DB2-BD59-A6C34878D82A}">
                    <a16:rowId xmlns:a16="http://schemas.microsoft.com/office/drawing/2014/main" val="10006"/>
                  </a:ext>
                </a:extLst>
              </a:tr>
              <a:tr h="370840">
                <a:tc>
                  <a:txBody>
                    <a:bodyPr/>
                    <a:lstStyle/>
                    <a:p>
                      <a:r>
                        <a:rPr lang="en-US" dirty="0" smtClean="0"/>
                        <a:t>float</a:t>
                      </a:r>
                      <a:endParaRPr lang="en-US" dirty="0"/>
                    </a:p>
                  </a:txBody>
                  <a:tcPr/>
                </a:tc>
                <a:tc>
                  <a:txBody>
                    <a:bodyPr/>
                    <a:lstStyle/>
                    <a:p>
                      <a:r>
                        <a:rPr lang="en-US" dirty="0" smtClean="0"/>
                        <a:t>4 byte</a:t>
                      </a:r>
                      <a:endParaRPr lang="en-US" dirty="0"/>
                    </a:p>
                  </a:txBody>
                  <a:tcPr/>
                </a:tc>
                <a:extLst>
                  <a:ext uri="{0D108BD9-81ED-4DB2-BD59-A6C34878D82A}">
                    <a16:rowId xmlns:a16="http://schemas.microsoft.com/office/drawing/2014/main" val="10007"/>
                  </a:ext>
                </a:extLst>
              </a:tr>
              <a:tr h="370840">
                <a:tc>
                  <a:txBody>
                    <a:bodyPr/>
                    <a:lstStyle/>
                    <a:p>
                      <a:r>
                        <a:rPr lang="en-US" dirty="0" smtClean="0"/>
                        <a:t>double</a:t>
                      </a:r>
                      <a:endParaRPr lang="en-US" dirty="0"/>
                    </a:p>
                  </a:txBody>
                  <a:tcPr/>
                </a:tc>
                <a:tc>
                  <a:txBody>
                    <a:bodyPr/>
                    <a:lstStyle/>
                    <a:p>
                      <a:r>
                        <a:rPr lang="en-US" dirty="0" smtClean="0"/>
                        <a:t>8 byte</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9835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Java - Operator</a:t>
            </a:r>
          </a:p>
        </p:txBody>
      </p:sp>
      <p:pic>
        <p:nvPicPr>
          <p:cNvPr id="4" name="Picture 3"/>
          <p:cNvPicPr>
            <a:picLocks noChangeAspect="1"/>
          </p:cNvPicPr>
          <p:nvPr/>
        </p:nvPicPr>
        <p:blipFill>
          <a:blip r:embed="rId2"/>
          <a:stretch>
            <a:fillRect/>
          </a:stretch>
        </p:blipFill>
        <p:spPr>
          <a:xfrm>
            <a:off x="990600" y="1524000"/>
            <a:ext cx="12649200" cy="5791200"/>
          </a:xfrm>
          <a:prstGeom prst="rect">
            <a:avLst/>
          </a:prstGeom>
          <a:effectLst>
            <a:softEdge rad="0"/>
          </a:effectLst>
        </p:spPr>
      </p:pic>
    </p:spTree>
    <p:extLst>
      <p:ext uri="{BB962C8B-B14F-4D97-AF65-F5344CB8AC3E}">
        <p14:creationId xmlns:p14="http://schemas.microsoft.com/office/powerpoint/2010/main" val="364552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Java – Assignment Operation</a:t>
            </a:r>
          </a:p>
        </p:txBody>
      </p:sp>
      <p:graphicFrame>
        <p:nvGraphicFramePr>
          <p:cNvPr id="4" name="Table 3"/>
          <p:cNvGraphicFramePr>
            <a:graphicFrameLocks noGrp="1"/>
          </p:cNvGraphicFramePr>
          <p:nvPr>
            <p:extLst>
              <p:ext uri="{D42A27DB-BD31-4B8C-83A1-F6EECF244321}">
                <p14:modId xmlns:p14="http://schemas.microsoft.com/office/powerpoint/2010/main" val="918045437"/>
              </p:ext>
            </p:extLst>
          </p:nvPr>
        </p:nvGraphicFramePr>
        <p:xfrm>
          <a:off x="4267200" y="2438400"/>
          <a:ext cx="6096000" cy="3200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smtClean="0"/>
                        <a:t>Expression</a:t>
                      </a:r>
                      <a:endParaRPr lang="en-US" dirty="0"/>
                    </a:p>
                  </a:txBody>
                  <a:tcPr/>
                </a:tc>
                <a:tc>
                  <a:txBody>
                    <a:bodyPr/>
                    <a:lstStyle/>
                    <a:p>
                      <a:pPr algn="ctr"/>
                      <a:r>
                        <a:rPr lang="en-US" dirty="0" smtClean="0"/>
                        <a:t>Meaning</a:t>
                      </a:r>
                      <a:endParaRPr lang="en-US" dirty="0"/>
                    </a:p>
                  </a:txBody>
                  <a:tcPr/>
                </a:tc>
                <a:extLst>
                  <a:ext uri="{0D108BD9-81ED-4DB2-BD59-A6C34878D82A}">
                    <a16:rowId xmlns:a16="http://schemas.microsoft.com/office/drawing/2014/main" val="10000"/>
                  </a:ext>
                </a:extLst>
              </a:tr>
              <a:tr h="370840">
                <a:tc>
                  <a:txBody>
                    <a:bodyPr/>
                    <a:lstStyle/>
                    <a:p>
                      <a:r>
                        <a:rPr lang="en-US" dirty="0" smtClean="0"/>
                        <a:t>x += y</a:t>
                      </a:r>
                      <a:endParaRPr lang="en-US" dirty="0"/>
                    </a:p>
                  </a:txBody>
                  <a:tcPr/>
                </a:tc>
                <a:tc>
                  <a:txBody>
                    <a:bodyPr/>
                    <a:lstStyle/>
                    <a:p>
                      <a:r>
                        <a:rPr lang="en-US" dirty="0" smtClean="0"/>
                        <a:t>x = x + y</a:t>
                      </a:r>
                      <a:endParaRPr lang="en-US" dirty="0"/>
                    </a:p>
                  </a:txBody>
                  <a:tcPr/>
                </a:tc>
                <a:extLst>
                  <a:ext uri="{0D108BD9-81ED-4DB2-BD59-A6C34878D82A}">
                    <a16:rowId xmlns:a16="http://schemas.microsoft.com/office/drawing/2014/main" val="10001"/>
                  </a:ext>
                </a:extLst>
              </a:tr>
              <a:tr h="370840">
                <a:tc>
                  <a:txBody>
                    <a:bodyPr/>
                    <a:lstStyle/>
                    <a:p>
                      <a:r>
                        <a:rPr lang="en-US" dirty="0" smtClean="0"/>
                        <a:t>x -= y</a:t>
                      </a:r>
                      <a:endParaRPr lang="en-US" dirty="0"/>
                    </a:p>
                  </a:txBody>
                  <a:tcPr/>
                </a:tc>
                <a:tc>
                  <a:txBody>
                    <a:bodyPr/>
                    <a:lstStyle/>
                    <a:p>
                      <a:r>
                        <a:rPr lang="en-US" dirty="0" smtClean="0"/>
                        <a:t>x = x - y</a:t>
                      </a:r>
                      <a:endParaRPr lang="en-US" dirty="0"/>
                    </a:p>
                  </a:txBody>
                  <a:tcPr/>
                </a:tc>
                <a:extLst>
                  <a:ext uri="{0D108BD9-81ED-4DB2-BD59-A6C34878D82A}">
                    <a16:rowId xmlns:a16="http://schemas.microsoft.com/office/drawing/2014/main" val="10002"/>
                  </a:ext>
                </a:extLst>
              </a:tr>
              <a:tr h="370840">
                <a:tc>
                  <a:txBody>
                    <a:bodyPr/>
                    <a:lstStyle/>
                    <a:p>
                      <a:r>
                        <a:rPr lang="en-US" dirty="0" smtClean="0"/>
                        <a:t>x *= y</a:t>
                      </a:r>
                      <a:endParaRPr lang="en-US" dirty="0"/>
                    </a:p>
                  </a:txBody>
                  <a:tcPr/>
                </a:tc>
                <a:tc>
                  <a:txBody>
                    <a:bodyPr/>
                    <a:lstStyle/>
                    <a:p>
                      <a:r>
                        <a:rPr lang="en-US" dirty="0" smtClean="0"/>
                        <a:t>x = x * y</a:t>
                      </a:r>
                      <a:endParaRPr lang="en-US" dirty="0"/>
                    </a:p>
                  </a:txBody>
                  <a:tcPr/>
                </a:tc>
                <a:extLst>
                  <a:ext uri="{0D108BD9-81ED-4DB2-BD59-A6C34878D82A}">
                    <a16:rowId xmlns:a16="http://schemas.microsoft.com/office/drawing/2014/main" val="10003"/>
                  </a:ext>
                </a:extLst>
              </a:tr>
              <a:tr h="370840">
                <a:tc>
                  <a:txBody>
                    <a:bodyPr/>
                    <a:lstStyle/>
                    <a:p>
                      <a:r>
                        <a:rPr lang="en-US" dirty="0" smtClean="0"/>
                        <a:t>x /= y</a:t>
                      </a:r>
                      <a:endParaRPr lang="en-US" dirty="0"/>
                    </a:p>
                  </a:txBody>
                  <a:tcPr/>
                </a:tc>
                <a:tc>
                  <a:txBody>
                    <a:bodyPr/>
                    <a:lstStyle/>
                    <a:p>
                      <a:r>
                        <a:rPr lang="en-US" dirty="0" smtClean="0"/>
                        <a:t>x = x / y</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7744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3702</Words>
  <Application>Microsoft Office PowerPoint</Application>
  <PresentationFormat>Custom</PresentationFormat>
  <Paragraphs>605</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137</cp:revision>
  <dcterms:created xsi:type="dcterms:W3CDTF">2006-08-16T00:00:00Z</dcterms:created>
  <dcterms:modified xsi:type="dcterms:W3CDTF">2018-11-14T10:18:59Z</dcterms:modified>
</cp:coreProperties>
</file>