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78"/>
  </p:notes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302" r:id="rId25"/>
    <p:sldId id="303" r:id="rId26"/>
    <p:sldId id="304" r:id="rId27"/>
    <p:sldId id="305" r:id="rId28"/>
    <p:sldId id="306" r:id="rId29"/>
    <p:sldId id="298" r:id="rId30"/>
    <p:sldId id="299" r:id="rId31"/>
    <p:sldId id="300" r:id="rId32"/>
    <p:sldId id="301"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5" r:id="rId48"/>
    <p:sldId id="321" r:id="rId49"/>
    <p:sldId id="322" r:id="rId50"/>
    <p:sldId id="323" r:id="rId51"/>
    <p:sldId id="324" r:id="rId52"/>
    <p:sldId id="326" r:id="rId53"/>
    <p:sldId id="327" r:id="rId54"/>
    <p:sldId id="328" r:id="rId55"/>
    <p:sldId id="329" r:id="rId56"/>
    <p:sldId id="330" r:id="rId57"/>
    <p:sldId id="331" r:id="rId58"/>
    <p:sldId id="332" r:id="rId59"/>
    <p:sldId id="333" r:id="rId60"/>
    <p:sldId id="334" r:id="rId61"/>
    <p:sldId id="335" r:id="rId62"/>
    <p:sldId id="337" r:id="rId63"/>
    <p:sldId id="336"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259" r:id="rId77"/>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71" autoAdjust="0"/>
  </p:normalViewPr>
  <p:slideViewPr>
    <p:cSldViewPr>
      <p:cViewPr varScale="1">
        <p:scale>
          <a:sx n="58" d="100"/>
          <a:sy n="58" d="100"/>
        </p:scale>
        <p:origin x="762" y="78"/>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C019-45F9-A005-49E1B5CE6328}"/>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C019-45F9-A005-49E1B5CE6328}"/>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C019-45F9-A005-49E1B5CE6328}"/>
            </c:ext>
          </c:extLst>
        </c:ser>
        <c:dLbls>
          <c:showLegendKey val="0"/>
          <c:showVal val="0"/>
          <c:showCatName val="0"/>
          <c:showSerName val="0"/>
          <c:showPercent val="0"/>
          <c:showBubbleSize val="0"/>
        </c:dLbls>
        <c:gapWidth val="150"/>
        <c:shape val="box"/>
        <c:axId val="152872624"/>
        <c:axId val="152499208"/>
        <c:axId val="0"/>
      </c:bar3DChart>
      <c:catAx>
        <c:axId val="152872624"/>
        <c:scaling>
          <c:orientation val="minMax"/>
        </c:scaling>
        <c:delete val="0"/>
        <c:axPos val="b"/>
        <c:numFmt formatCode="General" sourceLinked="0"/>
        <c:majorTickMark val="out"/>
        <c:minorTickMark val="none"/>
        <c:tickLblPos val="nextTo"/>
        <c:crossAx val="152499208"/>
        <c:crosses val="autoZero"/>
        <c:auto val="1"/>
        <c:lblAlgn val="ctr"/>
        <c:lblOffset val="100"/>
        <c:noMultiLvlLbl val="0"/>
      </c:catAx>
      <c:valAx>
        <c:axId val="152499208"/>
        <c:scaling>
          <c:orientation val="minMax"/>
        </c:scaling>
        <c:delete val="1"/>
        <c:axPos val="l"/>
        <c:majorGridlines/>
        <c:numFmt formatCode="0" sourceLinked="1"/>
        <c:majorTickMark val="out"/>
        <c:minorTickMark val="none"/>
        <c:tickLblPos val="nextTo"/>
        <c:crossAx val="152872624"/>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A5D2-4460-9CE8-2073AC733644}"/>
              </c:ext>
            </c:extLst>
          </c:dPt>
          <c:dPt>
            <c:idx val="1"/>
            <c:bubble3D val="0"/>
            <c:spPr>
              <a:solidFill>
                <a:srgbClr val="F1AC35"/>
              </a:solidFill>
            </c:spPr>
            <c:extLst>
              <c:ext xmlns:c16="http://schemas.microsoft.com/office/drawing/2014/chart" uri="{C3380CC4-5D6E-409C-BE32-E72D297353CC}">
                <c16:uniqueId val="{00000003-A5D2-4460-9CE8-2073AC733644}"/>
              </c:ext>
            </c:extLst>
          </c:dPt>
          <c:dPt>
            <c:idx val="2"/>
            <c:bubble3D val="0"/>
            <c:spPr>
              <a:solidFill>
                <a:schemeClr val="bg1">
                  <a:lumMod val="50000"/>
                </a:schemeClr>
              </a:solidFill>
            </c:spPr>
            <c:extLst>
              <c:ext xmlns:c16="http://schemas.microsoft.com/office/drawing/2014/chart" uri="{C3380CC4-5D6E-409C-BE32-E72D297353CC}">
                <c16:uniqueId val="{00000005-A5D2-4460-9CE8-2073AC733644}"/>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A5D2-4460-9CE8-2073AC733644}"/>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9/27/2018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newtours.demoaut.com/"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beust.com/eclipse" TargetMode="Externa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lstStyle/>
          <a:p>
            <a:r>
              <a:rPr lang="en-US" dirty="0" smtClean="0"/>
              <a:t>At HCL</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err="1" smtClean="0"/>
              <a:t>TestNG</a:t>
            </a:r>
            <a:r>
              <a:rPr lang="en-US" dirty="0" smtClean="0"/>
              <a:t> Project Creation in Eclipse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Right Click on the project -&gt; Build Path -&gt; Select Add Library</a:t>
            </a:r>
          </a:p>
          <a:p>
            <a:endParaRPr lang="en-US" dirty="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a:p>
            <a:r>
              <a:rPr lang="en-US" dirty="0" smtClean="0">
                <a:solidFill>
                  <a:srgbClr val="343434"/>
                </a:solidFill>
                <a:latin typeface="Droid Sans"/>
              </a:rPr>
              <a:t>Select “</a:t>
            </a:r>
            <a:r>
              <a:rPr lang="en-US" dirty="0" err="1" smtClean="0">
                <a:solidFill>
                  <a:srgbClr val="343434"/>
                </a:solidFill>
                <a:latin typeface="Droid Sans"/>
              </a:rPr>
              <a:t>TestNG</a:t>
            </a:r>
            <a:r>
              <a:rPr lang="en-US" dirty="0" smtClean="0">
                <a:solidFill>
                  <a:srgbClr val="343434"/>
                </a:solidFill>
                <a:latin typeface="Droid Sans"/>
              </a:rPr>
              <a:t>” from the Add Library list and click Next and Finish</a:t>
            </a:r>
          </a:p>
          <a:p>
            <a:endParaRPr lang="en-US" dirty="0" smtClean="0"/>
          </a:p>
          <a:p>
            <a:endParaRPr lang="en-US" dirty="0" smtClean="0"/>
          </a:p>
          <a:p>
            <a:endParaRPr lang="en-US" dirty="0" smtClean="0"/>
          </a:p>
        </p:txBody>
      </p:sp>
      <p:pic>
        <p:nvPicPr>
          <p:cNvPr id="2" name="Picture 1"/>
          <p:cNvPicPr>
            <a:picLocks noChangeAspect="1"/>
          </p:cNvPicPr>
          <p:nvPr/>
        </p:nvPicPr>
        <p:blipFill>
          <a:blip r:embed="rId2"/>
          <a:stretch>
            <a:fillRect/>
          </a:stretch>
        </p:blipFill>
        <p:spPr>
          <a:xfrm>
            <a:off x="1828800" y="2200275"/>
            <a:ext cx="10058400" cy="1685925"/>
          </a:xfrm>
          <a:prstGeom prst="rect">
            <a:avLst/>
          </a:prstGeom>
        </p:spPr>
      </p:pic>
      <p:pic>
        <p:nvPicPr>
          <p:cNvPr id="3" name="Picture 2"/>
          <p:cNvPicPr>
            <a:picLocks noChangeAspect="1"/>
          </p:cNvPicPr>
          <p:nvPr/>
        </p:nvPicPr>
        <p:blipFill>
          <a:blip r:embed="rId3"/>
          <a:stretch>
            <a:fillRect/>
          </a:stretch>
        </p:blipFill>
        <p:spPr>
          <a:xfrm>
            <a:off x="2895600" y="4486275"/>
            <a:ext cx="4886325" cy="3580591"/>
          </a:xfrm>
          <a:prstGeom prst="rect">
            <a:avLst/>
          </a:prstGeom>
        </p:spPr>
      </p:pic>
    </p:spTree>
    <p:extLst>
      <p:ext uri="{BB962C8B-B14F-4D97-AF65-F5344CB8AC3E}">
        <p14:creationId xmlns:p14="http://schemas.microsoft.com/office/powerpoint/2010/main" val="2600582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err="1" smtClean="0"/>
              <a:t>TestNG</a:t>
            </a:r>
            <a:r>
              <a:rPr lang="en-US" dirty="0" smtClean="0"/>
              <a:t> Project Creation in Eclipse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Once done, the project should be visible as given below in Eclipse Package Viewer Window.</a:t>
            </a:r>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905000" y="3200400"/>
            <a:ext cx="4114800" cy="2671763"/>
          </a:xfrm>
          <a:prstGeom prst="rect">
            <a:avLst/>
          </a:prstGeom>
        </p:spPr>
      </p:pic>
    </p:spTree>
    <p:extLst>
      <p:ext uri="{BB962C8B-B14F-4D97-AF65-F5344CB8AC3E}">
        <p14:creationId xmlns:p14="http://schemas.microsoft.com/office/powerpoint/2010/main" val="362547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Creating a new </a:t>
            </a:r>
            <a:r>
              <a:rPr lang="en-US" dirty="0" err="1" smtClean="0"/>
              <a:t>TestNG</a:t>
            </a:r>
            <a:r>
              <a:rPr lang="en-US" dirty="0" smtClean="0"/>
              <a:t> Test file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Right click on the “</a:t>
            </a:r>
            <a:r>
              <a:rPr lang="en-US" dirty="0" err="1" smtClean="0">
                <a:solidFill>
                  <a:srgbClr val="343434"/>
                </a:solidFill>
                <a:latin typeface="Droid Sans"/>
              </a:rPr>
              <a:t>src</a:t>
            </a:r>
            <a:r>
              <a:rPr lang="en-US" dirty="0" smtClean="0">
                <a:solidFill>
                  <a:srgbClr val="343434"/>
                </a:solidFill>
                <a:latin typeface="Droid Sans"/>
              </a:rPr>
              <a:t>” folder.</a:t>
            </a:r>
          </a:p>
          <a:p>
            <a:r>
              <a:rPr lang="en-US" dirty="0" smtClean="0">
                <a:solidFill>
                  <a:srgbClr val="343434"/>
                </a:solidFill>
                <a:latin typeface="Droid Sans"/>
              </a:rPr>
              <a:t>Select New -&gt; Others…</a:t>
            </a:r>
          </a:p>
          <a:p>
            <a:endParaRPr lang="en-US" dirty="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a:p>
            <a:r>
              <a:rPr lang="en-US" dirty="0" smtClean="0">
                <a:solidFill>
                  <a:srgbClr val="343434"/>
                </a:solidFill>
                <a:latin typeface="Droid Sans"/>
              </a:rPr>
              <a:t>Select “</a:t>
            </a:r>
            <a:r>
              <a:rPr lang="en-US" dirty="0" err="1" smtClean="0">
                <a:solidFill>
                  <a:srgbClr val="343434"/>
                </a:solidFill>
                <a:latin typeface="Droid Sans"/>
              </a:rPr>
              <a:t>TestNG</a:t>
            </a:r>
            <a:r>
              <a:rPr lang="en-US" dirty="0" smtClean="0">
                <a:solidFill>
                  <a:srgbClr val="343434"/>
                </a:solidFill>
                <a:latin typeface="Droid Sans"/>
              </a:rPr>
              <a:t> Class” -&gt; Next</a:t>
            </a:r>
          </a:p>
          <a:p>
            <a:endParaRPr lang="en-US" dirty="0" smtClean="0">
              <a:solidFill>
                <a:srgbClr val="343434"/>
              </a:solidFill>
              <a:latin typeface="Droid Sans"/>
            </a:endParaRPr>
          </a:p>
          <a:p>
            <a:endParaRPr lang="en-US" dirty="0" smtClean="0"/>
          </a:p>
          <a:p>
            <a:endParaRPr lang="en-US" dirty="0" smtClean="0"/>
          </a:p>
          <a:p>
            <a:endParaRPr lang="en-US" dirty="0" smtClean="0"/>
          </a:p>
        </p:txBody>
      </p:sp>
      <p:pic>
        <p:nvPicPr>
          <p:cNvPr id="2" name="Picture 1"/>
          <p:cNvPicPr>
            <a:picLocks noChangeAspect="1"/>
          </p:cNvPicPr>
          <p:nvPr/>
        </p:nvPicPr>
        <p:blipFill>
          <a:blip r:embed="rId2"/>
          <a:stretch>
            <a:fillRect/>
          </a:stretch>
        </p:blipFill>
        <p:spPr>
          <a:xfrm>
            <a:off x="1876425" y="2886075"/>
            <a:ext cx="6962775" cy="1609725"/>
          </a:xfrm>
          <a:prstGeom prst="rect">
            <a:avLst/>
          </a:prstGeom>
        </p:spPr>
      </p:pic>
      <p:pic>
        <p:nvPicPr>
          <p:cNvPr id="3" name="Picture 2"/>
          <p:cNvPicPr>
            <a:picLocks noChangeAspect="1"/>
          </p:cNvPicPr>
          <p:nvPr/>
        </p:nvPicPr>
        <p:blipFill>
          <a:blip r:embed="rId3"/>
          <a:stretch>
            <a:fillRect/>
          </a:stretch>
        </p:blipFill>
        <p:spPr>
          <a:xfrm>
            <a:off x="10088862" y="3690937"/>
            <a:ext cx="3779538" cy="3776663"/>
          </a:xfrm>
          <a:prstGeom prst="rect">
            <a:avLst/>
          </a:prstGeom>
        </p:spPr>
      </p:pic>
    </p:spTree>
    <p:extLst>
      <p:ext uri="{BB962C8B-B14F-4D97-AF65-F5344CB8AC3E}">
        <p14:creationId xmlns:p14="http://schemas.microsoft.com/office/powerpoint/2010/main" val="2584701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Creating a new </a:t>
            </a:r>
            <a:r>
              <a:rPr lang="en-US" dirty="0" err="1" smtClean="0"/>
              <a:t>TestNG</a:t>
            </a:r>
            <a:r>
              <a:rPr lang="en-US" dirty="0" smtClean="0"/>
              <a:t> Test file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Enter the value as indicated and select “Finish”</a:t>
            </a:r>
          </a:p>
          <a:p>
            <a:endParaRPr lang="en-US" dirty="0" smtClean="0">
              <a:solidFill>
                <a:srgbClr val="343434"/>
              </a:solidFill>
              <a:latin typeface="Droid Sans"/>
            </a:endParaRPr>
          </a:p>
        </p:txBody>
      </p:sp>
      <p:pic>
        <p:nvPicPr>
          <p:cNvPr id="4" name="Picture 3"/>
          <p:cNvPicPr>
            <a:picLocks noChangeAspect="1"/>
          </p:cNvPicPr>
          <p:nvPr/>
        </p:nvPicPr>
        <p:blipFill>
          <a:blip r:embed="rId2"/>
          <a:stretch>
            <a:fillRect/>
          </a:stretch>
        </p:blipFill>
        <p:spPr>
          <a:xfrm>
            <a:off x="1905000" y="2362200"/>
            <a:ext cx="7010400" cy="5105400"/>
          </a:xfrm>
          <a:prstGeom prst="rect">
            <a:avLst/>
          </a:prstGeom>
        </p:spPr>
      </p:pic>
    </p:spTree>
    <p:extLst>
      <p:ext uri="{BB962C8B-B14F-4D97-AF65-F5344CB8AC3E}">
        <p14:creationId xmlns:p14="http://schemas.microsoft.com/office/powerpoint/2010/main" val="1060688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Creating a new </a:t>
            </a:r>
            <a:r>
              <a:rPr lang="en-US" dirty="0" err="1" smtClean="0"/>
              <a:t>TestNG</a:t>
            </a:r>
            <a:r>
              <a:rPr lang="en-US" dirty="0" smtClean="0"/>
              <a:t> Test file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Eclipse should automatically create the template for the </a:t>
            </a:r>
            <a:r>
              <a:rPr lang="en-US" dirty="0" err="1" smtClean="0">
                <a:solidFill>
                  <a:srgbClr val="343434"/>
                </a:solidFill>
                <a:latin typeface="Droid Sans"/>
              </a:rPr>
              <a:t>TestNG</a:t>
            </a:r>
            <a:r>
              <a:rPr lang="en-US" dirty="0" smtClean="0">
                <a:solidFill>
                  <a:srgbClr val="343434"/>
                </a:solidFill>
                <a:latin typeface="Droid Sans"/>
              </a:rPr>
              <a:t> file.</a:t>
            </a:r>
          </a:p>
          <a:p>
            <a:endParaRPr lang="en-US" dirty="0" smtClean="0">
              <a:solidFill>
                <a:srgbClr val="343434"/>
              </a:solidFill>
              <a:latin typeface="Droid Sans"/>
            </a:endParaRPr>
          </a:p>
        </p:txBody>
      </p:sp>
      <p:pic>
        <p:nvPicPr>
          <p:cNvPr id="3" name="Picture 2"/>
          <p:cNvPicPr>
            <a:picLocks noChangeAspect="1"/>
          </p:cNvPicPr>
          <p:nvPr/>
        </p:nvPicPr>
        <p:blipFill>
          <a:blip r:embed="rId2"/>
          <a:stretch>
            <a:fillRect/>
          </a:stretch>
        </p:blipFill>
        <p:spPr>
          <a:xfrm>
            <a:off x="1828800" y="2733675"/>
            <a:ext cx="6172200" cy="3133725"/>
          </a:xfrm>
          <a:prstGeom prst="rect">
            <a:avLst/>
          </a:prstGeom>
        </p:spPr>
      </p:pic>
    </p:spTree>
    <p:extLst>
      <p:ext uri="{BB962C8B-B14F-4D97-AF65-F5344CB8AC3E}">
        <p14:creationId xmlns:p14="http://schemas.microsoft.com/office/powerpoint/2010/main" val="4209276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Developing first Test Case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create a sample test case to check if </a:t>
            </a:r>
            <a:r>
              <a:rPr lang="en-US" dirty="0" err="1" smtClean="0">
                <a:solidFill>
                  <a:srgbClr val="343434"/>
                </a:solidFill>
                <a:latin typeface="Droid Sans"/>
              </a:rPr>
              <a:t>myHCL</a:t>
            </a:r>
            <a:r>
              <a:rPr lang="en-US" dirty="0" smtClean="0">
                <a:solidFill>
                  <a:srgbClr val="343434"/>
                </a:solidFill>
                <a:latin typeface="Droid Sans"/>
              </a:rPr>
              <a:t> home page is correct or not.</a:t>
            </a:r>
          </a:p>
          <a:p>
            <a:pPr marL="0" indent="0">
              <a:buNone/>
            </a:pPr>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testNGPackage</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org.openqa.selenium.WebDriver</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org.openqa.selenium.firefox.FirefoxDriver</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org.testng.Assert</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org.testng.annotations.Test</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FirstTestNGFile</a:t>
            </a:r>
            <a:r>
              <a:rPr lang="en-US" sz="1600" b="1" dirty="0">
                <a:solidFill>
                  <a:srgbClr val="000000"/>
                </a:solidFill>
                <a:latin typeface="Consolas" panose="020B0609020204030204" pitchFamily="49" charset="0"/>
              </a:rPr>
              <a:t> {</a:t>
            </a:r>
          </a:p>
          <a:p>
            <a:pPr marL="0" indent="0">
              <a:buNone/>
            </a:pPr>
            <a:r>
              <a:rPr lang="en-US" sz="1600" b="1" dirty="0">
                <a:solidFill>
                  <a:srgbClr val="7F0055"/>
                </a:solidFill>
                <a:latin typeface="Consolas" panose="020B0609020204030204" pitchFamily="49" charset="0"/>
              </a:rPr>
              <a:t> </a:t>
            </a:r>
            <a:r>
              <a:rPr lang="en-US" sz="1600" b="1" dirty="0" smtClean="0">
                <a:solidFill>
                  <a:srgbClr val="7F0055"/>
                </a:solidFill>
                <a:latin typeface="Consolas" panose="020B0609020204030204" pitchFamily="49" charset="0"/>
              </a:rPr>
              <a:t>  public</a:t>
            </a:r>
            <a:r>
              <a:rPr lang="en-US" sz="1600" b="1" dirty="0" smtClean="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String </a:t>
            </a:r>
            <a:r>
              <a:rPr lang="en-US" sz="1600" b="1" dirty="0" err="1">
                <a:solidFill>
                  <a:srgbClr val="0000C0"/>
                </a:solidFill>
                <a:latin typeface="Consolas" panose="020B0609020204030204" pitchFamily="49" charset="0"/>
              </a:rPr>
              <a:t>baseUrl</a:t>
            </a:r>
            <a:r>
              <a:rPr lang="en-US" sz="1600" b="1" dirty="0">
                <a:solidFill>
                  <a:srgbClr val="000000"/>
                </a:solidFill>
                <a:latin typeface="Consolas" panose="020B0609020204030204" pitchFamily="49" charset="0"/>
              </a:rPr>
              <a:t> = </a:t>
            </a:r>
            <a:r>
              <a:rPr lang="en-US" sz="1600" b="1" dirty="0">
                <a:solidFill>
                  <a:srgbClr val="2A00FF"/>
                </a:solidFill>
                <a:latin typeface="Consolas" panose="020B0609020204030204" pitchFamily="49" charset="0"/>
              </a:rPr>
              <a:t>"https://www.myhcl.com/Login/home.aspx"</a:t>
            </a:r>
            <a:r>
              <a:rPr lang="en-US" sz="1600" b="1" dirty="0">
                <a:solidFill>
                  <a:srgbClr val="000000"/>
                </a:solidFill>
                <a:latin typeface="Consolas" panose="020B0609020204030204" pitchFamily="49" charset="0"/>
              </a:rPr>
              <a:t>;</a:t>
            </a:r>
          </a:p>
          <a:p>
            <a:pPr marL="0" indent="0">
              <a:buNone/>
            </a:pPr>
            <a:r>
              <a:rPr lang="en-US" sz="1600" b="1" dirty="0" smtClean="0">
                <a:solidFill>
                  <a:srgbClr val="7F0055"/>
                </a:solidFill>
                <a:latin typeface="Consolas" panose="020B0609020204030204" pitchFamily="49" charset="0"/>
              </a:rPr>
              <a:t>   public</a:t>
            </a:r>
            <a:r>
              <a:rPr lang="en-US" sz="1600" b="1" dirty="0" smtClean="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WebDriver</a:t>
            </a:r>
            <a:r>
              <a:rPr lang="en-US" sz="1600" b="1" dirty="0">
                <a:solidFill>
                  <a:srgbClr val="000000"/>
                </a:solidFill>
                <a:latin typeface="Consolas" panose="020B0609020204030204" pitchFamily="49" charset="0"/>
              </a:rPr>
              <a:t> </a:t>
            </a:r>
            <a:r>
              <a:rPr lang="en-US" sz="1600" b="1" dirty="0" err="1">
                <a:solidFill>
                  <a:srgbClr val="0000C0"/>
                </a:solidFill>
                <a:latin typeface="Consolas" panose="020B0609020204030204" pitchFamily="49" charset="0"/>
              </a:rPr>
              <a:t>myhcl_WD</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FirefoxDriver</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smtClean="0">
                <a:solidFill>
                  <a:srgbClr val="646464"/>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b="1" dirty="0" smtClean="0">
                <a:solidFill>
                  <a:srgbClr val="7F0055"/>
                </a:solidFill>
                <a:latin typeface="Consolas" panose="020B0609020204030204" pitchFamily="49" charset="0"/>
              </a:rPr>
              <a:t>public</a:t>
            </a:r>
            <a:r>
              <a:rPr lang="en-US" sz="1600" b="1" dirty="0" smtClean="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verifyHomepageTitle</a:t>
            </a:r>
            <a:r>
              <a:rPr lang="en-US" sz="1600" b="1" dirty="0">
                <a:solidFill>
                  <a:srgbClr val="000000"/>
                </a:solidFill>
                <a:latin typeface="Consolas" panose="020B0609020204030204" pitchFamily="49" charset="0"/>
              </a:rPr>
              <a:t>() {</a:t>
            </a:r>
          </a:p>
          <a:p>
            <a:pPr marL="0" indent="0">
              <a:buNone/>
            </a:pPr>
            <a:r>
              <a:rPr lang="en-US" sz="1600" dirty="0" smtClean="0">
                <a:solidFill>
                  <a:srgbClr val="0000C0"/>
                </a:solidFill>
                <a:latin typeface="Consolas" panose="020B0609020204030204" pitchFamily="49" charset="0"/>
              </a:rPr>
              <a:t>	</a:t>
            </a:r>
            <a:r>
              <a:rPr lang="en-US" sz="1600" dirty="0" err="1" smtClean="0">
                <a:solidFill>
                  <a:srgbClr val="0000C0"/>
                </a:solidFill>
                <a:latin typeface="Consolas" panose="020B0609020204030204" pitchFamily="49" charset="0"/>
              </a:rPr>
              <a:t>myhcl_WD</a:t>
            </a:r>
            <a:r>
              <a:rPr lang="en-US" sz="1600" dirty="0" err="1" smtClean="0">
                <a:solidFill>
                  <a:srgbClr val="000000"/>
                </a:solidFill>
                <a:latin typeface="Consolas" panose="020B0609020204030204" pitchFamily="49" charset="0"/>
              </a:rPr>
              <a:t>.get</a:t>
            </a:r>
            <a:r>
              <a:rPr lang="en-US" sz="1600" dirty="0" smtClean="0">
                <a:solidFill>
                  <a:srgbClr val="000000"/>
                </a:solidFill>
                <a:latin typeface="Consolas" panose="020B0609020204030204" pitchFamily="49" charset="0"/>
              </a:rPr>
              <a:t>(</a:t>
            </a:r>
            <a:r>
              <a:rPr lang="en-US" sz="1600" dirty="0" err="1" smtClean="0">
                <a:solidFill>
                  <a:srgbClr val="0000C0"/>
                </a:solidFill>
                <a:latin typeface="Consolas" panose="020B0609020204030204" pitchFamily="49" charset="0"/>
              </a:rPr>
              <a:t>baseUrl</a:t>
            </a:r>
            <a:r>
              <a:rPr lang="en-US" sz="1600" dirty="0">
                <a:solidFill>
                  <a:srgbClr val="000000"/>
                </a:solidFill>
                <a:latin typeface="Consolas" panose="020B0609020204030204" pitchFamily="49" charset="0"/>
              </a:rPr>
              <a:t>);</a:t>
            </a:r>
          </a:p>
          <a:p>
            <a:pPr marL="0" indent="0">
              <a:buNone/>
            </a:pPr>
            <a:r>
              <a:rPr lang="en-US" sz="1600" dirty="0" smtClean="0">
                <a:solidFill>
                  <a:srgbClr val="000000"/>
                </a:solidFill>
                <a:latin typeface="Consolas" panose="020B0609020204030204" pitchFamily="49" charset="0"/>
              </a:rPr>
              <a:t>	String </a:t>
            </a:r>
            <a:r>
              <a:rPr lang="en-US" sz="1600" dirty="0" err="1">
                <a:solidFill>
                  <a:srgbClr val="6A3E3E"/>
                </a:solidFill>
                <a:latin typeface="Consolas" panose="020B0609020204030204" pitchFamily="49" charset="0"/>
              </a:rPr>
              <a:t>expectedTitle</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"My HCL Login"</a:t>
            </a:r>
            <a:r>
              <a:rPr lang="en-US" sz="1600" dirty="0">
                <a:solidFill>
                  <a:srgbClr val="000000"/>
                </a:solidFill>
                <a:latin typeface="Consolas" panose="020B0609020204030204" pitchFamily="49" charset="0"/>
              </a:rPr>
              <a:t>;</a:t>
            </a:r>
          </a:p>
          <a:p>
            <a:pPr marL="0" indent="0">
              <a:buNone/>
            </a:pPr>
            <a:r>
              <a:rPr lang="en-US" sz="1600" dirty="0" smtClean="0">
                <a:solidFill>
                  <a:srgbClr val="000000"/>
                </a:solidFill>
                <a:latin typeface="Consolas" panose="020B0609020204030204" pitchFamily="49" charset="0"/>
              </a:rPr>
              <a:t>	String </a:t>
            </a:r>
            <a:r>
              <a:rPr lang="en-US" sz="1600" dirty="0" err="1">
                <a:solidFill>
                  <a:srgbClr val="6A3E3E"/>
                </a:solidFill>
                <a:latin typeface="Consolas" panose="020B0609020204030204" pitchFamily="49" charset="0"/>
              </a:rPr>
              <a:t>actualTitle</a:t>
            </a:r>
            <a:r>
              <a:rPr lang="en-US" sz="1600" dirty="0">
                <a:solidFill>
                  <a:srgbClr val="000000"/>
                </a:solidFill>
                <a:latin typeface="Consolas" panose="020B0609020204030204" pitchFamily="49" charset="0"/>
              </a:rPr>
              <a:t> =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.getTitle</a:t>
            </a:r>
            <a:r>
              <a:rPr lang="en-US" sz="1600" dirty="0">
                <a:solidFill>
                  <a:srgbClr val="000000"/>
                </a:solidFill>
                <a:latin typeface="Consolas" panose="020B0609020204030204" pitchFamily="49" charset="0"/>
              </a:rPr>
              <a:t>();</a:t>
            </a:r>
          </a:p>
          <a:p>
            <a:pPr marL="0" indent="0">
              <a:buNone/>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t>
            </a:r>
            <a:r>
              <a:rPr lang="en-US" sz="1600" i="1" dirty="0" err="1" smtClean="0">
                <a:solidFill>
                  <a:srgbClr val="000000"/>
                </a:solidFill>
                <a:latin typeface="Consolas" panose="020B0609020204030204" pitchFamily="49" charset="0"/>
              </a:rPr>
              <a:t>assertEquals</a:t>
            </a:r>
            <a:r>
              <a:rPr lang="en-US" sz="1600" i="1" dirty="0" smtClean="0">
                <a:solidFill>
                  <a:srgbClr val="000000"/>
                </a:solidFill>
                <a:latin typeface="Consolas" panose="020B0609020204030204" pitchFamily="49" charset="0"/>
              </a:rPr>
              <a:t>(</a:t>
            </a:r>
            <a:r>
              <a:rPr lang="en-US" sz="1600" i="1" dirty="0" err="1" smtClean="0">
                <a:solidFill>
                  <a:srgbClr val="6A3E3E"/>
                </a:solidFill>
                <a:latin typeface="Consolas" panose="020B0609020204030204" pitchFamily="49" charset="0"/>
              </a:rPr>
              <a:t>actualTitle</a:t>
            </a:r>
            <a:r>
              <a:rPr lang="en-US" sz="1600" i="1" dirty="0">
                <a:solidFill>
                  <a:srgbClr val="000000"/>
                </a:solidFill>
                <a:latin typeface="Consolas" panose="020B0609020204030204" pitchFamily="49" charset="0"/>
              </a:rPr>
              <a:t>, </a:t>
            </a:r>
            <a:r>
              <a:rPr lang="en-US" sz="1600" i="1" dirty="0" err="1">
                <a:solidFill>
                  <a:srgbClr val="6A3E3E"/>
                </a:solidFill>
                <a:latin typeface="Consolas" panose="020B0609020204030204" pitchFamily="49" charset="0"/>
              </a:rPr>
              <a:t>expectedTitle</a:t>
            </a:r>
            <a:r>
              <a:rPr lang="en-US" sz="1600" i="1" dirty="0">
                <a:solidFill>
                  <a:srgbClr val="000000"/>
                </a:solidFill>
                <a:latin typeface="Consolas" panose="020B0609020204030204" pitchFamily="49" charset="0"/>
              </a:rPr>
              <a:t>);</a:t>
            </a:r>
          </a:p>
          <a:p>
            <a:pPr marL="0" indent="0">
              <a:buNone/>
            </a:pPr>
            <a:r>
              <a:rPr lang="en-US" sz="1600" dirty="0" smtClean="0">
                <a:solidFill>
                  <a:srgbClr val="0000C0"/>
                </a:solidFill>
                <a:latin typeface="Consolas" panose="020B0609020204030204" pitchFamily="49" charset="0"/>
              </a:rPr>
              <a:t>	</a:t>
            </a:r>
            <a:r>
              <a:rPr lang="en-US" sz="1600" dirty="0" err="1" smtClean="0">
                <a:solidFill>
                  <a:srgbClr val="0000C0"/>
                </a:solidFill>
                <a:latin typeface="Consolas" panose="020B0609020204030204" pitchFamily="49" charset="0"/>
              </a:rPr>
              <a:t>myhcl_WD</a:t>
            </a:r>
            <a:r>
              <a:rPr lang="en-US" sz="1600" dirty="0" err="1" smtClean="0">
                <a:solidFill>
                  <a:srgbClr val="000000"/>
                </a:solidFill>
                <a:latin typeface="Consolas" panose="020B0609020204030204" pitchFamily="49" charset="0"/>
              </a:rPr>
              <a:t>.quit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3093200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Developing first Test Case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run it. We will see the annotation later on.</a:t>
            </a:r>
          </a:p>
          <a:p>
            <a:r>
              <a:rPr lang="en-US" dirty="0" smtClean="0">
                <a:solidFill>
                  <a:srgbClr val="343434"/>
                </a:solidFill>
                <a:latin typeface="Droid Sans"/>
              </a:rPr>
              <a:t>To run the test, run the file in eclipse normally (either you can select Run option or right click the file and select Run As -&gt; </a:t>
            </a:r>
            <a:r>
              <a:rPr lang="en-US" dirty="0" err="1" smtClean="0">
                <a:solidFill>
                  <a:srgbClr val="343434"/>
                </a:solidFill>
                <a:latin typeface="Droid Sans"/>
              </a:rPr>
              <a:t>TestNG</a:t>
            </a:r>
            <a:r>
              <a:rPr lang="en-US" dirty="0" smtClean="0">
                <a:solidFill>
                  <a:srgbClr val="343434"/>
                </a:solidFill>
                <a:latin typeface="Droid Sans"/>
              </a:rPr>
              <a:t> Test)</a:t>
            </a: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828800" y="3505200"/>
            <a:ext cx="5943600" cy="685800"/>
          </a:xfrm>
          <a:prstGeom prst="rect">
            <a:avLst/>
          </a:prstGeom>
        </p:spPr>
      </p:pic>
      <p:pic>
        <p:nvPicPr>
          <p:cNvPr id="3" name="Picture 2"/>
          <p:cNvPicPr>
            <a:picLocks noChangeAspect="1"/>
          </p:cNvPicPr>
          <p:nvPr/>
        </p:nvPicPr>
        <p:blipFill>
          <a:blip r:embed="rId3"/>
          <a:stretch>
            <a:fillRect/>
          </a:stretch>
        </p:blipFill>
        <p:spPr>
          <a:xfrm>
            <a:off x="1828800" y="4991100"/>
            <a:ext cx="9448800" cy="1866900"/>
          </a:xfrm>
          <a:prstGeom prst="rect">
            <a:avLst/>
          </a:prstGeom>
        </p:spPr>
      </p:pic>
    </p:spTree>
    <p:extLst>
      <p:ext uri="{BB962C8B-B14F-4D97-AF65-F5344CB8AC3E}">
        <p14:creationId xmlns:p14="http://schemas.microsoft.com/office/powerpoint/2010/main" val="2643165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Checking the execution result</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Eclipse will provide two outputs – one in Console Window and the other on </a:t>
            </a:r>
            <a:r>
              <a:rPr lang="en-US" dirty="0" err="1" smtClean="0">
                <a:solidFill>
                  <a:srgbClr val="343434"/>
                </a:solidFill>
                <a:latin typeface="Droid Sans"/>
              </a:rPr>
              <a:t>TestNG</a:t>
            </a:r>
            <a:r>
              <a:rPr lang="en-US" dirty="0" smtClean="0">
                <a:solidFill>
                  <a:srgbClr val="343434"/>
                </a:solidFill>
                <a:latin typeface="Droid Sans"/>
              </a:rPr>
              <a:t> result window</a:t>
            </a: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4" name="Picture 3"/>
          <p:cNvPicPr>
            <a:picLocks noChangeAspect="1"/>
          </p:cNvPicPr>
          <p:nvPr/>
        </p:nvPicPr>
        <p:blipFill>
          <a:blip r:embed="rId2"/>
          <a:stretch>
            <a:fillRect/>
          </a:stretch>
        </p:blipFill>
        <p:spPr>
          <a:xfrm>
            <a:off x="914400" y="2590800"/>
            <a:ext cx="6644640" cy="2514600"/>
          </a:xfrm>
          <a:prstGeom prst="rect">
            <a:avLst/>
          </a:prstGeom>
        </p:spPr>
      </p:pic>
      <p:pic>
        <p:nvPicPr>
          <p:cNvPr id="7" name="Picture 6"/>
          <p:cNvPicPr>
            <a:picLocks noChangeAspect="1"/>
          </p:cNvPicPr>
          <p:nvPr/>
        </p:nvPicPr>
        <p:blipFill>
          <a:blip r:embed="rId3"/>
          <a:stretch>
            <a:fillRect/>
          </a:stretch>
        </p:blipFill>
        <p:spPr>
          <a:xfrm>
            <a:off x="4735578" y="5486400"/>
            <a:ext cx="8675622" cy="2209800"/>
          </a:xfrm>
          <a:prstGeom prst="rect">
            <a:avLst/>
          </a:prstGeom>
        </p:spPr>
      </p:pic>
      <p:sp>
        <p:nvSpPr>
          <p:cNvPr id="8" name="Oval 7"/>
          <p:cNvSpPr/>
          <p:nvPr/>
        </p:nvSpPr>
        <p:spPr>
          <a:xfrm>
            <a:off x="8610600" y="2590800"/>
            <a:ext cx="28956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 Window</a:t>
            </a:r>
            <a:endParaRPr lang="en-US" dirty="0"/>
          </a:p>
        </p:txBody>
      </p:sp>
      <p:sp>
        <p:nvSpPr>
          <p:cNvPr id="9" name="Oval 8"/>
          <p:cNvSpPr/>
          <p:nvPr/>
        </p:nvSpPr>
        <p:spPr>
          <a:xfrm>
            <a:off x="1066800" y="6212457"/>
            <a:ext cx="28956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Result Window</a:t>
            </a:r>
          </a:p>
        </p:txBody>
      </p:sp>
      <p:cxnSp>
        <p:nvCxnSpPr>
          <p:cNvPr id="12" name="Straight Arrow Connector 11"/>
          <p:cNvCxnSpPr/>
          <p:nvPr/>
        </p:nvCxnSpPr>
        <p:spPr>
          <a:xfrm flipH="1">
            <a:off x="7376160" y="3009900"/>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p:cNvCxnSpPr>
          <p:nvPr/>
        </p:nvCxnSpPr>
        <p:spPr>
          <a:xfrm>
            <a:off x="3962400" y="6631557"/>
            <a:ext cx="773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164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Checking reports created by </a:t>
            </a:r>
            <a:r>
              <a:rPr lang="en-US" sz="4800" dirty="0" err="1" smtClean="0"/>
              <a:t>TestNG</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Console Window gives a text-based report while </a:t>
            </a:r>
            <a:r>
              <a:rPr lang="en-US" dirty="0" err="1" smtClean="0">
                <a:solidFill>
                  <a:srgbClr val="343434"/>
                </a:solidFill>
                <a:latin typeface="Droid Sans"/>
              </a:rPr>
              <a:t>TestNG</a:t>
            </a:r>
            <a:r>
              <a:rPr lang="en-US" dirty="0" smtClean="0">
                <a:solidFill>
                  <a:srgbClr val="343434"/>
                </a:solidFill>
                <a:latin typeface="Droid Sans"/>
              </a:rPr>
              <a:t> result window give us a graphical one.</a:t>
            </a: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828800" y="2667000"/>
            <a:ext cx="5715000" cy="2362200"/>
          </a:xfrm>
          <a:prstGeom prst="rect">
            <a:avLst/>
          </a:prstGeom>
        </p:spPr>
      </p:pic>
      <p:pic>
        <p:nvPicPr>
          <p:cNvPr id="3" name="Picture 2"/>
          <p:cNvPicPr>
            <a:picLocks noChangeAspect="1"/>
          </p:cNvPicPr>
          <p:nvPr/>
        </p:nvPicPr>
        <p:blipFill>
          <a:blip r:embed="rId3"/>
          <a:stretch>
            <a:fillRect/>
          </a:stretch>
        </p:blipFill>
        <p:spPr>
          <a:xfrm>
            <a:off x="6553200" y="5172074"/>
            <a:ext cx="6477000" cy="2295525"/>
          </a:xfrm>
          <a:prstGeom prst="rect">
            <a:avLst/>
          </a:prstGeom>
        </p:spPr>
      </p:pic>
      <p:sp>
        <p:nvSpPr>
          <p:cNvPr id="13" name="Oval 12"/>
          <p:cNvSpPr/>
          <p:nvPr/>
        </p:nvSpPr>
        <p:spPr>
          <a:xfrm>
            <a:off x="8610600" y="2590800"/>
            <a:ext cx="28956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 Window</a:t>
            </a:r>
            <a:endParaRPr lang="en-US" dirty="0"/>
          </a:p>
        </p:txBody>
      </p:sp>
      <p:sp>
        <p:nvSpPr>
          <p:cNvPr id="14" name="Oval 13"/>
          <p:cNvSpPr/>
          <p:nvPr/>
        </p:nvSpPr>
        <p:spPr>
          <a:xfrm>
            <a:off x="2960622" y="6212457"/>
            <a:ext cx="28956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Result Window</a:t>
            </a:r>
          </a:p>
        </p:txBody>
      </p:sp>
      <p:cxnSp>
        <p:nvCxnSpPr>
          <p:cNvPr id="15" name="Straight Arrow Connector 14"/>
          <p:cNvCxnSpPr/>
          <p:nvPr/>
        </p:nvCxnSpPr>
        <p:spPr>
          <a:xfrm flipH="1">
            <a:off x="7376160" y="3009900"/>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56222" y="6631557"/>
            <a:ext cx="773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116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Generating HTML Report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a:solidFill>
                  <a:srgbClr val="343434"/>
                </a:solidFill>
                <a:latin typeface="Droid Sans"/>
              </a:rPr>
              <a:t>After running “</a:t>
            </a:r>
            <a:r>
              <a:rPr lang="en-US" dirty="0" err="1">
                <a:solidFill>
                  <a:srgbClr val="343434"/>
                </a:solidFill>
                <a:latin typeface="Droid Sans"/>
              </a:rPr>
              <a:t>FirstTestNGFile</a:t>
            </a:r>
            <a:r>
              <a:rPr lang="en-US" dirty="0" smtClean="0">
                <a:solidFill>
                  <a:srgbClr val="343434"/>
                </a:solidFill>
                <a:latin typeface="Droid Sans"/>
              </a:rPr>
              <a:t>”, right click on </a:t>
            </a:r>
            <a:r>
              <a:rPr lang="en-US" dirty="0">
                <a:solidFill>
                  <a:srgbClr val="343434"/>
                </a:solidFill>
                <a:latin typeface="Droid Sans"/>
              </a:rPr>
              <a:t>the Project name “</a:t>
            </a:r>
            <a:r>
              <a:rPr lang="en-US" dirty="0" err="1">
                <a:solidFill>
                  <a:srgbClr val="343434"/>
                </a:solidFill>
                <a:latin typeface="Droid Sans"/>
              </a:rPr>
              <a:t>MyTestNGProject</a:t>
            </a:r>
            <a:r>
              <a:rPr lang="en-US" dirty="0" smtClean="0">
                <a:solidFill>
                  <a:srgbClr val="343434"/>
                </a:solidFill>
                <a:latin typeface="Droid Sans"/>
              </a:rPr>
              <a:t>” and select “Refresh”</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r>
              <a:rPr lang="en-US" dirty="0" smtClean="0">
                <a:solidFill>
                  <a:srgbClr val="343434"/>
                </a:solidFill>
                <a:latin typeface="Droid Sans"/>
              </a:rPr>
              <a:t>A folder having name “test-output” will be created.</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4" name="Picture 3"/>
          <p:cNvPicPr>
            <a:picLocks noChangeAspect="1"/>
          </p:cNvPicPr>
          <p:nvPr/>
        </p:nvPicPr>
        <p:blipFill>
          <a:blip r:embed="rId2"/>
          <a:stretch>
            <a:fillRect/>
          </a:stretch>
        </p:blipFill>
        <p:spPr>
          <a:xfrm>
            <a:off x="1828800" y="2743200"/>
            <a:ext cx="8001000" cy="1447800"/>
          </a:xfrm>
          <a:prstGeom prst="rect">
            <a:avLst/>
          </a:prstGeom>
        </p:spPr>
      </p:pic>
      <p:pic>
        <p:nvPicPr>
          <p:cNvPr id="7" name="Picture 6"/>
          <p:cNvPicPr>
            <a:picLocks noChangeAspect="1"/>
          </p:cNvPicPr>
          <p:nvPr/>
        </p:nvPicPr>
        <p:blipFill>
          <a:blip r:embed="rId3"/>
          <a:stretch>
            <a:fillRect/>
          </a:stretch>
        </p:blipFill>
        <p:spPr>
          <a:xfrm>
            <a:off x="5180162" y="5181600"/>
            <a:ext cx="2668438" cy="2514600"/>
          </a:xfrm>
          <a:prstGeom prst="rect">
            <a:avLst/>
          </a:prstGeom>
        </p:spPr>
      </p:pic>
    </p:spTree>
    <p:extLst>
      <p:ext uri="{BB962C8B-B14F-4D97-AF65-F5344CB8AC3E}">
        <p14:creationId xmlns:p14="http://schemas.microsoft.com/office/powerpoint/2010/main" val="1926429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1066800" y="3267024"/>
            <a:ext cx="12420600" cy="685800"/>
          </a:xfrm>
          <a:prstGeom prst="rect">
            <a:avLst/>
          </a:prstGeom>
        </p:spPr>
        <p:txBody>
          <a:bodyPr/>
          <a:lstStyle>
            <a:lvl1pPr algn="ctr" defTabSz="1463040" rtl="0" eaLnBrk="1" latinLnBrk="0" hangingPunct="1">
              <a:spcBef>
                <a:spcPct val="0"/>
              </a:spcBef>
              <a:buNone/>
              <a:defRPr sz="7000" kern="1200">
                <a:solidFill>
                  <a:schemeClr val="tx1"/>
                </a:solidFill>
                <a:latin typeface="+mj-lt"/>
                <a:ea typeface="+mj-ea"/>
                <a:cs typeface="+mj-cs"/>
              </a:defRPr>
            </a:lvl1pPr>
          </a:lstStyle>
          <a:p>
            <a:r>
              <a:rPr lang="en-IN" sz="5400" dirty="0" err="1" smtClean="0"/>
              <a:t>TestNG</a:t>
            </a:r>
            <a:endParaRPr lang="en-IN" sz="5400" dirty="0"/>
          </a:p>
        </p:txBody>
      </p:sp>
    </p:spTree>
    <p:extLst>
      <p:ext uri="{BB962C8B-B14F-4D97-AF65-F5344CB8AC3E}">
        <p14:creationId xmlns:p14="http://schemas.microsoft.com/office/powerpoint/2010/main" val="2632096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Generating HTML Report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Open the index.html file with Eclipse’s build-in Web Browser</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2057400" y="2509837"/>
            <a:ext cx="7353300" cy="4805363"/>
          </a:xfrm>
          <a:prstGeom prst="rect">
            <a:avLst/>
          </a:prstGeom>
        </p:spPr>
      </p:pic>
    </p:spTree>
    <p:extLst>
      <p:ext uri="{BB962C8B-B14F-4D97-AF65-F5344CB8AC3E}">
        <p14:creationId xmlns:p14="http://schemas.microsoft.com/office/powerpoint/2010/main" val="3589072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Annotation</a:t>
            </a:r>
            <a:endParaRPr lang="en-US" sz="4800"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307835086"/>
              </p:ext>
            </p:extLst>
          </p:nvPr>
        </p:nvGraphicFramePr>
        <p:xfrm>
          <a:off x="731838" y="1524000"/>
          <a:ext cx="13136562" cy="5394960"/>
        </p:xfrm>
        <a:graphic>
          <a:graphicData uri="http://schemas.openxmlformats.org/drawingml/2006/table">
            <a:tbl>
              <a:tblPr firstRow="1" bandRow="1">
                <a:tableStyleId>{5C22544A-7EE6-4342-B048-85BDC9FD1C3A}</a:tableStyleId>
              </a:tblPr>
              <a:tblGrid>
                <a:gridCol w="3078162">
                  <a:extLst>
                    <a:ext uri="{9D8B030D-6E8A-4147-A177-3AD203B41FA5}">
                      <a16:colId xmlns:a16="http://schemas.microsoft.com/office/drawing/2014/main" val="20000"/>
                    </a:ext>
                  </a:extLst>
                </a:gridCol>
                <a:gridCol w="10058400">
                  <a:extLst>
                    <a:ext uri="{9D8B030D-6E8A-4147-A177-3AD203B41FA5}">
                      <a16:colId xmlns:a16="http://schemas.microsoft.com/office/drawing/2014/main" val="20001"/>
                    </a:ext>
                  </a:extLst>
                </a:gridCol>
              </a:tblGrid>
              <a:tr h="370840">
                <a:tc>
                  <a:txBody>
                    <a:bodyPr/>
                    <a:lstStyle/>
                    <a:p>
                      <a:r>
                        <a:rPr lang="en-US" sz="2000" dirty="0" smtClean="0"/>
                        <a:t>Annotation</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10000"/>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BeforeSuite</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The annotated method will be run only once before all tests in this suite have run.</a:t>
                      </a:r>
                      <a:endParaRPr lang="en-US" sz="2000" dirty="0"/>
                    </a:p>
                  </a:txBody>
                  <a:tcPr/>
                </a:tc>
                <a:extLst>
                  <a:ext uri="{0D108BD9-81ED-4DB2-BD59-A6C34878D82A}">
                    <a16:rowId xmlns:a16="http://schemas.microsoft.com/office/drawing/2014/main" val="10001"/>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AfterSuite</a:t>
                      </a:r>
                      <a:endParaRPr lang="en-US" sz="2000" dirty="0"/>
                    </a:p>
                  </a:txBody>
                  <a:tcPr/>
                </a:tc>
                <a:tc>
                  <a:txBody>
                    <a:bodyPr/>
                    <a:lstStyle/>
                    <a:p>
                      <a:r>
                        <a:rPr lang="en-US" sz="2000" b="0" i="0" kern="1200" dirty="0" smtClean="0">
                          <a:solidFill>
                            <a:schemeClr val="dk1"/>
                          </a:solidFill>
                          <a:effectLst/>
                          <a:latin typeface="+mn-lt"/>
                          <a:ea typeface="+mn-ea"/>
                          <a:cs typeface="+mn-cs"/>
                        </a:rPr>
                        <a:t>The annotated method will be run only once after all tests in this suite have run.</a:t>
                      </a:r>
                      <a:endParaRPr lang="en-US" sz="2000" dirty="0"/>
                    </a:p>
                  </a:txBody>
                  <a:tcPr/>
                </a:tc>
                <a:extLst>
                  <a:ext uri="{0D108BD9-81ED-4DB2-BD59-A6C34878D82A}">
                    <a16:rowId xmlns:a16="http://schemas.microsoft.com/office/drawing/2014/main" val="10002"/>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BeforeClass</a:t>
                      </a:r>
                      <a:endParaRPr lang="en-US" sz="2000" dirty="0"/>
                    </a:p>
                  </a:txBody>
                  <a:tcPr/>
                </a:tc>
                <a:tc>
                  <a:txBody>
                    <a:bodyPr/>
                    <a:lstStyle/>
                    <a:p>
                      <a:r>
                        <a:rPr lang="en-US" sz="2000" b="0" i="0" kern="1200" dirty="0" smtClean="0">
                          <a:solidFill>
                            <a:schemeClr val="dk1"/>
                          </a:solidFill>
                          <a:effectLst/>
                          <a:latin typeface="+mn-lt"/>
                          <a:ea typeface="+mn-ea"/>
                          <a:cs typeface="+mn-cs"/>
                        </a:rPr>
                        <a:t>The annotated method will be run only once before the first test method in the current class is invoked.</a:t>
                      </a:r>
                      <a:endParaRPr lang="en-US" sz="2000" dirty="0"/>
                    </a:p>
                  </a:txBody>
                  <a:tcPr/>
                </a:tc>
                <a:extLst>
                  <a:ext uri="{0D108BD9-81ED-4DB2-BD59-A6C34878D82A}">
                    <a16:rowId xmlns:a16="http://schemas.microsoft.com/office/drawing/2014/main" val="10003"/>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AfterClass</a:t>
                      </a:r>
                      <a:endParaRPr lang="en-US" sz="2000" dirty="0"/>
                    </a:p>
                  </a:txBody>
                  <a:tcPr/>
                </a:tc>
                <a:tc>
                  <a:txBody>
                    <a:bodyPr/>
                    <a:lstStyle/>
                    <a:p>
                      <a:r>
                        <a:rPr lang="en-US" sz="2000" b="0" i="0" kern="1200" dirty="0" smtClean="0">
                          <a:solidFill>
                            <a:schemeClr val="dk1"/>
                          </a:solidFill>
                          <a:effectLst/>
                          <a:latin typeface="+mn-lt"/>
                          <a:ea typeface="+mn-ea"/>
                          <a:cs typeface="+mn-cs"/>
                        </a:rPr>
                        <a:t>The annotated method will be run only once after all the test methods in the current class have run.</a:t>
                      </a:r>
                      <a:endParaRPr lang="en-US" sz="2000" dirty="0"/>
                    </a:p>
                  </a:txBody>
                  <a:tcPr/>
                </a:tc>
                <a:extLst>
                  <a:ext uri="{0D108BD9-81ED-4DB2-BD59-A6C34878D82A}">
                    <a16:rowId xmlns:a16="http://schemas.microsoft.com/office/drawing/2014/main" val="10004"/>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BeforeTest</a:t>
                      </a:r>
                      <a:endParaRPr lang="en-US" sz="2000" dirty="0"/>
                    </a:p>
                  </a:txBody>
                  <a:tcPr/>
                </a:tc>
                <a:tc>
                  <a:txBody>
                    <a:bodyPr/>
                    <a:lstStyle/>
                    <a:p>
                      <a:r>
                        <a:rPr lang="en-US" sz="2000" b="0" i="0" kern="1200" dirty="0" smtClean="0">
                          <a:solidFill>
                            <a:schemeClr val="dk1"/>
                          </a:solidFill>
                          <a:effectLst/>
                          <a:latin typeface="+mn-lt"/>
                          <a:ea typeface="+mn-ea"/>
                          <a:cs typeface="+mn-cs"/>
                        </a:rPr>
                        <a:t>The annotated method will be run before any test method belonging to the classes inside the &lt;test&gt; tag is run.</a:t>
                      </a:r>
                      <a:endParaRPr lang="en-US" sz="2000" dirty="0"/>
                    </a:p>
                  </a:txBody>
                  <a:tcPr/>
                </a:tc>
                <a:extLst>
                  <a:ext uri="{0D108BD9-81ED-4DB2-BD59-A6C34878D82A}">
                    <a16:rowId xmlns:a16="http://schemas.microsoft.com/office/drawing/2014/main" val="10005"/>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AfterTest</a:t>
                      </a:r>
                      <a:endParaRPr lang="en-US" sz="2000" dirty="0"/>
                    </a:p>
                  </a:txBody>
                  <a:tcPr/>
                </a:tc>
                <a:tc>
                  <a:txBody>
                    <a:bodyPr/>
                    <a:lstStyle/>
                    <a:p>
                      <a:r>
                        <a:rPr lang="en-US" sz="2000" b="0" i="0" kern="1200" dirty="0" smtClean="0">
                          <a:solidFill>
                            <a:schemeClr val="dk1"/>
                          </a:solidFill>
                          <a:effectLst/>
                          <a:latin typeface="+mn-lt"/>
                          <a:ea typeface="+mn-ea"/>
                          <a:cs typeface="+mn-cs"/>
                        </a:rPr>
                        <a:t>The annotated method will be run after all the test methods belonging to the classes inside the &lt;test&gt; tag have run.</a:t>
                      </a:r>
                      <a:endParaRPr lang="en-US" sz="2000" dirty="0"/>
                    </a:p>
                  </a:txBody>
                  <a:tcPr/>
                </a:tc>
                <a:extLst>
                  <a:ext uri="{0D108BD9-81ED-4DB2-BD59-A6C34878D82A}">
                    <a16:rowId xmlns:a16="http://schemas.microsoft.com/office/drawing/2014/main" val="10006"/>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BeforeGroups</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The list of groups that this configuration method will run before. This method is guaranteed to run shortly before the first test method that belongs to any of these groups is invoked.</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7"/>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AfterGroups</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The list of groups that this configuration method will run after. This method is guaranteed to run shortly after the last test method that belongs to any of these groups is invoked.</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19784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Annotation</a:t>
            </a:r>
            <a:endParaRPr lang="en-US" sz="4800"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712408763"/>
              </p:ext>
            </p:extLst>
          </p:nvPr>
        </p:nvGraphicFramePr>
        <p:xfrm>
          <a:off x="731838" y="1524000"/>
          <a:ext cx="13136562" cy="4389120"/>
        </p:xfrm>
        <a:graphic>
          <a:graphicData uri="http://schemas.openxmlformats.org/drawingml/2006/table">
            <a:tbl>
              <a:tblPr firstRow="1" bandRow="1">
                <a:tableStyleId>{5C22544A-7EE6-4342-B048-85BDC9FD1C3A}</a:tableStyleId>
              </a:tblPr>
              <a:tblGrid>
                <a:gridCol w="3078162">
                  <a:extLst>
                    <a:ext uri="{9D8B030D-6E8A-4147-A177-3AD203B41FA5}">
                      <a16:colId xmlns:a16="http://schemas.microsoft.com/office/drawing/2014/main" val="20000"/>
                    </a:ext>
                  </a:extLst>
                </a:gridCol>
                <a:gridCol w="10058400">
                  <a:extLst>
                    <a:ext uri="{9D8B030D-6E8A-4147-A177-3AD203B41FA5}">
                      <a16:colId xmlns:a16="http://schemas.microsoft.com/office/drawing/2014/main" val="20001"/>
                    </a:ext>
                  </a:extLst>
                </a:gridCol>
              </a:tblGrid>
              <a:tr h="370840">
                <a:tc>
                  <a:txBody>
                    <a:bodyPr/>
                    <a:lstStyle/>
                    <a:p>
                      <a:r>
                        <a:rPr lang="en-US" sz="2000" dirty="0" smtClean="0"/>
                        <a:t>Annotation</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10000"/>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BeforeMethod</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The annotated method will be run before each test method.</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AfterMethod</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The annotated method will be run after each test method.</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sz="2000" b="1" i="0" kern="1200" dirty="0" smtClean="0">
                          <a:solidFill>
                            <a:schemeClr val="dk1"/>
                          </a:solidFill>
                          <a:effectLst/>
                          <a:latin typeface="+mn-lt"/>
                          <a:ea typeface="+mn-ea"/>
                          <a:cs typeface="+mn-cs"/>
                        </a:rPr>
                        <a:t>@</a:t>
                      </a:r>
                      <a:r>
                        <a:rPr lang="en-US" sz="2000" b="1" i="0" kern="1200" dirty="0" err="1" smtClean="0">
                          <a:solidFill>
                            <a:schemeClr val="dk1"/>
                          </a:solidFill>
                          <a:effectLst/>
                          <a:latin typeface="+mn-lt"/>
                          <a:ea typeface="+mn-ea"/>
                          <a:cs typeface="+mn-cs"/>
                        </a:rPr>
                        <a:t>DataProvider</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Marks a method as supplying data for a test method. The annotated method must return an Object[ ][ ], where each Object[ ] can be assigned the parameter list of the test method. The @Test method that wants to receive data from this </a:t>
                      </a:r>
                      <a:r>
                        <a:rPr lang="en-US" sz="2000" b="0" i="0" kern="1200" dirty="0" err="1" smtClean="0">
                          <a:solidFill>
                            <a:schemeClr val="dk1"/>
                          </a:solidFill>
                          <a:effectLst/>
                          <a:latin typeface="+mn-lt"/>
                          <a:ea typeface="+mn-ea"/>
                          <a:cs typeface="+mn-cs"/>
                        </a:rPr>
                        <a:t>DataProvider</a:t>
                      </a:r>
                      <a:r>
                        <a:rPr lang="en-US" sz="2000" b="0" i="0" kern="1200" dirty="0" smtClean="0">
                          <a:solidFill>
                            <a:schemeClr val="dk1"/>
                          </a:solidFill>
                          <a:effectLst/>
                          <a:latin typeface="+mn-lt"/>
                          <a:ea typeface="+mn-ea"/>
                          <a:cs typeface="+mn-cs"/>
                        </a:rPr>
                        <a:t> needs to use a </a:t>
                      </a:r>
                      <a:r>
                        <a:rPr lang="en-US" sz="2000" b="0" i="0" kern="1200" dirty="0" err="1" smtClean="0">
                          <a:solidFill>
                            <a:schemeClr val="dk1"/>
                          </a:solidFill>
                          <a:effectLst/>
                          <a:latin typeface="+mn-lt"/>
                          <a:ea typeface="+mn-ea"/>
                          <a:cs typeface="+mn-cs"/>
                        </a:rPr>
                        <a:t>dataProvider</a:t>
                      </a:r>
                      <a:r>
                        <a:rPr lang="en-US" sz="2000" b="0" i="0" kern="1200" dirty="0" smtClean="0">
                          <a:solidFill>
                            <a:schemeClr val="dk1"/>
                          </a:solidFill>
                          <a:effectLst/>
                          <a:latin typeface="+mn-lt"/>
                          <a:ea typeface="+mn-ea"/>
                          <a:cs typeface="+mn-cs"/>
                        </a:rPr>
                        <a:t> name equals to the name of this annotation.</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r>
                        <a:rPr lang="en-US" sz="2000" b="1" i="0" kern="1200" dirty="0" smtClean="0">
                          <a:solidFill>
                            <a:schemeClr val="dk1"/>
                          </a:solidFill>
                          <a:effectLst/>
                          <a:latin typeface="+mn-lt"/>
                          <a:ea typeface="+mn-ea"/>
                          <a:cs typeface="+mn-cs"/>
                        </a:rPr>
                        <a:t>@Parameters</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Describes how to pass parameters to a @Test method.</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sz="2000" b="1" i="0" kern="1200" dirty="0" smtClean="0">
                          <a:solidFill>
                            <a:schemeClr val="dk1"/>
                          </a:solidFill>
                          <a:effectLst/>
                          <a:latin typeface="+mn-lt"/>
                          <a:ea typeface="+mn-ea"/>
                          <a:cs typeface="+mn-cs"/>
                        </a:rPr>
                        <a:t>@Test</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Marks a class or a method as a part of the test.</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r>
                        <a:rPr lang="en-US" sz="2000" b="1" i="0" kern="1200" dirty="0" smtClean="0">
                          <a:solidFill>
                            <a:schemeClr val="dk1"/>
                          </a:solidFill>
                          <a:effectLst/>
                          <a:latin typeface="+mn-lt"/>
                          <a:ea typeface="+mn-ea"/>
                          <a:cs typeface="+mn-cs"/>
                        </a:rPr>
                        <a:t>@Listeners</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Defines listeners on a test class.</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6"/>
                  </a:ext>
                </a:extLst>
              </a:tr>
              <a:tr h="370840">
                <a:tc>
                  <a:txBody>
                    <a:bodyPr/>
                    <a:lstStyle/>
                    <a:p>
                      <a:r>
                        <a:rPr lang="en-US" sz="2000" b="1" i="0" kern="1200" dirty="0" smtClean="0">
                          <a:solidFill>
                            <a:schemeClr val="dk1"/>
                          </a:solidFill>
                          <a:effectLst/>
                          <a:latin typeface="+mn-lt"/>
                          <a:ea typeface="+mn-ea"/>
                          <a:cs typeface="+mn-cs"/>
                        </a:rPr>
                        <a:t>@Factory</a:t>
                      </a:r>
                      <a:endParaRPr lang="en-US" sz="2000" b="1"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Marks a method as a factory that returns objects that will be used by </a:t>
                      </a:r>
                      <a:r>
                        <a:rPr lang="en-US" sz="2000" b="0" i="0" kern="1200" dirty="0" err="1" smtClean="0">
                          <a:solidFill>
                            <a:schemeClr val="dk1"/>
                          </a:solidFill>
                          <a:effectLst/>
                          <a:latin typeface="+mn-lt"/>
                          <a:ea typeface="+mn-ea"/>
                          <a:cs typeface="+mn-cs"/>
                        </a:rPr>
                        <a:t>TestNG</a:t>
                      </a:r>
                      <a:r>
                        <a:rPr lang="en-US" sz="2000" b="0" i="0" kern="1200" dirty="0" smtClean="0">
                          <a:solidFill>
                            <a:schemeClr val="dk1"/>
                          </a:solidFill>
                          <a:effectLst/>
                          <a:latin typeface="+mn-lt"/>
                          <a:ea typeface="+mn-ea"/>
                          <a:cs typeface="+mn-cs"/>
                        </a:rPr>
                        <a:t> as Test classes. The method must return Object[ ].</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91670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@Test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@Test indicates that the method followed by it is a Test Case.</a:t>
            </a:r>
          </a:p>
          <a:p>
            <a:r>
              <a:rPr lang="en-US" dirty="0" smtClean="0">
                <a:solidFill>
                  <a:srgbClr val="343434"/>
                </a:solidFill>
                <a:latin typeface="Droid Sans"/>
              </a:rPr>
              <a:t>We can use as many as @Test annotation in a </a:t>
            </a:r>
            <a:r>
              <a:rPr lang="en-US" dirty="0" err="1" smtClean="0">
                <a:solidFill>
                  <a:srgbClr val="343434"/>
                </a:solidFill>
                <a:latin typeface="Droid Sans"/>
              </a:rPr>
              <a:t>TestNG</a:t>
            </a:r>
            <a:r>
              <a:rPr lang="en-US" dirty="0" smtClean="0">
                <a:solidFill>
                  <a:srgbClr val="343434"/>
                </a:solidFill>
                <a:latin typeface="Droid Sans"/>
              </a:rPr>
              <a:t> file.</a:t>
            </a:r>
          </a:p>
          <a:p>
            <a:r>
              <a:rPr lang="en-US" dirty="0" smtClean="0">
                <a:solidFill>
                  <a:srgbClr val="343434"/>
                </a:solidFill>
                <a:latin typeface="Droid Sans"/>
              </a:rPr>
              <a:t>By default, methods annotated by @Test are executed </a:t>
            </a:r>
            <a:r>
              <a:rPr lang="en-US" u="sng" dirty="0" smtClean="0">
                <a:solidFill>
                  <a:srgbClr val="343434"/>
                </a:solidFill>
                <a:latin typeface="Droid Sans"/>
              </a:rPr>
              <a:t>alphabetically</a:t>
            </a:r>
            <a:r>
              <a:rPr lang="en-US" dirty="0" smtClean="0">
                <a:solidFill>
                  <a:srgbClr val="343434"/>
                </a:solidFill>
                <a:latin typeface="Droid Sans"/>
              </a:rPr>
              <a:t>.</a:t>
            </a:r>
          </a:p>
          <a:p>
            <a:endParaRPr lang="en-US" dirty="0" smtClean="0">
              <a:solidFill>
                <a:srgbClr val="343434"/>
              </a:solidFill>
              <a:latin typeface="Droid Sans"/>
            </a:endParaRP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1286583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@Test - Code</a:t>
            </a:r>
            <a:endParaRPr lang="en-US" sz="48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testNGPackage</a:t>
            </a:r>
            <a:r>
              <a:rPr lang="en-US" sz="1600" b="1" dirty="0">
                <a:solidFill>
                  <a:srgbClr val="000000"/>
                </a:solidFill>
                <a:latin typeface="Consolas" panose="020B0609020204030204" pitchFamily="49" charset="0"/>
              </a:rPr>
              <a:t>;</a:t>
            </a:r>
          </a:p>
          <a:p>
            <a:pPr marL="0" indent="0">
              <a:buNone/>
            </a:pPr>
            <a:r>
              <a:rPr lang="en-US" sz="1600" b="1" dirty="0" smtClean="0">
                <a:solidFill>
                  <a:srgbClr val="7F0055"/>
                </a:solidFill>
                <a:latin typeface="Consolas" panose="020B0609020204030204" pitchFamily="49" charset="0"/>
              </a:rPr>
              <a:t>import</a:t>
            </a:r>
            <a:r>
              <a:rPr lang="en-US" sz="1600" b="1" dirty="0" smtClean="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org.testng.annotations.Test</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testAnnotationDemo</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firstMehod</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first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secondMethod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second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thirdMethod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third method."</a:t>
            </a:r>
            <a:r>
              <a:rPr lang="en-US" sz="1600" b="1" i="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fourthMethod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fourth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endParaRPr lang="en-US" sz="1600" dirty="0" smtClean="0">
              <a:solidFill>
                <a:srgbClr val="343434"/>
              </a:solidFill>
              <a:latin typeface="Droid Sans"/>
            </a:endParaRPr>
          </a:p>
          <a:p>
            <a:pPr marL="0" indent="0">
              <a:buNone/>
            </a:pPr>
            <a:endParaRPr lang="en-US" sz="1600" dirty="0">
              <a:solidFill>
                <a:srgbClr val="343434"/>
              </a:solidFill>
              <a:latin typeface="Droid Sans"/>
            </a:endParaRPr>
          </a:p>
          <a:p>
            <a:pPr marL="0" indent="0">
              <a:buNone/>
            </a:pPr>
            <a:endParaRPr lang="en-US" sz="1600" dirty="0" smtClean="0">
              <a:solidFill>
                <a:srgbClr val="343434"/>
              </a:solidFill>
              <a:latin typeface="Droid Sans"/>
            </a:endParaRPr>
          </a:p>
          <a:p>
            <a:pPr marL="0" indent="0">
              <a:buNone/>
            </a:pPr>
            <a:endParaRPr lang="en-US" sz="1600" dirty="0">
              <a:solidFill>
                <a:srgbClr val="343434"/>
              </a:solidFill>
              <a:latin typeface="Droid Sans"/>
            </a:endParaRPr>
          </a:p>
          <a:p>
            <a:pPr marL="0" indent="0">
              <a:buNone/>
            </a:pPr>
            <a:endParaRPr lang="en-US" sz="1600" dirty="0" smtClean="0">
              <a:solidFill>
                <a:srgbClr val="343434"/>
              </a:solidFill>
              <a:latin typeface="Droid Sans"/>
            </a:endParaRPr>
          </a:p>
          <a:p>
            <a:pPr marL="0" indent="0">
              <a:buNone/>
            </a:pPr>
            <a:endParaRPr lang="en-US" sz="1600" dirty="0" smtClean="0">
              <a:solidFill>
                <a:srgbClr val="343434"/>
              </a:solidFill>
              <a:latin typeface="Droid Sans"/>
            </a:endParaRPr>
          </a:p>
          <a:p>
            <a:pPr marL="0" indent="0">
              <a:buNone/>
            </a:pPr>
            <a:endParaRPr lang="en-US" sz="1600" dirty="0" smtClean="0">
              <a:solidFill>
                <a:srgbClr val="343434"/>
              </a:solidFill>
              <a:latin typeface="Droid Sans"/>
            </a:endParaRPr>
          </a:p>
        </p:txBody>
      </p:sp>
    </p:spTree>
    <p:extLst>
      <p:ext uri="{BB962C8B-B14F-4D97-AF65-F5344CB8AC3E}">
        <p14:creationId xmlns:p14="http://schemas.microsoft.com/office/powerpoint/2010/main" val="3918578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Execution Result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As mentioned earlier, there are 4 test cases and the execution will take place alphabetically.</a:t>
            </a:r>
          </a:p>
          <a:p>
            <a:r>
              <a:rPr lang="en-US" dirty="0" err="1" smtClean="0"/>
              <a:t>fourthMethod</a:t>
            </a:r>
            <a:r>
              <a:rPr lang="en-US" dirty="0" smtClean="0"/>
              <a:t>() will be executed before </a:t>
            </a:r>
            <a:r>
              <a:rPr lang="en-US" dirty="0" err="1" smtClean="0"/>
              <a:t>secondMethod</a:t>
            </a:r>
            <a:r>
              <a:rPr lang="en-US" dirty="0" smtClean="0"/>
              <a:t>()</a:t>
            </a:r>
            <a:endParaRPr lang="en-US" dirty="0" smtClean="0">
              <a:solidFill>
                <a:srgbClr val="343434"/>
              </a:solidFill>
              <a:latin typeface="Droid Sans"/>
            </a:endParaRP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752600" y="3505200"/>
            <a:ext cx="7924800" cy="3962400"/>
          </a:xfrm>
          <a:prstGeom prst="rect">
            <a:avLst/>
          </a:prstGeom>
        </p:spPr>
      </p:pic>
    </p:spTree>
    <p:extLst>
      <p:ext uri="{BB962C8B-B14F-4D97-AF65-F5344CB8AC3E}">
        <p14:creationId xmlns:p14="http://schemas.microsoft.com/office/powerpoint/2010/main" val="1103404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Parameter - Priority</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Parameters basically controls the execution order in </a:t>
            </a:r>
            <a:r>
              <a:rPr lang="en-US" dirty="0" err="1" smtClean="0">
                <a:solidFill>
                  <a:srgbClr val="343434"/>
                </a:solidFill>
                <a:latin typeface="Droid Sans"/>
              </a:rPr>
              <a:t>TestNG</a:t>
            </a:r>
            <a:r>
              <a:rPr lang="en-US" dirty="0" smtClean="0">
                <a:solidFill>
                  <a:srgbClr val="343434"/>
                </a:solidFill>
                <a:latin typeface="Droid Sans"/>
              </a:rPr>
              <a:t>.</a:t>
            </a:r>
          </a:p>
          <a:p>
            <a:r>
              <a:rPr lang="en-US" dirty="0" smtClean="0">
                <a:solidFill>
                  <a:srgbClr val="343434"/>
                </a:solidFill>
                <a:latin typeface="Droid Sans"/>
              </a:rPr>
              <a:t>Parameters are keywords that modifies the annotation’s function.</a:t>
            </a:r>
          </a:p>
          <a:p>
            <a:r>
              <a:rPr lang="en-US" dirty="0" smtClean="0">
                <a:solidFill>
                  <a:srgbClr val="343434"/>
                </a:solidFill>
                <a:latin typeface="Droid Sans"/>
              </a:rPr>
              <a:t>User need to assign value to parameter which will decide the execution order.</a:t>
            </a:r>
          </a:p>
          <a:p>
            <a:r>
              <a:rPr lang="en-US" dirty="0" smtClean="0">
                <a:solidFill>
                  <a:srgbClr val="343434"/>
                </a:solidFill>
                <a:latin typeface="Droid Sans"/>
              </a:rPr>
              <a:t>Priority: As mentioned earlier, </a:t>
            </a:r>
            <a:r>
              <a:rPr lang="en-US" dirty="0" err="1" smtClean="0">
                <a:solidFill>
                  <a:srgbClr val="343434"/>
                </a:solidFill>
                <a:latin typeface="Droid Sans"/>
              </a:rPr>
              <a:t>TestNG</a:t>
            </a:r>
            <a:r>
              <a:rPr lang="en-US" dirty="0" smtClean="0">
                <a:solidFill>
                  <a:srgbClr val="343434"/>
                </a:solidFill>
                <a:latin typeface="Droid Sans"/>
              </a:rPr>
              <a:t> test case execution takes place in alphabetical order. The execution flow can be changes using “Priority” parameter.</a:t>
            </a:r>
          </a:p>
          <a:p>
            <a:r>
              <a:rPr lang="en-US" dirty="0" smtClean="0">
                <a:solidFill>
                  <a:srgbClr val="343434"/>
                </a:solidFill>
                <a:latin typeface="Droid Sans"/>
              </a:rPr>
              <a:t>Lowest priority test case will be executed first.</a:t>
            </a:r>
          </a:p>
          <a:p>
            <a:r>
              <a:rPr lang="en-US" dirty="0" smtClean="0">
                <a:solidFill>
                  <a:srgbClr val="343434"/>
                </a:solidFill>
                <a:latin typeface="Droid Sans"/>
              </a:rPr>
              <a:t>Highest priority test case will be executed last.</a:t>
            </a:r>
          </a:p>
          <a:p>
            <a:r>
              <a:rPr lang="en-US" dirty="0" smtClean="0">
                <a:solidFill>
                  <a:srgbClr val="343434"/>
                </a:solidFill>
                <a:latin typeface="Droid Sans"/>
              </a:rPr>
              <a:t>Priority values need not be consecutive.</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775392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Parameter – ‘Priority’ - Code</a:t>
            </a:r>
            <a:endParaRPr lang="en-US" sz="48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testNGPackage</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org.testng.annotations.Test</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priorityParameter</a:t>
            </a:r>
            <a:r>
              <a:rPr lang="en-US" sz="1600" b="1" dirty="0">
                <a:solidFill>
                  <a:srgbClr val="000000"/>
                </a:solidFill>
                <a:latin typeface="Consolas" panose="020B0609020204030204" pitchFamily="49" charset="0"/>
              </a:rPr>
              <a:t> {</a:t>
            </a:r>
          </a:p>
          <a:p>
            <a:pPr marL="0" indent="0">
              <a:buNone/>
            </a:pP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(priority = 3)</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firstMehod</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first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 (priority = 0) </a:t>
            </a:r>
            <a:r>
              <a:rPr lang="en-US" sz="1600" dirty="0">
                <a:solidFill>
                  <a:srgbClr val="3F7F5F"/>
                </a:solidFill>
                <a:latin typeface="Consolas" panose="020B0609020204030204" pitchFamily="49" charset="0"/>
              </a:rPr>
              <a:t>// Lowest priority, so will be executed first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secondMethod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second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 (priority = 6)</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thirdMethod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third method."</a:t>
            </a:r>
            <a:r>
              <a:rPr lang="en-US" sz="1600" b="1" i="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 (priority = 8) </a:t>
            </a:r>
            <a:r>
              <a:rPr lang="en-US" sz="1600" dirty="0">
                <a:solidFill>
                  <a:srgbClr val="3F7F5F"/>
                </a:solidFill>
                <a:latin typeface="Consolas" panose="020B0609020204030204" pitchFamily="49" charset="0"/>
              </a:rPr>
              <a:t>// highest priority, so will be executed last.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fourthMethod</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the fourth method"</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0262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a:t>Parameter – ‘Priority’ </a:t>
            </a:r>
            <a:r>
              <a:rPr lang="en-US" sz="4800" dirty="0" smtClean="0"/>
              <a:t>- Execution</a:t>
            </a:r>
            <a:endParaRPr lang="en-US" sz="4800" dirty="0"/>
          </a:p>
        </p:txBody>
      </p:sp>
      <p:pic>
        <p:nvPicPr>
          <p:cNvPr id="2" name="Content Placeholder 1"/>
          <p:cNvPicPr>
            <a:picLocks noGrp="1" noChangeAspect="1"/>
          </p:cNvPicPr>
          <p:nvPr>
            <p:ph sz="half" idx="1"/>
          </p:nvPr>
        </p:nvPicPr>
        <p:blipFill>
          <a:blip r:embed="rId2"/>
          <a:stretch>
            <a:fillRect/>
          </a:stretch>
        </p:blipFill>
        <p:spPr>
          <a:xfrm>
            <a:off x="1828800" y="1600200"/>
            <a:ext cx="5029200" cy="3615240"/>
          </a:xfrm>
          <a:prstGeom prst="rect">
            <a:avLst/>
          </a:prstGeom>
        </p:spPr>
      </p:pic>
      <p:pic>
        <p:nvPicPr>
          <p:cNvPr id="3" name="Picture 2"/>
          <p:cNvPicPr>
            <a:picLocks noChangeAspect="1"/>
          </p:cNvPicPr>
          <p:nvPr/>
        </p:nvPicPr>
        <p:blipFill>
          <a:blip r:embed="rId3"/>
          <a:stretch>
            <a:fillRect/>
          </a:stretch>
        </p:blipFill>
        <p:spPr>
          <a:xfrm>
            <a:off x="7620000" y="3581400"/>
            <a:ext cx="5576888" cy="3786000"/>
          </a:xfrm>
          <a:prstGeom prst="rect">
            <a:avLst/>
          </a:prstGeom>
        </p:spPr>
      </p:pic>
    </p:spTree>
    <p:extLst>
      <p:ext uri="{BB962C8B-B14F-4D97-AF65-F5344CB8AC3E}">
        <p14:creationId xmlns:p14="http://schemas.microsoft.com/office/powerpoint/2010/main" val="1811546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a:t>
            </a:r>
            <a:r>
              <a:rPr lang="en-US" sz="4800" dirty="0" err="1" smtClean="0"/>
              <a:t>BeforeTest</a:t>
            </a:r>
            <a:r>
              <a:rPr lang="en-US" sz="4800" dirty="0" smtClean="0"/>
              <a:t> - @</a:t>
            </a:r>
            <a:r>
              <a:rPr lang="en-US" sz="4800" dirty="0" err="1" smtClean="0"/>
              <a:t>AfterTest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t>
            </a:r>
            <a:r>
              <a:rPr lang="en-US" dirty="0" err="1" smtClean="0">
                <a:solidFill>
                  <a:srgbClr val="343434"/>
                </a:solidFill>
                <a:latin typeface="Droid Sans"/>
              </a:rPr>
              <a:t>BeforeTest</a:t>
            </a:r>
            <a:r>
              <a:rPr lang="en-US" dirty="0" smtClean="0">
                <a:solidFill>
                  <a:srgbClr val="343434"/>
                </a:solidFill>
                <a:latin typeface="Droid Sans"/>
              </a:rPr>
              <a:t> – </a:t>
            </a:r>
            <a:r>
              <a:rPr lang="en-US" dirty="0"/>
              <a:t>methods under this annotation will be executed </a:t>
            </a:r>
            <a:r>
              <a:rPr lang="en-US" b="1" dirty="0"/>
              <a:t>prior to the first test case in the </a:t>
            </a:r>
            <a:r>
              <a:rPr lang="en-US" b="1" dirty="0" err="1"/>
              <a:t>TestNG</a:t>
            </a:r>
            <a:r>
              <a:rPr lang="en-US" b="1" dirty="0"/>
              <a:t> file</a:t>
            </a:r>
            <a:endParaRPr lang="en-US" dirty="0" smtClean="0">
              <a:solidFill>
                <a:srgbClr val="343434"/>
              </a:solidFill>
              <a:latin typeface="Droid Sans"/>
            </a:endParaRPr>
          </a:p>
          <a:p>
            <a:r>
              <a:rPr lang="en-US" dirty="0" smtClean="0">
                <a:solidFill>
                  <a:srgbClr val="343434"/>
                </a:solidFill>
                <a:latin typeface="Droid Sans"/>
              </a:rPr>
              <a:t>@</a:t>
            </a:r>
            <a:r>
              <a:rPr lang="en-US" dirty="0" err="1" smtClean="0">
                <a:solidFill>
                  <a:srgbClr val="343434"/>
                </a:solidFill>
                <a:latin typeface="Droid Sans"/>
              </a:rPr>
              <a:t>AfterTest</a:t>
            </a:r>
            <a:r>
              <a:rPr lang="en-US" dirty="0" smtClean="0">
                <a:solidFill>
                  <a:srgbClr val="343434"/>
                </a:solidFill>
                <a:latin typeface="Droid Sans"/>
              </a:rPr>
              <a:t> - </a:t>
            </a:r>
            <a:r>
              <a:rPr lang="en-US" dirty="0"/>
              <a:t>methods under this annotation will be executed </a:t>
            </a:r>
            <a:r>
              <a:rPr lang="en-US" b="1" dirty="0"/>
              <a:t>after all test cases in the </a:t>
            </a:r>
            <a:r>
              <a:rPr lang="en-US" b="1" dirty="0" err="1"/>
              <a:t>TestNG</a:t>
            </a:r>
            <a:r>
              <a:rPr lang="en-US" b="1" dirty="0"/>
              <a:t> file are executed</a:t>
            </a:r>
            <a:r>
              <a:rPr lang="en-US" dirty="0" smtClean="0"/>
              <a:t>.</a:t>
            </a:r>
          </a:p>
          <a:p>
            <a:r>
              <a:rPr lang="en-US" dirty="0" smtClean="0">
                <a:solidFill>
                  <a:srgbClr val="343434"/>
                </a:solidFill>
                <a:latin typeface="Droid Sans"/>
              </a:rPr>
              <a:t>Let’s look at the following example</a:t>
            </a:r>
          </a:p>
          <a:p>
            <a:r>
              <a:rPr lang="en-US" dirty="0" smtClean="0">
                <a:solidFill>
                  <a:srgbClr val="343434"/>
                </a:solidFill>
                <a:latin typeface="Droid Sans"/>
              </a:rPr>
              <a:t>While coding, you do not need to maintain any sequence of these annotation. </a:t>
            </a:r>
            <a:r>
              <a:rPr lang="en-US" dirty="0" err="1" smtClean="0">
                <a:solidFill>
                  <a:srgbClr val="343434"/>
                </a:solidFill>
                <a:latin typeface="Droid Sans"/>
              </a:rPr>
              <a:t>TestNG</a:t>
            </a:r>
            <a:r>
              <a:rPr lang="en-US" dirty="0" smtClean="0">
                <a:solidFill>
                  <a:srgbClr val="343434"/>
                </a:solidFill>
                <a:latin typeface="Droid Sans"/>
              </a:rPr>
              <a:t> will automatically take care of it.</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4229279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err="1" smtClean="0"/>
              <a:t>TestNG</a:t>
            </a:r>
            <a:r>
              <a:rPr lang="en-US" dirty="0" smtClean="0"/>
              <a:t> is a testing framework.</a:t>
            </a:r>
          </a:p>
          <a:p>
            <a:r>
              <a:rPr lang="en-US" dirty="0" smtClean="0"/>
              <a:t>It is designed to simplify broad range of testing needs, from Unit Testing (testing a class in isolation of others) to integration testing (</a:t>
            </a:r>
            <a:r>
              <a:rPr lang="en-US" dirty="0">
                <a:solidFill>
                  <a:srgbClr val="000000"/>
                </a:solidFill>
                <a:latin typeface="Lucida Grande"/>
              </a:rPr>
              <a:t>testing entire systems made of several classes, several packages and even several external frameworks, such as application servers</a:t>
            </a:r>
            <a:r>
              <a:rPr lang="en-US" dirty="0" smtClean="0"/>
              <a:t>).</a:t>
            </a:r>
          </a:p>
          <a:p>
            <a:r>
              <a:rPr lang="en-US" dirty="0" smtClean="0"/>
              <a:t>NG stands for Next Generation</a:t>
            </a:r>
          </a:p>
          <a:p>
            <a:r>
              <a:rPr lang="en-US" dirty="0" smtClean="0"/>
              <a:t>It is widely used with Selenium (when compared to other Frameworks like </a:t>
            </a:r>
            <a:r>
              <a:rPr lang="en-US" dirty="0" err="1" smtClean="0"/>
              <a:t>JUnit</a:t>
            </a:r>
            <a:r>
              <a:rPr lang="en-US" dirty="0" smtClean="0"/>
              <a:t>)</a:t>
            </a:r>
          </a:p>
          <a:p>
            <a:r>
              <a:rPr lang="en-US" dirty="0" smtClean="0"/>
              <a:t>It provides excellent feature of integration with various tools like Maven</a:t>
            </a:r>
            <a:r>
              <a:rPr lang="en-US" smtClean="0"/>
              <a:t>, </a:t>
            </a:r>
            <a:r>
              <a:rPr lang="en-US" smtClean="0"/>
              <a:t>Jenkins </a:t>
            </a:r>
            <a:r>
              <a:rPr lang="en-US" dirty="0" err="1" smtClean="0"/>
              <a:t>etc</a:t>
            </a:r>
            <a:endParaRPr lang="en-US" dirty="0" smtClean="0"/>
          </a:p>
        </p:txBody>
      </p:sp>
      <p:sp>
        <p:nvSpPr>
          <p:cNvPr id="5" name="Text Placeholder 4"/>
          <p:cNvSpPr>
            <a:spLocks noGrp="1"/>
          </p:cNvSpPr>
          <p:nvPr>
            <p:ph type="body" sz="quarter" idx="13"/>
          </p:nvPr>
        </p:nvSpPr>
        <p:spPr/>
        <p:txBody>
          <a:bodyPr/>
          <a:lstStyle/>
          <a:p>
            <a:r>
              <a:rPr lang="en-US" dirty="0" smtClean="0"/>
              <a:t>What is </a:t>
            </a:r>
            <a:r>
              <a:rPr lang="en-US" dirty="0" err="1" smtClean="0"/>
              <a:t>TestNG</a:t>
            </a:r>
            <a:endParaRPr lang="en-US" dirty="0"/>
          </a:p>
        </p:txBody>
      </p:sp>
    </p:spTree>
    <p:extLst>
      <p:ext uri="{BB962C8B-B14F-4D97-AF65-F5344CB8AC3E}">
        <p14:creationId xmlns:p14="http://schemas.microsoft.com/office/powerpoint/2010/main" val="1165603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a:t>
            </a:r>
            <a:r>
              <a:rPr lang="en-US" sz="4800" dirty="0" err="1" smtClean="0"/>
              <a:t>BeforeTest</a:t>
            </a:r>
            <a:r>
              <a:rPr lang="en-US" sz="4800" dirty="0" smtClean="0"/>
              <a:t> - @</a:t>
            </a:r>
            <a:r>
              <a:rPr lang="en-US" sz="4800" dirty="0" err="1" smtClean="0"/>
              <a:t>AfterTest</a:t>
            </a:r>
            <a:r>
              <a:rPr lang="en-US" sz="4800" dirty="0" smtClean="0"/>
              <a:t> - Code</a:t>
            </a:r>
            <a:endParaRPr lang="en-US" sz="4800" dirty="0"/>
          </a:p>
        </p:txBody>
      </p:sp>
      <p:sp>
        <p:nvSpPr>
          <p:cNvPr id="6" name="Content Placeholder 1"/>
          <p:cNvSpPr>
            <a:spLocks noGrp="1"/>
          </p:cNvSpPr>
          <p:nvPr>
            <p:ph sz="half" idx="1"/>
          </p:nvPr>
        </p:nvSpPr>
        <p:spPr>
          <a:xfrm>
            <a:off x="883920" y="1371600"/>
            <a:ext cx="12984480" cy="6400800"/>
          </a:xfrm>
        </p:spPr>
        <p:txBody>
          <a:bodyPr/>
          <a:lstStyle/>
          <a:p>
            <a:pPr marL="0" indent="0">
              <a:buNone/>
            </a:pP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testNGPackage</a:t>
            </a:r>
            <a:r>
              <a:rPr lang="en-US" sz="1200" b="1" dirty="0">
                <a:solidFill>
                  <a:srgbClr val="000000"/>
                </a:solidFill>
                <a:latin typeface="Consolas" panose="020B0609020204030204" pitchFamily="49" charset="0"/>
              </a:rPr>
              <a:t>;</a:t>
            </a:r>
          </a:p>
          <a:p>
            <a:pPr marL="0" indent="0">
              <a:buNone/>
            </a:pPr>
            <a:endParaRPr lang="en-US" sz="1200" b="1"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org.openqa.selenium.WebDriver</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org.openqa.selenium.firefox.FirefoxDriver</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org.testng.Assert</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org.testng.annotations.Test</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org.testng.annotations.BeforeTest</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org.testng.annotations.AfterTest</a:t>
            </a:r>
            <a:r>
              <a:rPr lang="en-US" sz="1200" b="1" dirty="0">
                <a:solidFill>
                  <a:srgbClr val="000000"/>
                </a:solidFill>
                <a:latin typeface="Consolas" panose="020B0609020204030204" pitchFamily="49" charset="0"/>
              </a:rPr>
              <a:t>;</a:t>
            </a:r>
          </a:p>
          <a:p>
            <a:pPr marL="0" indent="0">
              <a:buNone/>
            </a:pPr>
            <a:endParaRPr lang="en-US" sz="1200" b="1"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MyHCLTitleCheck</a:t>
            </a:r>
            <a:r>
              <a:rPr lang="en-US" sz="1200" b="1" dirty="0">
                <a:solidFill>
                  <a:srgbClr val="000000"/>
                </a:solidFill>
                <a:latin typeface="Consolas" panose="020B0609020204030204" pitchFamily="49" charset="0"/>
              </a:rPr>
              <a:t> {</a:t>
            </a:r>
          </a:p>
          <a:p>
            <a:pPr marL="0" indent="0">
              <a:buNone/>
            </a:pPr>
            <a:endParaRPr lang="en-US" sz="1200" b="1" dirty="0">
              <a:latin typeface="Consolas" panose="020B0609020204030204" pitchFamily="49" charset="0"/>
            </a:endParaRPr>
          </a:p>
          <a:p>
            <a:pPr marL="0" indent="0">
              <a:buNone/>
            </a:pP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String </a:t>
            </a:r>
            <a:r>
              <a:rPr lang="en-US" sz="1200" b="1" dirty="0" err="1">
                <a:solidFill>
                  <a:srgbClr val="0000C0"/>
                </a:solidFill>
                <a:latin typeface="Consolas" panose="020B0609020204030204" pitchFamily="49" charset="0"/>
              </a:rPr>
              <a:t>baseURL</a:t>
            </a:r>
            <a:r>
              <a:rPr lang="en-US" sz="1200" b="1" dirty="0">
                <a:solidFill>
                  <a:srgbClr val="000000"/>
                </a:solidFill>
                <a:latin typeface="Consolas" panose="020B0609020204030204" pitchFamily="49" charset="0"/>
              </a:rPr>
              <a:t> = </a:t>
            </a:r>
            <a:r>
              <a:rPr lang="en-US" sz="1200" b="1" dirty="0">
                <a:solidFill>
                  <a:srgbClr val="2A00FF"/>
                </a:solidFill>
                <a:latin typeface="Consolas" panose="020B0609020204030204" pitchFamily="49" charset="0"/>
              </a:rPr>
              <a:t>"https://www.myhcl.com/Login/home.aspx"</a:t>
            </a:r>
            <a:r>
              <a:rPr lang="en-US" sz="1200" b="1" dirty="0">
                <a:solidFill>
                  <a:srgbClr val="000000"/>
                </a:solidFill>
                <a:latin typeface="Consolas" panose="020B0609020204030204" pitchFamily="49" charset="0"/>
              </a:rPr>
              <a:t>;</a:t>
            </a:r>
          </a:p>
          <a:p>
            <a:pPr marL="0" indent="0">
              <a:buNone/>
            </a:pP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WebDriver</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myhcl_WD</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FirefoxDriver</a:t>
            </a:r>
            <a:r>
              <a:rPr lang="en-US" sz="1200" b="1" dirty="0">
                <a:solidFill>
                  <a:srgbClr val="000000"/>
                </a:solidFill>
                <a:latin typeface="Consolas" panose="020B0609020204030204" pitchFamily="49" charset="0"/>
              </a:rPr>
              <a:t>();</a:t>
            </a:r>
          </a:p>
          <a:p>
            <a:pPr marL="0" indent="0">
              <a:buNone/>
            </a:pPr>
            <a:r>
              <a:rPr lang="en-US" sz="1200" b="1" dirty="0">
                <a:solidFill>
                  <a:srgbClr val="000000"/>
                </a:solidFill>
                <a:latin typeface="Consolas" panose="020B0609020204030204" pitchFamily="49" charset="0"/>
              </a:rPr>
              <a:t>  </a:t>
            </a:r>
          </a:p>
          <a:p>
            <a:pPr marL="0" indent="0">
              <a:buNone/>
            </a:pPr>
            <a:r>
              <a:rPr lang="en-US" sz="1200" b="1" dirty="0" smtClean="0">
                <a:solidFill>
                  <a:srgbClr val="646464"/>
                </a:solidFill>
                <a:latin typeface="Consolas" panose="020B0609020204030204" pitchFamily="49" charset="0"/>
              </a:rPr>
              <a:t>   @</a:t>
            </a:r>
            <a:r>
              <a:rPr lang="en-US" sz="1200" b="1" dirty="0" err="1">
                <a:solidFill>
                  <a:srgbClr val="646464"/>
                </a:solidFill>
                <a:latin typeface="Consolas" panose="020B0609020204030204" pitchFamily="49" charset="0"/>
              </a:rPr>
              <a:t>BeforeTest</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Will be executed before the test case</a:t>
            </a:r>
          </a:p>
          <a:p>
            <a:pPr marL="0" indent="0">
              <a:buNone/>
            </a:pP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launchBrowser</a:t>
            </a:r>
            <a:r>
              <a:rPr lang="en-US" sz="1200" b="1" dirty="0">
                <a:solidFill>
                  <a:srgbClr val="000000"/>
                </a:solidFill>
                <a:latin typeface="Consolas" panose="020B0609020204030204" pitchFamily="49" charset="0"/>
              </a:rPr>
              <a:t>() {</a:t>
            </a:r>
          </a:p>
          <a:p>
            <a:pPr marL="0" indent="0">
              <a:buNone/>
            </a:pPr>
            <a:r>
              <a:rPr lang="en-US" sz="1200" b="1" dirty="0" smtClean="0">
                <a:solidFill>
                  <a:srgbClr val="000000"/>
                </a:solidFill>
                <a:latin typeface="Consolas" panose="020B0609020204030204" pitchFamily="49" charset="0"/>
              </a:rPr>
              <a:t>	</a:t>
            </a:r>
            <a:r>
              <a:rPr lang="en-US" sz="1200" b="1" dirty="0" err="1" smtClean="0">
                <a:solidFill>
                  <a:srgbClr val="000000"/>
                </a:solidFill>
                <a:latin typeface="Consolas" panose="020B0609020204030204" pitchFamily="49" charset="0"/>
              </a:rPr>
              <a:t>System.</a:t>
            </a:r>
            <a:r>
              <a:rPr lang="en-US" sz="1200" b="1" i="1" dirty="0" err="1" smtClean="0">
                <a:solidFill>
                  <a:srgbClr val="0000C0"/>
                </a:solidFill>
                <a:latin typeface="Consolas" panose="020B0609020204030204" pitchFamily="49" charset="0"/>
              </a:rPr>
              <a:t>out</a:t>
            </a:r>
            <a:r>
              <a:rPr lang="en-US" sz="1200" b="1" i="1" dirty="0" err="1" smtClean="0">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"Executed before the test case"</a:t>
            </a:r>
            <a:r>
              <a:rPr lang="en-US" sz="1200" b="1" i="1" dirty="0">
                <a:solidFill>
                  <a:srgbClr val="000000"/>
                </a:solidFill>
                <a:latin typeface="Consolas" panose="020B0609020204030204" pitchFamily="49" charset="0"/>
              </a:rPr>
              <a:t>);</a:t>
            </a:r>
          </a:p>
          <a:p>
            <a:pPr marL="0" indent="0">
              <a:buNone/>
            </a:pPr>
            <a:r>
              <a:rPr lang="en-US" sz="1200" b="1" dirty="0" smtClean="0">
                <a:solidFill>
                  <a:srgbClr val="0000C0"/>
                </a:solidFill>
                <a:latin typeface="Consolas" panose="020B0609020204030204" pitchFamily="49" charset="0"/>
              </a:rPr>
              <a:t>   </a:t>
            </a:r>
            <a:r>
              <a:rPr lang="en-US" sz="1200" b="1" dirty="0" err="1" smtClean="0">
                <a:solidFill>
                  <a:srgbClr val="0000C0"/>
                </a:solidFill>
                <a:latin typeface="Consolas" panose="020B0609020204030204" pitchFamily="49" charset="0"/>
              </a:rPr>
              <a:t>myhcl_WD</a:t>
            </a:r>
            <a:r>
              <a:rPr lang="en-US" sz="1200" b="1" dirty="0" err="1" smtClean="0">
                <a:solidFill>
                  <a:srgbClr val="000000"/>
                </a:solidFill>
                <a:latin typeface="Consolas" panose="020B0609020204030204" pitchFamily="49" charset="0"/>
              </a:rPr>
              <a:t>.get</a:t>
            </a:r>
            <a:r>
              <a:rPr lang="en-US" sz="1200" b="1" dirty="0" smtClean="0">
                <a:solidFill>
                  <a:srgbClr val="000000"/>
                </a:solidFill>
                <a:latin typeface="Consolas" panose="020B0609020204030204" pitchFamily="49" charset="0"/>
              </a:rPr>
              <a:t>(</a:t>
            </a:r>
            <a:r>
              <a:rPr lang="en-US" sz="1200" b="1" dirty="0" err="1" smtClean="0">
                <a:solidFill>
                  <a:srgbClr val="0000C0"/>
                </a:solidFill>
                <a:latin typeface="Consolas" panose="020B0609020204030204" pitchFamily="49" charset="0"/>
              </a:rPr>
              <a:t>baseURL</a:t>
            </a:r>
            <a:r>
              <a:rPr lang="en-US" sz="1200" b="1" dirty="0">
                <a:solidFill>
                  <a:srgbClr val="000000"/>
                </a:solidFill>
                <a:latin typeface="Consolas" panose="020B0609020204030204" pitchFamily="49" charset="0"/>
              </a:rPr>
              <a:t>);</a:t>
            </a:r>
          </a:p>
          <a:p>
            <a:pPr marL="0" indent="0">
              <a:buNone/>
            </a:pPr>
            <a:r>
              <a:rPr lang="en-US" sz="1200" b="1" dirty="0" smtClean="0">
                <a:solidFill>
                  <a:srgbClr val="000000"/>
                </a:solidFill>
                <a:latin typeface="Consolas" panose="020B0609020204030204" pitchFamily="49" charset="0"/>
              </a:rPr>
              <a:t>   }</a:t>
            </a:r>
            <a:endParaRPr lang="en-US" sz="1200" b="1" dirty="0">
              <a:solidFill>
                <a:srgbClr val="000000"/>
              </a:solidFill>
              <a:latin typeface="Consolas" panose="020B0609020204030204" pitchFamily="49" charset="0"/>
            </a:endParaRPr>
          </a:p>
          <a:p>
            <a:pPr marL="0" indent="0">
              <a:buNone/>
            </a:pPr>
            <a:endParaRPr lang="en-US" sz="1200" b="1" dirty="0">
              <a:latin typeface="Consolas" panose="020B0609020204030204" pitchFamily="49" charset="0"/>
            </a:endParaRPr>
          </a:p>
          <a:p>
            <a:pPr marL="0" indent="0">
              <a:buNone/>
            </a:pPr>
            <a:r>
              <a:rPr lang="en-US" sz="1200" b="1" dirty="0" smtClean="0">
                <a:solidFill>
                  <a:srgbClr val="646464"/>
                </a:solidFill>
                <a:latin typeface="Consolas" panose="020B0609020204030204" pitchFamily="49" charset="0"/>
              </a:rPr>
              <a:t>   @</a:t>
            </a:r>
            <a:r>
              <a:rPr lang="en-US" sz="1200" b="1" dirty="0">
                <a:solidFill>
                  <a:srgbClr val="646464"/>
                </a:solidFill>
                <a:latin typeface="Consolas" panose="020B0609020204030204" pitchFamily="49" charset="0"/>
              </a:rPr>
              <a:t>Test</a:t>
            </a:r>
          </a:p>
          <a:p>
            <a:pPr marL="0" indent="0">
              <a:buNone/>
            </a:pP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r>
              <a:rPr lang="en-US" sz="1200" b="1" dirty="0" smtClean="0">
                <a:solidFill>
                  <a:srgbClr val="7F0055"/>
                </a:solidFill>
                <a:latin typeface="Consolas" panose="020B0609020204030204" pitchFamily="49" charset="0"/>
              </a:rPr>
              <a:t>public</a:t>
            </a:r>
            <a:r>
              <a:rPr lang="en-US" sz="1200" b="1"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verifyHomepageTitle</a:t>
            </a:r>
            <a:r>
              <a:rPr lang="en-US" sz="1200" b="1" dirty="0">
                <a:solidFill>
                  <a:srgbClr val="000000"/>
                </a:solidFill>
                <a:latin typeface="Consolas" panose="020B0609020204030204" pitchFamily="49" charset="0"/>
              </a:rPr>
              <a:t>() {</a:t>
            </a:r>
          </a:p>
          <a:p>
            <a:pPr marL="0" indent="0">
              <a:buNone/>
            </a:pPr>
            <a:r>
              <a:rPr lang="en-US" sz="1200" b="1" dirty="0" smtClean="0">
                <a:solidFill>
                  <a:srgbClr val="000000"/>
                </a:solidFill>
                <a:latin typeface="Consolas" panose="020B0609020204030204" pitchFamily="49" charset="0"/>
              </a:rPr>
              <a:t>	String </a:t>
            </a:r>
            <a:r>
              <a:rPr lang="en-US" sz="1200" b="1" dirty="0" err="1">
                <a:solidFill>
                  <a:srgbClr val="6A3E3E"/>
                </a:solidFill>
                <a:latin typeface="Consolas" panose="020B0609020204030204" pitchFamily="49" charset="0"/>
              </a:rPr>
              <a:t>expectedTitle</a:t>
            </a:r>
            <a:r>
              <a:rPr lang="en-US" sz="1200" b="1" dirty="0">
                <a:solidFill>
                  <a:srgbClr val="000000"/>
                </a:solidFill>
                <a:latin typeface="Consolas" panose="020B0609020204030204" pitchFamily="49" charset="0"/>
              </a:rPr>
              <a:t> = </a:t>
            </a:r>
            <a:r>
              <a:rPr lang="en-US" sz="1200" b="1" dirty="0">
                <a:solidFill>
                  <a:srgbClr val="2A00FF"/>
                </a:solidFill>
                <a:latin typeface="Consolas" panose="020B0609020204030204" pitchFamily="49" charset="0"/>
              </a:rPr>
              <a:t>"My HCL Login"</a:t>
            </a:r>
            <a:r>
              <a:rPr lang="en-US" sz="1200" b="1" dirty="0">
                <a:solidFill>
                  <a:srgbClr val="000000"/>
                </a:solidFill>
                <a:latin typeface="Consolas" panose="020B0609020204030204" pitchFamily="49" charset="0"/>
              </a:rPr>
              <a:t>;</a:t>
            </a:r>
          </a:p>
          <a:p>
            <a:pPr marL="0" indent="0">
              <a:buNone/>
            </a:pPr>
            <a:r>
              <a:rPr lang="en-US" sz="1200" b="1" dirty="0" smtClean="0">
                <a:solidFill>
                  <a:srgbClr val="000000"/>
                </a:solidFill>
                <a:latin typeface="Consolas" panose="020B0609020204030204" pitchFamily="49" charset="0"/>
              </a:rPr>
              <a:t>	String </a:t>
            </a:r>
            <a:r>
              <a:rPr lang="en-US" sz="1200" b="1" dirty="0" err="1">
                <a:solidFill>
                  <a:srgbClr val="6A3E3E"/>
                </a:solidFill>
                <a:latin typeface="Consolas" panose="020B0609020204030204" pitchFamily="49" charset="0"/>
              </a:rPr>
              <a:t>actualTitle</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myhcl_WD</a:t>
            </a:r>
            <a:r>
              <a:rPr lang="en-US" sz="1200" b="1" dirty="0" err="1">
                <a:solidFill>
                  <a:srgbClr val="000000"/>
                </a:solidFill>
                <a:latin typeface="Consolas" panose="020B0609020204030204" pitchFamily="49" charset="0"/>
              </a:rPr>
              <a:t>.getTitle</a:t>
            </a:r>
            <a:r>
              <a:rPr lang="en-US" sz="1200" b="1" dirty="0">
                <a:solidFill>
                  <a:srgbClr val="000000"/>
                </a:solidFill>
                <a:latin typeface="Consolas" panose="020B0609020204030204" pitchFamily="49" charset="0"/>
              </a:rPr>
              <a:t>();</a:t>
            </a:r>
          </a:p>
          <a:p>
            <a:pPr marL="0" indent="0">
              <a:buNone/>
            </a:pPr>
            <a:r>
              <a:rPr lang="en-US" sz="1200" b="1" dirty="0" smtClean="0">
                <a:solidFill>
                  <a:srgbClr val="000000"/>
                </a:solidFill>
                <a:latin typeface="Consolas" panose="020B0609020204030204" pitchFamily="49" charset="0"/>
              </a:rPr>
              <a:t>	</a:t>
            </a:r>
            <a:r>
              <a:rPr lang="en-US" sz="1200" b="1" dirty="0" err="1" smtClean="0">
                <a:solidFill>
                  <a:srgbClr val="000000"/>
                </a:solidFill>
                <a:latin typeface="Consolas" panose="020B0609020204030204" pitchFamily="49" charset="0"/>
              </a:rPr>
              <a:t>Assert.</a:t>
            </a:r>
            <a:r>
              <a:rPr lang="en-US" sz="1200" b="1" i="1" dirty="0" err="1" smtClean="0">
                <a:solidFill>
                  <a:srgbClr val="000000"/>
                </a:solidFill>
                <a:latin typeface="Consolas" panose="020B0609020204030204" pitchFamily="49" charset="0"/>
              </a:rPr>
              <a:t>assertEquals</a:t>
            </a:r>
            <a:r>
              <a:rPr lang="en-US" sz="1200" b="1" i="1" dirty="0" smtClean="0">
                <a:solidFill>
                  <a:srgbClr val="000000"/>
                </a:solidFill>
                <a:latin typeface="Consolas" panose="020B0609020204030204" pitchFamily="49" charset="0"/>
              </a:rPr>
              <a:t>(</a:t>
            </a:r>
            <a:r>
              <a:rPr lang="en-US" sz="1200" b="1" i="1" dirty="0" err="1" smtClean="0">
                <a:solidFill>
                  <a:srgbClr val="6A3E3E"/>
                </a:solidFill>
                <a:latin typeface="Consolas" panose="020B0609020204030204" pitchFamily="49" charset="0"/>
              </a:rPr>
              <a:t>actualTitle</a:t>
            </a:r>
            <a:r>
              <a:rPr lang="en-US" sz="1200" b="1" i="1" dirty="0">
                <a:solidFill>
                  <a:srgbClr val="000000"/>
                </a:solidFill>
                <a:latin typeface="Consolas" panose="020B0609020204030204" pitchFamily="49" charset="0"/>
              </a:rPr>
              <a:t>, </a:t>
            </a:r>
            <a:r>
              <a:rPr lang="en-US" sz="1200" b="1" i="1" dirty="0" err="1">
                <a:solidFill>
                  <a:srgbClr val="6A3E3E"/>
                </a:solidFill>
                <a:latin typeface="Consolas" panose="020B0609020204030204" pitchFamily="49" charset="0"/>
              </a:rPr>
              <a:t>expectedTitle</a:t>
            </a:r>
            <a:r>
              <a:rPr lang="en-US" sz="1200" b="1" i="1" dirty="0">
                <a:solidFill>
                  <a:srgbClr val="000000"/>
                </a:solidFill>
                <a:latin typeface="Consolas" panose="020B0609020204030204" pitchFamily="49" charset="0"/>
              </a:rPr>
              <a:t>);</a:t>
            </a:r>
          </a:p>
          <a:p>
            <a:pPr marL="0" indent="0">
              <a:buNone/>
            </a:pP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endParaRPr lang="en-US" sz="1200" b="1" dirty="0">
              <a:solidFill>
                <a:srgbClr val="000000"/>
              </a:solidFill>
              <a:latin typeface="Consolas" panose="020B0609020204030204" pitchFamily="49" charset="0"/>
            </a:endParaRPr>
          </a:p>
          <a:p>
            <a:pPr marL="0" indent="0">
              <a:buNone/>
            </a:pPr>
            <a:endParaRPr lang="en-US" sz="1200" b="1" dirty="0">
              <a:latin typeface="Consolas" panose="020B0609020204030204" pitchFamily="49" charset="0"/>
            </a:endParaRPr>
          </a:p>
          <a:p>
            <a:pPr marL="0" indent="0">
              <a:buNone/>
            </a:pPr>
            <a:r>
              <a:rPr lang="en-US" sz="1200" b="1" dirty="0" smtClean="0">
                <a:solidFill>
                  <a:srgbClr val="646464"/>
                </a:solidFill>
                <a:latin typeface="Consolas" panose="020B0609020204030204" pitchFamily="49" charset="0"/>
              </a:rPr>
              <a:t>   @</a:t>
            </a:r>
            <a:r>
              <a:rPr lang="en-US" sz="1200" b="1" dirty="0" err="1">
                <a:solidFill>
                  <a:srgbClr val="646464"/>
                </a:solidFill>
                <a:latin typeface="Consolas" panose="020B0609020204030204" pitchFamily="49" charset="0"/>
              </a:rPr>
              <a:t>AfterTest</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//will be executed after the test case</a:t>
            </a:r>
          </a:p>
          <a:p>
            <a:pPr marL="0" indent="0">
              <a:buNone/>
            </a:pPr>
            <a:r>
              <a:rPr lang="en-US" sz="1200" b="1" dirty="0">
                <a:solidFill>
                  <a:srgbClr val="7F0055"/>
                </a:solidFill>
                <a:latin typeface="Consolas" panose="020B0609020204030204" pitchFamily="49" charset="0"/>
              </a:rPr>
              <a:t> </a:t>
            </a: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terminateBrowser</a:t>
            </a:r>
            <a:r>
              <a:rPr lang="en-US" sz="1200" b="1" dirty="0">
                <a:solidFill>
                  <a:srgbClr val="000000"/>
                </a:solidFill>
                <a:latin typeface="Consolas" panose="020B0609020204030204" pitchFamily="49" charset="0"/>
              </a:rPr>
              <a:t>() {</a:t>
            </a:r>
          </a:p>
          <a:p>
            <a:pPr marL="0" indent="0">
              <a:buNone/>
            </a:pPr>
            <a:r>
              <a:rPr lang="en-US" sz="1200" b="1" dirty="0" smtClean="0">
                <a:solidFill>
                  <a:srgbClr val="000000"/>
                </a:solidFill>
                <a:latin typeface="Consolas" panose="020B0609020204030204" pitchFamily="49" charset="0"/>
              </a:rPr>
              <a:t>	</a:t>
            </a:r>
            <a:r>
              <a:rPr lang="en-US" sz="1200" b="1" dirty="0" err="1" smtClean="0">
                <a:solidFill>
                  <a:srgbClr val="000000"/>
                </a:solidFill>
                <a:latin typeface="Consolas" panose="020B0609020204030204" pitchFamily="49" charset="0"/>
              </a:rPr>
              <a:t>System.</a:t>
            </a:r>
            <a:r>
              <a:rPr lang="en-US" sz="1200" b="1" i="1" dirty="0" err="1" smtClean="0">
                <a:solidFill>
                  <a:srgbClr val="0000C0"/>
                </a:solidFill>
                <a:latin typeface="Consolas" panose="020B0609020204030204" pitchFamily="49" charset="0"/>
              </a:rPr>
              <a:t>out</a:t>
            </a:r>
            <a:r>
              <a:rPr lang="en-US" sz="1200" b="1" i="1" dirty="0" err="1" smtClean="0">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"Executed after the test case"</a:t>
            </a:r>
            <a:r>
              <a:rPr lang="en-US" sz="1200" b="1" i="1" dirty="0">
                <a:solidFill>
                  <a:srgbClr val="000000"/>
                </a:solidFill>
                <a:latin typeface="Consolas" panose="020B0609020204030204" pitchFamily="49" charset="0"/>
              </a:rPr>
              <a:t>);</a:t>
            </a:r>
          </a:p>
          <a:p>
            <a:pPr marL="0" indent="0">
              <a:buNone/>
            </a:pPr>
            <a:r>
              <a:rPr lang="en-US" sz="1200" b="1" dirty="0" smtClean="0">
                <a:solidFill>
                  <a:srgbClr val="0000C0"/>
                </a:solidFill>
                <a:latin typeface="Consolas" panose="020B0609020204030204" pitchFamily="49" charset="0"/>
              </a:rPr>
              <a:t>	</a:t>
            </a:r>
            <a:r>
              <a:rPr lang="en-US" sz="1200" b="1" dirty="0" err="1" smtClean="0">
                <a:solidFill>
                  <a:srgbClr val="0000C0"/>
                </a:solidFill>
                <a:latin typeface="Consolas" panose="020B0609020204030204" pitchFamily="49" charset="0"/>
              </a:rPr>
              <a:t>myhcl_WD</a:t>
            </a:r>
            <a:r>
              <a:rPr lang="en-US" sz="1200" b="1" dirty="0" err="1" smtClean="0">
                <a:solidFill>
                  <a:srgbClr val="000000"/>
                </a:solidFill>
                <a:latin typeface="Consolas" panose="020B0609020204030204" pitchFamily="49" charset="0"/>
              </a:rPr>
              <a:t>.quit</a:t>
            </a:r>
            <a:r>
              <a:rPr lang="en-US" sz="1200" b="1" dirty="0">
                <a:solidFill>
                  <a:srgbClr val="000000"/>
                </a:solidFill>
                <a:latin typeface="Consolas" panose="020B0609020204030204" pitchFamily="49" charset="0"/>
              </a:rPr>
              <a:t>();</a:t>
            </a:r>
          </a:p>
          <a:p>
            <a:pPr marL="0" indent="0">
              <a:buNone/>
            </a:pP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endParaRPr lang="en-US" sz="1200" b="1" dirty="0">
              <a:solidFill>
                <a:srgbClr val="000000"/>
              </a:solidFill>
              <a:latin typeface="Consolas" panose="020B0609020204030204" pitchFamily="49" charset="0"/>
            </a:endParaRPr>
          </a:p>
          <a:p>
            <a:pPr marL="0" indent="0">
              <a:buNone/>
            </a:pPr>
            <a:endParaRPr lang="en-US" sz="1200" b="1" dirty="0">
              <a:latin typeface="Consolas" panose="020B0609020204030204" pitchFamily="49" charset="0"/>
            </a:endParaRPr>
          </a:p>
          <a:p>
            <a:pPr marL="0" indent="0">
              <a:buNone/>
            </a:pPr>
            <a:r>
              <a:rPr lang="en-US" sz="1200" b="1" dirty="0">
                <a:solidFill>
                  <a:srgbClr val="000000"/>
                </a:solidFill>
                <a:latin typeface="Consolas" panose="020B0609020204030204" pitchFamily="49" charset="0"/>
              </a:rPr>
              <a:t>}</a:t>
            </a:r>
          </a:p>
          <a:p>
            <a:pPr marL="0" indent="0">
              <a:buNone/>
            </a:pPr>
            <a:endParaRPr lang="en-US" sz="1200" b="1" dirty="0" smtClean="0">
              <a:solidFill>
                <a:srgbClr val="343434"/>
              </a:solidFill>
              <a:latin typeface="Droid Sans"/>
            </a:endParaRPr>
          </a:p>
        </p:txBody>
      </p:sp>
    </p:spTree>
    <p:extLst>
      <p:ext uri="{BB962C8B-B14F-4D97-AF65-F5344CB8AC3E}">
        <p14:creationId xmlns:p14="http://schemas.microsoft.com/office/powerpoint/2010/main" val="2378760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Execution Result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sequence of execution will be </a:t>
            </a:r>
          </a:p>
          <a:p>
            <a:pPr lvl="1"/>
            <a:r>
              <a:rPr lang="en-US" dirty="0" err="1"/>
              <a:t>launchBrowser</a:t>
            </a:r>
            <a:r>
              <a:rPr lang="en-US" dirty="0" smtClean="0"/>
              <a:t>()</a:t>
            </a:r>
          </a:p>
          <a:p>
            <a:pPr lvl="1"/>
            <a:r>
              <a:rPr lang="en-US" dirty="0" err="1" smtClean="0"/>
              <a:t>verifyHomepageTitle</a:t>
            </a:r>
            <a:r>
              <a:rPr lang="en-US" dirty="0" smtClean="0"/>
              <a:t>()</a:t>
            </a:r>
          </a:p>
          <a:p>
            <a:pPr lvl="1"/>
            <a:r>
              <a:rPr lang="en-US" dirty="0" err="1" smtClean="0"/>
              <a:t>terminateBrowser</a:t>
            </a:r>
            <a:endParaRPr lang="en-US" dirty="0" smtClean="0"/>
          </a:p>
          <a:p>
            <a:r>
              <a:rPr lang="en-US" dirty="0" smtClean="0">
                <a:solidFill>
                  <a:srgbClr val="343434"/>
                </a:solidFill>
                <a:latin typeface="Droid Sans"/>
              </a:rPr>
              <a:t>The output will be </a:t>
            </a:r>
          </a:p>
        </p:txBody>
      </p:sp>
      <p:pic>
        <p:nvPicPr>
          <p:cNvPr id="3" name="Picture 2"/>
          <p:cNvPicPr>
            <a:picLocks noChangeAspect="1"/>
          </p:cNvPicPr>
          <p:nvPr/>
        </p:nvPicPr>
        <p:blipFill>
          <a:blip r:embed="rId2"/>
          <a:stretch>
            <a:fillRect/>
          </a:stretch>
        </p:blipFill>
        <p:spPr>
          <a:xfrm>
            <a:off x="1905000" y="4267200"/>
            <a:ext cx="8001000" cy="3200400"/>
          </a:xfrm>
          <a:prstGeom prst="rect">
            <a:avLst/>
          </a:prstGeom>
        </p:spPr>
      </p:pic>
    </p:spTree>
    <p:extLst>
      <p:ext uri="{BB962C8B-B14F-4D97-AF65-F5344CB8AC3E}">
        <p14:creationId xmlns:p14="http://schemas.microsoft.com/office/powerpoint/2010/main" val="2151313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a:t>
            </a:r>
            <a:r>
              <a:rPr lang="en-US" sz="4800" dirty="0" err="1" smtClean="0"/>
              <a:t>BeforeMethod</a:t>
            </a:r>
            <a:r>
              <a:rPr lang="en-US" sz="4800" dirty="0" smtClean="0"/>
              <a:t> - @</a:t>
            </a:r>
            <a:r>
              <a:rPr lang="en-US" sz="4800" dirty="0" err="1" smtClean="0"/>
              <a:t>AfterMethod</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t>
            </a:r>
            <a:r>
              <a:rPr lang="en-US" dirty="0" err="1" smtClean="0">
                <a:solidFill>
                  <a:srgbClr val="343434"/>
                </a:solidFill>
                <a:latin typeface="Droid Sans"/>
              </a:rPr>
              <a:t>BeforeMethod</a:t>
            </a:r>
            <a:r>
              <a:rPr lang="en-US" dirty="0" smtClean="0">
                <a:solidFill>
                  <a:srgbClr val="343434"/>
                </a:solidFill>
                <a:latin typeface="Droid Sans"/>
              </a:rPr>
              <a:t> – </a:t>
            </a:r>
            <a:r>
              <a:rPr lang="en-US" dirty="0"/>
              <a:t>methods under this annotation will be executed </a:t>
            </a:r>
            <a:r>
              <a:rPr lang="en-US" b="1" dirty="0"/>
              <a:t>prior to </a:t>
            </a:r>
            <a:r>
              <a:rPr lang="en-US" b="1" u="sng" dirty="0">
                <a:solidFill>
                  <a:srgbClr val="FF0000"/>
                </a:solidFill>
              </a:rPr>
              <a:t>each</a:t>
            </a:r>
            <a:r>
              <a:rPr lang="en-US" b="1" dirty="0">
                <a:solidFill>
                  <a:srgbClr val="FF0000"/>
                </a:solidFill>
              </a:rPr>
              <a:t> </a:t>
            </a:r>
            <a:r>
              <a:rPr lang="en-US" b="1" dirty="0"/>
              <a:t>method in each test case</a:t>
            </a:r>
            <a:endParaRPr lang="en-US" dirty="0" smtClean="0">
              <a:solidFill>
                <a:srgbClr val="343434"/>
              </a:solidFill>
              <a:latin typeface="Droid Sans"/>
            </a:endParaRPr>
          </a:p>
          <a:p>
            <a:r>
              <a:rPr lang="en-US" dirty="0" smtClean="0">
                <a:solidFill>
                  <a:srgbClr val="343434"/>
                </a:solidFill>
                <a:latin typeface="Droid Sans"/>
              </a:rPr>
              <a:t>@</a:t>
            </a:r>
            <a:r>
              <a:rPr lang="en-US" dirty="0" err="1" smtClean="0">
                <a:solidFill>
                  <a:srgbClr val="343434"/>
                </a:solidFill>
                <a:latin typeface="Droid Sans"/>
              </a:rPr>
              <a:t>AfterMethod</a:t>
            </a:r>
            <a:r>
              <a:rPr lang="en-US" dirty="0" smtClean="0">
                <a:solidFill>
                  <a:srgbClr val="343434"/>
                </a:solidFill>
                <a:latin typeface="Droid Sans"/>
              </a:rPr>
              <a:t> - </a:t>
            </a:r>
            <a:r>
              <a:rPr lang="en-US" dirty="0"/>
              <a:t>methods under this annotation will be executed </a:t>
            </a:r>
            <a:r>
              <a:rPr lang="en-US" b="1" dirty="0"/>
              <a:t>after </a:t>
            </a:r>
            <a:r>
              <a:rPr lang="en-US" b="1" u="sng" dirty="0">
                <a:solidFill>
                  <a:srgbClr val="FF0000"/>
                </a:solidFill>
              </a:rPr>
              <a:t>each</a:t>
            </a:r>
            <a:r>
              <a:rPr lang="en-US" b="1" dirty="0">
                <a:solidFill>
                  <a:srgbClr val="FF0000"/>
                </a:solidFill>
              </a:rPr>
              <a:t> </a:t>
            </a:r>
            <a:r>
              <a:rPr lang="en-US" b="1" dirty="0"/>
              <a:t>method in each test case</a:t>
            </a:r>
            <a:r>
              <a:rPr lang="en-US" dirty="0" smtClean="0"/>
              <a:t>.</a:t>
            </a:r>
          </a:p>
          <a:p>
            <a:r>
              <a:rPr lang="en-US" dirty="0" smtClean="0">
                <a:solidFill>
                  <a:srgbClr val="343434"/>
                </a:solidFill>
                <a:latin typeface="Droid Sans"/>
              </a:rPr>
              <a:t>Let’s look at the following example</a:t>
            </a:r>
          </a:p>
          <a:p>
            <a:r>
              <a:rPr lang="en-US" dirty="0" smtClean="0">
                <a:solidFill>
                  <a:srgbClr val="343434"/>
                </a:solidFill>
                <a:latin typeface="Droid Sans"/>
              </a:rPr>
              <a:t>While coding, you do not need to maintain any sequence of these annotation. </a:t>
            </a:r>
            <a:r>
              <a:rPr lang="en-US" dirty="0" err="1" smtClean="0">
                <a:solidFill>
                  <a:srgbClr val="343434"/>
                </a:solidFill>
                <a:latin typeface="Droid Sans"/>
              </a:rPr>
              <a:t>TestNG</a:t>
            </a:r>
            <a:r>
              <a:rPr lang="en-US" dirty="0" smtClean="0">
                <a:solidFill>
                  <a:srgbClr val="343434"/>
                </a:solidFill>
                <a:latin typeface="Droid Sans"/>
              </a:rPr>
              <a:t> will automatically take care of it.</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3481347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400" dirty="0" smtClean="0"/>
              <a:t>@</a:t>
            </a:r>
            <a:r>
              <a:rPr lang="en-US" sz="4400" dirty="0" err="1" smtClean="0"/>
              <a:t>BeforeMethod</a:t>
            </a:r>
            <a:r>
              <a:rPr lang="en-US" sz="4400" dirty="0" smtClean="0"/>
              <a:t> - @</a:t>
            </a:r>
            <a:r>
              <a:rPr lang="en-US" sz="4400" dirty="0" err="1" smtClean="0"/>
              <a:t>AfterMethod</a:t>
            </a:r>
            <a:r>
              <a:rPr lang="en-US" sz="4400" dirty="0" smtClean="0"/>
              <a:t> -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code as given below will do –</a:t>
            </a:r>
          </a:p>
          <a:p>
            <a:pPr lvl="1"/>
            <a:r>
              <a:rPr lang="en-US" dirty="0" smtClean="0">
                <a:solidFill>
                  <a:srgbClr val="343434"/>
                </a:solidFill>
                <a:latin typeface="Droid Sans"/>
              </a:rPr>
              <a:t>Go to the URL - </a:t>
            </a:r>
            <a:r>
              <a:rPr lang="en-US" dirty="0">
                <a:hlinkClick r:id="rId2"/>
              </a:rPr>
              <a:t>http://newtours.demoaut.com</a:t>
            </a:r>
            <a:r>
              <a:rPr lang="en-US" dirty="0" smtClean="0">
                <a:hlinkClick r:id="rId2"/>
              </a:rPr>
              <a:t>/</a:t>
            </a:r>
            <a:endParaRPr lang="en-US" dirty="0" smtClean="0"/>
          </a:p>
          <a:p>
            <a:pPr lvl="1"/>
            <a:r>
              <a:rPr lang="en-US" dirty="0" smtClean="0">
                <a:solidFill>
                  <a:srgbClr val="343434"/>
                </a:solidFill>
                <a:latin typeface="Droid Sans"/>
              </a:rPr>
              <a:t>Will verify the title of the homepage</a:t>
            </a:r>
          </a:p>
          <a:p>
            <a:pPr lvl="1"/>
            <a:r>
              <a:rPr lang="en-US" dirty="0" smtClean="0">
                <a:solidFill>
                  <a:srgbClr val="343434"/>
                </a:solidFill>
                <a:latin typeface="Droid Sans"/>
              </a:rPr>
              <a:t>Click REGISTER link and will verify the title of the page</a:t>
            </a:r>
          </a:p>
          <a:p>
            <a:pPr lvl="1"/>
            <a:r>
              <a:rPr lang="en-US" dirty="0" smtClean="0">
                <a:solidFill>
                  <a:srgbClr val="343434"/>
                </a:solidFill>
                <a:latin typeface="Droid Sans"/>
              </a:rPr>
              <a:t>Go back to the homepage and will check the title.</a:t>
            </a:r>
          </a:p>
          <a:p>
            <a:pPr lvl="1"/>
            <a:r>
              <a:rPr lang="en-US" dirty="0" smtClean="0">
                <a:solidFill>
                  <a:srgbClr val="343434"/>
                </a:solidFill>
                <a:latin typeface="Droid Sans"/>
              </a:rPr>
              <a:t>Click SUPPORT and check the title</a:t>
            </a:r>
          </a:p>
          <a:p>
            <a:pPr lvl="1"/>
            <a:r>
              <a:rPr lang="en-US" dirty="0" smtClean="0">
                <a:solidFill>
                  <a:srgbClr val="343434"/>
                </a:solidFill>
                <a:latin typeface="Droid Sans"/>
              </a:rPr>
              <a:t>Go to the homepage again and check the title again</a:t>
            </a:r>
            <a:endParaRPr lang="en-US" dirty="0">
              <a:solidFill>
                <a:srgbClr val="343434"/>
              </a:solidFill>
              <a:latin typeface="Droid Sans"/>
            </a:endParaRPr>
          </a:p>
          <a:p>
            <a:pPr marL="731520" lvl="1" indent="0">
              <a:buNone/>
            </a:pPr>
            <a:endParaRPr lang="en-US" dirty="0" smtClean="0">
              <a:solidFill>
                <a:srgbClr val="343434"/>
              </a:solidFill>
              <a:latin typeface="Droid Sans"/>
            </a:endParaRP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3607799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400" dirty="0" smtClean="0"/>
              <a:t>@</a:t>
            </a:r>
            <a:r>
              <a:rPr lang="en-US" sz="4400" dirty="0" err="1" smtClean="0"/>
              <a:t>BeforeMethod</a:t>
            </a:r>
            <a:r>
              <a:rPr lang="en-US" sz="4400" dirty="0" smtClean="0"/>
              <a:t> - @</a:t>
            </a:r>
            <a:r>
              <a:rPr lang="en-US" sz="4400" dirty="0" err="1" smtClean="0"/>
              <a:t>AfterMethod</a:t>
            </a:r>
            <a:r>
              <a:rPr lang="en-US" sz="4400" dirty="0" smtClean="0"/>
              <a:t> -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200" dirty="0">
                <a:solidFill>
                  <a:srgbClr val="7F0055"/>
                </a:solidFill>
                <a:latin typeface="Consolas" panose="020B0609020204030204" pitchFamily="49" charset="0"/>
              </a:rPr>
              <a:t>package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testNGPackage</a:t>
            </a:r>
            <a:r>
              <a:rPr lang="en-US" sz="1200"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org.openqa.selenium.By</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org.openqa.selenium.WebDriver</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org.openqa.selenium.firefox.FirefoxDriver</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org.testng.Assert</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org.testng.annotations.Test</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org.testng.annotations.BeforeMethod</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org.testng.annotations.AfterMethod</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org.testng.annotations.BeforeTest</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org.testng.annotations.AfterTest</a:t>
            </a:r>
            <a:r>
              <a:rPr lang="en-US" sz="1200"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before_afterMethod</a:t>
            </a:r>
            <a:r>
              <a:rPr lang="en-US" sz="1200" dirty="0">
                <a:solidFill>
                  <a:srgbClr val="000000"/>
                </a:solidFill>
                <a:latin typeface="Consolas" panose="020B0609020204030204" pitchFamily="49" charset="0"/>
              </a:rPr>
              <a:t> {</a:t>
            </a:r>
          </a:p>
          <a:p>
            <a:pPr marL="0" indent="0">
              <a:buNone/>
            </a:pP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String </a:t>
            </a:r>
            <a:r>
              <a:rPr lang="en-US" sz="1200" dirty="0" err="1">
                <a:solidFill>
                  <a:srgbClr val="0000C0"/>
                </a:solidFill>
                <a:latin typeface="Consolas" panose="020B0609020204030204" pitchFamily="49" charset="0"/>
              </a:rPr>
              <a:t>baseUrl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"http://newtours.demoaut.com/"</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String </a:t>
            </a:r>
            <a:r>
              <a:rPr lang="en-US" sz="1200" dirty="0">
                <a:solidFill>
                  <a:srgbClr val="0000C0"/>
                </a:solidFill>
                <a:latin typeface="Consolas" panose="020B0609020204030204" pitchFamily="49" charset="0"/>
              </a:rPr>
              <a:t>actual</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null</a:t>
            </a:r>
            <a:r>
              <a:rPr lang="en-US" sz="1200" dirty="0">
                <a:solidFill>
                  <a:srgbClr val="000000"/>
                </a:solidFill>
                <a:latin typeface="Consolas" panose="020B0609020204030204" pitchFamily="49" charset="0"/>
              </a:rPr>
              <a:t>;</a:t>
            </a:r>
          </a:p>
          <a:p>
            <a:pPr marL="0" indent="0">
              <a:buNone/>
            </a:pP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String </a:t>
            </a:r>
            <a:r>
              <a:rPr lang="en-US" sz="1200" dirty="0">
                <a:solidFill>
                  <a:srgbClr val="0000C0"/>
                </a:solidFill>
                <a:latin typeface="Consolas" panose="020B0609020204030204" pitchFamily="49" charset="0"/>
              </a:rPr>
              <a:t>expected</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null</a:t>
            </a:r>
            <a:r>
              <a:rPr lang="en-US" sz="1200" dirty="0">
                <a:solidFill>
                  <a:srgbClr val="000000"/>
                </a:solidFill>
                <a:latin typeface="Consolas" panose="020B0609020204030204" pitchFamily="49" charset="0"/>
              </a:rPr>
              <a:t>; </a:t>
            </a:r>
          </a:p>
          <a:p>
            <a:pPr marL="0" indent="0">
              <a:buNone/>
            </a:pP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WebDriver</a:t>
            </a:r>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driver</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FirefoxDriver</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a:t>
            </a:r>
            <a:r>
              <a:rPr lang="en-US" sz="1200" dirty="0" err="1">
                <a:solidFill>
                  <a:srgbClr val="646464"/>
                </a:solidFill>
                <a:latin typeface="Consolas" panose="020B0609020204030204" pitchFamily="49" charset="0"/>
              </a:rPr>
              <a:t>BeforeTest</a:t>
            </a:r>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will be executed first</a:t>
            </a:r>
          </a:p>
          <a:p>
            <a:pPr marL="0" indent="0">
              <a:buNone/>
            </a:pP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launchBrowser</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driver</a:t>
            </a:r>
            <a:r>
              <a:rPr lang="en-US" sz="1200" dirty="0" err="1">
                <a:solidFill>
                  <a:srgbClr val="000000"/>
                </a:solidFill>
                <a:latin typeface="Consolas" panose="020B0609020204030204" pitchFamily="49" charset="0"/>
              </a:rPr>
              <a:t>.get</a:t>
            </a:r>
            <a:r>
              <a:rPr lang="en-US" sz="1200" dirty="0">
                <a:solidFill>
                  <a:srgbClr val="000000"/>
                </a:solidFill>
                <a:latin typeface="Consolas" panose="020B0609020204030204" pitchFamily="49" charset="0"/>
              </a:rPr>
              <a:t>(</a:t>
            </a:r>
            <a:r>
              <a:rPr lang="en-US" sz="1200" dirty="0" err="1">
                <a:solidFill>
                  <a:srgbClr val="0000C0"/>
                </a:solidFill>
                <a:latin typeface="Consolas" panose="020B0609020204030204" pitchFamily="49" charset="0"/>
              </a:rPr>
              <a:t>baseUrl</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a:t>
            </a:r>
            <a:r>
              <a:rPr lang="en-US" sz="1200" dirty="0" err="1">
                <a:solidFill>
                  <a:srgbClr val="646464"/>
                </a:solidFill>
                <a:latin typeface="Consolas" panose="020B0609020204030204" pitchFamily="49" charset="0"/>
              </a:rPr>
              <a:t>BeforeMethod</a:t>
            </a:r>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will be executed before executing any method</a:t>
            </a:r>
          </a:p>
          <a:p>
            <a:pPr marL="0" indent="0">
              <a:buNone/>
            </a:pP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verifyHomePageTitle</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expected</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"Welcome: Mercury Tours"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actual</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driver</a:t>
            </a:r>
            <a:r>
              <a:rPr lang="en-US" sz="1200" dirty="0" err="1">
                <a:solidFill>
                  <a:srgbClr val="000000"/>
                </a:solidFill>
                <a:latin typeface="Consolas" panose="020B0609020204030204" pitchFamily="49" charset="0"/>
              </a:rPr>
              <a:t>.getTitle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Assert.</a:t>
            </a:r>
            <a:r>
              <a:rPr lang="en-US" sz="1200" i="1" dirty="0" err="1">
                <a:solidFill>
                  <a:srgbClr val="000000"/>
                </a:solidFill>
                <a:latin typeface="Consolas" panose="020B0609020204030204" pitchFamily="49" charset="0"/>
              </a:rPr>
              <a:t>assertEquals</a:t>
            </a:r>
            <a:r>
              <a:rPr lang="en-US" sz="1200" i="1" dirty="0">
                <a:solidFill>
                  <a:srgbClr val="000000"/>
                </a:solidFill>
                <a:latin typeface="Consolas" panose="020B0609020204030204" pitchFamily="49" charset="0"/>
              </a:rPr>
              <a:t>(</a:t>
            </a:r>
            <a:r>
              <a:rPr lang="en-US" sz="1200" i="1" dirty="0">
                <a:solidFill>
                  <a:srgbClr val="0000C0"/>
                </a:solidFill>
                <a:latin typeface="Consolas" panose="020B0609020204030204" pitchFamily="49" charset="0"/>
              </a:rPr>
              <a:t>actual</a:t>
            </a:r>
            <a:r>
              <a:rPr lang="en-US" sz="1200" i="1" dirty="0">
                <a:solidFill>
                  <a:srgbClr val="000000"/>
                </a:solidFill>
                <a:latin typeface="Consolas" panose="020B0609020204030204" pitchFamily="49" charset="0"/>
              </a:rPr>
              <a:t>, </a:t>
            </a:r>
            <a:r>
              <a:rPr lang="en-US" sz="1200" i="1" dirty="0">
                <a:solidFill>
                  <a:srgbClr val="0000C0"/>
                </a:solidFill>
                <a:latin typeface="Consolas" panose="020B0609020204030204" pitchFamily="49" charset="0"/>
              </a:rPr>
              <a:t>expected</a:t>
            </a:r>
            <a:r>
              <a:rPr lang="en-US" sz="1200" i="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endParaRPr lang="en-US" sz="1200" dirty="0" smtClean="0">
              <a:solidFill>
                <a:srgbClr val="343434"/>
              </a:solidFill>
              <a:latin typeface="Droid Sans"/>
            </a:endParaRPr>
          </a:p>
        </p:txBody>
      </p:sp>
    </p:spTree>
    <p:extLst>
      <p:ext uri="{BB962C8B-B14F-4D97-AF65-F5344CB8AC3E}">
        <p14:creationId xmlns:p14="http://schemas.microsoft.com/office/powerpoint/2010/main" val="1457284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400" dirty="0" smtClean="0"/>
              <a:t>@</a:t>
            </a:r>
            <a:r>
              <a:rPr lang="en-US" sz="4400" dirty="0" err="1" smtClean="0"/>
              <a:t>BeforeMethod</a:t>
            </a:r>
            <a:r>
              <a:rPr lang="en-US" sz="4400" dirty="0" smtClean="0"/>
              <a:t> - @</a:t>
            </a:r>
            <a:r>
              <a:rPr lang="en-US" sz="4400" dirty="0" err="1" smtClean="0"/>
              <a:t>AfterMethod</a:t>
            </a:r>
            <a:r>
              <a:rPr lang="en-US" sz="4400" dirty="0" smtClean="0"/>
              <a:t> -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400" b="1" dirty="0">
                <a:solidFill>
                  <a:srgbClr val="000000"/>
                </a:solidFill>
                <a:latin typeface="Consolas" panose="020B0609020204030204" pitchFamily="49" charset="0"/>
              </a:rPr>
              <a:t> </a:t>
            </a:r>
            <a:r>
              <a:rPr lang="en-US" sz="1400" b="1" dirty="0">
                <a:solidFill>
                  <a:srgbClr val="646464"/>
                </a:solidFill>
                <a:latin typeface="Consolas" panose="020B0609020204030204" pitchFamily="49" charset="0"/>
              </a:rPr>
              <a:t>@Test</a:t>
            </a:r>
            <a:r>
              <a:rPr lang="en-US" sz="1400" b="1" dirty="0">
                <a:solidFill>
                  <a:srgbClr val="000000"/>
                </a:solidFill>
                <a:latin typeface="Consolas" panose="020B0609020204030204" pitchFamily="49" charset="0"/>
              </a:rPr>
              <a:t>(priority = 0) </a:t>
            </a:r>
            <a:r>
              <a:rPr lang="en-US" sz="1400" b="1" dirty="0">
                <a:solidFill>
                  <a:srgbClr val="3F7F5F"/>
                </a:solidFill>
                <a:latin typeface="Consolas" panose="020B0609020204030204" pitchFamily="49" charset="0"/>
              </a:rPr>
              <a:t>// First Test Case to check the home page title</a:t>
            </a:r>
          </a:p>
          <a:p>
            <a:pPr marL="0" indent="0">
              <a:buNone/>
            </a:pP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register() {</a:t>
            </a:r>
          </a:p>
          <a:p>
            <a:pPr marL="0" indent="0">
              <a:buNone/>
            </a:pP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.findElement</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By.</a:t>
            </a:r>
            <a:r>
              <a:rPr lang="en-US" sz="1400" b="1" i="1" dirty="0" err="1">
                <a:solidFill>
                  <a:srgbClr val="000000"/>
                </a:solidFill>
                <a:latin typeface="Consolas" panose="020B0609020204030204" pitchFamily="49" charset="0"/>
              </a:rPr>
              <a:t>linkText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"REGISTER"</a:t>
            </a:r>
            <a:r>
              <a:rPr lang="en-US" sz="1400" b="1" i="1" dirty="0">
                <a:solidFill>
                  <a:srgbClr val="000000"/>
                </a:solidFill>
                <a:latin typeface="Consolas" panose="020B0609020204030204" pitchFamily="49" charset="0"/>
              </a:rPr>
              <a:t>)).click();</a:t>
            </a:r>
          </a:p>
          <a:p>
            <a:pPr marL="0" indent="0">
              <a:buNone/>
            </a:pP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expected</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"Register: Mercury Tours"</a:t>
            </a:r>
            <a:r>
              <a:rPr lang="en-US" sz="1400" b="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actual</a:t>
            </a:r>
            <a:r>
              <a:rPr lang="en-US" sz="1400" b="1" dirty="0">
                <a:solidFill>
                  <a:srgbClr val="000000"/>
                </a:solidFill>
                <a:latin typeface="Consolas" panose="020B0609020204030204" pitchFamily="49" charset="0"/>
              </a:rPr>
              <a:t> =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.getTitle</a:t>
            </a:r>
            <a:r>
              <a:rPr lang="en-US" sz="1400" b="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Assert.</a:t>
            </a:r>
            <a:r>
              <a:rPr lang="en-US" sz="1400" b="1" i="1" dirty="0" err="1">
                <a:solidFill>
                  <a:srgbClr val="000000"/>
                </a:solidFill>
                <a:latin typeface="Consolas" panose="020B0609020204030204" pitchFamily="49" charset="0"/>
              </a:rPr>
              <a:t>assertEquals</a:t>
            </a:r>
            <a:r>
              <a:rPr lang="en-US" sz="1400" b="1"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actual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expected</a:t>
            </a:r>
            <a:r>
              <a:rPr lang="en-US" sz="1400" b="1" i="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646464"/>
                </a:solidFill>
                <a:latin typeface="Consolas" panose="020B0609020204030204" pitchFamily="49" charset="0"/>
              </a:rPr>
              <a:t>@Test</a:t>
            </a:r>
            <a:r>
              <a:rPr lang="en-US" sz="1400" b="1" dirty="0">
                <a:solidFill>
                  <a:srgbClr val="000000"/>
                </a:solidFill>
                <a:latin typeface="Consolas" panose="020B0609020204030204" pitchFamily="49" charset="0"/>
              </a:rPr>
              <a:t>(priority = 1) </a:t>
            </a:r>
            <a:r>
              <a:rPr lang="en-US" sz="1400" b="1" dirty="0">
                <a:solidFill>
                  <a:srgbClr val="3F7F5F"/>
                </a:solidFill>
                <a:latin typeface="Consolas" panose="020B0609020204030204" pitchFamily="49" charset="0"/>
              </a:rPr>
              <a:t>// Second Test Case to check the title of Support page</a:t>
            </a:r>
          </a:p>
          <a:p>
            <a:pPr marL="0" indent="0">
              <a:buNone/>
            </a:pP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support(){</a:t>
            </a:r>
          </a:p>
          <a:p>
            <a:pPr marL="0" indent="0">
              <a:buNone/>
            </a:pP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.findElement</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By.</a:t>
            </a:r>
            <a:r>
              <a:rPr lang="en-US" sz="1400" b="1" i="1" dirty="0" err="1">
                <a:solidFill>
                  <a:srgbClr val="000000"/>
                </a:solidFill>
                <a:latin typeface="Consolas" panose="020B0609020204030204" pitchFamily="49" charset="0"/>
              </a:rPr>
              <a:t>linkText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"SUPPORT"</a:t>
            </a:r>
            <a:r>
              <a:rPr lang="en-US" sz="1400" b="1" i="1" dirty="0">
                <a:solidFill>
                  <a:srgbClr val="000000"/>
                </a:solidFill>
                <a:latin typeface="Consolas" panose="020B0609020204030204" pitchFamily="49" charset="0"/>
              </a:rPr>
              <a:t>)).click();</a:t>
            </a:r>
          </a:p>
          <a:p>
            <a:pPr marL="0" indent="0">
              <a:buNone/>
            </a:pP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expected</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"Under Construction: Mercury Tours"</a:t>
            </a:r>
            <a:r>
              <a:rPr lang="en-US" sz="1400" b="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actual</a:t>
            </a:r>
            <a:r>
              <a:rPr lang="en-US" sz="1400" b="1" dirty="0">
                <a:solidFill>
                  <a:srgbClr val="000000"/>
                </a:solidFill>
                <a:latin typeface="Consolas" panose="020B0609020204030204" pitchFamily="49" charset="0"/>
              </a:rPr>
              <a:t> =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.getTitle</a:t>
            </a:r>
            <a:r>
              <a:rPr lang="en-US" sz="1400" b="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Assert.</a:t>
            </a:r>
            <a:r>
              <a:rPr lang="en-US" sz="1400" b="1" i="1" dirty="0" err="1">
                <a:solidFill>
                  <a:srgbClr val="000000"/>
                </a:solidFill>
                <a:latin typeface="Consolas" panose="020B0609020204030204" pitchFamily="49" charset="0"/>
              </a:rPr>
              <a:t>assertEquals</a:t>
            </a:r>
            <a:r>
              <a:rPr lang="en-US" sz="1400" b="1"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actual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expected</a:t>
            </a:r>
            <a:r>
              <a:rPr lang="en-US" sz="1400" b="1" i="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p>
          <a:p>
            <a:pPr marL="0" indent="0">
              <a:buNone/>
            </a:pPr>
            <a:endParaRPr lang="en-US" sz="1400" b="1" dirty="0">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646464"/>
                </a:solidFill>
                <a:latin typeface="Consolas" panose="020B0609020204030204" pitchFamily="49" charset="0"/>
              </a:rPr>
              <a:t>@</a:t>
            </a:r>
            <a:r>
              <a:rPr lang="en-US" sz="1400" b="1" dirty="0" err="1">
                <a:solidFill>
                  <a:srgbClr val="646464"/>
                </a:solidFill>
                <a:latin typeface="Consolas" panose="020B0609020204030204" pitchFamily="49" charset="0"/>
              </a:rPr>
              <a:t>AfterMethod</a:t>
            </a:r>
            <a:r>
              <a:rPr lang="en-US" sz="1400" b="1" dirty="0">
                <a:solidFill>
                  <a:srgbClr val="000000"/>
                </a:solidFill>
                <a:latin typeface="Consolas" panose="020B0609020204030204" pitchFamily="49" charset="0"/>
              </a:rPr>
              <a:t> </a:t>
            </a:r>
            <a:r>
              <a:rPr lang="en-US" sz="1400" b="1" dirty="0">
                <a:solidFill>
                  <a:srgbClr val="3F7F5F"/>
                </a:solidFill>
                <a:latin typeface="Consolas" panose="020B0609020204030204" pitchFamily="49" charset="0"/>
              </a:rPr>
              <a:t>// will be executed after every test case</a:t>
            </a:r>
          </a:p>
          <a:p>
            <a:pPr marL="0" indent="0">
              <a:buNone/>
            </a:pP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goBackToHomePage</a:t>
            </a: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.findElement</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By.</a:t>
            </a:r>
            <a:r>
              <a:rPr lang="en-US" sz="1400" b="1" i="1" dirty="0" err="1">
                <a:solidFill>
                  <a:srgbClr val="000000"/>
                </a:solidFill>
                <a:latin typeface="Consolas" panose="020B0609020204030204" pitchFamily="49" charset="0"/>
              </a:rPr>
              <a:t>linkText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"Home"</a:t>
            </a:r>
            <a:r>
              <a:rPr lang="en-US" sz="1400" b="1" i="1" dirty="0">
                <a:solidFill>
                  <a:srgbClr val="000000"/>
                </a:solidFill>
                <a:latin typeface="Consolas" panose="020B0609020204030204" pitchFamily="49" charset="0"/>
              </a:rPr>
              <a:t>)).click();</a:t>
            </a:r>
          </a:p>
          <a:p>
            <a:pPr marL="0" indent="0">
              <a:buNone/>
            </a:pP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p>
          <a:p>
            <a:pPr marL="0" indent="0">
              <a:buNone/>
            </a:pPr>
            <a:endParaRPr lang="en-US" sz="1400" b="1" dirty="0">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646464"/>
                </a:solidFill>
                <a:latin typeface="Consolas" panose="020B0609020204030204" pitchFamily="49" charset="0"/>
              </a:rPr>
              <a:t>@</a:t>
            </a:r>
            <a:r>
              <a:rPr lang="en-US" sz="1400" b="1" dirty="0" err="1">
                <a:solidFill>
                  <a:srgbClr val="646464"/>
                </a:solidFill>
                <a:latin typeface="Consolas" panose="020B0609020204030204" pitchFamily="49" charset="0"/>
              </a:rPr>
              <a:t>AfterTest</a:t>
            </a:r>
            <a:r>
              <a:rPr lang="en-US" sz="1400" b="1" dirty="0">
                <a:solidFill>
                  <a:srgbClr val="000000"/>
                </a:solidFill>
                <a:latin typeface="Consolas" panose="020B0609020204030204" pitchFamily="49" charset="0"/>
              </a:rPr>
              <a:t> </a:t>
            </a:r>
            <a:r>
              <a:rPr lang="en-US" sz="1400" b="1" dirty="0">
                <a:solidFill>
                  <a:srgbClr val="3F7F5F"/>
                </a:solidFill>
                <a:latin typeface="Consolas" panose="020B0609020204030204" pitchFamily="49" charset="0"/>
              </a:rPr>
              <a:t>// will be executed finally after completion of all test cases</a:t>
            </a:r>
          </a:p>
          <a:p>
            <a:pPr marL="0" indent="0">
              <a:buNone/>
            </a:pP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terminateBrowser</a:t>
            </a: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driver</a:t>
            </a:r>
            <a:r>
              <a:rPr lang="en-US" sz="1400" b="1" dirty="0" err="1">
                <a:solidFill>
                  <a:srgbClr val="000000"/>
                </a:solidFill>
                <a:latin typeface="Consolas" panose="020B0609020204030204" pitchFamily="49" charset="0"/>
              </a:rPr>
              <a:t>.quit</a:t>
            </a:r>
            <a:r>
              <a:rPr lang="en-US" sz="1400" b="1" dirty="0">
                <a:solidFill>
                  <a:srgbClr val="000000"/>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p>
          <a:p>
            <a:pPr marL="0" indent="0">
              <a:buNone/>
            </a:pPr>
            <a:endParaRPr lang="en-US" sz="1400" b="1" dirty="0">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a:t>
            </a:r>
            <a:endParaRPr lang="en-US" sz="1400" b="1" dirty="0" smtClean="0">
              <a:solidFill>
                <a:srgbClr val="343434"/>
              </a:solidFill>
              <a:latin typeface="Droid Sans"/>
            </a:endParaRPr>
          </a:p>
        </p:txBody>
      </p:sp>
    </p:spTree>
    <p:extLst>
      <p:ext uri="{BB962C8B-B14F-4D97-AF65-F5344CB8AC3E}">
        <p14:creationId xmlns:p14="http://schemas.microsoft.com/office/powerpoint/2010/main" val="4250968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a:t>
            </a:r>
            <a:r>
              <a:rPr lang="en-US" sz="4800" dirty="0" err="1" smtClean="0"/>
              <a:t>BeforeSuite</a:t>
            </a:r>
            <a:r>
              <a:rPr lang="en-US" sz="4800" dirty="0" smtClean="0"/>
              <a:t> - @</a:t>
            </a:r>
            <a:r>
              <a:rPr lang="en-US" sz="4800" dirty="0" err="1" smtClean="0"/>
              <a:t>AfterSuite</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t>
            </a:r>
            <a:r>
              <a:rPr lang="en-US" dirty="0" err="1" smtClean="0">
                <a:solidFill>
                  <a:srgbClr val="343434"/>
                </a:solidFill>
                <a:latin typeface="Droid Sans"/>
              </a:rPr>
              <a:t>BeforeSuite</a:t>
            </a:r>
            <a:r>
              <a:rPr lang="en-US" dirty="0" smtClean="0">
                <a:solidFill>
                  <a:srgbClr val="343434"/>
                </a:solidFill>
                <a:latin typeface="Droid Sans"/>
              </a:rPr>
              <a:t> – </a:t>
            </a:r>
            <a:r>
              <a:rPr lang="en-US" dirty="0"/>
              <a:t>The annotated method will be run before all tests in this suite have run.</a:t>
            </a:r>
            <a:endParaRPr lang="en-US" dirty="0" smtClean="0">
              <a:solidFill>
                <a:srgbClr val="343434"/>
              </a:solidFill>
              <a:latin typeface="Droid Sans"/>
            </a:endParaRPr>
          </a:p>
          <a:p>
            <a:r>
              <a:rPr lang="en-US" dirty="0" smtClean="0">
                <a:solidFill>
                  <a:srgbClr val="343434"/>
                </a:solidFill>
                <a:latin typeface="Droid Sans"/>
              </a:rPr>
              <a:t>@</a:t>
            </a:r>
            <a:r>
              <a:rPr lang="en-US" dirty="0" err="1" smtClean="0">
                <a:solidFill>
                  <a:srgbClr val="343434"/>
                </a:solidFill>
                <a:latin typeface="Droid Sans"/>
              </a:rPr>
              <a:t>AfterSuite</a:t>
            </a:r>
            <a:r>
              <a:rPr lang="en-US" dirty="0" smtClean="0">
                <a:solidFill>
                  <a:srgbClr val="343434"/>
                </a:solidFill>
                <a:latin typeface="Droid Sans"/>
              </a:rPr>
              <a:t> - </a:t>
            </a:r>
            <a:r>
              <a:rPr lang="en-US" dirty="0"/>
              <a:t>The annotated method will be run after all tests in this suite have run</a:t>
            </a:r>
            <a:r>
              <a:rPr lang="en-US" dirty="0" smtClean="0"/>
              <a:t>.</a:t>
            </a:r>
          </a:p>
          <a:p>
            <a:r>
              <a:rPr lang="en-US" dirty="0" smtClean="0"/>
              <a:t>Let’s check the following code.</a:t>
            </a:r>
          </a:p>
          <a:p>
            <a:r>
              <a:rPr lang="en-US" dirty="0" smtClean="0"/>
              <a:t>We have the @</a:t>
            </a:r>
            <a:r>
              <a:rPr lang="en-US" dirty="0" err="1" smtClean="0"/>
              <a:t>BeforeSuite</a:t>
            </a:r>
            <a:r>
              <a:rPr lang="en-US" dirty="0" smtClean="0"/>
              <a:t> and @</a:t>
            </a:r>
            <a:r>
              <a:rPr lang="en-US" dirty="0" err="1" smtClean="0"/>
              <a:t>AfterSuite</a:t>
            </a:r>
            <a:r>
              <a:rPr lang="en-US" dirty="0" smtClean="0"/>
              <a:t> in </a:t>
            </a:r>
            <a:r>
              <a:rPr lang="en-US" dirty="0"/>
              <a:t>the file - </a:t>
            </a:r>
            <a:r>
              <a:rPr lang="en-US" dirty="0" smtClean="0"/>
              <a:t>testNGAnnot2 </a:t>
            </a:r>
          </a:p>
          <a:p>
            <a:pPr marL="0" indent="0">
              <a:buNone/>
            </a:pPr>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pPr marL="0" indent="0">
              <a:buNone/>
            </a:pPr>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4191000" y="5410200"/>
            <a:ext cx="4248150" cy="2362200"/>
          </a:xfrm>
          <a:prstGeom prst="rect">
            <a:avLst/>
          </a:prstGeom>
        </p:spPr>
      </p:pic>
    </p:spTree>
    <p:extLst>
      <p:ext uri="{BB962C8B-B14F-4D97-AF65-F5344CB8AC3E}">
        <p14:creationId xmlns:p14="http://schemas.microsoft.com/office/powerpoint/2010/main" val="3583950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Code – testNGAnnot1.java</a:t>
            </a:r>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900" b="1" dirty="0">
                <a:solidFill>
                  <a:srgbClr val="7F0055"/>
                </a:solidFill>
                <a:latin typeface="Consolas" panose="020B0609020204030204" pitchFamily="49" charset="0"/>
              </a:rPr>
              <a:t>package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testNGFramework</a:t>
            </a:r>
            <a:r>
              <a:rPr lang="en-US" sz="900" b="1" dirty="0">
                <a:solidFill>
                  <a:srgbClr val="000000"/>
                </a:solidFill>
                <a:latin typeface="Consolas" panose="020B0609020204030204" pitchFamily="49" charset="0"/>
              </a:rPr>
              <a:t>;</a:t>
            </a:r>
          </a:p>
          <a:p>
            <a:pPr marL="0" indent="0">
              <a:buNone/>
            </a:pPr>
            <a:endParaRPr lang="en-US" sz="900" dirty="0">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org.testng.annotations.AfterMethod</a:t>
            </a:r>
            <a:r>
              <a:rPr lang="en-US" sz="900" b="1"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org.testng.annotations.AfterTest</a:t>
            </a:r>
            <a:r>
              <a:rPr lang="en-US" sz="900" b="1"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org.testng.annotations.BeforeMethod</a:t>
            </a:r>
            <a:r>
              <a:rPr lang="en-US" sz="900" b="1"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org.testng.annotations.BeforeTest</a:t>
            </a:r>
            <a:r>
              <a:rPr lang="en-US" sz="900" b="1"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org.testng.annotations.Test</a:t>
            </a:r>
            <a:r>
              <a:rPr lang="en-US" sz="900" b="1"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u="sng" dirty="0" err="1">
                <a:solidFill>
                  <a:srgbClr val="000000"/>
                </a:solidFill>
                <a:latin typeface="Consolas" panose="020B0609020204030204" pitchFamily="49" charset="0"/>
              </a:rPr>
              <a:t>org.testng.annotations.BeforeSuite</a:t>
            </a:r>
            <a:r>
              <a:rPr lang="en-US" sz="900" b="1" u="sng" dirty="0">
                <a:solidFill>
                  <a:srgbClr val="000000"/>
                </a:solidFill>
                <a:latin typeface="Consolas" panose="020B0609020204030204" pitchFamily="49" charset="0"/>
              </a:rPr>
              <a:t>;</a:t>
            </a:r>
          </a:p>
          <a:p>
            <a:pPr marL="0" indent="0">
              <a:buNone/>
            </a:pPr>
            <a:r>
              <a:rPr lang="en-US" sz="900" b="1" dirty="0">
                <a:solidFill>
                  <a:srgbClr val="7F0055"/>
                </a:solidFill>
                <a:latin typeface="Consolas" panose="020B0609020204030204" pitchFamily="49" charset="0"/>
              </a:rPr>
              <a:t>import</a:t>
            </a:r>
            <a:r>
              <a:rPr lang="en-US" sz="900" b="1" dirty="0">
                <a:solidFill>
                  <a:srgbClr val="000000"/>
                </a:solidFill>
                <a:latin typeface="Consolas" panose="020B0609020204030204" pitchFamily="49" charset="0"/>
              </a:rPr>
              <a:t> </a:t>
            </a:r>
            <a:r>
              <a:rPr lang="en-US" sz="900" b="1" u="sng" dirty="0" err="1">
                <a:solidFill>
                  <a:srgbClr val="000000"/>
                </a:solidFill>
                <a:latin typeface="Consolas" panose="020B0609020204030204" pitchFamily="49" charset="0"/>
              </a:rPr>
              <a:t>org.testng.annotations.AfterSuite</a:t>
            </a:r>
            <a:r>
              <a:rPr lang="en-US" sz="900" b="1" u="sng" dirty="0">
                <a:solidFill>
                  <a:srgbClr val="000000"/>
                </a:solidFill>
                <a:latin typeface="Consolas" panose="020B0609020204030204" pitchFamily="49" charset="0"/>
              </a:rPr>
              <a:t>;</a:t>
            </a:r>
          </a:p>
          <a:p>
            <a:pPr marL="0" indent="0">
              <a:buNone/>
            </a:pPr>
            <a:endParaRPr lang="en-US" sz="900" dirty="0">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class</a:t>
            </a:r>
            <a:r>
              <a:rPr lang="en-US" sz="900" b="1" dirty="0">
                <a:solidFill>
                  <a:srgbClr val="000000"/>
                </a:solidFill>
                <a:latin typeface="Consolas" panose="020B0609020204030204" pitchFamily="49" charset="0"/>
              </a:rPr>
              <a:t> testNGAnnot1 {</a:t>
            </a:r>
          </a:p>
          <a:p>
            <a:pPr marL="0" indent="0">
              <a:buNone/>
            </a:pPr>
            <a:endParaRPr lang="en-US" sz="900" dirty="0">
              <a:latin typeface="Consolas" panose="020B0609020204030204" pitchFamily="49" charset="0"/>
            </a:endParaRPr>
          </a:p>
          <a:p>
            <a:pPr marL="0" indent="0">
              <a:buNone/>
            </a:pPr>
            <a:endParaRPr lang="en-US" sz="900" dirty="0">
              <a:latin typeface="Consolas" panose="020B0609020204030204" pitchFamily="49" charset="0"/>
            </a:endParaRPr>
          </a:p>
          <a:p>
            <a:pPr marL="0" indent="0">
              <a:buNone/>
            </a:pPr>
            <a:r>
              <a:rPr lang="en-US" sz="900" dirty="0">
                <a:solidFill>
                  <a:srgbClr val="646464"/>
                </a:solidFill>
                <a:latin typeface="Consolas" panose="020B0609020204030204" pitchFamily="49" charset="0"/>
              </a:rPr>
              <a:t>@</a:t>
            </a:r>
            <a:r>
              <a:rPr lang="en-US" sz="900" dirty="0" err="1">
                <a:solidFill>
                  <a:srgbClr val="646464"/>
                </a:solidFill>
                <a:latin typeface="Consolas" panose="020B0609020204030204" pitchFamily="49" charset="0"/>
              </a:rPr>
              <a:t>BeforeMethod</a:t>
            </a:r>
            <a:endParaRPr lang="en-US" sz="900" dirty="0">
              <a:solidFill>
                <a:srgbClr val="646464"/>
              </a:solidFill>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beforeM</a:t>
            </a:r>
            <a:r>
              <a:rPr lang="en-US" sz="900" b="1" dirty="0">
                <a:solidFill>
                  <a:srgbClr val="000000"/>
                </a:solidFill>
                <a:latin typeface="Consolas" panose="020B0609020204030204" pitchFamily="49" charset="0"/>
              </a:rPr>
              <a:t>(){</a:t>
            </a:r>
          </a:p>
          <a:p>
            <a:pPr marL="0" indent="0">
              <a:buNone/>
            </a:pP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"testNGAnnot1-----Before Method----"</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a:t>
            </a:r>
          </a:p>
          <a:p>
            <a:pPr marL="0" indent="0">
              <a:buNone/>
            </a:pPr>
            <a:r>
              <a:rPr lang="en-US" sz="900" dirty="0">
                <a:solidFill>
                  <a:srgbClr val="646464"/>
                </a:solidFill>
                <a:latin typeface="Consolas" panose="020B0609020204030204" pitchFamily="49" charset="0"/>
              </a:rPr>
              <a:t>@</a:t>
            </a:r>
            <a:r>
              <a:rPr lang="en-US" sz="900" dirty="0" err="1">
                <a:solidFill>
                  <a:srgbClr val="646464"/>
                </a:solidFill>
                <a:latin typeface="Consolas" panose="020B0609020204030204" pitchFamily="49" charset="0"/>
              </a:rPr>
              <a:t>AfterMethod</a:t>
            </a:r>
            <a:endParaRPr lang="en-US" sz="900" dirty="0">
              <a:solidFill>
                <a:srgbClr val="646464"/>
              </a:solidFill>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afterM</a:t>
            </a:r>
            <a:r>
              <a:rPr lang="en-US" sz="900" b="1" dirty="0">
                <a:solidFill>
                  <a:srgbClr val="000000"/>
                </a:solidFill>
                <a:latin typeface="Consolas" panose="020B0609020204030204" pitchFamily="49" charset="0"/>
              </a:rPr>
              <a:t>(){</a:t>
            </a:r>
          </a:p>
          <a:p>
            <a:pPr marL="0" indent="0">
              <a:buNone/>
            </a:pP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"testNGAnnot1-----After method-----"</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a:t>
            </a:r>
          </a:p>
          <a:p>
            <a:pPr marL="0" indent="0">
              <a:buNone/>
            </a:pPr>
            <a:endParaRPr lang="en-US" sz="900" dirty="0">
              <a:latin typeface="Consolas" panose="020B0609020204030204" pitchFamily="49" charset="0"/>
            </a:endParaRPr>
          </a:p>
          <a:p>
            <a:pPr marL="0" indent="0">
              <a:buNone/>
            </a:pPr>
            <a:r>
              <a:rPr lang="en-US" sz="900" dirty="0">
                <a:solidFill>
                  <a:srgbClr val="646464"/>
                </a:solidFill>
                <a:latin typeface="Consolas" panose="020B0609020204030204" pitchFamily="49" charset="0"/>
              </a:rPr>
              <a:t>@</a:t>
            </a:r>
            <a:r>
              <a:rPr lang="en-US" sz="900" dirty="0" err="1">
                <a:solidFill>
                  <a:srgbClr val="646464"/>
                </a:solidFill>
                <a:latin typeface="Consolas" panose="020B0609020204030204" pitchFamily="49" charset="0"/>
              </a:rPr>
              <a:t>BeforeTest</a:t>
            </a:r>
            <a:endParaRPr lang="en-US" sz="900" dirty="0">
              <a:solidFill>
                <a:srgbClr val="646464"/>
              </a:solidFill>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beforeT</a:t>
            </a:r>
            <a:r>
              <a:rPr lang="en-US" sz="900" b="1" dirty="0">
                <a:solidFill>
                  <a:srgbClr val="000000"/>
                </a:solidFill>
                <a:latin typeface="Consolas" panose="020B0609020204030204" pitchFamily="49" charset="0"/>
              </a:rPr>
              <a:t>(){</a:t>
            </a:r>
          </a:p>
          <a:p>
            <a:pPr marL="0" indent="0">
              <a:buNone/>
            </a:pP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"testNGAnnot1----Before Test-----"</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a:t>
            </a:r>
          </a:p>
          <a:p>
            <a:pPr marL="0" indent="0">
              <a:buNone/>
            </a:pPr>
            <a:r>
              <a:rPr lang="en-US" sz="900" dirty="0">
                <a:solidFill>
                  <a:srgbClr val="646464"/>
                </a:solidFill>
                <a:latin typeface="Consolas" panose="020B0609020204030204" pitchFamily="49" charset="0"/>
              </a:rPr>
              <a:t>@</a:t>
            </a:r>
            <a:r>
              <a:rPr lang="en-US" sz="900" dirty="0" err="1">
                <a:solidFill>
                  <a:srgbClr val="646464"/>
                </a:solidFill>
                <a:latin typeface="Consolas" panose="020B0609020204030204" pitchFamily="49" charset="0"/>
              </a:rPr>
              <a:t>AfterTest</a:t>
            </a:r>
            <a:endParaRPr lang="en-US" sz="900" dirty="0">
              <a:solidFill>
                <a:srgbClr val="646464"/>
              </a:solidFill>
              <a:latin typeface="Consolas" panose="020B0609020204030204" pitchFamily="49" charset="0"/>
            </a:endParaRPr>
          </a:p>
          <a:p>
            <a:pPr marL="0" indent="0">
              <a:buNone/>
            </a:pP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afterT</a:t>
            </a:r>
            <a:r>
              <a:rPr lang="en-US" sz="900" b="1" dirty="0">
                <a:solidFill>
                  <a:srgbClr val="000000"/>
                </a:solidFill>
                <a:latin typeface="Consolas" panose="020B0609020204030204" pitchFamily="49" charset="0"/>
              </a:rPr>
              <a:t>(){</a:t>
            </a:r>
          </a:p>
          <a:p>
            <a:pPr marL="0" indent="0">
              <a:buNone/>
            </a:pP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"testNGAnnot1----After Test-----"</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r>
              <a:rPr lang="en-US" sz="900" dirty="0">
                <a:solidFill>
                  <a:srgbClr val="646464"/>
                </a:solidFill>
                <a:latin typeface="Consolas" panose="020B0609020204030204" pitchFamily="49" charset="0"/>
              </a:rPr>
              <a:t>@Test</a:t>
            </a:r>
          </a:p>
          <a:p>
            <a:pPr marL="0" indent="0">
              <a:buNone/>
            </a:pPr>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openBrowser</a:t>
            </a:r>
            <a:r>
              <a:rPr lang="en-US" sz="900" b="1" dirty="0">
                <a:solidFill>
                  <a:srgbClr val="000000"/>
                </a:solidFill>
                <a:latin typeface="Consolas" panose="020B0609020204030204" pitchFamily="49" charset="0"/>
              </a:rPr>
              <a:t>() {</a:t>
            </a:r>
          </a:p>
          <a:p>
            <a:pPr marL="0" indent="0">
              <a:buNone/>
            </a:pP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"testNGAnnot1----This is a test case---Opening browser"</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marL="0" indent="0">
              <a:buNone/>
            </a:pPr>
            <a:r>
              <a:rPr lang="en-US" sz="900" dirty="0">
                <a:solidFill>
                  <a:srgbClr val="000000"/>
                </a:solidFill>
                <a:latin typeface="Consolas" panose="020B0609020204030204" pitchFamily="49" charset="0"/>
              </a:rPr>
              <a:t>  </a:t>
            </a:r>
            <a:r>
              <a:rPr lang="en-US" sz="900" dirty="0">
                <a:solidFill>
                  <a:srgbClr val="646464"/>
                </a:solidFill>
                <a:latin typeface="Consolas" panose="020B0609020204030204" pitchFamily="49" charset="0"/>
              </a:rPr>
              <a:t>@Test</a:t>
            </a:r>
          </a:p>
          <a:p>
            <a:pPr marL="0" indent="0">
              <a:buNone/>
            </a:pPr>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closeBrowser</a:t>
            </a:r>
            <a:r>
              <a:rPr lang="en-US" sz="900" b="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System.</a:t>
            </a:r>
            <a:r>
              <a:rPr lang="en-US" sz="900" b="1" i="1" dirty="0" err="1">
                <a:solidFill>
                  <a:srgbClr val="0000C0"/>
                </a:solidFill>
                <a:latin typeface="Consolas" panose="020B0609020204030204" pitchFamily="49" charset="0"/>
              </a:rPr>
              <a:t>out</a:t>
            </a:r>
            <a:r>
              <a:rPr lang="en-US" sz="900" b="1" i="1" dirty="0" err="1">
                <a:solidFill>
                  <a:srgbClr val="000000"/>
                </a:solidFill>
                <a:latin typeface="Consolas" panose="020B0609020204030204" pitchFamily="49" charset="0"/>
              </a:rPr>
              <a:t>.println</a:t>
            </a:r>
            <a:r>
              <a:rPr lang="en-US" sz="900" b="1" i="1" dirty="0">
                <a:solidFill>
                  <a:srgbClr val="000000"/>
                </a:solidFill>
                <a:latin typeface="Consolas" panose="020B0609020204030204" pitchFamily="49" charset="0"/>
              </a:rPr>
              <a:t>(</a:t>
            </a:r>
            <a:r>
              <a:rPr lang="en-US" sz="900" b="1" i="1" dirty="0">
                <a:solidFill>
                  <a:srgbClr val="2A00FF"/>
                </a:solidFill>
                <a:latin typeface="Consolas" panose="020B0609020204030204" pitchFamily="49" charset="0"/>
              </a:rPr>
              <a:t>"testNGAnnot1----This is a test case ----- Closing browser"</a:t>
            </a:r>
            <a:r>
              <a:rPr lang="en-US" sz="900" b="1" i="1" dirty="0">
                <a:solidFill>
                  <a:srgbClr val="000000"/>
                </a:solidFill>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marL="0" indent="0">
              <a:buNone/>
            </a:pPr>
            <a:r>
              <a:rPr lang="en-US" sz="900" dirty="0">
                <a:solidFill>
                  <a:srgbClr val="000000"/>
                </a:solidFill>
                <a:latin typeface="Consolas" panose="020B0609020204030204" pitchFamily="49" charset="0"/>
              </a:rPr>
              <a:t>  </a:t>
            </a:r>
          </a:p>
          <a:p>
            <a:pPr marL="0" indent="0">
              <a:buNone/>
            </a:pPr>
            <a:r>
              <a:rPr lang="en-US" sz="900" dirty="0">
                <a:solidFill>
                  <a:srgbClr val="000000"/>
                </a:solidFill>
                <a:latin typeface="Consolas" panose="020B0609020204030204" pitchFamily="49" charset="0"/>
              </a:rPr>
              <a:t>}</a:t>
            </a:r>
          </a:p>
          <a:p>
            <a:pPr marL="0" indent="0">
              <a:buNone/>
            </a:pPr>
            <a:endParaRPr lang="en-US" sz="900" dirty="0" smtClean="0">
              <a:solidFill>
                <a:srgbClr val="343434"/>
              </a:solidFill>
              <a:latin typeface="Droid Sans"/>
            </a:endParaRPr>
          </a:p>
        </p:txBody>
      </p:sp>
    </p:spTree>
    <p:extLst>
      <p:ext uri="{BB962C8B-B14F-4D97-AF65-F5344CB8AC3E}">
        <p14:creationId xmlns:p14="http://schemas.microsoft.com/office/powerpoint/2010/main" val="47654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Code – testNGAnnot2.java</a:t>
            </a:r>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testNGFramework</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org.testng.annotations.Test</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org.testng.annotations.BeforeSuite</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highlight>
                  <a:srgbClr val="D4D4D4"/>
                </a:highlight>
                <a:latin typeface="Consolas" panose="020B0609020204030204" pitchFamily="49" charset="0"/>
              </a:rPr>
              <a:t>org.testng.annotations.AfterSuite</a:t>
            </a:r>
            <a:r>
              <a:rPr lang="en-US" sz="1600" b="1" dirty="0">
                <a:solidFill>
                  <a:srgbClr val="000000"/>
                </a:solidFill>
                <a:highlight>
                  <a:srgbClr val="D4D4D4"/>
                </a:highlight>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testNGAnnot2 {</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a:t>
            </a:r>
            <a:r>
              <a:rPr lang="en-US" sz="1600" dirty="0" err="1">
                <a:solidFill>
                  <a:srgbClr val="646464"/>
                </a:solidFill>
                <a:latin typeface="Consolas" panose="020B0609020204030204" pitchFamily="49" charset="0"/>
              </a:rPr>
              <a:t>BeforeSuite</a:t>
            </a:r>
            <a:endParaRPr lang="en-US" sz="1600" dirty="0">
              <a:solidFill>
                <a:srgbClr val="646464"/>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beforeSuite</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"-----Before Suite-----"</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doThis</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"testNGAnnot2---This is a test case"</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a:t>
            </a:r>
            <a:r>
              <a:rPr lang="en-US" sz="1600" dirty="0" err="1">
                <a:solidFill>
                  <a:srgbClr val="646464"/>
                </a:solidFill>
                <a:highlight>
                  <a:srgbClr val="D4D4D4"/>
                </a:highlight>
                <a:latin typeface="Consolas" panose="020B0609020204030204" pitchFamily="49" charset="0"/>
              </a:rPr>
              <a:t>AfterSuite</a:t>
            </a:r>
            <a:endParaRPr lang="en-US" sz="1600" dirty="0">
              <a:solidFill>
                <a:srgbClr val="646464"/>
              </a:solidFill>
              <a:highlight>
                <a:srgbClr val="D4D4D4"/>
              </a:highlight>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afterSuite</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"-----After suite-----"</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endParaRPr lang="en-US" sz="1600" dirty="0" smtClean="0">
              <a:solidFill>
                <a:srgbClr val="343434"/>
              </a:solidFill>
              <a:latin typeface="Droid Sans"/>
            </a:endParaRPr>
          </a:p>
        </p:txBody>
      </p:sp>
    </p:spTree>
    <p:extLst>
      <p:ext uri="{BB962C8B-B14F-4D97-AF65-F5344CB8AC3E}">
        <p14:creationId xmlns:p14="http://schemas.microsoft.com/office/powerpoint/2010/main" val="2942781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Code – testNGDemo.java</a:t>
            </a:r>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800" b="1" dirty="0">
                <a:solidFill>
                  <a:srgbClr val="7F0055"/>
                </a:solidFill>
                <a:latin typeface="Consolas" panose="020B0609020204030204" pitchFamily="49" charset="0"/>
              </a:rPr>
              <a:t>package</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testNGFramework</a:t>
            </a:r>
            <a:r>
              <a:rPr lang="en-US" sz="800" b="1" dirty="0">
                <a:solidFill>
                  <a:srgbClr val="000000"/>
                </a:solidFill>
                <a:latin typeface="Consolas" panose="020B0609020204030204" pitchFamily="49" charset="0"/>
              </a:rPr>
              <a:t>;</a:t>
            </a:r>
          </a:p>
          <a:p>
            <a:pPr marL="0" indent="0">
              <a:buNone/>
            </a:pPr>
            <a:endParaRPr lang="en-US" sz="800" dirty="0">
              <a:latin typeface="Consolas" panose="020B0609020204030204" pitchFamily="49" charset="0"/>
            </a:endParaRPr>
          </a:p>
          <a:p>
            <a:pPr marL="0" indent="0">
              <a:buNone/>
            </a:pPr>
            <a:r>
              <a:rPr lang="en-US" sz="800" b="1" dirty="0">
                <a:solidFill>
                  <a:srgbClr val="7F0055"/>
                </a:solidFill>
                <a:latin typeface="Consolas" panose="020B0609020204030204" pitchFamily="49" charset="0"/>
              </a:rPr>
              <a:t>import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org.testng.annotations.AfterMethod</a:t>
            </a:r>
            <a:r>
              <a:rPr lang="en-US" sz="800" b="1" dirty="0">
                <a:solidFill>
                  <a:srgbClr val="000000"/>
                </a:solidFill>
                <a:latin typeface="Consolas" panose="020B0609020204030204" pitchFamily="49" charset="0"/>
              </a:rPr>
              <a:t>;</a:t>
            </a:r>
          </a:p>
          <a:p>
            <a:pPr marL="0" indent="0">
              <a:buNone/>
            </a:pPr>
            <a:r>
              <a:rPr lang="en-US" sz="800" b="1" dirty="0">
                <a:solidFill>
                  <a:srgbClr val="7F0055"/>
                </a:solidFill>
                <a:latin typeface="Consolas" panose="020B0609020204030204" pitchFamily="49" charset="0"/>
              </a:rPr>
              <a:t>import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org.testng.annotations.BeforeMethod</a:t>
            </a:r>
            <a:r>
              <a:rPr lang="en-US" sz="800" b="1" dirty="0">
                <a:solidFill>
                  <a:srgbClr val="000000"/>
                </a:solidFill>
                <a:latin typeface="Consolas" panose="020B0609020204030204" pitchFamily="49" charset="0"/>
              </a:rPr>
              <a:t>;</a:t>
            </a:r>
          </a:p>
          <a:p>
            <a:pPr marL="0" indent="0">
              <a:buNone/>
            </a:pPr>
            <a:r>
              <a:rPr lang="en-US" sz="800" b="1" dirty="0">
                <a:solidFill>
                  <a:srgbClr val="7F0055"/>
                </a:solidFill>
                <a:latin typeface="Consolas" panose="020B0609020204030204" pitchFamily="49" charset="0"/>
              </a:rPr>
              <a:t>import</a:t>
            </a:r>
            <a:r>
              <a:rPr lang="en-US" sz="800" b="1" dirty="0">
                <a:solidFill>
                  <a:srgbClr val="000000"/>
                </a:solidFill>
                <a:latin typeface="Consolas" panose="020B0609020204030204" pitchFamily="49" charset="0"/>
              </a:rPr>
              <a:t> </a:t>
            </a:r>
            <a:r>
              <a:rPr lang="en-US" sz="800" b="1" dirty="0" err="1">
                <a:solidFill>
                  <a:srgbClr val="000000"/>
                </a:solidFill>
                <a:highlight>
                  <a:srgbClr val="D4D4D4"/>
                </a:highlight>
                <a:latin typeface="Consolas" panose="020B0609020204030204" pitchFamily="49" charset="0"/>
              </a:rPr>
              <a:t>org.testng.annotations.Test</a:t>
            </a:r>
            <a:r>
              <a:rPr lang="en-US" sz="800" b="1" dirty="0">
                <a:solidFill>
                  <a:srgbClr val="000000"/>
                </a:solidFill>
                <a:highlight>
                  <a:srgbClr val="D4D4D4"/>
                </a:highlight>
                <a:latin typeface="Consolas" panose="020B0609020204030204" pitchFamily="49" charset="0"/>
              </a:rPr>
              <a:t>;</a:t>
            </a:r>
          </a:p>
          <a:p>
            <a:pPr marL="0" indent="0">
              <a:buNone/>
            </a:pPr>
            <a:r>
              <a:rPr lang="en-US" sz="800" b="1" dirty="0">
                <a:solidFill>
                  <a:srgbClr val="7F0055"/>
                </a:solidFill>
                <a:latin typeface="Consolas" panose="020B0609020204030204" pitchFamily="49" charset="0"/>
              </a:rPr>
              <a:t>import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org.testng.annotations.BeforeTest</a:t>
            </a:r>
            <a:r>
              <a:rPr lang="en-US" sz="800" b="1" dirty="0">
                <a:solidFill>
                  <a:srgbClr val="000000"/>
                </a:solidFill>
                <a:latin typeface="Consolas" panose="020B0609020204030204" pitchFamily="49" charset="0"/>
              </a:rPr>
              <a:t>;</a:t>
            </a:r>
          </a:p>
          <a:p>
            <a:pPr marL="0" indent="0">
              <a:buNone/>
            </a:pPr>
            <a:r>
              <a:rPr lang="en-US" sz="800" b="1" dirty="0">
                <a:solidFill>
                  <a:srgbClr val="7F0055"/>
                </a:solidFill>
                <a:latin typeface="Consolas" panose="020B0609020204030204" pitchFamily="49" charset="0"/>
              </a:rPr>
              <a:t>import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org.testng.annotations.AfterTest</a:t>
            </a:r>
            <a:r>
              <a:rPr lang="en-US" sz="800" b="1" dirty="0">
                <a:solidFill>
                  <a:srgbClr val="000000"/>
                </a:solidFill>
                <a:latin typeface="Consolas" panose="020B0609020204030204" pitchFamily="49" charset="0"/>
              </a:rPr>
              <a:t>;</a:t>
            </a:r>
          </a:p>
          <a:p>
            <a:pPr marL="0" indent="0">
              <a:buNone/>
            </a:pPr>
            <a:endParaRPr lang="en-US" sz="800" dirty="0">
              <a:latin typeface="Consolas" panose="020B0609020204030204" pitchFamily="49" charset="0"/>
            </a:endParaRPr>
          </a:p>
          <a:p>
            <a:pPr marL="0" indent="0">
              <a:buNone/>
            </a:pP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testNGDemo</a:t>
            </a:r>
            <a:r>
              <a:rPr lang="en-US" sz="800" b="1"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BeforeMethod</a:t>
            </a:r>
            <a:endParaRPr lang="en-US" sz="800" dirty="0">
              <a:solidFill>
                <a:srgbClr val="646464"/>
              </a:solidFill>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beforeExecution</a:t>
            </a:r>
            <a:r>
              <a:rPr lang="en-US" sz="800" b="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-------Before Method-------"</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AfterMethod</a:t>
            </a:r>
            <a:endParaRPr lang="en-US" sz="800" dirty="0">
              <a:solidFill>
                <a:srgbClr val="646464"/>
              </a:solidFill>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afterExecution</a:t>
            </a:r>
            <a:r>
              <a:rPr lang="en-US" sz="800" b="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--------After Method-------------------"</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a:solidFill>
                  <a:srgbClr val="646464"/>
                </a:solidFill>
                <a:highlight>
                  <a:srgbClr val="D4D4D4"/>
                </a:highlight>
                <a:latin typeface="Consolas" panose="020B0609020204030204" pitchFamily="49" charset="0"/>
              </a:rPr>
              <a:t>Test</a:t>
            </a: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firstMethod</a:t>
            </a:r>
            <a:r>
              <a:rPr lang="en-US" sz="800" b="1"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 This is the first method"</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a:solidFill>
                  <a:srgbClr val="646464"/>
                </a:solidFill>
                <a:highlight>
                  <a:srgbClr val="D4D4D4"/>
                </a:highlight>
                <a:latin typeface="Consolas" panose="020B0609020204030204" pitchFamily="49" charset="0"/>
              </a:rPr>
              <a:t>Test</a:t>
            </a: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secondMethod</a:t>
            </a:r>
            <a:r>
              <a:rPr lang="en-US" sz="800" b="1"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 - This is the second method"</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BeforeTest</a:t>
            </a:r>
            <a:endParaRPr lang="en-US" sz="800" dirty="0">
              <a:solidFill>
                <a:srgbClr val="646464"/>
              </a:solidFill>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beforeTest</a:t>
            </a:r>
            <a:r>
              <a:rPr lang="en-US" sz="800" b="1" dirty="0">
                <a:solidFill>
                  <a:srgbClr val="000000"/>
                </a:solidFill>
                <a:latin typeface="Consolas" panose="020B0609020204030204" pitchFamily="49" charset="0"/>
              </a:rPr>
              <a:t>() {</a:t>
            </a:r>
          </a:p>
          <a:p>
            <a:pPr marL="0" indent="0">
              <a:buNone/>
            </a:pPr>
            <a:endParaRPr lang="en-US" sz="800" dirty="0">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--------BEFORE TEST--------"</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endParaRPr lang="en-US" sz="800" dirty="0">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AfterTest</a:t>
            </a:r>
            <a:endParaRPr lang="en-US" sz="800" dirty="0">
              <a:solidFill>
                <a:srgbClr val="646464"/>
              </a:solidFill>
              <a:latin typeface="Consolas" panose="020B0609020204030204" pitchFamily="49" charset="0"/>
            </a:endParaRPr>
          </a:p>
          <a:p>
            <a:pPr marL="0" indent="0">
              <a:buNone/>
            </a:pPr>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afterTest</a:t>
            </a:r>
            <a:r>
              <a:rPr lang="en-US" sz="800" b="1" dirty="0">
                <a:solidFill>
                  <a:srgbClr val="000000"/>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System.</a:t>
            </a:r>
            <a:r>
              <a:rPr lang="en-US" sz="800" b="1" i="1" dirty="0" err="1">
                <a:solidFill>
                  <a:srgbClr val="0000C0"/>
                </a:solidFill>
                <a:latin typeface="Consolas" panose="020B0609020204030204" pitchFamily="49" charset="0"/>
              </a:rPr>
              <a:t>out</a:t>
            </a:r>
            <a:r>
              <a:rPr lang="en-US" sz="800" b="1" i="1" dirty="0" err="1">
                <a:solidFill>
                  <a:srgbClr val="000000"/>
                </a:solidFill>
                <a:latin typeface="Consolas" panose="020B0609020204030204" pitchFamily="49" charset="0"/>
              </a:rPr>
              <a:t>.println</a:t>
            </a:r>
            <a:r>
              <a:rPr lang="en-US" sz="800" b="1" i="1" dirty="0">
                <a:solidFill>
                  <a:srgbClr val="000000"/>
                </a:solidFill>
                <a:latin typeface="Consolas" panose="020B0609020204030204" pitchFamily="49" charset="0"/>
              </a:rPr>
              <a:t>(</a:t>
            </a:r>
            <a:r>
              <a:rPr lang="en-US" sz="800" b="1" i="1" dirty="0">
                <a:solidFill>
                  <a:srgbClr val="2A00FF"/>
                </a:solidFill>
                <a:latin typeface="Consolas" panose="020B0609020204030204" pitchFamily="49" charset="0"/>
              </a:rPr>
              <a:t>"</a:t>
            </a:r>
            <a:r>
              <a:rPr lang="en-US" sz="800" b="1" i="1" dirty="0" err="1">
                <a:solidFill>
                  <a:srgbClr val="2A00FF"/>
                </a:solidFill>
                <a:latin typeface="Consolas" panose="020B0609020204030204" pitchFamily="49" charset="0"/>
              </a:rPr>
              <a:t>testNGDemo</a:t>
            </a:r>
            <a:r>
              <a:rPr lang="en-US" sz="800" b="1" i="1" dirty="0">
                <a:solidFill>
                  <a:srgbClr val="2A00FF"/>
                </a:solidFill>
                <a:latin typeface="Consolas" panose="020B0609020204030204" pitchFamily="49" charset="0"/>
              </a:rPr>
              <a:t>--------AFTER TEST--------"</a:t>
            </a:r>
            <a:r>
              <a:rPr lang="en-US" sz="800" b="1" i="1" dirty="0">
                <a:solidFill>
                  <a:srgbClr val="000000"/>
                </a:solidFill>
                <a:latin typeface="Consolas" panose="020B0609020204030204" pitchFamily="49" charset="0"/>
              </a:rPr>
              <a:t>);</a:t>
            </a:r>
          </a:p>
          <a:p>
            <a:pPr marL="0" indent="0">
              <a:buNone/>
            </a:pPr>
            <a:r>
              <a:rPr lang="en-US" sz="800" dirty="0">
                <a:solidFill>
                  <a:srgbClr val="000000"/>
                </a:solidFill>
                <a:latin typeface="Consolas" panose="020B0609020204030204" pitchFamily="49" charset="0"/>
              </a:rPr>
              <a:t>  }</a:t>
            </a:r>
          </a:p>
          <a:p>
            <a:pPr marL="0" indent="0">
              <a:buNone/>
            </a:pPr>
            <a:endParaRPr lang="en-US" sz="800" dirty="0">
              <a:latin typeface="Consolas" panose="020B0609020204030204" pitchFamily="49" charset="0"/>
            </a:endParaRPr>
          </a:p>
          <a:p>
            <a:pPr marL="0" indent="0">
              <a:buNone/>
            </a:pPr>
            <a:r>
              <a:rPr lang="en-US" sz="800" dirty="0">
                <a:solidFill>
                  <a:srgbClr val="000000"/>
                </a:solidFill>
                <a:latin typeface="Consolas" panose="020B0609020204030204" pitchFamily="49" charset="0"/>
              </a:rPr>
              <a:t>}</a:t>
            </a:r>
          </a:p>
          <a:p>
            <a:pPr marL="0" indent="0">
              <a:buNone/>
            </a:pPr>
            <a:endParaRPr lang="en-US" sz="800" dirty="0" smtClean="0">
              <a:solidFill>
                <a:srgbClr val="343434"/>
              </a:solidFill>
              <a:latin typeface="Droid Sans"/>
            </a:endParaRPr>
          </a:p>
        </p:txBody>
      </p:sp>
    </p:spTree>
    <p:extLst>
      <p:ext uri="{BB962C8B-B14F-4D97-AF65-F5344CB8AC3E}">
        <p14:creationId xmlns:p14="http://schemas.microsoft.com/office/powerpoint/2010/main" val="2487205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smtClean="0"/>
              <a:t>It controls the test execution using Test Annotations.</a:t>
            </a:r>
          </a:p>
          <a:p>
            <a:r>
              <a:rPr lang="en-US" dirty="0" smtClean="0"/>
              <a:t>Test Annotations are very simple and easy to use.</a:t>
            </a:r>
          </a:p>
          <a:p>
            <a:r>
              <a:rPr lang="en-US" dirty="0" smtClean="0"/>
              <a:t>It can group test cases.</a:t>
            </a:r>
          </a:p>
          <a:p>
            <a:r>
              <a:rPr lang="en-US" dirty="0" smtClean="0"/>
              <a:t>It can setup priority for test execution.</a:t>
            </a:r>
          </a:p>
          <a:p>
            <a:r>
              <a:rPr lang="en-US" dirty="0" smtClean="0"/>
              <a:t>It facilitates parallel testing.</a:t>
            </a:r>
          </a:p>
          <a:p>
            <a:r>
              <a:rPr lang="en-US" dirty="0" smtClean="0"/>
              <a:t>It generate Test Execution Report.</a:t>
            </a:r>
          </a:p>
          <a:p>
            <a:r>
              <a:rPr lang="en-US" dirty="0" smtClean="0"/>
              <a:t>It supports Parameterization.</a:t>
            </a:r>
          </a:p>
          <a:p>
            <a:endParaRPr lang="en-US" dirty="0" smtClean="0"/>
          </a:p>
        </p:txBody>
      </p:sp>
      <p:sp>
        <p:nvSpPr>
          <p:cNvPr id="5" name="Text Placeholder 4"/>
          <p:cNvSpPr>
            <a:spLocks noGrp="1"/>
          </p:cNvSpPr>
          <p:nvPr>
            <p:ph type="body" sz="quarter" idx="13"/>
          </p:nvPr>
        </p:nvSpPr>
        <p:spPr/>
        <p:txBody>
          <a:bodyPr/>
          <a:lstStyle/>
          <a:p>
            <a:r>
              <a:rPr lang="en-US" dirty="0" err="1" smtClean="0"/>
              <a:t>TestNG</a:t>
            </a:r>
            <a:r>
              <a:rPr lang="en-US" dirty="0" smtClean="0"/>
              <a:t> - Advantage</a:t>
            </a:r>
            <a:endParaRPr lang="en-US" dirty="0"/>
          </a:p>
        </p:txBody>
      </p:sp>
    </p:spTree>
    <p:extLst>
      <p:ext uri="{BB962C8B-B14F-4D97-AF65-F5344CB8AC3E}">
        <p14:creationId xmlns:p14="http://schemas.microsoft.com/office/powerpoint/2010/main" val="3394714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Running the code</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Right click on the package and select Run As -&gt; </a:t>
            </a:r>
            <a:r>
              <a:rPr lang="en-US" dirty="0" err="1" smtClean="0">
                <a:solidFill>
                  <a:srgbClr val="343434"/>
                </a:solidFill>
                <a:latin typeface="Droid Sans"/>
              </a:rPr>
              <a:t>TestNG</a:t>
            </a:r>
            <a:r>
              <a:rPr lang="en-US" dirty="0" smtClean="0">
                <a:solidFill>
                  <a:srgbClr val="343434"/>
                </a:solidFill>
                <a:latin typeface="Droid Sans"/>
              </a:rPr>
              <a:t> Test</a:t>
            </a:r>
          </a:p>
        </p:txBody>
      </p:sp>
      <p:pic>
        <p:nvPicPr>
          <p:cNvPr id="3" name="Picture 2"/>
          <p:cNvPicPr>
            <a:picLocks noChangeAspect="1"/>
          </p:cNvPicPr>
          <p:nvPr/>
        </p:nvPicPr>
        <p:blipFill>
          <a:blip r:embed="rId2"/>
          <a:stretch>
            <a:fillRect/>
          </a:stretch>
        </p:blipFill>
        <p:spPr>
          <a:xfrm>
            <a:off x="1524000" y="3033712"/>
            <a:ext cx="10591800" cy="3900488"/>
          </a:xfrm>
          <a:prstGeom prst="rect">
            <a:avLst/>
          </a:prstGeom>
        </p:spPr>
      </p:pic>
    </p:spTree>
    <p:extLst>
      <p:ext uri="{BB962C8B-B14F-4D97-AF65-F5344CB8AC3E}">
        <p14:creationId xmlns:p14="http://schemas.microsoft.com/office/powerpoint/2010/main" val="4247012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Output</a:t>
            </a:r>
            <a:endParaRPr lang="en-US" sz="4800" dirty="0"/>
          </a:p>
        </p:txBody>
      </p:sp>
      <p:sp>
        <p:nvSpPr>
          <p:cNvPr id="6" name="Content Placeholder 1"/>
          <p:cNvSpPr>
            <a:spLocks noGrp="1"/>
          </p:cNvSpPr>
          <p:nvPr>
            <p:ph sz="half" idx="1"/>
          </p:nvPr>
        </p:nvSpPr>
        <p:spPr>
          <a:xfrm>
            <a:off x="883920" y="1600200"/>
            <a:ext cx="2164080" cy="5867400"/>
          </a:xfrm>
        </p:spPr>
        <p:txBody>
          <a:bodyPr/>
          <a:lstStyle/>
          <a:p>
            <a:r>
              <a:rPr lang="en-US" dirty="0" smtClean="0">
                <a:solidFill>
                  <a:srgbClr val="343434"/>
                </a:solidFill>
                <a:latin typeface="Droid Sans"/>
              </a:rPr>
              <a:t>The output will look like </a:t>
            </a:r>
          </a:p>
        </p:txBody>
      </p:sp>
      <p:pic>
        <p:nvPicPr>
          <p:cNvPr id="2" name="Picture 1"/>
          <p:cNvPicPr>
            <a:picLocks noChangeAspect="1"/>
          </p:cNvPicPr>
          <p:nvPr/>
        </p:nvPicPr>
        <p:blipFill>
          <a:blip r:embed="rId2"/>
          <a:stretch>
            <a:fillRect/>
          </a:stretch>
        </p:blipFill>
        <p:spPr>
          <a:xfrm>
            <a:off x="3505200" y="1824037"/>
            <a:ext cx="8991599" cy="5643563"/>
          </a:xfrm>
          <a:prstGeom prst="rect">
            <a:avLst/>
          </a:prstGeom>
        </p:spPr>
      </p:pic>
    </p:spTree>
    <p:extLst>
      <p:ext uri="{BB962C8B-B14F-4D97-AF65-F5344CB8AC3E}">
        <p14:creationId xmlns:p14="http://schemas.microsoft.com/office/powerpoint/2010/main" val="3519892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Parameter - enabled</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a:solidFill>
                  <a:srgbClr val="343434"/>
                </a:solidFill>
                <a:latin typeface="Droid Sans"/>
              </a:rPr>
              <a:t>e</a:t>
            </a:r>
            <a:r>
              <a:rPr lang="en-US" dirty="0" smtClean="0">
                <a:solidFill>
                  <a:srgbClr val="343434"/>
                </a:solidFill>
                <a:latin typeface="Droid Sans"/>
              </a:rPr>
              <a:t>nabled parameter is used to exclude the execution of any test if user wants.</a:t>
            </a:r>
          </a:p>
          <a:p>
            <a:r>
              <a:rPr lang="en-US" dirty="0" smtClean="0">
                <a:solidFill>
                  <a:srgbClr val="343434"/>
                </a:solidFill>
                <a:latin typeface="Droid Sans"/>
              </a:rPr>
              <a:t>The syntax is</a:t>
            </a:r>
          </a:p>
          <a:p>
            <a:pPr lvl="1"/>
            <a:r>
              <a:rPr lang="en-US" dirty="0"/>
              <a:t>@Test(enabled = false</a:t>
            </a:r>
            <a:r>
              <a:rPr lang="en-US" dirty="0" smtClean="0"/>
              <a:t>)</a:t>
            </a:r>
          </a:p>
          <a:p>
            <a:r>
              <a:rPr lang="en-US" dirty="0" smtClean="0">
                <a:solidFill>
                  <a:srgbClr val="343434"/>
                </a:solidFill>
                <a:latin typeface="Droid Sans"/>
              </a:rPr>
              <a:t>In the following code, we do not want to exclude the following test cases during execution.</a:t>
            </a:r>
          </a:p>
          <a:p>
            <a:pPr lvl="1"/>
            <a:r>
              <a:rPr lang="en-US" dirty="0" err="1"/>
              <a:t>secondTestCase</a:t>
            </a:r>
            <a:r>
              <a:rPr lang="en-US" dirty="0" smtClean="0"/>
              <a:t>()</a:t>
            </a:r>
          </a:p>
          <a:p>
            <a:pPr lvl="1"/>
            <a:r>
              <a:rPr lang="en-US" dirty="0" err="1"/>
              <a:t>thirdTestCase</a:t>
            </a:r>
            <a:r>
              <a:rPr lang="en-US" dirty="0"/>
              <a:t>()</a:t>
            </a:r>
            <a:endParaRPr lang="en-US" dirty="0" smtClean="0">
              <a:solidFill>
                <a:srgbClr val="343434"/>
              </a:solidFill>
              <a:latin typeface="Droid Sans"/>
            </a:endParaRPr>
          </a:p>
        </p:txBody>
      </p:sp>
    </p:spTree>
    <p:extLst>
      <p:ext uri="{BB962C8B-B14F-4D97-AF65-F5344CB8AC3E}">
        <p14:creationId xmlns:p14="http://schemas.microsoft.com/office/powerpoint/2010/main" val="39826765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Parameter – enabled - Code</a:t>
            </a:r>
            <a:endParaRPr lang="en-US" sz="48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testNGPackage</a:t>
            </a:r>
            <a:r>
              <a:rPr lang="en-US" sz="1200" b="1"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org.testng.annotations.Test</a:t>
            </a:r>
            <a:r>
              <a:rPr lang="en-US" sz="1200" b="1"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enableDemo</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@Test</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fistTestCase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"This is the first test case"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@Test</a:t>
            </a:r>
            <a:r>
              <a:rPr lang="en-US" sz="1200" dirty="0">
                <a:solidFill>
                  <a:srgbClr val="000000"/>
                </a:solidFill>
                <a:latin typeface="Consolas" panose="020B0609020204030204" pitchFamily="49" charset="0"/>
              </a:rPr>
              <a:t>(enabled = </a:t>
            </a:r>
            <a:r>
              <a:rPr lang="en-US" sz="1200" b="1" dirty="0">
                <a:solidFill>
                  <a:srgbClr val="7F0055"/>
                </a:solidFill>
                <a:latin typeface="Consolas" panose="020B0609020204030204" pitchFamily="49" charset="0"/>
              </a:rPr>
              <a:t>false</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secondTestCase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"This is the second test case"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@Test</a:t>
            </a:r>
            <a:r>
              <a:rPr lang="en-US" sz="1200" dirty="0">
                <a:solidFill>
                  <a:srgbClr val="000000"/>
                </a:solidFill>
                <a:latin typeface="Consolas" panose="020B0609020204030204" pitchFamily="49" charset="0"/>
              </a:rPr>
              <a:t>(enabled = </a:t>
            </a:r>
            <a:r>
              <a:rPr lang="en-US" sz="1200" b="1" dirty="0">
                <a:solidFill>
                  <a:srgbClr val="7F0055"/>
                </a:solidFill>
                <a:latin typeface="Consolas" panose="020B0609020204030204" pitchFamily="49" charset="0"/>
              </a:rPr>
              <a:t>false</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thirdTestCase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"This is the third test case"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@Test</a:t>
            </a:r>
          </a:p>
          <a:p>
            <a:pPr marL="0" indent="0">
              <a:buNone/>
            </a:pP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fourthTestCase</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"This is the fourth test case"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p>
          <a:p>
            <a:pPr marL="0" indent="0">
              <a:buNone/>
            </a:pPr>
            <a:endParaRPr lang="en-US" sz="1200" dirty="0" smtClean="0">
              <a:solidFill>
                <a:srgbClr val="343434"/>
              </a:solidFill>
              <a:latin typeface="Droid Sans"/>
            </a:endParaRPr>
          </a:p>
        </p:txBody>
      </p:sp>
    </p:spTree>
    <p:extLst>
      <p:ext uri="{BB962C8B-B14F-4D97-AF65-F5344CB8AC3E}">
        <p14:creationId xmlns:p14="http://schemas.microsoft.com/office/powerpoint/2010/main" val="21813688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smtClean="0"/>
              <a:t>Parameter – enabled - output</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It will execute </a:t>
            </a:r>
            <a:r>
              <a:rPr lang="en-US" dirty="0" err="1" smtClean="0"/>
              <a:t>fistTestCase</a:t>
            </a:r>
            <a:r>
              <a:rPr lang="en-US" dirty="0" smtClean="0"/>
              <a:t>() and </a:t>
            </a:r>
            <a:r>
              <a:rPr lang="en-US" dirty="0" err="1" smtClean="0"/>
              <a:t>fourthTestCase</a:t>
            </a:r>
            <a:r>
              <a:rPr lang="en-US" dirty="0" smtClean="0"/>
              <a:t>()</a:t>
            </a:r>
          </a:p>
          <a:p>
            <a:r>
              <a:rPr lang="en-US" dirty="0" err="1" smtClean="0"/>
              <a:t>secondTestCase</a:t>
            </a:r>
            <a:r>
              <a:rPr lang="en-US" dirty="0" smtClean="0"/>
              <a:t>() and </a:t>
            </a:r>
            <a:r>
              <a:rPr lang="en-US" dirty="0" err="1" smtClean="0"/>
              <a:t>thirdTestCase</a:t>
            </a:r>
            <a:r>
              <a:rPr lang="en-US" dirty="0" smtClean="0"/>
              <a:t>() will be excluded.</a:t>
            </a:r>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828800" y="3276600"/>
            <a:ext cx="9144000" cy="3962400"/>
          </a:xfrm>
          <a:prstGeom prst="rect">
            <a:avLst/>
          </a:prstGeom>
        </p:spPr>
      </p:pic>
    </p:spTree>
    <p:extLst>
      <p:ext uri="{BB962C8B-B14F-4D97-AF65-F5344CB8AC3E}">
        <p14:creationId xmlns:p14="http://schemas.microsoft.com/office/powerpoint/2010/main" val="1069548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err="1" smtClean="0">
                <a:solidFill>
                  <a:srgbClr val="343434"/>
                </a:solidFill>
                <a:latin typeface="Droid Sans"/>
              </a:rPr>
              <a:t>TestNG</a:t>
            </a:r>
            <a:r>
              <a:rPr lang="en-US" dirty="0" smtClean="0">
                <a:solidFill>
                  <a:srgbClr val="343434"/>
                </a:solidFill>
                <a:latin typeface="Droid Sans"/>
              </a:rPr>
              <a:t> XML file is an XML file that describes the runtime definition of a test suite.</a:t>
            </a:r>
          </a:p>
          <a:p>
            <a:r>
              <a:rPr lang="en-US" dirty="0" smtClean="0">
                <a:solidFill>
                  <a:srgbClr val="343434"/>
                </a:solidFill>
                <a:latin typeface="Droid Sans"/>
              </a:rPr>
              <a:t>It describes complex test definition while still remaining easy to edit.</a:t>
            </a:r>
          </a:p>
          <a:p>
            <a:r>
              <a:rPr lang="en-US" dirty="0">
                <a:solidFill>
                  <a:srgbClr val="343434"/>
                </a:solidFill>
                <a:latin typeface="Droid Sans"/>
              </a:rPr>
              <a:t>Using Testng.xml file </a:t>
            </a:r>
            <a:r>
              <a:rPr lang="en-US" dirty="0" smtClean="0">
                <a:solidFill>
                  <a:srgbClr val="343434"/>
                </a:solidFill>
                <a:latin typeface="Droid Sans"/>
              </a:rPr>
              <a:t>user can </a:t>
            </a:r>
            <a:r>
              <a:rPr lang="en-US" dirty="0">
                <a:solidFill>
                  <a:srgbClr val="343434"/>
                </a:solidFill>
                <a:latin typeface="Droid Sans"/>
              </a:rPr>
              <a:t>run test available in one or more class file and make them as a single group, hence making test more meaningful, we call them as scenario based testing</a:t>
            </a:r>
            <a:r>
              <a:rPr lang="en-US" dirty="0" smtClean="0">
                <a:solidFill>
                  <a:srgbClr val="343434"/>
                </a:solidFill>
                <a:latin typeface="Droid Sans"/>
              </a:rPr>
              <a:t>.</a:t>
            </a:r>
          </a:p>
          <a:p>
            <a:r>
              <a:rPr lang="en-US" dirty="0" smtClean="0">
                <a:solidFill>
                  <a:srgbClr val="343434"/>
                </a:solidFill>
                <a:latin typeface="Droid Sans"/>
              </a:rPr>
              <a:t>It can group classes and packages as well.</a:t>
            </a:r>
          </a:p>
          <a:p>
            <a:r>
              <a:rPr lang="en-US" dirty="0" smtClean="0">
                <a:solidFill>
                  <a:srgbClr val="343434"/>
                </a:solidFill>
                <a:latin typeface="Droid Sans"/>
              </a:rPr>
              <a:t>This is basically a configuration file which decides the execution pattern depending on what all attributes it has.</a:t>
            </a:r>
          </a:p>
          <a:p>
            <a:r>
              <a:rPr lang="en-US" dirty="0" smtClean="0">
                <a:solidFill>
                  <a:srgbClr val="343434"/>
                </a:solidFill>
                <a:latin typeface="Droid Sans"/>
              </a:rPr>
              <a:t>This is more of a Test Case Execution Management tool.</a:t>
            </a:r>
          </a:p>
        </p:txBody>
      </p:sp>
    </p:spTree>
    <p:extLst>
      <p:ext uri="{BB962C8B-B14F-4D97-AF65-F5344CB8AC3E}">
        <p14:creationId xmlns:p14="http://schemas.microsoft.com/office/powerpoint/2010/main" val="2474896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consider the </a:t>
            </a:r>
            <a:r>
              <a:rPr lang="en-US" dirty="0">
                <a:solidFill>
                  <a:srgbClr val="343434"/>
                </a:solidFill>
                <a:latin typeface="Droid Sans"/>
              </a:rPr>
              <a:t>following Project </a:t>
            </a:r>
            <a:r>
              <a:rPr lang="en-US" dirty="0" smtClean="0">
                <a:solidFill>
                  <a:srgbClr val="343434"/>
                </a:solidFill>
                <a:latin typeface="Droid Sans"/>
              </a:rPr>
              <a:t>– </a:t>
            </a:r>
            <a:r>
              <a:rPr lang="en-US" dirty="0" err="1" smtClean="0">
                <a:solidFill>
                  <a:srgbClr val="343434"/>
                </a:solidFill>
                <a:latin typeface="Droid Sans"/>
              </a:rPr>
              <a:t>TestNGXML</a:t>
            </a:r>
            <a:r>
              <a:rPr lang="en-US" dirty="0" smtClean="0">
                <a:solidFill>
                  <a:srgbClr val="343434"/>
                </a:solidFill>
                <a:latin typeface="Droid Sans"/>
              </a:rPr>
              <a:t>. It has 3 different test suites</a:t>
            </a:r>
          </a:p>
          <a:p>
            <a:pPr lvl="1"/>
            <a:r>
              <a:rPr lang="en-US" dirty="0" smtClean="0">
                <a:solidFill>
                  <a:srgbClr val="343434"/>
                </a:solidFill>
                <a:latin typeface="Droid Sans"/>
              </a:rPr>
              <a:t>Sanity</a:t>
            </a:r>
          </a:p>
          <a:p>
            <a:pPr lvl="1"/>
            <a:r>
              <a:rPr lang="en-US" dirty="0" smtClean="0">
                <a:solidFill>
                  <a:srgbClr val="343434"/>
                </a:solidFill>
                <a:latin typeface="Droid Sans"/>
              </a:rPr>
              <a:t>Smoke</a:t>
            </a:r>
          </a:p>
          <a:p>
            <a:pPr lvl="1"/>
            <a:r>
              <a:rPr lang="en-US" dirty="0" smtClean="0">
                <a:solidFill>
                  <a:srgbClr val="343434"/>
                </a:solidFill>
                <a:latin typeface="Droid Sans"/>
              </a:rPr>
              <a:t>BVT.</a:t>
            </a:r>
          </a:p>
          <a:p>
            <a:r>
              <a:rPr lang="en-US" dirty="0" smtClean="0">
                <a:solidFill>
                  <a:srgbClr val="343434"/>
                </a:solidFill>
                <a:latin typeface="Droid Sans"/>
              </a:rPr>
              <a:t>We will only execute the Sanity Test Cases which are under the class </a:t>
            </a:r>
            <a:r>
              <a:rPr lang="en-US" dirty="0">
                <a:solidFill>
                  <a:srgbClr val="343434"/>
                </a:solidFill>
                <a:latin typeface="Droid Sans"/>
              </a:rPr>
              <a:t>having name </a:t>
            </a:r>
            <a:r>
              <a:rPr lang="en-US" dirty="0" smtClean="0">
                <a:solidFill>
                  <a:srgbClr val="343434"/>
                </a:solidFill>
                <a:latin typeface="Droid Sans"/>
              </a:rPr>
              <a:t>– </a:t>
            </a:r>
            <a:r>
              <a:rPr lang="en-US" dirty="0" err="1" smtClean="0">
                <a:solidFill>
                  <a:srgbClr val="343434"/>
                </a:solidFill>
                <a:latin typeface="Droid Sans"/>
              </a:rPr>
              <a:t>testNGSanity</a:t>
            </a:r>
            <a:r>
              <a:rPr lang="en-US" dirty="0" smtClean="0">
                <a:solidFill>
                  <a:srgbClr val="343434"/>
                </a:solidFill>
                <a:latin typeface="Droid Sans"/>
              </a:rPr>
              <a:t> </a:t>
            </a:r>
            <a:r>
              <a:rPr lang="en-US" dirty="0">
                <a:solidFill>
                  <a:srgbClr val="343434"/>
                </a:solidFill>
                <a:latin typeface="Droid Sans"/>
              </a:rPr>
              <a:t>under package </a:t>
            </a:r>
            <a:r>
              <a:rPr lang="en-US" dirty="0" smtClean="0">
                <a:solidFill>
                  <a:srgbClr val="343434"/>
                </a:solidFill>
                <a:latin typeface="Droid Sans"/>
              </a:rPr>
              <a:t>– </a:t>
            </a:r>
            <a:r>
              <a:rPr lang="en-US" dirty="0" err="1" smtClean="0">
                <a:solidFill>
                  <a:srgbClr val="343434"/>
                </a:solidFill>
                <a:latin typeface="Droid Sans"/>
              </a:rPr>
              <a:t>testNGPackageSanity</a:t>
            </a:r>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371600" y="5867400"/>
            <a:ext cx="3657600" cy="1752600"/>
          </a:xfrm>
          <a:prstGeom prst="rect">
            <a:avLst/>
          </a:prstGeom>
        </p:spPr>
      </p:pic>
    </p:spTree>
    <p:extLst>
      <p:ext uri="{BB962C8B-B14F-4D97-AF65-F5344CB8AC3E}">
        <p14:creationId xmlns:p14="http://schemas.microsoft.com/office/powerpoint/2010/main" val="24570252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Code of </a:t>
            </a:r>
            <a:r>
              <a:rPr lang="en-US" dirty="0" err="1" smtClean="0">
                <a:solidFill>
                  <a:srgbClr val="343434"/>
                </a:solidFill>
                <a:latin typeface="Droid Sans"/>
              </a:rPr>
              <a:t>testNGSanity</a:t>
            </a:r>
            <a:r>
              <a:rPr lang="en-US" dirty="0" smtClean="0">
                <a:solidFill>
                  <a:srgbClr val="343434"/>
                </a:solidFill>
                <a:latin typeface="Droid Sans"/>
              </a:rPr>
              <a:t> class under </a:t>
            </a:r>
            <a:r>
              <a:rPr lang="en-US" dirty="0">
                <a:solidFill>
                  <a:srgbClr val="343434"/>
                </a:solidFill>
                <a:latin typeface="Droid Sans"/>
              </a:rPr>
              <a:t>package </a:t>
            </a:r>
            <a:r>
              <a:rPr lang="en-US" dirty="0" smtClean="0">
                <a:solidFill>
                  <a:srgbClr val="343434"/>
                </a:solidFill>
                <a:latin typeface="Droid Sans"/>
              </a:rPr>
              <a:t>– </a:t>
            </a:r>
            <a:r>
              <a:rPr lang="en-US" dirty="0" err="1" smtClean="0">
                <a:solidFill>
                  <a:srgbClr val="343434"/>
                </a:solidFill>
                <a:latin typeface="Droid Sans"/>
              </a:rPr>
              <a:t>testNGPackageSanity</a:t>
            </a:r>
            <a:endParaRPr lang="en-US" dirty="0" smtClean="0">
              <a:solidFill>
                <a:srgbClr val="343434"/>
              </a:solidFill>
              <a:latin typeface="Droid Sans"/>
            </a:endParaRPr>
          </a:p>
          <a:p>
            <a:pPr marL="0" indent="0">
              <a:buNone/>
            </a:pPr>
            <a:r>
              <a:rPr lang="en-US" sz="1400" b="1" dirty="0">
                <a:solidFill>
                  <a:srgbClr val="7F0055"/>
                </a:solidFill>
                <a:latin typeface="Consolas" panose="020B0609020204030204" pitchFamily="49" charset="0"/>
              </a:rPr>
              <a:t>package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testNGPackageSanity</a:t>
            </a:r>
            <a:r>
              <a:rPr lang="en-US" sz="1400" b="1"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org.testng.annotations.Test</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org.testng.annotations.BeforeMethod</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org.testng.annotations.AfterMethod</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testNGSanity</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@Test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sanityTestcase1() {</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"This is Sanity Test Case1"</a:t>
            </a:r>
            <a:r>
              <a:rPr lang="en-US" sz="1400" b="1" i="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  </a:t>
            </a:r>
          </a:p>
          <a:p>
            <a:pPr marL="0" indent="0">
              <a:buNone/>
            </a:pPr>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@Test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sanityTestcase2(){</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"This is Sanity Test Case2"</a:t>
            </a:r>
            <a:r>
              <a:rPr lang="en-US" sz="1400" b="1" i="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err="1">
                <a:solidFill>
                  <a:srgbClr val="646464"/>
                </a:solidFill>
                <a:latin typeface="Consolas" panose="020B0609020204030204" pitchFamily="49" charset="0"/>
              </a:rPr>
              <a:t>BeforeMethod</a:t>
            </a:r>
            <a:endParaRPr lang="en-US" sz="1400" dirty="0">
              <a:solidFill>
                <a:srgbClr val="646464"/>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beforeMethod</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"Start - Executing Sanity Package"</a:t>
            </a:r>
            <a:r>
              <a:rPr lang="en-US" sz="1400" b="1" i="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a:t>
            </a:r>
            <a:r>
              <a:rPr lang="en-US" sz="1400" dirty="0" err="1">
                <a:solidFill>
                  <a:srgbClr val="646464"/>
                </a:solidFill>
                <a:latin typeface="Consolas" panose="020B0609020204030204" pitchFamily="49" charset="0"/>
              </a:rPr>
              <a:t>AfterMethod</a:t>
            </a:r>
            <a:endParaRPr lang="en-US" sz="1400" dirty="0">
              <a:solidFill>
                <a:srgbClr val="646464"/>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afterMethod</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"Finish - Executing Sanity Package"</a:t>
            </a:r>
            <a:r>
              <a:rPr lang="en-US" sz="1400" b="1" i="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1119852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project has 2 other packages having different classes under those.</a:t>
            </a:r>
          </a:p>
          <a:p>
            <a:pPr lvl="1"/>
            <a:r>
              <a:rPr lang="en-US" dirty="0" smtClean="0">
                <a:solidFill>
                  <a:srgbClr val="343434"/>
                </a:solidFill>
                <a:latin typeface="Droid Sans"/>
              </a:rPr>
              <a:t>&lt;package&gt; </a:t>
            </a:r>
            <a:r>
              <a:rPr lang="en-US" dirty="0" err="1" smtClean="0">
                <a:solidFill>
                  <a:srgbClr val="343434"/>
                </a:solidFill>
                <a:latin typeface="Droid Sans"/>
              </a:rPr>
              <a:t>testNGPackageSmoke</a:t>
            </a:r>
            <a:r>
              <a:rPr lang="en-US" dirty="0" smtClean="0">
                <a:solidFill>
                  <a:srgbClr val="343434"/>
                </a:solidFill>
                <a:latin typeface="Droid Sans"/>
              </a:rPr>
              <a:t> </a:t>
            </a:r>
            <a:r>
              <a:rPr lang="en-US" dirty="0">
                <a:solidFill>
                  <a:srgbClr val="343434"/>
                </a:solidFill>
                <a:latin typeface="Droid Sans"/>
              </a:rPr>
              <a:t>-&gt; </a:t>
            </a:r>
            <a:r>
              <a:rPr lang="en-US" dirty="0" smtClean="0">
                <a:solidFill>
                  <a:srgbClr val="343434"/>
                </a:solidFill>
                <a:latin typeface="Droid Sans"/>
              </a:rPr>
              <a:t>&lt;class&gt; </a:t>
            </a:r>
            <a:r>
              <a:rPr lang="en-US" dirty="0" err="1" smtClean="0">
                <a:solidFill>
                  <a:srgbClr val="343434"/>
                </a:solidFill>
                <a:latin typeface="Droid Sans"/>
              </a:rPr>
              <a:t>testNGSmoke</a:t>
            </a:r>
            <a:endParaRPr lang="en-US" dirty="0" smtClean="0">
              <a:solidFill>
                <a:srgbClr val="343434"/>
              </a:solidFill>
              <a:latin typeface="Droid Sans"/>
            </a:endParaRPr>
          </a:p>
          <a:p>
            <a:pPr lvl="1"/>
            <a:r>
              <a:rPr lang="en-US" dirty="0">
                <a:solidFill>
                  <a:srgbClr val="343434"/>
                </a:solidFill>
                <a:latin typeface="Droid Sans"/>
              </a:rPr>
              <a:t>&lt;package</a:t>
            </a:r>
            <a:r>
              <a:rPr lang="en-US" dirty="0" smtClean="0">
                <a:solidFill>
                  <a:srgbClr val="343434"/>
                </a:solidFill>
                <a:latin typeface="Droid Sans"/>
              </a:rPr>
              <a:t>&gt; </a:t>
            </a:r>
            <a:r>
              <a:rPr lang="en-US" dirty="0" err="1" smtClean="0">
                <a:solidFill>
                  <a:srgbClr val="343434"/>
                </a:solidFill>
                <a:latin typeface="Droid Sans"/>
              </a:rPr>
              <a:t>tetNGBVT</a:t>
            </a:r>
            <a:r>
              <a:rPr lang="en-US" dirty="0" smtClean="0">
                <a:solidFill>
                  <a:srgbClr val="343434"/>
                </a:solidFill>
                <a:latin typeface="Droid Sans"/>
              </a:rPr>
              <a:t> </a:t>
            </a:r>
            <a:r>
              <a:rPr lang="en-US" dirty="0">
                <a:solidFill>
                  <a:srgbClr val="343434"/>
                </a:solidFill>
                <a:latin typeface="Droid Sans"/>
              </a:rPr>
              <a:t>-&gt; </a:t>
            </a:r>
            <a:r>
              <a:rPr lang="en-US" dirty="0" smtClean="0">
                <a:solidFill>
                  <a:srgbClr val="343434"/>
                </a:solidFill>
                <a:latin typeface="Droid Sans"/>
              </a:rPr>
              <a:t>&lt;class&gt;</a:t>
            </a:r>
            <a:r>
              <a:rPr lang="en-US" dirty="0" err="1" smtClean="0">
                <a:solidFill>
                  <a:srgbClr val="343434"/>
                </a:solidFill>
                <a:latin typeface="Droid Sans"/>
              </a:rPr>
              <a:t>testNGBVT</a:t>
            </a:r>
            <a:endParaRPr lang="en-US" dirty="0" smtClean="0">
              <a:solidFill>
                <a:srgbClr val="343434"/>
              </a:solidFill>
              <a:latin typeface="Droid Sans"/>
            </a:endParaRPr>
          </a:p>
          <a:p>
            <a:r>
              <a:rPr lang="en-US" dirty="0" smtClean="0">
                <a:solidFill>
                  <a:srgbClr val="343434"/>
                </a:solidFill>
                <a:latin typeface="Droid Sans"/>
              </a:rPr>
              <a:t>But we want to exclude these 2 packages during execution.</a:t>
            </a:r>
          </a:p>
          <a:p>
            <a:r>
              <a:rPr lang="en-US" dirty="0" smtClean="0">
                <a:solidFill>
                  <a:srgbClr val="343434"/>
                </a:solidFill>
                <a:latin typeface="Droid Sans"/>
              </a:rPr>
              <a:t>Only Sanity Test cases under package – </a:t>
            </a:r>
            <a:r>
              <a:rPr lang="en-US" dirty="0" err="1" smtClean="0">
                <a:solidFill>
                  <a:srgbClr val="343434"/>
                </a:solidFill>
                <a:latin typeface="Droid Sans"/>
              </a:rPr>
              <a:t>testNGPackageSanity</a:t>
            </a:r>
            <a:r>
              <a:rPr lang="en-US" dirty="0" smtClean="0">
                <a:solidFill>
                  <a:srgbClr val="343434"/>
                </a:solidFill>
                <a:latin typeface="Droid Sans"/>
              </a:rPr>
              <a:t> will be executed.</a:t>
            </a:r>
          </a:p>
          <a:p>
            <a:r>
              <a:rPr lang="en-US" dirty="0" smtClean="0">
                <a:solidFill>
                  <a:srgbClr val="343434"/>
                </a:solidFill>
                <a:latin typeface="Droid Sans"/>
              </a:rPr>
              <a:t>For that let’s create a XML file.</a:t>
            </a:r>
          </a:p>
          <a:p>
            <a:endParaRPr lang="en-US" dirty="0" smtClean="0">
              <a:solidFill>
                <a:srgbClr val="343434"/>
              </a:solidFill>
              <a:latin typeface="Droid Sans"/>
            </a:endParaRPr>
          </a:p>
          <a:p>
            <a:endParaRPr lang="en-US" dirty="0" smtClean="0">
              <a:solidFill>
                <a:srgbClr val="343434"/>
              </a:solidFill>
              <a:latin typeface="Droid Sans"/>
            </a:endParaRPr>
          </a:p>
        </p:txBody>
      </p:sp>
    </p:spTree>
    <p:extLst>
      <p:ext uri="{BB962C8B-B14F-4D97-AF65-F5344CB8AC3E}">
        <p14:creationId xmlns:p14="http://schemas.microsoft.com/office/powerpoint/2010/main" val="2876563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Right Click on </a:t>
            </a:r>
            <a:r>
              <a:rPr lang="en-US" dirty="0">
                <a:solidFill>
                  <a:srgbClr val="343434"/>
                </a:solidFill>
                <a:latin typeface="Droid Sans"/>
              </a:rPr>
              <a:t>the Project Name “</a:t>
            </a:r>
            <a:r>
              <a:rPr lang="en-US" dirty="0" err="1">
                <a:solidFill>
                  <a:srgbClr val="343434"/>
                </a:solidFill>
                <a:latin typeface="Droid Sans"/>
              </a:rPr>
              <a:t>TestNGXML</a:t>
            </a:r>
            <a:r>
              <a:rPr lang="en-US" dirty="0" smtClean="0">
                <a:solidFill>
                  <a:srgbClr val="343434"/>
                </a:solidFill>
                <a:latin typeface="Droid Sans"/>
              </a:rPr>
              <a:t>” -&gt; Select “New” -&gt; Select “Other…”</a:t>
            </a:r>
          </a:p>
          <a:p>
            <a:endParaRPr lang="en-US" dirty="0">
              <a:solidFill>
                <a:srgbClr val="343434"/>
              </a:solidFill>
              <a:latin typeface="Droid Sans"/>
            </a:endParaRPr>
          </a:p>
          <a:p>
            <a:endParaRPr lang="en-US" dirty="0" smtClean="0">
              <a:solidFill>
                <a:srgbClr val="343434"/>
              </a:solidFill>
              <a:latin typeface="Droid Sans"/>
            </a:endParaRPr>
          </a:p>
          <a:p>
            <a:r>
              <a:rPr lang="en-US" dirty="0" smtClean="0">
                <a:solidFill>
                  <a:srgbClr val="343434"/>
                </a:solidFill>
                <a:latin typeface="Droid Sans"/>
              </a:rPr>
              <a:t>Scroll down from the “Select a wizard” option and select “XML File” and click “Next”.</a:t>
            </a:r>
          </a:p>
          <a:p>
            <a:r>
              <a:rPr lang="en-US" dirty="0" smtClean="0">
                <a:solidFill>
                  <a:srgbClr val="343434"/>
                </a:solidFill>
                <a:latin typeface="Droid Sans"/>
              </a:rPr>
              <a:t>Give the name as “</a:t>
            </a:r>
            <a:r>
              <a:rPr lang="en-US" dirty="0" err="1" smtClean="0">
                <a:solidFill>
                  <a:srgbClr val="343434"/>
                </a:solidFill>
                <a:latin typeface="Droid Sans"/>
              </a:rPr>
              <a:t>testNGXML</a:t>
            </a:r>
            <a:r>
              <a:rPr lang="en-US" dirty="0" smtClean="0">
                <a:solidFill>
                  <a:srgbClr val="343434"/>
                </a:solidFill>
                <a:latin typeface="Droid Sans"/>
              </a:rPr>
              <a:t>” and click Finish. </a:t>
            </a:r>
          </a:p>
          <a:p>
            <a:endParaRPr lang="en-US" dirty="0" smtClean="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2743200" y="2667000"/>
            <a:ext cx="6610350" cy="1066800"/>
          </a:xfrm>
          <a:prstGeom prst="rect">
            <a:avLst/>
          </a:prstGeom>
        </p:spPr>
      </p:pic>
      <p:pic>
        <p:nvPicPr>
          <p:cNvPr id="3" name="Picture 2"/>
          <p:cNvPicPr>
            <a:picLocks noChangeAspect="1"/>
          </p:cNvPicPr>
          <p:nvPr/>
        </p:nvPicPr>
        <p:blipFill>
          <a:blip r:embed="rId3"/>
          <a:stretch>
            <a:fillRect/>
          </a:stretch>
        </p:blipFill>
        <p:spPr>
          <a:xfrm>
            <a:off x="1371600" y="5410201"/>
            <a:ext cx="7467600" cy="2590800"/>
          </a:xfrm>
          <a:prstGeom prst="rect">
            <a:avLst/>
          </a:prstGeom>
        </p:spPr>
      </p:pic>
      <p:pic>
        <p:nvPicPr>
          <p:cNvPr id="4" name="Picture 3"/>
          <p:cNvPicPr>
            <a:picLocks noChangeAspect="1"/>
          </p:cNvPicPr>
          <p:nvPr/>
        </p:nvPicPr>
        <p:blipFill>
          <a:blip r:embed="rId4"/>
          <a:stretch>
            <a:fillRect/>
          </a:stretch>
        </p:blipFill>
        <p:spPr>
          <a:xfrm>
            <a:off x="10896600" y="4681538"/>
            <a:ext cx="2971800" cy="2938462"/>
          </a:xfrm>
          <a:prstGeom prst="rect">
            <a:avLst/>
          </a:prstGeom>
        </p:spPr>
      </p:pic>
    </p:spTree>
    <p:extLst>
      <p:ext uri="{BB962C8B-B14F-4D97-AF65-F5344CB8AC3E}">
        <p14:creationId xmlns:p14="http://schemas.microsoft.com/office/powerpoint/2010/main" val="209723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smtClean="0"/>
              <a:t>Launch Eclipse</a:t>
            </a:r>
          </a:p>
          <a:p>
            <a:r>
              <a:rPr lang="en-US" dirty="0" smtClean="0"/>
              <a:t>On the Menu bar, click “Help”.</a:t>
            </a:r>
          </a:p>
          <a:p>
            <a:r>
              <a:rPr lang="en-US" dirty="0" smtClean="0"/>
              <a:t>Choose “Install New Software” option.</a:t>
            </a:r>
          </a:p>
          <a:p>
            <a:endParaRPr lang="en-US" dirty="0" smtClean="0"/>
          </a:p>
          <a:p>
            <a:endParaRPr lang="en-US" dirty="0" smtClean="0"/>
          </a:p>
        </p:txBody>
      </p:sp>
      <p:sp>
        <p:nvSpPr>
          <p:cNvPr id="5" name="Text Placeholder 4"/>
          <p:cNvSpPr>
            <a:spLocks noGrp="1"/>
          </p:cNvSpPr>
          <p:nvPr>
            <p:ph type="body" sz="quarter" idx="13"/>
          </p:nvPr>
        </p:nvSpPr>
        <p:spPr/>
        <p:txBody>
          <a:bodyPr/>
          <a:lstStyle/>
          <a:p>
            <a:r>
              <a:rPr lang="en-US" dirty="0" smtClean="0"/>
              <a:t>Installation</a:t>
            </a:r>
            <a:endParaRPr lang="en-US" dirty="0"/>
          </a:p>
        </p:txBody>
      </p:sp>
      <p:pic>
        <p:nvPicPr>
          <p:cNvPr id="3" name="Picture 2"/>
          <p:cNvPicPr>
            <a:picLocks noChangeAspect="1"/>
          </p:cNvPicPr>
          <p:nvPr/>
        </p:nvPicPr>
        <p:blipFill>
          <a:blip r:embed="rId2"/>
          <a:stretch>
            <a:fillRect/>
          </a:stretch>
        </p:blipFill>
        <p:spPr>
          <a:xfrm>
            <a:off x="1524000" y="3505200"/>
            <a:ext cx="3386926" cy="3505200"/>
          </a:xfrm>
          <a:prstGeom prst="rect">
            <a:avLst/>
          </a:prstGeom>
        </p:spPr>
      </p:pic>
    </p:spTree>
    <p:extLst>
      <p:ext uri="{BB962C8B-B14F-4D97-AF65-F5344CB8AC3E}">
        <p14:creationId xmlns:p14="http://schemas.microsoft.com/office/powerpoint/2010/main" val="1776985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Edit the XML file and put the following code.</a:t>
            </a:r>
          </a:p>
          <a:p>
            <a:pPr marL="0" indent="0">
              <a:buNone/>
            </a:pPr>
            <a:r>
              <a:rPr lang="en-US" sz="1800" dirty="0">
                <a:latin typeface="Consolas" panose="020B0609020204030204" pitchFamily="49" charset="0"/>
              </a:rPr>
              <a:t>&lt;?</a:t>
            </a:r>
            <a:r>
              <a:rPr lang="en-US" sz="1800" u="sng" dirty="0">
                <a:solidFill>
                  <a:srgbClr val="000000"/>
                </a:solidFill>
                <a:latin typeface="Consolas" panose="020B0609020204030204" pitchFamily="49" charset="0"/>
              </a:rPr>
              <a:t>xml version="1.0" encoding="UTF-8"?&gt;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suite name = "Sanity Testing"&gt;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test name = "Sanity </a:t>
            </a:r>
            <a:r>
              <a:rPr lang="en-US" sz="1800" dirty="0" err="1">
                <a:latin typeface="Consolas" panose="020B0609020204030204" pitchFamily="49" charset="0"/>
              </a:rPr>
              <a:t>TestCases</a:t>
            </a:r>
            <a:r>
              <a:rPr lang="en-US" sz="1800" dirty="0">
                <a:latin typeface="Consolas" panose="020B0609020204030204" pitchFamily="49" charset="0"/>
              </a:rPr>
              <a:t>"&gt;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classes&gt;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class name = "</a:t>
            </a:r>
            <a:r>
              <a:rPr lang="en-US" sz="1800" dirty="0" err="1">
                <a:latin typeface="Consolas" panose="020B0609020204030204" pitchFamily="49" charset="0"/>
              </a:rPr>
              <a:t>testNGPackageSanity.testNGSanity</a:t>
            </a:r>
            <a:r>
              <a:rPr lang="en-US" sz="1800" dirty="0">
                <a:latin typeface="Consolas" panose="020B0609020204030204" pitchFamily="49" charset="0"/>
              </a:rPr>
              <a:t>"/&gt;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classes&gt;</a:t>
            </a:r>
          </a:p>
          <a:p>
            <a:pPr marL="0" indent="0">
              <a:buNone/>
            </a:pPr>
            <a:r>
              <a:rPr lang="en-US" sz="1800" dirty="0" smtClean="0">
                <a:latin typeface="Consolas" panose="020B0609020204030204" pitchFamily="49" charset="0"/>
              </a:rPr>
              <a:t>	&lt;/</a:t>
            </a:r>
            <a:r>
              <a:rPr lang="en-US" sz="1800" dirty="0">
                <a:latin typeface="Consolas" panose="020B0609020204030204" pitchFamily="49" charset="0"/>
              </a:rPr>
              <a:t>test&gt;</a:t>
            </a:r>
          </a:p>
          <a:p>
            <a:pPr marL="0" indent="0">
              <a:buNone/>
            </a:pPr>
            <a:r>
              <a:rPr lang="en-US" sz="1800" dirty="0">
                <a:latin typeface="Consolas" panose="020B0609020204030204" pitchFamily="49" charset="0"/>
              </a:rPr>
              <a:t>&lt;/suite</a:t>
            </a:r>
            <a:r>
              <a:rPr lang="en-US" sz="1800" dirty="0" smtClean="0">
                <a:latin typeface="Consolas" panose="020B0609020204030204" pitchFamily="49" charset="0"/>
              </a:rPr>
              <a:t>&gt;</a:t>
            </a:r>
          </a:p>
          <a:p>
            <a:r>
              <a:rPr lang="en-US" dirty="0" smtClean="0">
                <a:solidFill>
                  <a:srgbClr val="343434"/>
                </a:solidFill>
                <a:latin typeface="Droid Sans"/>
              </a:rPr>
              <a:t>Explanation</a:t>
            </a:r>
          </a:p>
          <a:p>
            <a:pPr lvl="1"/>
            <a:r>
              <a:rPr lang="en-US" dirty="0" smtClean="0">
                <a:solidFill>
                  <a:srgbClr val="343434"/>
                </a:solidFill>
                <a:latin typeface="Droid Sans"/>
              </a:rPr>
              <a:t>Use &lt;</a:t>
            </a:r>
            <a:r>
              <a:rPr lang="en-US" dirty="0">
                <a:solidFill>
                  <a:srgbClr val="343434"/>
                </a:solidFill>
                <a:latin typeface="Droid Sans"/>
              </a:rPr>
              <a:t>suite&gt; and </a:t>
            </a:r>
            <a:r>
              <a:rPr lang="en-US" dirty="0" smtClean="0">
                <a:solidFill>
                  <a:srgbClr val="343434"/>
                </a:solidFill>
                <a:latin typeface="Droid Sans"/>
              </a:rPr>
              <a:t>&lt;/suite&gt; to define the test suite – give any name</a:t>
            </a:r>
          </a:p>
          <a:p>
            <a:pPr lvl="1"/>
            <a:r>
              <a:rPr lang="en-US" dirty="0">
                <a:solidFill>
                  <a:srgbClr val="343434"/>
                </a:solidFill>
                <a:latin typeface="Droid Sans"/>
              </a:rPr>
              <a:t>Use </a:t>
            </a:r>
            <a:r>
              <a:rPr lang="en-US" dirty="0" smtClean="0">
                <a:solidFill>
                  <a:srgbClr val="343434"/>
                </a:solidFill>
                <a:latin typeface="Droid Sans"/>
              </a:rPr>
              <a:t>&lt;test&gt; </a:t>
            </a:r>
            <a:r>
              <a:rPr lang="en-US" dirty="0">
                <a:solidFill>
                  <a:srgbClr val="343434"/>
                </a:solidFill>
                <a:latin typeface="Droid Sans"/>
              </a:rPr>
              <a:t>and </a:t>
            </a:r>
            <a:r>
              <a:rPr lang="en-US" dirty="0" smtClean="0">
                <a:solidFill>
                  <a:srgbClr val="343434"/>
                </a:solidFill>
                <a:latin typeface="Droid Sans"/>
              </a:rPr>
              <a:t>&lt;/test&gt; </a:t>
            </a:r>
            <a:r>
              <a:rPr lang="en-US" dirty="0">
                <a:solidFill>
                  <a:srgbClr val="343434"/>
                </a:solidFill>
                <a:latin typeface="Droid Sans"/>
              </a:rPr>
              <a:t>to define the test </a:t>
            </a:r>
            <a:r>
              <a:rPr lang="en-US" dirty="0" smtClean="0">
                <a:solidFill>
                  <a:srgbClr val="343434"/>
                </a:solidFill>
                <a:latin typeface="Droid Sans"/>
              </a:rPr>
              <a:t> </a:t>
            </a:r>
            <a:r>
              <a:rPr lang="en-US" dirty="0">
                <a:solidFill>
                  <a:srgbClr val="343434"/>
                </a:solidFill>
                <a:latin typeface="Droid Sans"/>
              </a:rPr>
              <a:t>– give any </a:t>
            </a:r>
            <a:r>
              <a:rPr lang="en-US" dirty="0" smtClean="0">
                <a:solidFill>
                  <a:srgbClr val="343434"/>
                </a:solidFill>
                <a:latin typeface="Droid Sans"/>
              </a:rPr>
              <a:t>name</a:t>
            </a:r>
          </a:p>
          <a:p>
            <a:pPr lvl="1"/>
            <a:r>
              <a:rPr lang="en-US" dirty="0" smtClean="0">
                <a:solidFill>
                  <a:srgbClr val="343434"/>
                </a:solidFill>
                <a:latin typeface="Droid Sans"/>
              </a:rPr>
              <a:t>Use &lt;classes&gt; and &lt;/classes&gt; to define the class name</a:t>
            </a:r>
          </a:p>
          <a:p>
            <a:pPr lvl="1"/>
            <a:r>
              <a:rPr lang="en-US" dirty="0" smtClean="0">
                <a:solidFill>
                  <a:srgbClr val="343434"/>
                </a:solidFill>
                <a:latin typeface="Droid Sans"/>
              </a:rPr>
              <a:t>Class name should be fully qualified - </a:t>
            </a:r>
            <a:r>
              <a:rPr lang="en-US" dirty="0" err="1" smtClean="0">
                <a:solidFill>
                  <a:srgbClr val="343434"/>
                </a:solidFill>
                <a:latin typeface="Droid Sans"/>
              </a:rPr>
              <a:t>packagename.classname</a:t>
            </a:r>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spTree>
    <p:extLst>
      <p:ext uri="{BB962C8B-B14F-4D97-AF65-F5344CB8AC3E}">
        <p14:creationId xmlns:p14="http://schemas.microsoft.com/office/powerpoint/2010/main" val="11072394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4800" dirty="0" err="1" smtClean="0"/>
              <a:t>TestNG</a:t>
            </a:r>
            <a:r>
              <a:rPr lang="en-US" sz="4800" dirty="0" smtClean="0"/>
              <a:t> - XML</a:t>
            </a:r>
            <a:endParaRPr lang="en-US" sz="48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execute it.</a:t>
            </a:r>
          </a:p>
          <a:p>
            <a:r>
              <a:rPr lang="en-US" dirty="0" smtClean="0">
                <a:solidFill>
                  <a:srgbClr val="343434"/>
                </a:solidFill>
                <a:latin typeface="Droid Sans"/>
              </a:rPr>
              <a:t>To execute -&gt; Right Click on the XML file -&gt; Select “Run As” -&gt; </a:t>
            </a:r>
            <a:r>
              <a:rPr lang="en-US" dirty="0" err="1" smtClean="0">
                <a:solidFill>
                  <a:srgbClr val="343434"/>
                </a:solidFill>
                <a:latin typeface="Droid Sans"/>
              </a:rPr>
              <a:t>TestNGSuites</a:t>
            </a:r>
            <a:endParaRPr lang="en-US" dirty="0" smtClean="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r>
              <a:rPr lang="en-US" dirty="0" smtClean="0">
                <a:solidFill>
                  <a:srgbClr val="343434"/>
                </a:solidFill>
                <a:latin typeface="Droid Sans"/>
              </a:rPr>
              <a:t>The result will look like. Only class – </a:t>
            </a:r>
            <a:r>
              <a:rPr lang="en-US" dirty="0" err="1" smtClean="0">
                <a:latin typeface="Consolas" panose="020B0609020204030204" pitchFamily="49" charset="0"/>
              </a:rPr>
              <a:t>testNGSanity</a:t>
            </a:r>
            <a:r>
              <a:rPr lang="en-US" dirty="0" smtClean="0">
                <a:latin typeface="Consolas" panose="020B0609020204030204" pitchFamily="49" charset="0"/>
              </a:rPr>
              <a:t> under package </a:t>
            </a:r>
            <a:r>
              <a:rPr lang="en-US" dirty="0" err="1" smtClean="0">
                <a:solidFill>
                  <a:srgbClr val="343434"/>
                </a:solidFill>
                <a:latin typeface="Droid Sans"/>
              </a:rPr>
              <a:t>t</a:t>
            </a:r>
            <a:r>
              <a:rPr lang="en-US" dirty="0" err="1" smtClean="0">
                <a:latin typeface="Consolas" panose="020B0609020204030204" pitchFamily="49" charset="0"/>
              </a:rPr>
              <a:t>estNGPackageSanity</a:t>
            </a:r>
            <a:r>
              <a:rPr lang="en-US" dirty="0" smtClean="0">
                <a:latin typeface="Consolas" panose="020B0609020204030204" pitchFamily="49" charset="0"/>
              </a:rPr>
              <a:t> will be executed</a:t>
            </a:r>
            <a:endParaRPr lang="en-US" dirty="0" smtClean="0">
              <a:solidFill>
                <a:srgbClr val="343434"/>
              </a:solidFill>
              <a:latin typeface="Droid Sans"/>
            </a:endParaRP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2286000" y="3276600"/>
            <a:ext cx="10363200" cy="1143000"/>
          </a:xfrm>
          <a:prstGeom prst="rect">
            <a:avLst/>
          </a:prstGeom>
        </p:spPr>
      </p:pic>
      <p:pic>
        <p:nvPicPr>
          <p:cNvPr id="3" name="Picture 2"/>
          <p:cNvPicPr>
            <a:picLocks noChangeAspect="1"/>
          </p:cNvPicPr>
          <p:nvPr/>
        </p:nvPicPr>
        <p:blipFill>
          <a:blip r:embed="rId3"/>
          <a:stretch>
            <a:fillRect/>
          </a:stretch>
        </p:blipFill>
        <p:spPr>
          <a:xfrm>
            <a:off x="3276600" y="5555321"/>
            <a:ext cx="5181600" cy="2521879"/>
          </a:xfrm>
          <a:prstGeom prst="rect">
            <a:avLst/>
          </a:prstGeom>
        </p:spPr>
      </p:pic>
    </p:spTree>
    <p:extLst>
      <p:ext uri="{BB962C8B-B14F-4D97-AF65-F5344CB8AC3E}">
        <p14:creationId xmlns:p14="http://schemas.microsoft.com/office/powerpoint/2010/main" val="4181971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More than 1 class in the same package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Now let’s see how to execute more than 1 class under the same package.</a:t>
            </a:r>
          </a:p>
          <a:p>
            <a:r>
              <a:rPr lang="en-US" dirty="0" smtClean="0">
                <a:solidFill>
                  <a:srgbClr val="343434"/>
                </a:solidFill>
                <a:latin typeface="Droid Sans"/>
              </a:rPr>
              <a:t>As given below, now we have 2 classes under the same package </a:t>
            </a:r>
            <a:r>
              <a:rPr lang="en-US" dirty="0" err="1" smtClean="0">
                <a:solidFill>
                  <a:srgbClr val="343434"/>
                </a:solidFill>
                <a:latin typeface="Droid Sans"/>
              </a:rPr>
              <a:t>testNGPackageSanity</a:t>
            </a:r>
            <a:endParaRPr lang="en-US" dirty="0" smtClean="0">
              <a:solidFill>
                <a:srgbClr val="343434"/>
              </a:solidFill>
              <a:latin typeface="Droid Sans"/>
            </a:endParaRPr>
          </a:p>
          <a:p>
            <a:pPr lvl="1"/>
            <a:r>
              <a:rPr lang="en-US" dirty="0" err="1" smtClean="0">
                <a:solidFill>
                  <a:srgbClr val="343434"/>
                </a:solidFill>
                <a:latin typeface="Droid Sans"/>
              </a:rPr>
              <a:t>testNGExtendedSanity</a:t>
            </a:r>
            <a:endParaRPr lang="en-US" dirty="0" smtClean="0">
              <a:solidFill>
                <a:srgbClr val="343434"/>
              </a:solidFill>
              <a:latin typeface="Droid Sans"/>
            </a:endParaRPr>
          </a:p>
          <a:p>
            <a:pPr lvl="1"/>
            <a:r>
              <a:rPr lang="en-US" dirty="0" err="1" smtClean="0">
                <a:solidFill>
                  <a:srgbClr val="343434"/>
                </a:solidFill>
                <a:latin typeface="Droid Sans"/>
              </a:rPr>
              <a:t>testNGSanity</a:t>
            </a:r>
            <a:endParaRPr lang="en-US" dirty="0" smtClean="0">
              <a:solidFill>
                <a:srgbClr val="343434"/>
              </a:solidFill>
              <a:latin typeface="Droid Sans"/>
            </a:endParaRPr>
          </a:p>
          <a:p>
            <a:r>
              <a:rPr lang="en-US" dirty="0" smtClean="0">
                <a:solidFill>
                  <a:srgbClr val="343434"/>
                </a:solidFill>
                <a:latin typeface="Droid Sans"/>
              </a:rPr>
              <a:t>To execute these 2 classes, all we have to do </a:t>
            </a:r>
          </a:p>
          <a:p>
            <a:pPr marL="0" indent="0">
              <a:buNone/>
            </a:pPr>
            <a:r>
              <a:rPr lang="en-US" dirty="0" smtClean="0">
                <a:solidFill>
                  <a:srgbClr val="343434"/>
                </a:solidFill>
                <a:latin typeface="Droid Sans"/>
              </a:rPr>
              <a:t>     is to modify the XML file only.</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pic>
        <p:nvPicPr>
          <p:cNvPr id="4" name="Picture 3"/>
          <p:cNvPicPr>
            <a:picLocks noChangeAspect="1"/>
          </p:cNvPicPr>
          <p:nvPr/>
        </p:nvPicPr>
        <p:blipFill>
          <a:blip r:embed="rId2"/>
          <a:stretch>
            <a:fillRect/>
          </a:stretch>
        </p:blipFill>
        <p:spPr>
          <a:xfrm>
            <a:off x="9748838" y="4086225"/>
            <a:ext cx="3890962" cy="3228975"/>
          </a:xfrm>
          <a:prstGeom prst="rect">
            <a:avLst/>
          </a:prstGeom>
        </p:spPr>
      </p:pic>
    </p:spTree>
    <p:extLst>
      <p:ext uri="{BB962C8B-B14F-4D97-AF65-F5344CB8AC3E}">
        <p14:creationId xmlns:p14="http://schemas.microsoft.com/office/powerpoint/2010/main" val="141083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More than 1 class in the same package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Now let’s see how to execute more than 1 class under the same package.</a:t>
            </a:r>
          </a:p>
          <a:p>
            <a:r>
              <a:rPr lang="en-US" dirty="0" smtClean="0">
                <a:solidFill>
                  <a:srgbClr val="343434"/>
                </a:solidFill>
                <a:latin typeface="Droid Sans"/>
              </a:rPr>
              <a:t>As given below, now we have 2 classes under the same package </a:t>
            </a:r>
            <a:r>
              <a:rPr lang="en-US" dirty="0" err="1" smtClean="0">
                <a:solidFill>
                  <a:srgbClr val="343434"/>
                </a:solidFill>
                <a:latin typeface="Droid Sans"/>
              </a:rPr>
              <a:t>testNGPackageSanity</a:t>
            </a:r>
            <a:endParaRPr lang="en-US" dirty="0" smtClean="0">
              <a:solidFill>
                <a:srgbClr val="343434"/>
              </a:solidFill>
              <a:latin typeface="Droid Sans"/>
            </a:endParaRPr>
          </a:p>
          <a:p>
            <a:pPr lvl="1"/>
            <a:r>
              <a:rPr lang="en-US" dirty="0" err="1" smtClean="0">
                <a:solidFill>
                  <a:srgbClr val="343434"/>
                </a:solidFill>
                <a:latin typeface="Droid Sans"/>
              </a:rPr>
              <a:t>testNGExtendedSanity</a:t>
            </a:r>
            <a:endParaRPr lang="en-US" dirty="0" smtClean="0">
              <a:solidFill>
                <a:srgbClr val="343434"/>
              </a:solidFill>
              <a:latin typeface="Droid Sans"/>
            </a:endParaRPr>
          </a:p>
          <a:p>
            <a:pPr lvl="1"/>
            <a:r>
              <a:rPr lang="en-US" dirty="0" err="1" smtClean="0">
                <a:solidFill>
                  <a:srgbClr val="343434"/>
                </a:solidFill>
                <a:latin typeface="Droid Sans"/>
              </a:rPr>
              <a:t>testNGSanity</a:t>
            </a:r>
            <a:endParaRPr lang="en-US" dirty="0" smtClean="0">
              <a:solidFill>
                <a:srgbClr val="343434"/>
              </a:solidFill>
              <a:latin typeface="Droid Sans"/>
            </a:endParaRPr>
          </a:p>
          <a:p>
            <a:r>
              <a:rPr lang="en-US" dirty="0" smtClean="0">
                <a:solidFill>
                  <a:srgbClr val="343434"/>
                </a:solidFill>
                <a:latin typeface="Droid Sans"/>
              </a:rPr>
              <a:t>To execute these 2 classes, all we have to do </a:t>
            </a:r>
          </a:p>
          <a:p>
            <a:pPr marL="0" indent="0">
              <a:buNone/>
            </a:pPr>
            <a:r>
              <a:rPr lang="en-US" dirty="0" smtClean="0">
                <a:solidFill>
                  <a:srgbClr val="343434"/>
                </a:solidFill>
                <a:latin typeface="Droid Sans"/>
              </a:rPr>
              <a:t>     is to modify the XML file only.</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spTree>
    <p:extLst>
      <p:ext uri="{BB962C8B-B14F-4D97-AF65-F5344CB8AC3E}">
        <p14:creationId xmlns:p14="http://schemas.microsoft.com/office/powerpoint/2010/main" val="12803477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More than 1 class in the same package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Now the XML file will look like</a:t>
            </a:r>
          </a:p>
          <a:p>
            <a:pPr marL="0" indent="0">
              <a:buNone/>
            </a:pPr>
            <a:r>
              <a:rPr lang="en-US" sz="2400" dirty="0">
                <a:latin typeface="Consolas" panose="020B0609020204030204" pitchFamily="49" charset="0"/>
              </a:rPr>
              <a:t>&lt;?</a:t>
            </a:r>
            <a:r>
              <a:rPr lang="en-US" sz="2400" u="sng" dirty="0">
                <a:solidFill>
                  <a:srgbClr val="000000"/>
                </a:solidFill>
                <a:latin typeface="Consolas" panose="020B0609020204030204" pitchFamily="49" charset="0"/>
              </a:rPr>
              <a:t>xml version="1.0" encoding="UTF-8"?&gt;</a:t>
            </a:r>
          </a:p>
          <a:p>
            <a:pPr marL="0" indent="0">
              <a:buNone/>
            </a:pPr>
            <a:r>
              <a:rPr lang="en-US" sz="2400" dirty="0">
                <a:latin typeface="Consolas" panose="020B0609020204030204" pitchFamily="49" charset="0"/>
              </a:rPr>
              <a:t>&lt;suite name = "Sanity Testing"&gt;</a:t>
            </a:r>
          </a:p>
          <a:p>
            <a:pPr marL="0" indent="0">
              <a:buNone/>
            </a:pPr>
            <a:r>
              <a:rPr lang="en-US" sz="2400" dirty="0" smtClean="0">
                <a:latin typeface="Consolas" panose="020B0609020204030204" pitchFamily="49" charset="0"/>
              </a:rPr>
              <a:t>	&lt;</a:t>
            </a:r>
            <a:r>
              <a:rPr lang="en-US" sz="2400" dirty="0">
                <a:latin typeface="Consolas" panose="020B0609020204030204" pitchFamily="49" charset="0"/>
              </a:rPr>
              <a:t>test name = "Sanity </a:t>
            </a:r>
            <a:r>
              <a:rPr lang="en-US" sz="2400" dirty="0" err="1">
                <a:latin typeface="Consolas" panose="020B0609020204030204" pitchFamily="49" charset="0"/>
              </a:rPr>
              <a:t>TestCases</a:t>
            </a:r>
            <a:r>
              <a:rPr lang="en-US" sz="2400" dirty="0">
                <a:latin typeface="Consolas" panose="020B0609020204030204" pitchFamily="49" charset="0"/>
              </a:rPr>
              <a:t>"&gt;</a:t>
            </a:r>
          </a:p>
          <a:p>
            <a:pPr marL="0" indent="0">
              <a:buNone/>
            </a:pPr>
            <a:r>
              <a:rPr lang="en-US" sz="2400" dirty="0" smtClean="0">
                <a:latin typeface="Consolas" panose="020B0609020204030204" pitchFamily="49" charset="0"/>
              </a:rPr>
              <a:t>	&lt;</a:t>
            </a:r>
            <a:r>
              <a:rPr lang="en-US" sz="2400" dirty="0">
                <a:latin typeface="Consolas" panose="020B0609020204030204" pitchFamily="49" charset="0"/>
              </a:rPr>
              <a:t>classes&gt;</a:t>
            </a:r>
          </a:p>
          <a:p>
            <a:pPr marL="0" indent="0">
              <a:buNone/>
            </a:pPr>
            <a:r>
              <a:rPr lang="en-US" sz="2400" dirty="0" smtClean="0">
                <a:latin typeface="Consolas" panose="020B0609020204030204" pitchFamily="49" charset="0"/>
              </a:rPr>
              <a:t>		&lt;</a:t>
            </a:r>
            <a:r>
              <a:rPr lang="en-US" sz="2400" dirty="0">
                <a:latin typeface="Consolas" panose="020B0609020204030204" pitchFamily="49" charset="0"/>
              </a:rPr>
              <a:t>class name = "</a:t>
            </a:r>
            <a:r>
              <a:rPr lang="en-US" sz="2400" dirty="0" err="1">
                <a:latin typeface="Consolas" panose="020B0609020204030204" pitchFamily="49" charset="0"/>
              </a:rPr>
              <a:t>testNGPackageSanity.testNGSanity</a:t>
            </a:r>
            <a:r>
              <a:rPr lang="en-US" sz="2400" dirty="0">
                <a:latin typeface="Consolas" panose="020B0609020204030204" pitchFamily="49" charset="0"/>
              </a:rPr>
              <a:t>"/&gt;</a:t>
            </a:r>
          </a:p>
          <a:p>
            <a:pPr marL="0" indent="0">
              <a:buNone/>
            </a:pPr>
            <a:r>
              <a:rPr lang="en-US" sz="2400" dirty="0" smtClean="0">
                <a:solidFill>
                  <a:srgbClr val="FF0000"/>
                </a:solidFill>
                <a:latin typeface="Consolas" panose="020B0609020204030204" pitchFamily="49" charset="0"/>
              </a:rPr>
              <a:t>		&lt;</a:t>
            </a:r>
            <a:r>
              <a:rPr lang="en-US" sz="2400" dirty="0">
                <a:solidFill>
                  <a:srgbClr val="FF0000"/>
                </a:solidFill>
                <a:latin typeface="Consolas" panose="020B0609020204030204" pitchFamily="49" charset="0"/>
              </a:rPr>
              <a:t>class name = "</a:t>
            </a:r>
            <a:r>
              <a:rPr lang="en-US" sz="2400" dirty="0" err="1">
                <a:solidFill>
                  <a:srgbClr val="FF0000"/>
                </a:solidFill>
                <a:latin typeface="Consolas" panose="020B0609020204030204" pitchFamily="49" charset="0"/>
              </a:rPr>
              <a:t>testNGPackageSanity.testNGExtendedSanity</a:t>
            </a:r>
            <a:r>
              <a:rPr lang="en-US" sz="2400" dirty="0">
                <a:solidFill>
                  <a:srgbClr val="FF0000"/>
                </a:solidFill>
                <a:latin typeface="Consolas" panose="020B0609020204030204" pitchFamily="49" charset="0"/>
              </a:rPr>
              <a:t>"/&gt;</a:t>
            </a:r>
          </a:p>
          <a:p>
            <a:pPr marL="0" indent="0">
              <a:buNone/>
            </a:pPr>
            <a:r>
              <a:rPr lang="en-US" sz="2400" dirty="0" smtClean="0">
                <a:latin typeface="Consolas" panose="020B0609020204030204" pitchFamily="49" charset="0"/>
              </a:rPr>
              <a:t>	&lt;/</a:t>
            </a:r>
            <a:r>
              <a:rPr lang="en-US" sz="2400" dirty="0">
                <a:latin typeface="Consolas" panose="020B0609020204030204" pitchFamily="49" charset="0"/>
              </a:rPr>
              <a:t>classes&gt;</a:t>
            </a:r>
          </a:p>
          <a:p>
            <a:pPr marL="0" indent="0">
              <a:buNone/>
            </a:pPr>
            <a:r>
              <a:rPr lang="en-US" sz="2400" dirty="0" smtClean="0">
                <a:latin typeface="Consolas" panose="020B0609020204030204" pitchFamily="49" charset="0"/>
              </a:rPr>
              <a:t>	&lt;/</a:t>
            </a:r>
            <a:r>
              <a:rPr lang="en-US" sz="2400" dirty="0">
                <a:latin typeface="Consolas" panose="020B0609020204030204" pitchFamily="49" charset="0"/>
              </a:rPr>
              <a:t>test&gt;</a:t>
            </a:r>
          </a:p>
          <a:p>
            <a:pPr marL="0" indent="0">
              <a:buNone/>
            </a:pPr>
            <a:r>
              <a:rPr lang="en-US" sz="2400" dirty="0">
                <a:latin typeface="Consolas" panose="020B0609020204030204" pitchFamily="49" charset="0"/>
              </a:rPr>
              <a:t>&lt;/suite&gt;</a:t>
            </a:r>
            <a:endParaRPr lang="en-US" sz="2400" dirty="0" smtClean="0">
              <a:solidFill>
                <a:srgbClr val="343434"/>
              </a:solidFill>
              <a:latin typeface="Droid Sans"/>
            </a:endParaRPr>
          </a:p>
          <a:p>
            <a:r>
              <a:rPr lang="en-US" dirty="0" smtClean="0">
                <a:solidFill>
                  <a:srgbClr val="343434"/>
                </a:solidFill>
                <a:latin typeface="Droid Sans"/>
              </a:rPr>
              <a:t>You can include as many class as possible in the same way.</a:t>
            </a:r>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spTree>
    <p:extLst>
      <p:ext uri="{BB962C8B-B14F-4D97-AF65-F5344CB8AC3E}">
        <p14:creationId xmlns:p14="http://schemas.microsoft.com/office/powerpoint/2010/main" val="252867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Running classes in package level</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Now let’s see how can we run all or selected classes in a package level.</a:t>
            </a:r>
          </a:p>
          <a:p>
            <a:r>
              <a:rPr lang="en-US" dirty="0" smtClean="0">
                <a:solidFill>
                  <a:srgbClr val="343434"/>
                </a:solidFill>
                <a:latin typeface="Droid Sans"/>
              </a:rPr>
              <a:t>Let’s write a XML file which will run all the classes under </a:t>
            </a:r>
            <a:r>
              <a:rPr lang="en-US" dirty="0">
                <a:solidFill>
                  <a:srgbClr val="343434"/>
                </a:solidFill>
                <a:latin typeface="Droid Sans"/>
              </a:rPr>
              <a:t>the package </a:t>
            </a:r>
            <a:r>
              <a:rPr lang="en-US" dirty="0" smtClean="0">
                <a:solidFill>
                  <a:srgbClr val="343434"/>
                </a:solidFill>
                <a:latin typeface="Droid Sans"/>
              </a:rPr>
              <a:t>– </a:t>
            </a:r>
            <a:r>
              <a:rPr lang="en-US" dirty="0" err="1" smtClean="0">
                <a:solidFill>
                  <a:srgbClr val="343434"/>
                </a:solidFill>
                <a:latin typeface="Droid Sans"/>
              </a:rPr>
              <a:t>testNGPackageSanity</a:t>
            </a:r>
            <a:endParaRPr lang="en-US" dirty="0" smtClean="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870494" y="4038600"/>
            <a:ext cx="5292306" cy="3429000"/>
          </a:xfrm>
          <a:prstGeom prst="rect">
            <a:avLst/>
          </a:prstGeom>
        </p:spPr>
      </p:pic>
    </p:spTree>
    <p:extLst>
      <p:ext uri="{BB962C8B-B14F-4D97-AF65-F5344CB8AC3E}">
        <p14:creationId xmlns:p14="http://schemas.microsoft.com/office/powerpoint/2010/main" val="862002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Running classes in package level</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XML file will look like</a:t>
            </a:r>
          </a:p>
          <a:p>
            <a:pPr marL="0" indent="0">
              <a:buNone/>
            </a:pPr>
            <a:r>
              <a:rPr lang="en-US" sz="2000" dirty="0">
                <a:latin typeface="Consolas" panose="020B0609020204030204" pitchFamily="49" charset="0"/>
              </a:rPr>
              <a:t>&lt;?</a:t>
            </a:r>
            <a:r>
              <a:rPr lang="en-US" sz="2000" u="sng" dirty="0">
                <a:solidFill>
                  <a:srgbClr val="000000"/>
                </a:solidFill>
                <a:latin typeface="Consolas" panose="020B0609020204030204" pitchFamily="49" charset="0"/>
              </a:rPr>
              <a:t>xml version="1.0" encoding="UTF-8"?&gt;</a:t>
            </a:r>
          </a:p>
          <a:p>
            <a:pPr marL="0" indent="0">
              <a:buNone/>
            </a:pPr>
            <a:r>
              <a:rPr lang="en-US" sz="2000" dirty="0">
                <a:latin typeface="Consolas" panose="020B0609020204030204" pitchFamily="49" charset="0"/>
              </a:rPr>
              <a:t>&lt;suite name = "Sanity Testing"&gt;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test name = "Sanity </a:t>
            </a:r>
            <a:r>
              <a:rPr lang="en-US" sz="2000" dirty="0" err="1">
                <a:latin typeface="Consolas" panose="020B0609020204030204" pitchFamily="49" charset="0"/>
              </a:rPr>
              <a:t>TestCases</a:t>
            </a:r>
            <a:r>
              <a:rPr lang="en-US" sz="2000" dirty="0">
                <a:latin typeface="Consolas" panose="020B0609020204030204" pitchFamily="49" charset="0"/>
              </a:rPr>
              <a:t>"&gt;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packages&gt;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package name = "</a:t>
            </a:r>
            <a:r>
              <a:rPr lang="en-US" sz="2000" dirty="0" err="1">
                <a:latin typeface="Consolas" panose="020B0609020204030204" pitchFamily="49" charset="0"/>
              </a:rPr>
              <a:t>testNGPackageSanity</a:t>
            </a:r>
            <a:r>
              <a:rPr lang="en-US" sz="2000" dirty="0">
                <a:latin typeface="Consolas" panose="020B0609020204030204" pitchFamily="49" charset="0"/>
              </a:rPr>
              <a:t>"/&gt;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packages&gt;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test&gt;</a:t>
            </a:r>
          </a:p>
          <a:p>
            <a:pPr marL="0" indent="0">
              <a:buNone/>
            </a:pPr>
            <a:r>
              <a:rPr lang="en-US" sz="2000" dirty="0">
                <a:latin typeface="Consolas" panose="020B0609020204030204" pitchFamily="49" charset="0"/>
              </a:rPr>
              <a:t>&lt;/suite</a:t>
            </a:r>
            <a:r>
              <a:rPr lang="en-US" sz="2000" dirty="0" smtClean="0">
                <a:latin typeface="Consolas" panose="020B0609020204030204" pitchFamily="49" charset="0"/>
              </a:rPr>
              <a:t>&gt;</a:t>
            </a:r>
          </a:p>
          <a:p>
            <a:r>
              <a:rPr lang="en-US" dirty="0" smtClean="0">
                <a:solidFill>
                  <a:srgbClr val="343434"/>
                </a:solidFill>
                <a:latin typeface="Droid Sans"/>
              </a:rPr>
              <a:t>It will execute both </a:t>
            </a:r>
            <a:r>
              <a:rPr lang="en-US" dirty="0">
                <a:solidFill>
                  <a:srgbClr val="343434"/>
                </a:solidFill>
                <a:latin typeface="Droid Sans"/>
              </a:rPr>
              <a:t>the classes </a:t>
            </a:r>
            <a:r>
              <a:rPr lang="en-US" dirty="0" err="1" smtClean="0">
                <a:solidFill>
                  <a:srgbClr val="343434"/>
                </a:solidFill>
                <a:latin typeface="Droid Sans"/>
              </a:rPr>
              <a:t>testNGExtendedSanity</a:t>
            </a:r>
            <a:r>
              <a:rPr lang="en-US" dirty="0">
                <a:solidFill>
                  <a:srgbClr val="343434"/>
                </a:solidFill>
                <a:latin typeface="Droid Sans"/>
              </a:rPr>
              <a:t> and </a:t>
            </a:r>
            <a:r>
              <a:rPr lang="en-US" dirty="0" err="1" smtClean="0">
                <a:solidFill>
                  <a:srgbClr val="343434"/>
                </a:solidFill>
                <a:latin typeface="Droid Sans"/>
              </a:rPr>
              <a:t>testNGSanity</a:t>
            </a:r>
            <a:r>
              <a:rPr lang="en-US" dirty="0" smtClean="0">
                <a:solidFill>
                  <a:srgbClr val="343434"/>
                </a:solidFill>
                <a:latin typeface="Droid Sans"/>
              </a:rPr>
              <a:t> under the package </a:t>
            </a:r>
            <a:r>
              <a:rPr lang="en-US" dirty="0" err="1">
                <a:latin typeface="Consolas" panose="020B0609020204030204" pitchFamily="49" charset="0"/>
              </a:rPr>
              <a:t>testNGPackageSanity</a:t>
            </a:r>
            <a:endParaRPr lang="en-US" dirty="0">
              <a:solidFill>
                <a:srgbClr val="343434"/>
              </a:solidFill>
              <a:latin typeface="Droid Sans"/>
            </a:endParaRPr>
          </a:p>
          <a:p>
            <a:pPr marL="0" indent="0">
              <a:buNone/>
            </a:pPr>
            <a:r>
              <a:rPr lang="en-US" dirty="0" smtClean="0">
                <a:solidFill>
                  <a:srgbClr val="343434"/>
                </a:solidFill>
                <a:latin typeface="Droid Sans"/>
              </a:rPr>
              <a:t> </a:t>
            </a:r>
          </a:p>
          <a:p>
            <a:endParaRPr lang="en-US" dirty="0">
              <a:solidFill>
                <a:srgbClr val="343434"/>
              </a:solidFill>
              <a:latin typeface="Droid Sans"/>
            </a:endParaRPr>
          </a:p>
          <a:p>
            <a:endParaRPr lang="en-US" dirty="0">
              <a:solidFill>
                <a:srgbClr val="343434"/>
              </a:solidFill>
              <a:latin typeface="Droid Sans"/>
            </a:endParaRPr>
          </a:p>
          <a:p>
            <a:pPr lvl="1"/>
            <a:endParaRPr lang="en-US" dirty="0" smtClean="0">
              <a:solidFill>
                <a:srgbClr val="343434"/>
              </a:solidFill>
              <a:latin typeface="Droid Sans"/>
            </a:endParaRPr>
          </a:p>
          <a:p>
            <a:pPr lvl="1"/>
            <a:endParaRPr lang="en-US" dirty="0" smtClean="0">
              <a:solidFill>
                <a:srgbClr val="343434"/>
              </a:solidFill>
              <a:latin typeface="Droid Sans"/>
            </a:endParaRPr>
          </a:p>
        </p:txBody>
      </p:sp>
      <p:pic>
        <p:nvPicPr>
          <p:cNvPr id="3" name="Picture 2"/>
          <p:cNvPicPr>
            <a:picLocks noChangeAspect="1"/>
          </p:cNvPicPr>
          <p:nvPr/>
        </p:nvPicPr>
        <p:blipFill>
          <a:blip r:embed="rId2"/>
          <a:stretch>
            <a:fillRect/>
          </a:stretch>
        </p:blipFill>
        <p:spPr>
          <a:xfrm>
            <a:off x="2895600" y="6248400"/>
            <a:ext cx="4800600" cy="1447800"/>
          </a:xfrm>
          <a:prstGeom prst="rect">
            <a:avLst/>
          </a:prstGeom>
        </p:spPr>
      </p:pic>
    </p:spTree>
    <p:extLst>
      <p:ext uri="{BB962C8B-B14F-4D97-AF65-F5344CB8AC3E}">
        <p14:creationId xmlns:p14="http://schemas.microsoft.com/office/powerpoint/2010/main" val="1685150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Running multiple packages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If a project has multiple packages and user wants to run all packages, the XML files should look like this.</a:t>
            </a:r>
          </a:p>
          <a:p>
            <a:pPr marL="0" indent="0">
              <a:buNone/>
            </a:pPr>
            <a:r>
              <a:rPr lang="en-US" sz="2000" dirty="0"/>
              <a:t>&lt;?</a:t>
            </a:r>
            <a:r>
              <a:rPr lang="en-US" sz="2000" u="sng" dirty="0"/>
              <a:t>xml version="1.0" encoding="UTF-8"?&gt;</a:t>
            </a:r>
          </a:p>
          <a:p>
            <a:pPr marL="0" indent="0">
              <a:buNone/>
            </a:pPr>
            <a:r>
              <a:rPr lang="en-US" sz="2000" dirty="0" smtClean="0"/>
              <a:t>	&lt;</a:t>
            </a:r>
            <a:r>
              <a:rPr lang="en-US" sz="2000" dirty="0"/>
              <a:t>suite name = "Sanity Testing"&gt;</a:t>
            </a:r>
          </a:p>
          <a:p>
            <a:pPr marL="0" indent="0">
              <a:buNone/>
            </a:pPr>
            <a:r>
              <a:rPr lang="en-US" sz="2000" dirty="0" smtClean="0"/>
              <a:t>	&lt;</a:t>
            </a:r>
            <a:r>
              <a:rPr lang="en-US" sz="2000" dirty="0"/>
              <a:t>test name = "Sanity </a:t>
            </a:r>
            <a:r>
              <a:rPr lang="en-US" sz="2000" dirty="0" err="1"/>
              <a:t>TestCases</a:t>
            </a:r>
            <a:r>
              <a:rPr lang="en-US" sz="2000" dirty="0"/>
              <a:t>"&gt;</a:t>
            </a:r>
          </a:p>
          <a:p>
            <a:pPr marL="0" indent="0">
              <a:buNone/>
            </a:pPr>
            <a:r>
              <a:rPr lang="en-US" sz="2000" dirty="0" smtClean="0"/>
              <a:t>	&lt;</a:t>
            </a:r>
            <a:r>
              <a:rPr lang="en-US" sz="2000" dirty="0"/>
              <a:t>packages&gt;</a:t>
            </a:r>
          </a:p>
          <a:p>
            <a:pPr marL="0" indent="0">
              <a:buNone/>
            </a:pPr>
            <a:r>
              <a:rPr lang="en-US" sz="2000" dirty="0" smtClean="0"/>
              <a:t>		&lt;</a:t>
            </a:r>
            <a:r>
              <a:rPr lang="en-US" sz="2000" dirty="0"/>
              <a:t>package name = "</a:t>
            </a:r>
            <a:r>
              <a:rPr lang="en-US" sz="2000" dirty="0" err="1"/>
              <a:t>testNGPackageSanity</a:t>
            </a:r>
            <a:r>
              <a:rPr lang="en-US" sz="2000" dirty="0"/>
              <a:t>"/&gt;</a:t>
            </a:r>
          </a:p>
          <a:p>
            <a:pPr marL="0" indent="0">
              <a:buNone/>
            </a:pPr>
            <a:r>
              <a:rPr lang="en-US" sz="2000" dirty="0" smtClean="0"/>
              <a:t>		&lt;</a:t>
            </a:r>
            <a:r>
              <a:rPr lang="en-US" sz="2000" dirty="0"/>
              <a:t>package name = "</a:t>
            </a:r>
            <a:r>
              <a:rPr lang="en-US" sz="2000" dirty="0" err="1"/>
              <a:t>testNGPackageSmoke</a:t>
            </a:r>
            <a:r>
              <a:rPr lang="en-US" sz="2000" dirty="0"/>
              <a:t>"/&gt;</a:t>
            </a:r>
          </a:p>
          <a:p>
            <a:pPr marL="0" indent="0">
              <a:buNone/>
            </a:pPr>
            <a:r>
              <a:rPr lang="en-US" sz="2000" dirty="0" smtClean="0"/>
              <a:t>		&lt;</a:t>
            </a:r>
            <a:r>
              <a:rPr lang="en-US" sz="2000" dirty="0"/>
              <a:t>package name = "</a:t>
            </a:r>
            <a:r>
              <a:rPr lang="en-US" sz="2000" dirty="0" err="1"/>
              <a:t>tetNGBVT</a:t>
            </a:r>
            <a:r>
              <a:rPr lang="en-US" sz="2000" dirty="0"/>
              <a:t>"/&gt;</a:t>
            </a:r>
          </a:p>
          <a:p>
            <a:pPr marL="0" indent="0">
              <a:buNone/>
            </a:pPr>
            <a:r>
              <a:rPr lang="en-US" sz="2000" dirty="0" smtClean="0"/>
              <a:t>	&lt;/</a:t>
            </a:r>
            <a:r>
              <a:rPr lang="en-US" sz="2000" dirty="0"/>
              <a:t>packages&gt;</a:t>
            </a:r>
          </a:p>
          <a:p>
            <a:pPr marL="0" indent="0">
              <a:buNone/>
            </a:pPr>
            <a:r>
              <a:rPr lang="en-US" sz="2000" dirty="0" smtClean="0"/>
              <a:t>	&lt;/</a:t>
            </a:r>
            <a:r>
              <a:rPr lang="en-US" sz="2000" dirty="0"/>
              <a:t>test&gt;</a:t>
            </a:r>
          </a:p>
          <a:p>
            <a:pPr marL="0" indent="0">
              <a:buNone/>
            </a:pPr>
            <a:r>
              <a:rPr lang="en-US" sz="2000" dirty="0"/>
              <a:t>&lt;/suite</a:t>
            </a:r>
            <a:r>
              <a:rPr lang="en-US" sz="2000" dirty="0" smtClean="0"/>
              <a:t>&gt;</a:t>
            </a:r>
            <a:endParaRPr lang="en-US" dirty="0">
              <a:solidFill>
                <a:srgbClr val="343434"/>
              </a:solidFill>
              <a:latin typeface="Droid Sans"/>
            </a:endParaRPr>
          </a:p>
          <a:p>
            <a:pPr lvl="1"/>
            <a:endParaRPr lang="en-US" dirty="0" smtClean="0">
              <a:solidFill>
                <a:srgbClr val="343434"/>
              </a:solidFill>
              <a:latin typeface="Droid Sans"/>
            </a:endParaRPr>
          </a:p>
          <a:p>
            <a:r>
              <a:rPr lang="en-US" dirty="0" smtClean="0">
                <a:solidFill>
                  <a:srgbClr val="343434"/>
                </a:solidFill>
                <a:latin typeface="Droid Sans"/>
              </a:rPr>
              <a:t>This will execute all classes under all the packages</a:t>
            </a:r>
          </a:p>
        </p:txBody>
      </p:sp>
      <p:pic>
        <p:nvPicPr>
          <p:cNvPr id="2" name="Picture 1"/>
          <p:cNvPicPr>
            <a:picLocks noChangeAspect="1"/>
          </p:cNvPicPr>
          <p:nvPr/>
        </p:nvPicPr>
        <p:blipFill>
          <a:blip r:embed="rId2"/>
          <a:stretch>
            <a:fillRect/>
          </a:stretch>
        </p:blipFill>
        <p:spPr>
          <a:xfrm>
            <a:off x="9329737" y="2609850"/>
            <a:ext cx="4081463" cy="3486150"/>
          </a:xfrm>
          <a:prstGeom prst="rect">
            <a:avLst/>
          </a:prstGeom>
        </p:spPr>
      </p:pic>
    </p:spTree>
    <p:extLst>
      <p:ext uri="{BB962C8B-B14F-4D97-AF65-F5344CB8AC3E}">
        <p14:creationId xmlns:p14="http://schemas.microsoft.com/office/powerpoint/2010/main" val="18437722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Data Driven Framework</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write a data driver framework using </a:t>
            </a:r>
            <a:r>
              <a:rPr lang="en-US" dirty="0" err="1" smtClean="0">
                <a:solidFill>
                  <a:srgbClr val="343434"/>
                </a:solidFill>
                <a:latin typeface="Droid Sans"/>
              </a:rPr>
              <a:t>TestNG</a:t>
            </a:r>
            <a:r>
              <a:rPr lang="en-US" dirty="0" smtClean="0">
                <a:solidFill>
                  <a:srgbClr val="343434"/>
                </a:solidFill>
                <a:latin typeface="Droid Sans"/>
              </a:rPr>
              <a:t>. </a:t>
            </a:r>
            <a:r>
              <a:rPr lang="en-US" dirty="0">
                <a:solidFill>
                  <a:srgbClr val="343434"/>
                </a:solidFill>
                <a:latin typeface="Droid Sans"/>
              </a:rPr>
              <a:t>(Refer to code - </a:t>
            </a:r>
            <a:r>
              <a:rPr lang="en-US" b="1" u="sng" dirty="0" err="1">
                <a:solidFill>
                  <a:srgbClr val="FF0000"/>
                </a:solidFill>
                <a:latin typeface="Droid Sans"/>
              </a:rPr>
              <a:t>TestND_DataDriverFW</a:t>
            </a:r>
            <a:r>
              <a:rPr lang="en-US" dirty="0">
                <a:solidFill>
                  <a:srgbClr val="343434"/>
                </a:solidFill>
                <a:latin typeface="Droid Sans"/>
              </a:rPr>
              <a:t>)</a:t>
            </a:r>
            <a:endParaRPr lang="en-US" dirty="0" smtClean="0">
              <a:solidFill>
                <a:srgbClr val="343434"/>
              </a:solidFill>
              <a:latin typeface="Droid Sans"/>
            </a:endParaRPr>
          </a:p>
          <a:p>
            <a:r>
              <a:rPr lang="en-US" dirty="0" smtClean="0">
                <a:solidFill>
                  <a:srgbClr val="343434"/>
                </a:solidFill>
                <a:latin typeface="Droid Sans"/>
              </a:rPr>
              <a:t>Data Driven framework is the one where the test cases are supplied with data from the script itself.</a:t>
            </a:r>
          </a:p>
          <a:p>
            <a:r>
              <a:rPr lang="en-US" dirty="0" smtClean="0">
                <a:solidFill>
                  <a:srgbClr val="343434"/>
                </a:solidFill>
                <a:latin typeface="Droid Sans"/>
              </a:rPr>
              <a:t>We will use 2 annotation</a:t>
            </a:r>
          </a:p>
          <a:p>
            <a:pPr lvl="1"/>
            <a:r>
              <a:rPr lang="en-US" dirty="0"/>
              <a:t>@</a:t>
            </a:r>
            <a:r>
              <a:rPr lang="en-US" dirty="0" err="1" smtClean="0"/>
              <a:t>DataProvider</a:t>
            </a:r>
            <a:r>
              <a:rPr lang="en-US" dirty="0" smtClean="0"/>
              <a:t>: This annotation is used to define the number of times the test cases is executed and the number of parameter/ data which will be supplied to the method (test case)</a:t>
            </a:r>
          </a:p>
          <a:p>
            <a:pPr lvl="1"/>
            <a:r>
              <a:rPr lang="en-US" dirty="0" err="1" smtClean="0"/>
              <a:t>dataProvider</a:t>
            </a:r>
            <a:r>
              <a:rPr lang="en-US" dirty="0" smtClean="0"/>
              <a:t>: This annotation is used with @Test annotation to indicate that the test case/ method will take the parameter from the method where we have used the annotation </a:t>
            </a:r>
            <a:r>
              <a:rPr lang="en-US" dirty="0"/>
              <a:t>@</a:t>
            </a:r>
            <a:r>
              <a:rPr lang="en-US" dirty="0" err="1"/>
              <a:t>DataProvider</a:t>
            </a:r>
            <a:r>
              <a:rPr lang="en-US" dirty="0" smtClean="0"/>
              <a:t> </a:t>
            </a:r>
            <a:endParaRPr lang="en-US" dirty="0" smtClean="0">
              <a:solidFill>
                <a:srgbClr val="343434"/>
              </a:solidFill>
              <a:latin typeface="Droid Sans"/>
            </a:endParaRPr>
          </a:p>
        </p:txBody>
      </p:sp>
    </p:spTree>
    <p:extLst>
      <p:ext uri="{BB962C8B-B14F-4D97-AF65-F5344CB8AC3E}">
        <p14:creationId xmlns:p14="http://schemas.microsoft.com/office/powerpoint/2010/main" val="18566696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Data Driven Framework</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t>
            </a:r>
            <a:r>
              <a:rPr lang="en-US" dirty="0" err="1" smtClean="0">
                <a:solidFill>
                  <a:srgbClr val="343434"/>
                </a:solidFill>
                <a:latin typeface="Droid Sans"/>
              </a:rPr>
              <a:t>DataProvider</a:t>
            </a:r>
            <a:endParaRPr lang="en-US" dirty="0">
              <a:solidFill>
                <a:srgbClr val="343434"/>
              </a:solidFill>
              <a:latin typeface="Droid Sans"/>
            </a:endParaRPr>
          </a:p>
          <a:p>
            <a:pPr lvl="1"/>
            <a:r>
              <a:rPr lang="en-US" dirty="0" smtClean="0">
                <a:solidFill>
                  <a:srgbClr val="343434"/>
                </a:solidFill>
                <a:latin typeface="Droid Sans"/>
              </a:rPr>
              <a:t>We have to declare a 2 dimensional array</a:t>
            </a:r>
          </a:p>
          <a:p>
            <a:pPr lvl="1"/>
            <a:r>
              <a:rPr lang="en-US" dirty="0" smtClean="0">
                <a:solidFill>
                  <a:srgbClr val="343434"/>
                </a:solidFill>
                <a:latin typeface="Droid Sans"/>
              </a:rPr>
              <a:t>Let us consider a method that will supply the user credentials for logging into </a:t>
            </a:r>
            <a:r>
              <a:rPr lang="en-US" dirty="0" err="1" smtClean="0">
                <a:solidFill>
                  <a:srgbClr val="343434"/>
                </a:solidFill>
                <a:latin typeface="Droid Sans"/>
              </a:rPr>
              <a:t>myHCL</a:t>
            </a:r>
            <a:r>
              <a:rPr lang="en-US" dirty="0" smtClean="0">
                <a:solidFill>
                  <a:srgbClr val="343434"/>
                </a:solidFill>
                <a:latin typeface="Droid Sans"/>
              </a:rPr>
              <a:t>.</a:t>
            </a:r>
          </a:p>
          <a:p>
            <a:pPr lvl="1"/>
            <a:r>
              <a:rPr lang="en-US" dirty="0" smtClean="0">
                <a:solidFill>
                  <a:srgbClr val="343434"/>
                </a:solidFill>
                <a:latin typeface="Droid Sans"/>
              </a:rPr>
              <a:t>The code will typically look like</a:t>
            </a:r>
          </a:p>
          <a:p>
            <a:pPr marL="1348740" lvl="2" indent="0">
              <a:buNone/>
            </a:pPr>
            <a:r>
              <a:rPr lang="en-US" dirty="0">
                <a:solidFill>
                  <a:srgbClr val="646464"/>
                </a:solidFill>
                <a:latin typeface="Consolas" panose="020B0609020204030204" pitchFamily="49" charset="0"/>
              </a:rPr>
              <a:t>@</a:t>
            </a:r>
            <a:r>
              <a:rPr lang="en-US" sz="1800" dirty="0" err="1">
                <a:solidFill>
                  <a:srgbClr val="646464"/>
                </a:solidFill>
                <a:latin typeface="Consolas" panose="020B0609020204030204" pitchFamily="49" charset="0"/>
              </a:rPr>
              <a:t>DataProvider</a:t>
            </a:r>
            <a:endParaRPr lang="en-US" sz="1800" dirty="0">
              <a:solidFill>
                <a:srgbClr val="646464"/>
              </a:solidFill>
              <a:latin typeface="Consolas" panose="020B0609020204030204" pitchFamily="49" charset="0"/>
            </a:endParaRPr>
          </a:p>
          <a:p>
            <a:pPr marL="1348740" lvl="2"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Object[][] </a:t>
            </a:r>
            <a:r>
              <a:rPr lang="en-US" sz="1800" b="1" dirty="0" err="1">
                <a:solidFill>
                  <a:srgbClr val="000000"/>
                </a:solidFill>
                <a:latin typeface="Consolas" panose="020B0609020204030204" pitchFamily="49" charset="0"/>
              </a:rPr>
              <a:t>getData</a:t>
            </a:r>
            <a:r>
              <a:rPr lang="en-US" sz="1800" b="1" dirty="0">
                <a:solidFill>
                  <a:srgbClr val="000000"/>
                </a:solidFill>
                <a:latin typeface="Consolas" panose="020B0609020204030204" pitchFamily="49" charset="0"/>
              </a:rPr>
              <a:t>(){</a:t>
            </a:r>
          </a:p>
          <a:p>
            <a:pPr marL="1348740" lvl="2" indent="0">
              <a:buNone/>
            </a:pPr>
            <a:r>
              <a:rPr lang="en-US" sz="1800" dirty="0">
                <a:solidFill>
                  <a:srgbClr val="000000"/>
                </a:solidFill>
                <a:latin typeface="Consolas" panose="020B0609020204030204" pitchFamily="49" charset="0"/>
              </a:rPr>
              <a:t>  Object[][]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Object[1][3];</a:t>
            </a:r>
          </a:p>
          <a:p>
            <a:pPr marL="1348740" lvl="2"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[0][0] = </a:t>
            </a:r>
            <a:r>
              <a:rPr lang="en-US" sz="1800" dirty="0" smtClean="0">
                <a:solidFill>
                  <a:srgbClr val="2A00FF"/>
                </a:solidFill>
                <a:latin typeface="Consolas" panose="020B0609020204030204" pitchFamily="49" charset="0"/>
              </a:rPr>
              <a:t>“User ID"</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1348740" lvl="2"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[0][1] = </a:t>
            </a:r>
            <a:r>
              <a:rPr lang="en-US" sz="1800" dirty="0" smtClean="0">
                <a:solidFill>
                  <a:srgbClr val="2A00FF"/>
                </a:solidFill>
                <a:latin typeface="Consolas" panose="020B0609020204030204" pitchFamily="49" charset="0"/>
              </a:rPr>
              <a:t>“Password"</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1348740" lvl="2"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[0][2] = </a:t>
            </a:r>
            <a:r>
              <a:rPr lang="en-US" sz="1800" dirty="0">
                <a:solidFill>
                  <a:srgbClr val="2A00FF"/>
                </a:solidFill>
                <a:latin typeface="Consolas" panose="020B0609020204030204" pitchFamily="49" charset="0"/>
              </a:rPr>
              <a:t>"HCLTECH"</a:t>
            </a:r>
            <a:r>
              <a:rPr lang="en-US" sz="1800" dirty="0">
                <a:solidFill>
                  <a:srgbClr val="000000"/>
                </a:solidFill>
                <a:latin typeface="Consolas" panose="020B0609020204030204" pitchFamily="49" charset="0"/>
              </a:rPr>
              <a:t>;</a:t>
            </a:r>
          </a:p>
          <a:p>
            <a:pPr marL="1348740" lvl="2" indent="0">
              <a:buNone/>
            </a:pPr>
            <a:r>
              <a:rPr lang="en-US" sz="1800" dirty="0">
                <a:solidFill>
                  <a:srgbClr val="000000"/>
                </a:solidFill>
                <a:latin typeface="Consolas" panose="020B0609020204030204" pitchFamily="49" charset="0"/>
              </a:rPr>
              <a:t>  </a:t>
            </a:r>
          </a:p>
          <a:p>
            <a:pPr marL="1348740" lvl="2"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myHCLCredentials</a:t>
            </a:r>
            <a:r>
              <a:rPr lang="en-US" sz="1800" b="1" dirty="0">
                <a:solidFill>
                  <a:srgbClr val="000000"/>
                </a:solidFill>
                <a:latin typeface="Consolas" panose="020B0609020204030204" pitchFamily="49" charset="0"/>
              </a:rPr>
              <a:t>;</a:t>
            </a:r>
          </a:p>
          <a:p>
            <a:pPr marL="1348740" lvl="2" indent="0">
              <a:buNone/>
            </a:pPr>
            <a:r>
              <a:rPr lang="en-US" sz="1800" dirty="0">
                <a:solidFill>
                  <a:srgbClr val="000000"/>
                </a:solidFill>
                <a:latin typeface="Consolas" panose="020B0609020204030204" pitchFamily="49" charset="0"/>
              </a:rPr>
              <a:t>  }</a:t>
            </a:r>
            <a:endParaRPr lang="en-US" sz="1800" dirty="0" smtClean="0">
              <a:solidFill>
                <a:srgbClr val="343434"/>
              </a:solidFill>
              <a:latin typeface="Droid Sans"/>
            </a:endParaRPr>
          </a:p>
          <a:p>
            <a:pPr lvl="1"/>
            <a:endParaRPr lang="en-US" dirty="0" smtClean="0">
              <a:solidFill>
                <a:srgbClr val="343434"/>
              </a:solidFill>
              <a:latin typeface="Droid Sans"/>
            </a:endParaRPr>
          </a:p>
        </p:txBody>
      </p:sp>
    </p:spTree>
    <p:extLst>
      <p:ext uri="{BB962C8B-B14F-4D97-AF65-F5344CB8AC3E}">
        <p14:creationId xmlns:p14="http://schemas.microsoft.com/office/powerpoint/2010/main" val="26026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smtClean="0"/>
              <a:t>In the Install dialog box, click the “Add” button.</a:t>
            </a:r>
          </a:p>
          <a:p>
            <a:endParaRPr lang="en-US" dirty="0" smtClean="0"/>
          </a:p>
          <a:p>
            <a:r>
              <a:rPr lang="en-US" dirty="0" smtClean="0"/>
              <a:t>In the name, type “</a:t>
            </a:r>
            <a:r>
              <a:rPr lang="en-US" dirty="0" err="1" smtClean="0"/>
              <a:t>TestNG</a:t>
            </a:r>
            <a:r>
              <a:rPr lang="en-US" dirty="0" smtClean="0"/>
              <a:t>”.</a:t>
            </a:r>
          </a:p>
          <a:p>
            <a:r>
              <a:rPr lang="en-US" dirty="0" smtClean="0"/>
              <a:t>In Location</a:t>
            </a:r>
            <a:r>
              <a:rPr lang="en-US" dirty="0"/>
              <a:t>, enter “http://beust.com/eclipse/”</a:t>
            </a:r>
            <a:endParaRPr lang="en-US" dirty="0" smtClean="0"/>
          </a:p>
          <a:p>
            <a:r>
              <a:rPr lang="en-US" dirty="0" smtClean="0"/>
              <a:t>Select “Ok”</a:t>
            </a:r>
          </a:p>
          <a:p>
            <a:endParaRPr lang="en-US" dirty="0" smtClean="0"/>
          </a:p>
          <a:p>
            <a:endParaRPr lang="en-US" dirty="0" smtClean="0"/>
          </a:p>
        </p:txBody>
      </p:sp>
      <p:sp>
        <p:nvSpPr>
          <p:cNvPr id="5" name="Text Placeholder 4"/>
          <p:cNvSpPr>
            <a:spLocks noGrp="1"/>
          </p:cNvSpPr>
          <p:nvPr>
            <p:ph type="body" sz="quarter" idx="13"/>
          </p:nvPr>
        </p:nvSpPr>
        <p:spPr/>
        <p:txBody>
          <a:bodyPr/>
          <a:lstStyle/>
          <a:p>
            <a:r>
              <a:rPr lang="en-US" dirty="0" smtClean="0"/>
              <a:t>Installation</a:t>
            </a:r>
            <a:endParaRPr lang="en-US" dirty="0"/>
          </a:p>
        </p:txBody>
      </p:sp>
      <p:pic>
        <p:nvPicPr>
          <p:cNvPr id="4" name="Picture 3"/>
          <p:cNvPicPr>
            <a:picLocks noChangeAspect="1"/>
          </p:cNvPicPr>
          <p:nvPr/>
        </p:nvPicPr>
        <p:blipFill>
          <a:blip r:embed="rId2"/>
          <a:stretch>
            <a:fillRect/>
          </a:stretch>
        </p:blipFill>
        <p:spPr>
          <a:xfrm>
            <a:off x="1885950" y="2209800"/>
            <a:ext cx="8782050" cy="523875"/>
          </a:xfrm>
          <a:prstGeom prst="rect">
            <a:avLst/>
          </a:prstGeom>
        </p:spPr>
      </p:pic>
      <p:pic>
        <p:nvPicPr>
          <p:cNvPr id="6" name="Picture 5"/>
          <p:cNvPicPr>
            <a:picLocks noChangeAspect="1"/>
          </p:cNvPicPr>
          <p:nvPr/>
        </p:nvPicPr>
        <p:blipFill>
          <a:blip r:embed="rId3"/>
          <a:stretch>
            <a:fillRect/>
          </a:stretch>
        </p:blipFill>
        <p:spPr>
          <a:xfrm>
            <a:off x="1914525" y="4667250"/>
            <a:ext cx="6696075" cy="2114550"/>
          </a:xfrm>
          <a:prstGeom prst="rect">
            <a:avLst/>
          </a:prstGeom>
        </p:spPr>
      </p:pic>
    </p:spTree>
    <p:extLst>
      <p:ext uri="{BB962C8B-B14F-4D97-AF65-F5344CB8AC3E}">
        <p14:creationId xmlns:p14="http://schemas.microsoft.com/office/powerpoint/2010/main" val="25787276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Code Analysis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As the method </a:t>
            </a:r>
            <a:r>
              <a:rPr lang="en-US" dirty="0" err="1">
                <a:solidFill>
                  <a:srgbClr val="343434"/>
                </a:solidFill>
                <a:latin typeface="Droid Sans"/>
              </a:rPr>
              <a:t>getData</a:t>
            </a:r>
            <a:r>
              <a:rPr lang="en-US" dirty="0">
                <a:solidFill>
                  <a:srgbClr val="343434"/>
                </a:solidFill>
                <a:latin typeface="Droid Sans"/>
              </a:rPr>
              <a:t>() </a:t>
            </a:r>
            <a:r>
              <a:rPr lang="en-US" dirty="0" smtClean="0">
                <a:solidFill>
                  <a:srgbClr val="343434"/>
                </a:solidFill>
                <a:latin typeface="Droid Sans"/>
              </a:rPr>
              <a:t>will act as the Data Provider, so we have to use the annotation </a:t>
            </a:r>
            <a:r>
              <a:rPr lang="en-US" dirty="0" smtClean="0">
                <a:solidFill>
                  <a:srgbClr val="FF0000"/>
                </a:solidFill>
                <a:latin typeface="Droid Sans"/>
              </a:rPr>
              <a:t>@</a:t>
            </a:r>
            <a:r>
              <a:rPr lang="en-US" dirty="0" err="1" smtClean="0">
                <a:solidFill>
                  <a:srgbClr val="FF0000"/>
                </a:solidFill>
                <a:latin typeface="Droid Sans"/>
              </a:rPr>
              <a:t>DataProvider</a:t>
            </a:r>
            <a:r>
              <a:rPr lang="en-US" dirty="0" smtClean="0">
                <a:solidFill>
                  <a:srgbClr val="343434"/>
                </a:solidFill>
                <a:latin typeface="Droid Sans"/>
              </a:rPr>
              <a:t> before this method</a:t>
            </a:r>
          </a:p>
          <a:p>
            <a:r>
              <a:rPr lang="en-US" dirty="0" smtClean="0">
                <a:solidFill>
                  <a:srgbClr val="343434"/>
                </a:solidFill>
                <a:latin typeface="Droid Sans"/>
              </a:rPr>
              <a:t>We have to declare a 2 dimensional array</a:t>
            </a:r>
          </a:p>
          <a:p>
            <a:pPr lvl="1"/>
            <a:r>
              <a:rPr lang="en-US" sz="1800" dirty="0">
                <a:solidFill>
                  <a:srgbClr val="000000"/>
                </a:solidFill>
                <a:latin typeface="Consolas" panose="020B0609020204030204" pitchFamily="49" charset="0"/>
              </a:rPr>
              <a:t>Object[][]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smtClean="0">
                <a:solidFill>
                  <a:srgbClr val="000000"/>
                </a:solidFill>
                <a:latin typeface="Consolas" panose="020B0609020204030204" pitchFamily="49" charset="0"/>
              </a:rPr>
              <a:t>Object[</a:t>
            </a:r>
            <a:r>
              <a:rPr lang="en-US" sz="1800" b="1" dirty="0" err="1" smtClean="0">
                <a:solidFill>
                  <a:srgbClr val="000000"/>
                </a:solidFill>
                <a:latin typeface="Consolas" panose="020B0609020204030204" pitchFamily="49" charset="0"/>
              </a:rPr>
              <a:t>i</a:t>
            </a:r>
            <a:r>
              <a:rPr lang="en-US" sz="1800" b="1" dirty="0" smtClean="0">
                <a:solidFill>
                  <a:srgbClr val="000000"/>
                </a:solidFill>
                <a:latin typeface="Consolas" panose="020B0609020204030204" pitchFamily="49" charset="0"/>
              </a:rPr>
              <a:t>][j];</a:t>
            </a:r>
            <a:endParaRPr lang="en-US" dirty="0" smtClean="0">
              <a:solidFill>
                <a:srgbClr val="343434"/>
              </a:solidFill>
              <a:latin typeface="Droid Sans"/>
            </a:endParaRPr>
          </a:p>
          <a:p>
            <a:pPr lvl="1"/>
            <a:r>
              <a:rPr lang="en-US" dirty="0" smtClean="0">
                <a:solidFill>
                  <a:srgbClr val="343434"/>
                </a:solidFill>
                <a:latin typeface="Droid Sans"/>
              </a:rPr>
              <a:t>Here </a:t>
            </a:r>
            <a:r>
              <a:rPr lang="en-US" dirty="0" err="1">
                <a:solidFill>
                  <a:srgbClr val="343434"/>
                </a:solidFill>
                <a:latin typeface="Droid Sans"/>
              </a:rPr>
              <a:t>i</a:t>
            </a:r>
            <a:r>
              <a:rPr lang="en-US" dirty="0" smtClean="0">
                <a:solidFill>
                  <a:srgbClr val="343434"/>
                </a:solidFill>
                <a:latin typeface="Droid Sans"/>
              </a:rPr>
              <a:t> stands for the number of times the test case should run</a:t>
            </a:r>
          </a:p>
          <a:p>
            <a:pPr lvl="1"/>
            <a:r>
              <a:rPr lang="en-US" dirty="0" smtClean="0">
                <a:solidFill>
                  <a:srgbClr val="343434"/>
                </a:solidFill>
                <a:latin typeface="Droid Sans"/>
              </a:rPr>
              <a:t>j stands for the number of parameters which should be send in one go.</a:t>
            </a:r>
          </a:p>
          <a:p>
            <a:r>
              <a:rPr lang="en-US" dirty="0" smtClean="0">
                <a:solidFill>
                  <a:srgbClr val="343434"/>
                </a:solidFill>
                <a:latin typeface="Droid Sans"/>
              </a:rPr>
              <a:t>Then we have to assign value to each array element.</a:t>
            </a:r>
          </a:p>
          <a:p>
            <a:pPr marL="0" indent="0">
              <a:buNone/>
            </a:pPr>
            <a:endParaRPr lang="en-US" dirty="0">
              <a:solidFill>
                <a:srgbClr val="343434"/>
              </a:solidFill>
              <a:latin typeface="Droid Sans"/>
            </a:endParaRPr>
          </a:p>
        </p:txBody>
      </p:sp>
    </p:spTree>
    <p:extLst>
      <p:ext uri="{BB962C8B-B14F-4D97-AF65-F5344CB8AC3E}">
        <p14:creationId xmlns:p14="http://schemas.microsoft.com/office/powerpoint/2010/main" val="142035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Code Analysis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As the receiving end, we need to use the annotation </a:t>
            </a:r>
            <a:r>
              <a:rPr lang="en-US" dirty="0" err="1" smtClean="0">
                <a:solidFill>
                  <a:srgbClr val="343434"/>
                </a:solidFill>
                <a:latin typeface="Droid Sans"/>
              </a:rPr>
              <a:t>dataProvider</a:t>
            </a:r>
            <a:r>
              <a:rPr lang="en-US" dirty="0" smtClean="0">
                <a:solidFill>
                  <a:srgbClr val="343434"/>
                </a:solidFill>
                <a:latin typeface="Droid Sans"/>
              </a:rPr>
              <a:t> annotation before the method where we will receive those data.</a:t>
            </a:r>
          </a:p>
          <a:p>
            <a:r>
              <a:rPr lang="en-US" dirty="0" smtClean="0">
                <a:solidFill>
                  <a:srgbClr val="343434"/>
                </a:solidFill>
                <a:latin typeface="Droid Sans"/>
              </a:rPr>
              <a:t>The code will typically look like</a:t>
            </a:r>
          </a:p>
          <a:p>
            <a:pPr marL="731520" lvl="1" indent="0">
              <a:buNone/>
            </a:pP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dataProvider</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getData</a:t>
            </a:r>
            <a:r>
              <a:rPr lang="en-US" sz="1600" dirty="0">
                <a:solidFill>
                  <a:srgbClr val="2A00FF"/>
                </a:solidFill>
                <a:latin typeface="Consolas" panose="020B0609020204030204" pitchFamily="49" charset="0"/>
              </a:rPr>
              <a:t>"</a:t>
            </a:r>
            <a:r>
              <a:rPr lang="en-US" sz="1600" dirty="0">
                <a:solidFill>
                  <a:srgbClr val="000000"/>
                </a:solidFill>
                <a:latin typeface="Consolas" panose="020B0609020204030204" pitchFamily="49" charset="0"/>
              </a:rPr>
              <a:t>)</a:t>
            </a:r>
          </a:p>
          <a:p>
            <a:pPr marL="731520" lvl="1"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supplyCredentials</a:t>
            </a:r>
            <a:r>
              <a:rPr lang="en-US" sz="1600" b="1" dirty="0">
                <a:solidFill>
                  <a:srgbClr val="000000"/>
                </a:solidFill>
                <a:latin typeface="Consolas" panose="020B0609020204030204" pitchFamily="49" charset="0"/>
              </a:rPr>
              <a:t>(String </a:t>
            </a:r>
            <a:r>
              <a:rPr lang="en-US" sz="1600" b="1" dirty="0" err="1">
                <a:solidFill>
                  <a:srgbClr val="6A3E3E"/>
                </a:solidFill>
                <a:latin typeface="Consolas" panose="020B0609020204030204" pitchFamily="49" charset="0"/>
              </a:rPr>
              <a:t>userName</a:t>
            </a:r>
            <a:r>
              <a:rPr lang="en-US" sz="1600" b="1" dirty="0">
                <a:solidFill>
                  <a:srgbClr val="000000"/>
                </a:solidFill>
                <a:latin typeface="Consolas" panose="020B0609020204030204" pitchFamily="49" charset="0"/>
              </a:rPr>
              <a:t>, String </a:t>
            </a:r>
            <a:r>
              <a:rPr lang="en-US" sz="1600" b="1" dirty="0" err="1">
                <a:solidFill>
                  <a:srgbClr val="6A3E3E"/>
                </a:solidFill>
                <a:latin typeface="Consolas" panose="020B0609020204030204" pitchFamily="49" charset="0"/>
              </a:rPr>
              <a:t>passWord</a:t>
            </a:r>
            <a:r>
              <a:rPr lang="en-US" sz="1600" b="1" dirty="0">
                <a:solidFill>
                  <a:srgbClr val="000000"/>
                </a:solidFill>
                <a:latin typeface="Consolas" panose="020B0609020204030204" pitchFamily="49" charset="0"/>
              </a:rPr>
              <a:t>, String </a:t>
            </a:r>
            <a:r>
              <a:rPr lang="en-US" sz="1600" b="1" dirty="0">
                <a:solidFill>
                  <a:srgbClr val="6A3E3E"/>
                </a:solidFill>
                <a:latin typeface="Consolas" panose="020B0609020204030204" pitchFamily="49" charset="0"/>
              </a:rPr>
              <a:t>domain</a:t>
            </a:r>
            <a:r>
              <a:rPr lang="en-US" sz="1600" b="1" dirty="0">
                <a:solidFill>
                  <a:srgbClr val="000000"/>
                </a:solidFill>
                <a:latin typeface="Consolas" panose="020B0609020204030204" pitchFamily="49" charset="0"/>
              </a:rPr>
              <a:t>) {</a:t>
            </a:r>
          </a:p>
          <a:p>
            <a:pPr marL="731520" lvl="1"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findElement</a:t>
            </a:r>
            <a:r>
              <a:rPr lang="en-US" sz="1600" dirty="0">
                <a:solidFill>
                  <a:srgbClr val="000000"/>
                </a:solidFill>
                <a:highlight>
                  <a:srgbClr val="D4D4D4"/>
                </a:highlight>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By.</a:t>
            </a:r>
            <a:r>
              <a:rPr lang="en-US" sz="1600" i="1" dirty="0" err="1">
                <a:solidFill>
                  <a:srgbClr val="000000"/>
                </a:solidFill>
                <a:highlight>
                  <a:srgbClr val="D4D4D4"/>
                </a:highlight>
                <a:latin typeface="Consolas" panose="020B0609020204030204" pitchFamily="49" charset="0"/>
              </a:rPr>
              <a:t>xpath</a:t>
            </a:r>
            <a:r>
              <a:rPr lang="en-US" sz="1600" i="1" dirty="0">
                <a:solidFill>
                  <a:srgbClr val="000000"/>
                </a:solidFill>
                <a:highlight>
                  <a:srgbClr val="D4D4D4"/>
                </a:highlight>
                <a:latin typeface="Consolas" panose="020B0609020204030204" pitchFamily="49" charset="0"/>
              </a:rPr>
              <a:t>(</a:t>
            </a:r>
            <a:r>
              <a:rPr lang="en-US" sz="1600" i="1" dirty="0">
                <a:solidFill>
                  <a:srgbClr val="2A00FF"/>
                </a:solidFill>
                <a:highlight>
                  <a:srgbClr val="D4D4D4"/>
                </a:highlight>
                <a:latin typeface="Consolas" panose="020B0609020204030204" pitchFamily="49" charset="0"/>
              </a:rPr>
              <a:t>".//*[@id='</a:t>
            </a:r>
            <a:r>
              <a:rPr lang="en-US" sz="1600" i="1" dirty="0" err="1">
                <a:solidFill>
                  <a:srgbClr val="2A00FF"/>
                </a:solidFill>
                <a:highlight>
                  <a:srgbClr val="D4D4D4"/>
                </a:highlight>
                <a:latin typeface="Consolas" panose="020B0609020204030204" pitchFamily="49" charset="0"/>
              </a:rPr>
              <a:t>txtUserID</a:t>
            </a:r>
            <a:r>
              <a:rPr lang="en-US" sz="1600" i="1" dirty="0">
                <a:solidFill>
                  <a:srgbClr val="2A00FF"/>
                </a:solidFill>
                <a:highlight>
                  <a:srgbClr val="D4D4D4"/>
                </a:highlight>
                <a:latin typeface="Consolas" panose="020B0609020204030204" pitchFamily="49" charset="0"/>
              </a:rPr>
              <a:t>']"</a:t>
            </a:r>
            <a:r>
              <a:rPr lang="en-US" sz="1600" i="1" dirty="0">
                <a:solidFill>
                  <a:srgbClr val="000000"/>
                </a:solidFill>
                <a:highlight>
                  <a:srgbClr val="D4D4D4"/>
                </a:highlight>
                <a:latin typeface="Consolas" panose="020B0609020204030204" pitchFamily="49" charset="0"/>
              </a:rPr>
              <a:t>)).</a:t>
            </a:r>
            <a:r>
              <a:rPr lang="en-US" sz="1600" i="1" dirty="0" err="1">
                <a:solidFill>
                  <a:srgbClr val="000000"/>
                </a:solidFill>
                <a:highlight>
                  <a:srgbClr val="D4D4D4"/>
                </a:highlight>
                <a:latin typeface="Consolas" panose="020B0609020204030204" pitchFamily="49" charset="0"/>
              </a:rPr>
              <a:t>sendKeys</a:t>
            </a:r>
            <a:r>
              <a:rPr lang="en-US" sz="1600" i="1" dirty="0">
                <a:solidFill>
                  <a:srgbClr val="000000"/>
                </a:solidFill>
                <a:highlight>
                  <a:srgbClr val="D4D4D4"/>
                </a:highlight>
                <a:latin typeface="Consolas" panose="020B0609020204030204" pitchFamily="49" charset="0"/>
              </a:rPr>
              <a:t>(</a:t>
            </a:r>
            <a:r>
              <a:rPr lang="en-US" sz="1600" i="1" dirty="0" err="1">
                <a:solidFill>
                  <a:srgbClr val="6A3E3E"/>
                </a:solidFill>
                <a:highlight>
                  <a:srgbClr val="D4D4D4"/>
                </a:highlight>
                <a:latin typeface="Consolas" panose="020B0609020204030204" pitchFamily="49" charset="0"/>
              </a:rPr>
              <a:t>userName</a:t>
            </a:r>
            <a:r>
              <a:rPr lang="en-US" sz="1600" i="1" dirty="0">
                <a:solidFill>
                  <a:srgbClr val="000000"/>
                </a:solidFill>
                <a:highlight>
                  <a:srgbClr val="D4D4D4"/>
                </a:highlight>
                <a:latin typeface="Consolas" panose="020B0609020204030204" pitchFamily="49" charset="0"/>
              </a:rPr>
              <a:t>);</a:t>
            </a:r>
          </a:p>
          <a:p>
            <a:pPr marL="731520" lvl="1"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findElement</a:t>
            </a:r>
            <a:r>
              <a:rPr lang="en-US" sz="1600" dirty="0">
                <a:solidFill>
                  <a:srgbClr val="000000"/>
                </a:solidFill>
                <a:highlight>
                  <a:srgbClr val="D4D4D4"/>
                </a:highlight>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By.</a:t>
            </a:r>
            <a:r>
              <a:rPr lang="en-US" sz="1600" i="1" dirty="0" err="1">
                <a:solidFill>
                  <a:srgbClr val="000000"/>
                </a:solidFill>
                <a:highlight>
                  <a:srgbClr val="D4D4D4"/>
                </a:highlight>
                <a:latin typeface="Consolas" panose="020B0609020204030204" pitchFamily="49" charset="0"/>
              </a:rPr>
              <a:t>xpath</a:t>
            </a:r>
            <a:r>
              <a:rPr lang="en-US" sz="1600" i="1" dirty="0">
                <a:solidFill>
                  <a:srgbClr val="000000"/>
                </a:solidFill>
                <a:highlight>
                  <a:srgbClr val="D4D4D4"/>
                </a:highlight>
                <a:latin typeface="Consolas" panose="020B0609020204030204" pitchFamily="49" charset="0"/>
              </a:rPr>
              <a:t>(</a:t>
            </a:r>
            <a:r>
              <a:rPr lang="en-US" sz="1600" i="1" dirty="0">
                <a:solidFill>
                  <a:srgbClr val="2A00FF"/>
                </a:solidFill>
                <a:highlight>
                  <a:srgbClr val="D4D4D4"/>
                </a:highlight>
                <a:latin typeface="Consolas" panose="020B0609020204030204" pitchFamily="49" charset="0"/>
              </a:rPr>
              <a:t>".//*[@id='</a:t>
            </a:r>
            <a:r>
              <a:rPr lang="en-US" sz="1600" i="1" dirty="0" err="1">
                <a:solidFill>
                  <a:srgbClr val="2A00FF"/>
                </a:solidFill>
                <a:highlight>
                  <a:srgbClr val="D4D4D4"/>
                </a:highlight>
                <a:latin typeface="Consolas" panose="020B0609020204030204" pitchFamily="49" charset="0"/>
              </a:rPr>
              <a:t>txtPassword</a:t>
            </a:r>
            <a:r>
              <a:rPr lang="en-US" sz="1600" i="1" dirty="0">
                <a:solidFill>
                  <a:srgbClr val="2A00FF"/>
                </a:solidFill>
                <a:highlight>
                  <a:srgbClr val="D4D4D4"/>
                </a:highlight>
                <a:latin typeface="Consolas" panose="020B0609020204030204" pitchFamily="49" charset="0"/>
              </a:rPr>
              <a:t>']"</a:t>
            </a:r>
            <a:r>
              <a:rPr lang="en-US" sz="1600" i="1" dirty="0">
                <a:solidFill>
                  <a:srgbClr val="000000"/>
                </a:solidFill>
                <a:highlight>
                  <a:srgbClr val="D4D4D4"/>
                </a:highlight>
                <a:latin typeface="Consolas" panose="020B0609020204030204" pitchFamily="49" charset="0"/>
              </a:rPr>
              <a:t>)).</a:t>
            </a:r>
            <a:r>
              <a:rPr lang="en-US" sz="1600" i="1" dirty="0" err="1">
                <a:solidFill>
                  <a:srgbClr val="000000"/>
                </a:solidFill>
                <a:highlight>
                  <a:srgbClr val="D4D4D4"/>
                </a:highlight>
                <a:latin typeface="Consolas" panose="020B0609020204030204" pitchFamily="49" charset="0"/>
              </a:rPr>
              <a:t>sendKeys</a:t>
            </a:r>
            <a:r>
              <a:rPr lang="en-US" sz="1600" i="1" dirty="0">
                <a:solidFill>
                  <a:srgbClr val="000000"/>
                </a:solidFill>
                <a:highlight>
                  <a:srgbClr val="D4D4D4"/>
                </a:highlight>
                <a:latin typeface="Consolas" panose="020B0609020204030204" pitchFamily="49" charset="0"/>
              </a:rPr>
              <a:t>(</a:t>
            </a:r>
            <a:r>
              <a:rPr lang="en-US" sz="1600" i="1" dirty="0" err="1">
                <a:solidFill>
                  <a:srgbClr val="6A3E3E"/>
                </a:solidFill>
                <a:highlight>
                  <a:srgbClr val="D4D4D4"/>
                </a:highlight>
                <a:latin typeface="Consolas" panose="020B0609020204030204" pitchFamily="49" charset="0"/>
              </a:rPr>
              <a:t>passWord</a:t>
            </a:r>
            <a:r>
              <a:rPr lang="en-US" sz="1600" i="1" dirty="0">
                <a:solidFill>
                  <a:srgbClr val="000000"/>
                </a:solidFill>
                <a:highlight>
                  <a:srgbClr val="D4D4D4"/>
                </a:highlight>
                <a:latin typeface="Consolas" panose="020B0609020204030204" pitchFamily="49" charset="0"/>
              </a:rPr>
              <a:t>);</a:t>
            </a:r>
          </a:p>
          <a:p>
            <a:pPr marL="731520" lvl="1"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findElement</a:t>
            </a:r>
            <a:r>
              <a:rPr lang="en-US" sz="1600" dirty="0">
                <a:solidFill>
                  <a:srgbClr val="000000"/>
                </a:solidFill>
                <a:highlight>
                  <a:srgbClr val="D4D4D4"/>
                </a:highlight>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By.</a:t>
            </a:r>
            <a:r>
              <a:rPr lang="en-US" sz="1600" i="1" dirty="0" err="1">
                <a:solidFill>
                  <a:srgbClr val="000000"/>
                </a:solidFill>
                <a:highlight>
                  <a:srgbClr val="D4D4D4"/>
                </a:highlight>
                <a:latin typeface="Consolas" panose="020B0609020204030204" pitchFamily="49" charset="0"/>
              </a:rPr>
              <a:t>xpath</a:t>
            </a:r>
            <a:r>
              <a:rPr lang="en-US" sz="1600" i="1" dirty="0">
                <a:solidFill>
                  <a:srgbClr val="000000"/>
                </a:solidFill>
                <a:highlight>
                  <a:srgbClr val="D4D4D4"/>
                </a:highlight>
                <a:latin typeface="Consolas" panose="020B0609020204030204" pitchFamily="49" charset="0"/>
              </a:rPr>
              <a:t>(</a:t>
            </a:r>
            <a:r>
              <a:rPr lang="en-US" sz="1600" i="1" dirty="0">
                <a:solidFill>
                  <a:srgbClr val="2A00FF"/>
                </a:solidFill>
                <a:highlight>
                  <a:srgbClr val="D4D4D4"/>
                </a:highlight>
                <a:latin typeface="Consolas" panose="020B0609020204030204" pitchFamily="49" charset="0"/>
              </a:rPr>
              <a:t>".//*[@id='</a:t>
            </a:r>
            <a:r>
              <a:rPr lang="en-US" sz="1600" i="1" dirty="0" err="1">
                <a:solidFill>
                  <a:srgbClr val="2A00FF"/>
                </a:solidFill>
                <a:highlight>
                  <a:srgbClr val="D4D4D4"/>
                </a:highlight>
                <a:latin typeface="Consolas" panose="020B0609020204030204" pitchFamily="49" charset="0"/>
              </a:rPr>
              <a:t>ddlDomain</a:t>
            </a:r>
            <a:r>
              <a:rPr lang="en-US" sz="1600" i="1" dirty="0">
                <a:solidFill>
                  <a:srgbClr val="2A00FF"/>
                </a:solidFill>
                <a:highlight>
                  <a:srgbClr val="D4D4D4"/>
                </a:highlight>
                <a:latin typeface="Consolas" panose="020B0609020204030204" pitchFamily="49" charset="0"/>
              </a:rPr>
              <a:t>']"</a:t>
            </a:r>
            <a:r>
              <a:rPr lang="en-US" sz="1600" i="1" dirty="0">
                <a:solidFill>
                  <a:srgbClr val="000000"/>
                </a:solidFill>
                <a:highlight>
                  <a:srgbClr val="D4D4D4"/>
                </a:highlight>
                <a:latin typeface="Consolas" panose="020B0609020204030204" pitchFamily="49" charset="0"/>
              </a:rPr>
              <a:t>)).</a:t>
            </a:r>
            <a:r>
              <a:rPr lang="en-US" sz="1600" i="1" dirty="0" err="1">
                <a:solidFill>
                  <a:srgbClr val="000000"/>
                </a:solidFill>
                <a:highlight>
                  <a:srgbClr val="D4D4D4"/>
                </a:highlight>
                <a:latin typeface="Consolas" panose="020B0609020204030204" pitchFamily="49" charset="0"/>
              </a:rPr>
              <a:t>sendKeys</a:t>
            </a:r>
            <a:r>
              <a:rPr lang="en-US" sz="1600" i="1" dirty="0">
                <a:solidFill>
                  <a:srgbClr val="000000"/>
                </a:solidFill>
                <a:highlight>
                  <a:srgbClr val="D4D4D4"/>
                </a:highlight>
                <a:latin typeface="Consolas" panose="020B0609020204030204" pitchFamily="49" charset="0"/>
              </a:rPr>
              <a:t>(</a:t>
            </a:r>
            <a:r>
              <a:rPr lang="en-US" sz="1600" i="1" dirty="0">
                <a:solidFill>
                  <a:srgbClr val="6A3E3E"/>
                </a:solidFill>
                <a:highlight>
                  <a:srgbClr val="D4D4D4"/>
                </a:highlight>
                <a:latin typeface="Consolas" panose="020B0609020204030204" pitchFamily="49" charset="0"/>
              </a:rPr>
              <a:t>domain</a:t>
            </a:r>
            <a:r>
              <a:rPr lang="en-US" sz="1600" i="1" dirty="0">
                <a:solidFill>
                  <a:srgbClr val="000000"/>
                </a:solidFill>
                <a:highlight>
                  <a:srgbClr val="D4D4D4"/>
                </a:highlight>
                <a:latin typeface="Consolas" panose="020B0609020204030204" pitchFamily="49" charset="0"/>
              </a:rPr>
              <a:t>);</a:t>
            </a:r>
          </a:p>
          <a:p>
            <a:pPr marL="731520" lvl="1"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findElement</a:t>
            </a:r>
            <a:r>
              <a:rPr lang="en-US" sz="1600" dirty="0">
                <a:solidFill>
                  <a:srgbClr val="000000"/>
                </a:solidFill>
                <a:highlight>
                  <a:srgbClr val="D4D4D4"/>
                </a:highlight>
                <a:latin typeface="Consolas" panose="020B0609020204030204" pitchFamily="49" charset="0"/>
              </a:rPr>
              <a:t>(</a:t>
            </a:r>
            <a:r>
              <a:rPr lang="en-US" sz="1600" dirty="0" err="1">
                <a:solidFill>
                  <a:srgbClr val="000000"/>
                </a:solidFill>
                <a:highlight>
                  <a:srgbClr val="D4D4D4"/>
                </a:highlight>
                <a:latin typeface="Consolas" panose="020B0609020204030204" pitchFamily="49" charset="0"/>
              </a:rPr>
              <a:t>By.</a:t>
            </a:r>
            <a:r>
              <a:rPr lang="en-US" sz="1600" i="1" dirty="0" err="1">
                <a:solidFill>
                  <a:srgbClr val="000000"/>
                </a:solidFill>
                <a:highlight>
                  <a:srgbClr val="D4D4D4"/>
                </a:highlight>
                <a:latin typeface="Consolas" panose="020B0609020204030204" pitchFamily="49" charset="0"/>
              </a:rPr>
              <a:t>xpath</a:t>
            </a:r>
            <a:r>
              <a:rPr lang="en-US" sz="1600" i="1" dirty="0">
                <a:solidFill>
                  <a:srgbClr val="000000"/>
                </a:solidFill>
                <a:highlight>
                  <a:srgbClr val="D4D4D4"/>
                </a:highlight>
                <a:latin typeface="Consolas" panose="020B0609020204030204" pitchFamily="49" charset="0"/>
              </a:rPr>
              <a:t>(</a:t>
            </a:r>
            <a:r>
              <a:rPr lang="en-US" sz="1600" i="1" dirty="0">
                <a:solidFill>
                  <a:srgbClr val="2A00FF"/>
                </a:solidFill>
                <a:highlight>
                  <a:srgbClr val="D4D4D4"/>
                </a:highlight>
                <a:latin typeface="Consolas" panose="020B0609020204030204" pitchFamily="49" charset="0"/>
              </a:rPr>
              <a:t>".//*[@id='</a:t>
            </a:r>
            <a:r>
              <a:rPr lang="en-US" sz="1600" i="1" dirty="0" err="1">
                <a:solidFill>
                  <a:srgbClr val="2A00FF"/>
                </a:solidFill>
                <a:highlight>
                  <a:srgbClr val="D4D4D4"/>
                </a:highlight>
                <a:latin typeface="Consolas" panose="020B0609020204030204" pitchFamily="49" charset="0"/>
              </a:rPr>
              <a:t>btnSubmit</a:t>
            </a:r>
            <a:r>
              <a:rPr lang="en-US" sz="1600" i="1" dirty="0">
                <a:solidFill>
                  <a:srgbClr val="2A00FF"/>
                </a:solidFill>
                <a:highlight>
                  <a:srgbClr val="D4D4D4"/>
                </a:highlight>
                <a:latin typeface="Consolas" panose="020B0609020204030204" pitchFamily="49" charset="0"/>
              </a:rPr>
              <a:t>']"</a:t>
            </a:r>
            <a:r>
              <a:rPr lang="en-US" sz="1600" i="1" dirty="0">
                <a:solidFill>
                  <a:srgbClr val="000000"/>
                </a:solidFill>
                <a:highlight>
                  <a:srgbClr val="D4D4D4"/>
                </a:highlight>
                <a:latin typeface="Consolas" panose="020B0609020204030204" pitchFamily="49" charset="0"/>
              </a:rPr>
              <a:t>)).click();</a:t>
            </a:r>
          </a:p>
          <a:p>
            <a:pPr marL="731520" lvl="1" indent="0">
              <a:buNone/>
            </a:pPr>
            <a:r>
              <a:rPr lang="en-US" sz="1600" dirty="0">
                <a:solidFill>
                  <a:srgbClr val="000000"/>
                </a:solidFill>
                <a:latin typeface="Consolas" panose="020B0609020204030204" pitchFamily="49" charset="0"/>
              </a:rPr>
              <a:t>  }</a:t>
            </a:r>
            <a:endParaRPr lang="en-US" sz="1600" dirty="0" smtClean="0">
              <a:solidFill>
                <a:srgbClr val="343434"/>
              </a:solidFill>
              <a:latin typeface="Droid Sans"/>
            </a:endParaRPr>
          </a:p>
          <a:p>
            <a:r>
              <a:rPr lang="en-US" dirty="0" err="1" smtClean="0">
                <a:solidFill>
                  <a:srgbClr val="343434"/>
                </a:solidFill>
                <a:latin typeface="Droid Sans"/>
              </a:rPr>
              <a:t>getData</a:t>
            </a:r>
            <a:r>
              <a:rPr lang="en-US" dirty="0" smtClean="0">
                <a:solidFill>
                  <a:srgbClr val="343434"/>
                </a:solidFill>
                <a:latin typeface="Droid Sans"/>
              </a:rPr>
              <a:t> is the name of the method from where we are supplying the data which is annotated with </a:t>
            </a:r>
            <a:r>
              <a:rPr lang="en-US" dirty="0" err="1" smtClean="0">
                <a:solidFill>
                  <a:srgbClr val="343434"/>
                </a:solidFill>
                <a:latin typeface="Droid Sans"/>
              </a:rPr>
              <a:t>dataProvider</a:t>
            </a:r>
            <a:r>
              <a:rPr lang="en-US" dirty="0" smtClean="0">
                <a:solidFill>
                  <a:srgbClr val="343434"/>
                </a:solidFill>
                <a:latin typeface="Droid Sans"/>
              </a:rPr>
              <a:t> annotation.</a:t>
            </a:r>
            <a:endParaRPr lang="en-US" dirty="0">
              <a:solidFill>
                <a:srgbClr val="343434"/>
              </a:solidFill>
              <a:latin typeface="Droid Sans"/>
            </a:endParaRPr>
          </a:p>
        </p:txBody>
      </p:sp>
    </p:spTree>
    <p:extLst>
      <p:ext uri="{BB962C8B-B14F-4D97-AF65-F5344CB8AC3E}">
        <p14:creationId xmlns:p14="http://schemas.microsoft.com/office/powerpoint/2010/main" val="3265726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code looks like</a:t>
            </a:r>
          </a:p>
          <a:p>
            <a:pPr marL="0" indent="0">
              <a:buNone/>
            </a:pPr>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dataDriverFW</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org.openqa.selenium.By</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org.openqa.selenium.WebDriver</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org.openqa.selenium.firefox.FirefoxDriver</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org.testng.annotations.DataProvider</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org.testng.annotations.Test</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org.testng.annotations.BeforeMethod</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org.testng.annotations.AfterMethod</a:t>
            </a:r>
            <a:r>
              <a:rPr lang="en-US" sz="1600" b="1"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dataDrivenFWTC</a:t>
            </a:r>
            <a:r>
              <a:rPr lang="en-US" sz="1600" b="1" dirty="0">
                <a:solidFill>
                  <a:srgbClr val="000000"/>
                </a:solidFill>
                <a:latin typeface="Consolas" panose="020B0609020204030204" pitchFamily="49" charset="0"/>
              </a:rPr>
              <a:t> {</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String </a:t>
            </a:r>
            <a:r>
              <a:rPr lang="en-US" sz="1600" b="1" dirty="0" err="1">
                <a:solidFill>
                  <a:srgbClr val="0000C0"/>
                </a:solidFill>
                <a:latin typeface="Consolas" panose="020B0609020204030204" pitchFamily="49" charset="0"/>
              </a:rPr>
              <a:t>baseURL</a:t>
            </a:r>
            <a:r>
              <a:rPr lang="en-US" sz="1600" b="1" dirty="0">
                <a:solidFill>
                  <a:srgbClr val="000000"/>
                </a:solidFill>
                <a:latin typeface="Consolas" panose="020B0609020204030204" pitchFamily="49" charset="0"/>
              </a:rPr>
              <a:t> = </a:t>
            </a:r>
            <a:r>
              <a:rPr lang="en-US" sz="1600" b="1" dirty="0">
                <a:solidFill>
                  <a:srgbClr val="2A00FF"/>
                </a:solidFill>
                <a:latin typeface="Consolas" panose="020B0609020204030204" pitchFamily="49" charset="0"/>
              </a:rPr>
              <a:t>"https://www.myhcl.com/"</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WebDriver</a:t>
            </a:r>
            <a:r>
              <a:rPr lang="en-US" sz="1600" b="1" dirty="0">
                <a:solidFill>
                  <a:srgbClr val="000000"/>
                </a:solidFill>
                <a:latin typeface="Consolas" panose="020B0609020204030204" pitchFamily="49" charset="0"/>
              </a:rPr>
              <a:t> </a:t>
            </a:r>
            <a:r>
              <a:rPr lang="en-US" sz="1600" b="1" dirty="0" err="1">
                <a:solidFill>
                  <a:srgbClr val="0000C0"/>
                </a:solidFill>
                <a:latin typeface="Consolas" panose="020B0609020204030204" pitchFamily="49" charset="0"/>
              </a:rPr>
              <a:t>myhcl_WD</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FirefoxDriver</a:t>
            </a:r>
            <a:r>
              <a:rPr lang="en-US" sz="16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dataProvider</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getData</a:t>
            </a:r>
            <a:r>
              <a:rPr lang="en-US" sz="1600" dirty="0">
                <a:solidFill>
                  <a:srgbClr val="2A00FF"/>
                </a:solidFill>
                <a:latin typeface="Consolas" panose="020B0609020204030204" pitchFamily="49" charset="0"/>
              </a:rPr>
              <a: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supplyCredentials</a:t>
            </a:r>
            <a:r>
              <a:rPr lang="en-US" sz="1600" b="1" dirty="0">
                <a:solidFill>
                  <a:srgbClr val="000000"/>
                </a:solidFill>
                <a:latin typeface="Consolas" panose="020B0609020204030204" pitchFamily="49" charset="0"/>
              </a:rPr>
              <a:t>(String </a:t>
            </a:r>
            <a:r>
              <a:rPr lang="en-US" sz="1600" b="1" dirty="0" err="1">
                <a:solidFill>
                  <a:srgbClr val="6A3E3E"/>
                </a:solidFill>
                <a:latin typeface="Consolas" panose="020B0609020204030204" pitchFamily="49" charset="0"/>
              </a:rPr>
              <a:t>userName</a:t>
            </a:r>
            <a:r>
              <a:rPr lang="en-US" sz="1600" b="1" dirty="0">
                <a:solidFill>
                  <a:srgbClr val="000000"/>
                </a:solidFill>
                <a:latin typeface="Consolas" panose="020B0609020204030204" pitchFamily="49" charset="0"/>
              </a:rPr>
              <a:t>, String </a:t>
            </a:r>
            <a:r>
              <a:rPr lang="en-US" sz="1600" b="1" dirty="0" err="1">
                <a:solidFill>
                  <a:srgbClr val="6A3E3E"/>
                </a:solidFill>
                <a:latin typeface="Consolas" panose="020B0609020204030204" pitchFamily="49" charset="0"/>
              </a:rPr>
              <a:t>passWord</a:t>
            </a:r>
            <a:r>
              <a:rPr lang="en-US" sz="1600" b="1" dirty="0">
                <a:solidFill>
                  <a:srgbClr val="000000"/>
                </a:solidFill>
                <a:latin typeface="Consolas" panose="020B0609020204030204" pitchFamily="49" charset="0"/>
              </a:rPr>
              <a:t>, String </a:t>
            </a:r>
            <a:r>
              <a:rPr lang="en-US" sz="1600" b="1" dirty="0">
                <a:solidFill>
                  <a:srgbClr val="6A3E3E"/>
                </a:solidFill>
                <a:latin typeface="Consolas" panose="020B0609020204030204" pitchFamily="49" charset="0"/>
              </a:rPr>
              <a:t>domain</a:t>
            </a: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.findElement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By.</a:t>
            </a:r>
            <a:r>
              <a:rPr lang="en-US" sz="1600" i="1" dirty="0" err="1">
                <a:solidFill>
                  <a:srgbClr val="000000"/>
                </a:solidFill>
                <a:latin typeface="Consolas" panose="020B0609020204030204" pitchFamily="49" charset="0"/>
              </a:rPr>
              <a:t>xpath</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".//*[@id='</a:t>
            </a:r>
            <a:r>
              <a:rPr lang="en-US" sz="1600" i="1" dirty="0" err="1">
                <a:solidFill>
                  <a:srgbClr val="2A00FF"/>
                </a:solidFill>
                <a:latin typeface="Consolas" panose="020B0609020204030204" pitchFamily="49" charset="0"/>
              </a:rPr>
              <a:t>txtUserID</a:t>
            </a:r>
            <a:r>
              <a:rPr lang="en-US" sz="1600" i="1" dirty="0">
                <a:solidFill>
                  <a:srgbClr val="2A00FF"/>
                </a:solidFill>
                <a:latin typeface="Consolas" panose="020B0609020204030204" pitchFamily="49" charset="0"/>
              </a:rPr>
              <a:t>']"</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sendKeys</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userName</a:t>
            </a:r>
            <a:r>
              <a:rPr lang="en-US" sz="1600"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.findElement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By.</a:t>
            </a:r>
            <a:r>
              <a:rPr lang="en-US" sz="1600" i="1" dirty="0" err="1">
                <a:solidFill>
                  <a:srgbClr val="000000"/>
                </a:solidFill>
                <a:latin typeface="Consolas" panose="020B0609020204030204" pitchFamily="49" charset="0"/>
              </a:rPr>
              <a:t>xpath</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".//*[@id='</a:t>
            </a:r>
            <a:r>
              <a:rPr lang="en-US" sz="1600" i="1" dirty="0" err="1">
                <a:solidFill>
                  <a:srgbClr val="2A00FF"/>
                </a:solidFill>
                <a:latin typeface="Consolas" panose="020B0609020204030204" pitchFamily="49" charset="0"/>
              </a:rPr>
              <a:t>txtPassword</a:t>
            </a:r>
            <a:r>
              <a:rPr lang="en-US" sz="1600" i="1" dirty="0">
                <a:solidFill>
                  <a:srgbClr val="2A00FF"/>
                </a:solidFill>
                <a:latin typeface="Consolas" panose="020B0609020204030204" pitchFamily="49" charset="0"/>
              </a:rPr>
              <a:t>']"</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sendKeys</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passWord</a:t>
            </a:r>
            <a:r>
              <a:rPr lang="en-US" sz="1600"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.findElement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By.</a:t>
            </a:r>
            <a:r>
              <a:rPr lang="en-US" sz="1600" i="1" dirty="0" err="1">
                <a:solidFill>
                  <a:srgbClr val="000000"/>
                </a:solidFill>
                <a:latin typeface="Consolas" panose="020B0609020204030204" pitchFamily="49" charset="0"/>
              </a:rPr>
              <a:t>xpath</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".//*[@id='</a:t>
            </a:r>
            <a:r>
              <a:rPr lang="en-US" sz="1600" i="1" dirty="0" err="1">
                <a:solidFill>
                  <a:srgbClr val="2A00FF"/>
                </a:solidFill>
                <a:latin typeface="Consolas" panose="020B0609020204030204" pitchFamily="49" charset="0"/>
              </a:rPr>
              <a:t>ddlDomain</a:t>
            </a:r>
            <a:r>
              <a:rPr lang="en-US" sz="1600" i="1" dirty="0">
                <a:solidFill>
                  <a:srgbClr val="2A00FF"/>
                </a:solidFill>
                <a:latin typeface="Consolas" panose="020B0609020204030204" pitchFamily="49" charset="0"/>
              </a:rPr>
              <a:t>']"</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sendKeys</a:t>
            </a:r>
            <a:r>
              <a:rPr lang="en-US" sz="1600" i="1" dirty="0">
                <a:solidFill>
                  <a:srgbClr val="000000"/>
                </a:solidFill>
                <a:latin typeface="Consolas" panose="020B0609020204030204" pitchFamily="49" charset="0"/>
              </a:rPr>
              <a:t>(</a:t>
            </a:r>
            <a:r>
              <a:rPr lang="en-US" sz="1600" i="1" dirty="0">
                <a:solidFill>
                  <a:srgbClr val="6A3E3E"/>
                </a:solidFill>
                <a:latin typeface="Consolas" panose="020B0609020204030204" pitchFamily="49" charset="0"/>
              </a:rPr>
              <a:t>domain</a:t>
            </a:r>
            <a:r>
              <a:rPr lang="en-US" sz="1600"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myhcl_WD</a:t>
            </a:r>
            <a:r>
              <a:rPr lang="en-US" sz="1600" dirty="0" err="1">
                <a:solidFill>
                  <a:srgbClr val="000000"/>
                </a:solidFill>
                <a:latin typeface="Consolas" panose="020B0609020204030204" pitchFamily="49" charset="0"/>
              </a:rPr>
              <a:t>.findElement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By.</a:t>
            </a:r>
            <a:r>
              <a:rPr lang="en-US" sz="1600" i="1" dirty="0" err="1">
                <a:solidFill>
                  <a:srgbClr val="000000"/>
                </a:solidFill>
                <a:latin typeface="Consolas" panose="020B0609020204030204" pitchFamily="49" charset="0"/>
              </a:rPr>
              <a:t>xpath</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".//*[@id='</a:t>
            </a:r>
            <a:r>
              <a:rPr lang="en-US" sz="1600" i="1" dirty="0" err="1">
                <a:solidFill>
                  <a:srgbClr val="2A00FF"/>
                </a:solidFill>
                <a:latin typeface="Consolas" panose="020B0609020204030204" pitchFamily="49" charset="0"/>
              </a:rPr>
              <a:t>btnSubmit</a:t>
            </a:r>
            <a:r>
              <a:rPr lang="en-US" sz="1600" i="1" dirty="0">
                <a:solidFill>
                  <a:srgbClr val="2A00FF"/>
                </a:solidFill>
                <a:latin typeface="Consolas" panose="020B0609020204030204" pitchFamily="49" charset="0"/>
              </a:rPr>
              <a:t>']"</a:t>
            </a:r>
            <a:r>
              <a:rPr lang="en-US" sz="1600" i="1" dirty="0">
                <a:solidFill>
                  <a:srgbClr val="000000"/>
                </a:solidFill>
                <a:latin typeface="Consolas" panose="020B0609020204030204" pitchFamily="49" charset="0"/>
              </a:rPr>
              <a:t>)).click();</a:t>
            </a:r>
          </a:p>
          <a:p>
            <a:pPr marL="0" indent="0">
              <a:buNone/>
            </a:pPr>
            <a:r>
              <a:rPr lang="en-US" sz="16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endParaRPr lang="en-US" dirty="0">
              <a:solidFill>
                <a:srgbClr val="343434"/>
              </a:solidFill>
              <a:latin typeface="Droid Sans"/>
            </a:endParaRPr>
          </a:p>
        </p:txBody>
      </p:sp>
    </p:spTree>
    <p:extLst>
      <p:ext uri="{BB962C8B-B14F-4D97-AF65-F5344CB8AC3E}">
        <p14:creationId xmlns:p14="http://schemas.microsoft.com/office/powerpoint/2010/main" val="13921682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800" dirty="0" smtClean="0">
                <a:solidFill>
                  <a:srgbClr val="646464"/>
                </a:solidFill>
                <a:latin typeface="Consolas" panose="020B0609020204030204" pitchFamily="49" charset="0"/>
              </a:rPr>
              <a:t>@</a:t>
            </a:r>
            <a:r>
              <a:rPr lang="en-US" sz="1800" dirty="0" err="1">
                <a:solidFill>
                  <a:srgbClr val="646464"/>
                </a:solidFill>
                <a:latin typeface="Consolas" panose="020B0609020204030204" pitchFamily="49" charset="0"/>
              </a:rPr>
              <a:t>BeforeMethod</a:t>
            </a:r>
            <a:endParaRPr lang="en-US" sz="1800" dirty="0">
              <a:solidFill>
                <a:srgbClr val="646464"/>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initializeDriver</a:t>
            </a:r>
            <a:r>
              <a:rPr lang="en-US" sz="1800" b="1"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err="1">
                <a:solidFill>
                  <a:srgbClr val="0000C0"/>
                </a:solidFill>
                <a:latin typeface="Consolas" panose="020B0609020204030204" pitchFamily="49" charset="0"/>
              </a:rPr>
              <a:t>myhcl_WD</a:t>
            </a:r>
            <a:r>
              <a:rPr lang="en-US" sz="1800" dirty="0" err="1">
                <a:solidFill>
                  <a:srgbClr val="000000"/>
                </a:solidFill>
                <a:latin typeface="Consolas" panose="020B0609020204030204" pitchFamily="49" charset="0"/>
              </a:rPr>
              <a:t>.get</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baseURL</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endParaRPr lang="en-US" sz="1800" dirty="0">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646464"/>
                </a:solidFill>
                <a:latin typeface="Consolas" panose="020B0609020204030204" pitchFamily="49" charset="0"/>
              </a:rPr>
              <a:t>@</a:t>
            </a:r>
            <a:r>
              <a:rPr lang="en-US" sz="1800" dirty="0" err="1">
                <a:solidFill>
                  <a:srgbClr val="646464"/>
                </a:solidFill>
                <a:latin typeface="Consolas" panose="020B0609020204030204" pitchFamily="49" charset="0"/>
              </a:rPr>
              <a:t>AfterMethod</a:t>
            </a:r>
            <a:endParaRPr lang="en-US" sz="1800" dirty="0">
              <a:solidFill>
                <a:srgbClr val="646464"/>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afterMethod</a:t>
            </a:r>
            <a:r>
              <a:rPr lang="en-US" sz="1800" b="1"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646464"/>
                </a:solidFill>
                <a:latin typeface="Consolas" panose="020B0609020204030204" pitchFamily="49" charset="0"/>
              </a:rPr>
              <a:t>@</a:t>
            </a:r>
            <a:r>
              <a:rPr lang="en-US" sz="1800" dirty="0" err="1">
                <a:solidFill>
                  <a:srgbClr val="646464"/>
                </a:solidFill>
                <a:latin typeface="Consolas" panose="020B0609020204030204" pitchFamily="49" charset="0"/>
              </a:rPr>
              <a:t>DataProvider</a:t>
            </a:r>
            <a:endParaRPr lang="en-US" sz="1800" dirty="0">
              <a:solidFill>
                <a:srgbClr val="646464"/>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Object[][] </a:t>
            </a:r>
            <a:r>
              <a:rPr lang="en-US" sz="1800" b="1" dirty="0" err="1">
                <a:solidFill>
                  <a:srgbClr val="000000"/>
                </a:solidFill>
                <a:latin typeface="Consolas" panose="020B0609020204030204" pitchFamily="49" charset="0"/>
              </a:rPr>
              <a:t>getData</a:t>
            </a:r>
            <a:r>
              <a:rPr lang="en-US" sz="1800" b="1" dirty="0" smtClean="0">
                <a:solidFill>
                  <a:srgbClr val="000000"/>
                </a:solidFill>
                <a:latin typeface="Consolas" panose="020B0609020204030204" pitchFamily="49" charset="0"/>
              </a:rPr>
              <a:t>(){</a:t>
            </a:r>
          </a:p>
          <a:p>
            <a:pPr marL="0" indent="0">
              <a:buNone/>
            </a:pPr>
            <a:r>
              <a:rPr lang="en-US" sz="1800" b="1" dirty="0">
                <a:solidFill>
                  <a:srgbClr val="000000"/>
                </a:solidFill>
                <a:latin typeface="Consolas" panose="020B0609020204030204" pitchFamily="49" charset="0"/>
              </a:rPr>
              <a:t>// The test case will be executed once and number </a:t>
            </a:r>
            <a:r>
              <a:rPr lang="en-US" sz="1800" b="1" dirty="0" smtClean="0">
                <a:solidFill>
                  <a:srgbClr val="000000"/>
                </a:solidFill>
                <a:latin typeface="Consolas" panose="020B0609020204030204" pitchFamily="49" charset="0"/>
              </a:rPr>
              <a:t>of parameter </a:t>
            </a:r>
            <a:r>
              <a:rPr lang="en-US" sz="1800" b="1" dirty="0">
                <a:solidFill>
                  <a:srgbClr val="000000"/>
                </a:solidFill>
                <a:latin typeface="Consolas" panose="020B0609020204030204" pitchFamily="49" charset="0"/>
              </a:rPr>
              <a:t>supplied will be 3</a:t>
            </a:r>
          </a:p>
          <a:p>
            <a:pPr marL="0" indent="0">
              <a:buNone/>
            </a:pPr>
            <a:r>
              <a:rPr lang="en-US" sz="1800" dirty="0">
                <a:solidFill>
                  <a:srgbClr val="000000"/>
                </a:solidFill>
                <a:latin typeface="Consolas" panose="020B0609020204030204" pitchFamily="49" charset="0"/>
              </a:rPr>
              <a:t>  Object[][]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Object[1][3</a:t>
            </a:r>
            <a:r>
              <a:rPr lang="en-US" sz="1800" b="1" dirty="0" smtClean="0">
                <a:solidFill>
                  <a:srgbClr val="000000"/>
                </a:solidFill>
                <a:latin typeface="Consolas" panose="020B0609020204030204" pitchFamily="49" charset="0"/>
              </a:rPr>
              <a:t>]; </a:t>
            </a:r>
            <a:endParaRPr lang="en-US" sz="1800" b="1"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[0][0] = </a:t>
            </a:r>
            <a:r>
              <a:rPr lang="en-US" sz="1800" dirty="0" smtClean="0">
                <a:solidFill>
                  <a:srgbClr val="2A00FF"/>
                </a:solidFill>
                <a:latin typeface="Consolas" panose="020B0609020204030204" pitchFamily="49" charset="0"/>
              </a:rPr>
              <a:t>“</a:t>
            </a:r>
            <a:r>
              <a:rPr lang="en-US" sz="1800" dirty="0" err="1" smtClean="0">
                <a:solidFill>
                  <a:srgbClr val="2A00FF"/>
                </a:solidFill>
                <a:latin typeface="Consolas" panose="020B0609020204030204" pitchFamily="49" charset="0"/>
              </a:rPr>
              <a:t>UserID</a:t>
            </a:r>
            <a:r>
              <a:rPr lang="en-US" sz="1800" dirty="0" smtClean="0">
                <a:solidFill>
                  <a:srgbClr val="2A00FF"/>
                </a:solidFill>
                <a:latin typeface="Consolas" panose="020B0609020204030204" pitchFamily="49" charset="0"/>
              </a:rPr>
              <a:t>"</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[0][1] = </a:t>
            </a:r>
            <a:r>
              <a:rPr lang="en-US" sz="1800" dirty="0" smtClean="0">
                <a:solidFill>
                  <a:srgbClr val="2A00FF"/>
                </a:solidFill>
                <a:latin typeface="Consolas" panose="020B0609020204030204" pitchFamily="49" charset="0"/>
              </a:rPr>
              <a:t>“Password"</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myHCLCredentials</a:t>
            </a:r>
            <a:r>
              <a:rPr lang="en-US" sz="1800" dirty="0">
                <a:solidFill>
                  <a:srgbClr val="000000"/>
                </a:solidFill>
                <a:latin typeface="Consolas" panose="020B0609020204030204" pitchFamily="49" charset="0"/>
              </a:rPr>
              <a:t>[0][2] = </a:t>
            </a:r>
            <a:r>
              <a:rPr lang="en-US" sz="1800" dirty="0" smtClean="0">
                <a:solidFill>
                  <a:srgbClr val="2A00FF"/>
                </a:solidFill>
                <a:latin typeface="Consolas" panose="020B0609020204030204" pitchFamily="49" charset="0"/>
              </a:rPr>
              <a:t>“Domain"</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myHCLCredentials</a:t>
            </a:r>
            <a:r>
              <a:rPr lang="en-US" sz="1800" b="1"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p>
          <a:p>
            <a:pPr marL="0" indent="0">
              <a:buNone/>
            </a:pPr>
            <a:endParaRPr lang="en-US" sz="1800" dirty="0">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0" indent="0">
              <a:buNone/>
            </a:pPr>
            <a:endParaRPr lang="en-US" sz="4000" dirty="0">
              <a:solidFill>
                <a:srgbClr val="343434"/>
              </a:solidFill>
              <a:latin typeface="Droid Sans"/>
            </a:endParaRPr>
          </a:p>
        </p:txBody>
      </p:sp>
    </p:spTree>
    <p:extLst>
      <p:ext uri="{BB962C8B-B14F-4D97-AF65-F5344CB8AC3E}">
        <p14:creationId xmlns:p14="http://schemas.microsoft.com/office/powerpoint/2010/main" val="3536382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TestNG.XML file Parameterization</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Test data can be supplied by parameterizing the TestNG.xml file as well.</a:t>
            </a:r>
          </a:p>
          <a:p>
            <a:r>
              <a:rPr lang="en-US" dirty="0" smtClean="0">
                <a:solidFill>
                  <a:srgbClr val="343434"/>
                </a:solidFill>
                <a:latin typeface="Droid Sans"/>
              </a:rPr>
              <a:t>Annotation “Parameter” is used for the same in the TestNG.xml file along with </a:t>
            </a:r>
            <a:r>
              <a:rPr lang="en-US" smtClean="0">
                <a:solidFill>
                  <a:srgbClr val="343434"/>
                </a:solidFill>
                <a:latin typeface="Droid Sans"/>
              </a:rPr>
              <a:t>the parameter </a:t>
            </a:r>
            <a:r>
              <a:rPr lang="en-US" dirty="0" smtClean="0">
                <a:solidFill>
                  <a:srgbClr val="343434"/>
                </a:solidFill>
                <a:latin typeface="Droid Sans"/>
              </a:rPr>
              <a:t>name and value.</a:t>
            </a:r>
          </a:p>
          <a:p>
            <a:r>
              <a:rPr lang="en-US" dirty="0" smtClean="0">
                <a:solidFill>
                  <a:srgbClr val="343434"/>
                </a:solidFill>
                <a:latin typeface="Droid Sans"/>
              </a:rPr>
              <a:t>Name defined the Parameter/ Test Data name</a:t>
            </a:r>
          </a:p>
          <a:p>
            <a:r>
              <a:rPr lang="en-US" dirty="0" smtClean="0">
                <a:solidFill>
                  <a:srgbClr val="343434"/>
                </a:solidFill>
                <a:latin typeface="Droid Sans"/>
              </a:rPr>
              <a:t>Value contains the value of the test data.</a:t>
            </a:r>
          </a:p>
          <a:p>
            <a:r>
              <a:rPr lang="en-US" dirty="0" smtClean="0">
                <a:solidFill>
                  <a:srgbClr val="343434"/>
                </a:solidFill>
                <a:latin typeface="Droid Sans"/>
              </a:rPr>
              <a:t>Use the annotation “</a:t>
            </a:r>
            <a:r>
              <a:rPr lang="en-US" dirty="0" smtClean="0"/>
              <a:t>@Parameters</a:t>
            </a:r>
            <a:r>
              <a:rPr lang="en-US" dirty="0" smtClean="0">
                <a:solidFill>
                  <a:srgbClr val="343434"/>
                </a:solidFill>
                <a:latin typeface="Droid Sans"/>
              </a:rPr>
              <a:t>” in the </a:t>
            </a:r>
            <a:r>
              <a:rPr lang="en-US" dirty="0" err="1" smtClean="0">
                <a:solidFill>
                  <a:srgbClr val="343434"/>
                </a:solidFill>
                <a:latin typeface="Droid Sans"/>
              </a:rPr>
              <a:t>TestNG</a:t>
            </a:r>
            <a:r>
              <a:rPr lang="en-US" dirty="0" smtClean="0">
                <a:solidFill>
                  <a:srgbClr val="343434"/>
                </a:solidFill>
                <a:latin typeface="Droid Sans"/>
              </a:rPr>
              <a:t> class after @Test and before the method where the parameters will be used.</a:t>
            </a:r>
          </a:p>
          <a:p>
            <a:r>
              <a:rPr lang="en-US" dirty="0" smtClean="0">
                <a:solidFill>
                  <a:srgbClr val="343434"/>
                </a:solidFill>
                <a:latin typeface="Droid Sans"/>
              </a:rPr>
              <a:t>The method in the </a:t>
            </a:r>
            <a:r>
              <a:rPr lang="en-US" dirty="0" err="1" smtClean="0">
                <a:solidFill>
                  <a:srgbClr val="343434"/>
                </a:solidFill>
                <a:latin typeface="Droid Sans"/>
              </a:rPr>
              <a:t>TestNG</a:t>
            </a:r>
            <a:r>
              <a:rPr lang="en-US" dirty="0" smtClean="0">
                <a:solidFill>
                  <a:srgbClr val="343434"/>
                </a:solidFill>
                <a:latin typeface="Droid Sans"/>
              </a:rPr>
              <a:t> class should have the same type and number of Parameter as defined in the XML file.</a:t>
            </a:r>
            <a:endParaRPr lang="en-US" dirty="0">
              <a:solidFill>
                <a:srgbClr val="343434"/>
              </a:solidFill>
              <a:latin typeface="Droid Sans"/>
            </a:endParaRPr>
          </a:p>
        </p:txBody>
      </p:sp>
    </p:spTree>
    <p:extLst>
      <p:ext uri="{BB962C8B-B14F-4D97-AF65-F5344CB8AC3E}">
        <p14:creationId xmlns:p14="http://schemas.microsoft.com/office/powerpoint/2010/main" val="9434895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TestNG.XML file Parameterization - Code</a:t>
            </a:r>
            <a:endParaRPr lang="en-US" sz="4400" dirty="0"/>
          </a:p>
        </p:txBody>
      </p:sp>
      <p:sp>
        <p:nvSpPr>
          <p:cNvPr id="6" name="Content Placeholder 1"/>
          <p:cNvSpPr>
            <a:spLocks noGrp="1"/>
          </p:cNvSpPr>
          <p:nvPr>
            <p:ph sz="half" idx="1"/>
          </p:nvPr>
        </p:nvSpPr>
        <p:spPr>
          <a:xfrm>
            <a:off x="883920" y="1600200"/>
            <a:ext cx="9479280" cy="5867400"/>
          </a:xfrm>
        </p:spPr>
        <p:txBody>
          <a:bodyPr/>
          <a:lstStyle/>
          <a:p>
            <a:r>
              <a:rPr lang="en-US" dirty="0" smtClean="0">
                <a:solidFill>
                  <a:srgbClr val="343434"/>
                </a:solidFill>
                <a:latin typeface="Droid Sans"/>
              </a:rPr>
              <a:t>Let’s write a xml (XMLParam.xml)file which will pass 2 parameters to a </a:t>
            </a:r>
            <a:r>
              <a:rPr lang="en-US" dirty="0" err="1" smtClean="0">
                <a:solidFill>
                  <a:srgbClr val="343434"/>
                </a:solidFill>
                <a:latin typeface="Droid Sans"/>
              </a:rPr>
              <a:t>TestNG</a:t>
            </a:r>
            <a:r>
              <a:rPr lang="en-US" dirty="0" smtClean="0">
                <a:solidFill>
                  <a:srgbClr val="343434"/>
                </a:solidFill>
                <a:latin typeface="Droid Sans"/>
              </a:rPr>
              <a:t> class “</a:t>
            </a:r>
            <a:r>
              <a:rPr lang="en-US" dirty="0" err="1"/>
              <a:t>xmlParameterization</a:t>
            </a:r>
            <a:r>
              <a:rPr lang="en-US" dirty="0" smtClean="0">
                <a:solidFill>
                  <a:srgbClr val="343434"/>
                </a:solidFill>
                <a:latin typeface="Droid Sans"/>
              </a:rPr>
              <a:t>”.</a:t>
            </a:r>
          </a:p>
          <a:p>
            <a:r>
              <a:rPr lang="en-US" dirty="0" smtClean="0">
                <a:solidFill>
                  <a:srgbClr val="343434"/>
                </a:solidFill>
                <a:latin typeface="Droid Sans"/>
              </a:rPr>
              <a:t>XML File – </a:t>
            </a:r>
            <a:r>
              <a:rPr lang="en-US" dirty="0">
                <a:solidFill>
                  <a:srgbClr val="343434"/>
                </a:solidFill>
                <a:latin typeface="Droid Sans"/>
              </a:rPr>
              <a:t>Code - </a:t>
            </a:r>
            <a:r>
              <a:rPr lang="en-US" b="1" dirty="0" err="1">
                <a:solidFill>
                  <a:srgbClr val="FF0000"/>
                </a:solidFill>
                <a:latin typeface="Droid Sans"/>
              </a:rPr>
              <a:t>TestNGXMLParameterization</a:t>
            </a:r>
            <a:endParaRPr lang="en-US" b="1" dirty="0" smtClean="0">
              <a:solidFill>
                <a:srgbClr val="FF0000"/>
              </a:solidFill>
              <a:latin typeface="Droid Sans"/>
            </a:endParaRPr>
          </a:p>
          <a:p>
            <a:pPr marL="0" indent="0">
              <a:buNone/>
            </a:pPr>
            <a:r>
              <a:rPr lang="en-US" sz="2000" dirty="0">
                <a:latin typeface="Consolas" panose="020B0609020204030204" pitchFamily="49" charset="0"/>
              </a:rPr>
              <a:t>&lt;?</a:t>
            </a:r>
            <a:r>
              <a:rPr lang="en-US" sz="2000" u="sng" dirty="0">
                <a:solidFill>
                  <a:srgbClr val="000000"/>
                </a:solidFill>
                <a:latin typeface="Consolas" panose="020B0609020204030204" pitchFamily="49" charset="0"/>
              </a:rPr>
              <a:t>xml version="1.0" encoding="UTF-8"?&gt;</a:t>
            </a:r>
          </a:p>
          <a:p>
            <a:pPr marL="0" indent="0">
              <a:buNone/>
            </a:pPr>
            <a:r>
              <a:rPr lang="en-US" sz="2000" dirty="0" smtClean="0">
                <a:latin typeface="Consolas" panose="020B0609020204030204" pitchFamily="49" charset="0"/>
              </a:rPr>
              <a:t>&lt;</a:t>
            </a:r>
            <a:r>
              <a:rPr lang="en-US" sz="2000" dirty="0">
                <a:latin typeface="Consolas" panose="020B0609020204030204" pitchFamily="49" charset="0"/>
              </a:rPr>
              <a:t>suite name="</a:t>
            </a:r>
            <a:r>
              <a:rPr lang="en-US" sz="2000" u="sng" dirty="0" err="1">
                <a:solidFill>
                  <a:srgbClr val="000000"/>
                </a:solidFill>
                <a:latin typeface="Consolas" panose="020B0609020204030204" pitchFamily="49" charset="0"/>
              </a:rPr>
              <a:t>Param</a:t>
            </a:r>
            <a:r>
              <a:rPr lang="en-US" sz="2000" u="sng" dirty="0">
                <a:solidFill>
                  <a:srgbClr val="000000"/>
                </a:solidFill>
                <a:latin typeface="Consolas" panose="020B0609020204030204" pitchFamily="49" charset="0"/>
              </a:rPr>
              <a:t> Test"&gt;</a:t>
            </a:r>
          </a:p>
          <a:p>
            <a:pPr marL="0" indent="0">
              <a:buNone/>
            </a:pPr>
            <a:r>
              <a:rPr lang="en-US" sz="2000" dirty="0">
                <a:latin typeface="Consolas" panose="020B0609020204030204" pitchFamily="49" charset="0"/>
              </a:rPr>
              <a:t>&lt;test name="Parameterization Demo"&gt;</a:t>
            </a:r>
          </a:p>
          <a:p>
            <a:pPr marL="0" indent="0">
              <a:buNone/>
            </a:pPr>
            <a:r>
              <a:rPr lang="en-US" sz="2000" b="1" dirty="0">
                <a:solidFill>
                  <a:srgbClr val="FF0000"/>
                </a:solidFill>
                <a:latin typeface="Consolas" panose="020B0609020204030204" pitchFamily="49" charset="0"/>
              </a:rPr>
              <a:t>&lt;parameter name = "</a:t>
            </a:r>
            <a:r>
              <a:rPr lang="en-US" sz="2000" b="1" dirty="0" err="1">
                <a:solidFill>
                  <a:srgbClr val="FF0000"/>
                </a:solidFill>
                <a:latin typeface="Consolas" panose="020B0609020204030204" pitchFamily="49" charset="0"/>
              </a:rPr>
              <a:t>adminUserID</a:t>
            </a:r>
            <a:r>
              <a:rPr lang="en-US" sz="2000" b="1" dirty="0">
                <a:solidFill>
                  <a:srgbClr val="FF0000"/>
                </a:solidFill>
                <a:latin typeface="Consolas" panose="020B0609020204030204" pitchFamily="49" charset="0"/>
              </a:rPr>
              <a:t>" value = "</a:t>
            </a:r>
            <a:r>
              <a:rPr lang="en-US" sz="2000" b="1" dirty="0" err="1">
                <a:solidFill>
                  <a:srgbClr val="FF0000"/>
                </a:solidFill>
                <a:latin typeface="Consolas" panose="020B0609020204030204" pitchFamily="49" charset="0"/>
              </a:rPr>
              <a:t>Sangram.Swain</a:t>
            </a:r>
            <a:r>
              <a:rPr lang="en-US" sz="2000" b="1" dirty="0">
                <a:solidFill>
                  <a:srgbClr val="FF0000"/>
                </a:solidFill>
                <a:latin typeface="Consolas" panose="020B0609020204030204" pitchFamily="49" charset="0"/>
              </a:rPr>
              <a:t>"/&gt;</a:t>
            </a:r>
          </a:p>
          <a:p>
            <a:pPr marL="0" indent="0">
              <a:buNone/>
            </a:pPr>
            <a:r>
              <a:rPr lang="en-US" sz="2000" b="1" dirty="0">
                <a:solidFill>
                  <a:srgbClr val="FF0000"/>
                </a:solidFill>
                <a:latin typeface="Consolas" panose="020B0609020204030204" pitchFamily="49" charset="0"/>
              </a:rPr>
              <a:t>&lt;parameter name = "</a:t>
            </a:r>
            <a:r>
              <a:rPr lang="en-US" sz="2000" b="1" dirty="0" err="1">
                <a:solidFill>
                  <a:srgbClr val="FF0000"/>
                </a:solidFill>
                <a:latin typeface="Consolas" panose="020B0609020204030204" pitchFamily="49" charset="0"/>
              </a:rPr>
              <a:t>adminPassword</a:t>
            </a:r>
            <a:r>
              <a:rPr lang="en-US" sz="2000" b="1" dirty="0">
                <a:solidFill>
                  <a:srgbClr val="FF0000"/>
                </a:solidFill>
                <a:latin typeface="Consolas" panose="020B0609020204030204" pitchFamily="49" charset="0"/>
              </a:rPr>
              <a:t>" value = "Password"/&gt;</a:t>
            </a:r>
          </a:p>
          <a:p>
            <a:pPr marL="0" indent="0">
              <a:buNone/>
            </a:pPr>
            <a:r>
              <a:rPr lang="en-US" sz="2000" dirty="0">
                <a:latin typeface="Consolas" panose="020B0609020204030204" pitchFamily="49" charset="0"/>
              </a:rPr>
              <a:t>&lt;classes&gt;</a:t>
            </a:r>
          </a:p>
          <a:p>
            <a:pPr marL="0" indent="0">
              <a:buNone/>
            </a:pPr>
            <a:r>
              <a:rPr lang="en-US" sz="2000" dirty="0">
                <a:latin typeface="Consolas" panose="020B0609020204030204" pitchFamily="49" charset="0"/>
              </a:rPr>
              <a:t>&lt;class name = "</a:t>
            </a:r>
            <a:r>
              <a:rPr lang="en-US" sz="2000" dirty="0" err="1">
                <a:latin typeface="Consolas" panose="020B0609020204030204" pitchFamily="49" charset="0"/>
              </a:rPr>
              <a:t>XMLParam.xmlParameterization</a:t>
            </a:r>
            <a:r>
              <a:rPr lang="en-US" sz="2000" dirty="0">
                <a:latin typeface="Consolas" panose="020B0609020204030204" pitchFamily="49" charset="0"/>
              </a:rPr>
              <a:t>"/&gt;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&lt;/classes&gt;</a:t>
            </a:r>
          </a:p>
          <a:p>
            <a:pPr marL="0" indent="0">
              <a:buNone/>
            </a:pPr>
            <a:r>
              <a:rPr lang="en-US" sz="2000" dirty="0">
                <a:latin typeface="Consolas" panose="020B0609020204030204" pitchFamily="49" charset="0"/>
              </a:rPr>
              <a:t>&lt;/test&gt;</a:t>
            </a:r>
          </a:p>
          <a:p>
            <a:pPr marL="0" indent="0">
              <a:buNone/>
            </a:pPr>
            <a:r>
              <a:rPr lang="en-US" sz="2000" dirty="0">
                <a:latin typeface="Consolas" panose="020B0609020204030204" pitchFamily="49" charset="0"/>
              </a:rPr>
              <a:t>&lt;/suite&gt;</a:t>
            </a:r>
            <a:endParaRPr lang="en-US" sz="2000" dirty="0">
              <a:solidFill>
                <a:srgbClr val="343434"/>
              </a:solidFill>
              <a:latin typeface="Droid Sans"/>
            </a:endParaRPr>
          </a:p>
        </p:txBody>
      </p:sp>
      <p:pic>
        <p:nvPicPr>
          <p:cNvPr id="2" name="Picture 1"/>
          <p:cNvPicPr>
            <a:picLocks noChangeAspect="1"/>
          </p:cNvPicPr>
          <p:nvPr/>
        </p:nvPicPr>
        <p:blipFill>
          <a:blip r:embed="rId2"/>
          <a:stretch>
            <a:fillRect/>
          </a:stretch>
        </p:blipFill>
        <p:spPr>
          <a:xfrm>
            <a:off x="10363200" y="1981200"/>
            <a:ext cx="3581400" cy="3505200"/>
          </a:xfrm>
          <a:prstGeom prst="rect">
            <a:avLst/>
          </a:prstGeom>
        </p:spPr>
      </p:pic>
    </p:spTree>
    <p:extLst>
      <p:ext uri="{BB962C8B-B14F-4D97-AF65-F5344CB8AC3E}">
        <p14:creationId xmlns:p14="http://schemas.microsoft.com/office/powerpoint/2010/main" val="38762454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TestNG.XML file Parameterization -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Now let’s look at the code for the </a:t>
            </a:r>
            <a:r>
              <a:rPr lang="en-US" dirty="0" err="1" smtClean="0">
                <a:solidFill>
                  <a:srgbClr val="343434"/>
                </a:solidFill>
                <a:latin typeface="Droid Sans"/>
              </a:rPr>
              <a:t>TestNG</a:t>
            </a:r>
            <a:r>
              <a:rPr lang="en-US" dirty="0" smtClean="0">
                <a:solidFill>
                  <a:srgbClr val="343434"/>
                </a:solidFill>
                <a:latin typeface="Droid Sans"/>
              </a:rPr>
              <a:t> class “</a:t>
            </a:r>
            <a:r>
              <a:rPr lang="en-US" sz="2800" dirty="0" err="1"/>
              <a:t>xmlParameterization</a:t>
            </a:r>
            <a:r>
              <a:rPr lang="en-US" dirty="0" smtClean="0">
                <a:solidFill>
                  <a:srgbClr val="343434"/>
                </a:solidFill>
                <a:latin typeface="Droid Sans"/>
              </a:rPr>
              <a:t>”</a:t>
            </a:r>
          </a:p>
          <a:p>
            <a:pPr marL="0" indent="0">
              <a:buNone/>
            </a:pPr>
            <a:r>
              <a:rPr lang="en-US" sz="2000" b="1" dirty="0">
                <a:solidFill>
                  <a:srgbClr val="7F0055"/>
                </a:solidFill>
                <a:latin typeface="Consolas" panose="020B0609020204030204" pitchFamily="49" charset="0"/>
              </a:rPr>
              <a:t>package</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XMLParam</a:t>
            </a:r>
            <a:r>
              <a:rPr lang="en-US" sz="2000" b="1" dirty="0">
                <a:solidFill>
                  <a:srgbClr val="000000"/>
                </a:solidFill>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b="1" dirty="0">
                <a:solidFill>
                  <a:srgbClr val="7F0055"/>
                </a:solidFill>
                <a:latin typeface="Consolas" panose="020B0609020204030204" pitchFamily="49" charset="0"/>
              </a:rPr>
              <a:t>import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org.testng.annotations.Parameters</a:t>
            </a:r>
            <a:r>
              <a:rPr lang="en-US" sz="2000" b="1" dirty="0">
                <a:solidFill>
                  <a:srgbClr val="000000"/>
                </a:solidFill>
                <a:latin typeface="Consolas" panose="020B0609020204030204" pitchFamily="49" charset="0"/>
              </a:rPr>
              <a:t>;</a:t>
            </a:r>
          </a:p>
          <a:p>
            <a:pPr marL="0" indent="0">
              <a:buNone/>
            </a:pPr>
            <a:r>
              <a:rPr lang="en-US" sz="2000" b="1" dirty="0">
                <a:solidFill>
                  <a:srgbClr val="7F0055"/>
                </a:solidFill>
                <a:latin typeface="Consolas" panose="020B0609020204030204" pitchFamily="49" charset="0"/>
              </a:rPr>
              <a:t>import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org.testng.annotations.Test</a:t>
            </a:r>
            <a:r>
              <a:rPr lang="en-US" sz="2000" b="1" dirty="0">
                <a:solidFill>
                  <a:srgbClr val="000000"/>
                </a:solidFill>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highlight>
                  <a:srgbClr val="D4D4D4"/>
                </a:highlight>
                <a:latin typeface="Consolas" panose="020B0609020204030204" pitchFamily="49" charset="0"/>
              </a:rPr>
              <a:t>xmlParameterization</a:t>
            </a:r>
            <a:r>
              <a:rPr lang="en-US" sz="2000" b="1" dirty="0">
                <a:solidFill>
                  <a:srgbClr val="000000"/>
                </a:solidFill>
                <a:highlight>
                  <a:srgbClr val="D4D4D4"/>
                </a:highlight>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646464"/>
                </a:solidFill>
                <a:latin typeface="Consolas" panose="020B0609020204030204" pitchFamily="49" charset="0"/>
              </a:rPr>
              <a:t>@Test</a:t>
            </a:r>
          </a:p>
          <a:p>
            <a:pPr marL="0" indent="0">
              <a:buNone/>
            </a:pPr>
            <a:r>
              <a:rPr lang="en-US" sz="2000" dirty="0">
                <a:solidFill>
                  <a:srgbClr val="000000"/>
                </a:solidFill>
                <a:latin typeface="Consolas" panose="020B0609020204030204" pitchFamily="49" charset="0"/>
              </a:rPr>
              <a:t>  </a:t>
            </a:r>
            <a:r>
              <a:rPr lang="en-US" sz="2000" dirty="0">
                <a:solidFill>
                  <a:srgbClr val="646464"/>
                </a:solidFill>
                <a:latin typeface="Consolas" panose="020B0609020204030204" pitchFamily="49" charset="0"/>
              </a:rPr>
              <a:t>@Parameters</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adminUserID</a:t>
            </a:r>
            <a:r>
              <a:rPr lang="en-US" sz="2000" dirty="0">
                <a:solidFill>
                  <a:srgbClr val="2A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adminPassword</a:t>
            </a:r>
            <a:r>
              <a:rPr lang="en-US" sz="2000" dirty="0">
                <a:solidFill>
                  <a:srgbClr val="2A00FF"/>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getCredentials</a:t>
            </a:r>
            <a:r>
              <a:rPr lang="en-US" sz="2000" b="1" dirty="0">
                <a:solidFill>
                  <a:srgbClr val="000000"/>
                </a:solidFill>
                <a:latin typeface="Consolas" panose="020B0609020204030204" pitchFamily="49" charset="0"/>
              </a:rPr>
              <a:t>(String </a:t>
            </a:r>
            <a:r>
              <a:rPr lang="en-US" sz="2000" b="1" dirty="0" err="1">
                <a:solidFill>
                  <a:srgbClr val="6A3E3E"/>
                </a:solidFill>
                <a:latin typeface="Consolas" panose="020B0609020204030204" pitchFamily="49" charset="0"/>
              </a:rPr>
              <a:t>userID</a:t>
            </a:r>
            <a:r>
              <a:rPr lang="en-US" sz="2000" b="1" dirty="0">
                <a:solidFill>
                  <a:srgbClr val="000000"/>
                </a:solidFill>
                <a:latin typeface="Consolas" panose="020B0609020204030204" pitchFamily="49" charset="0"/>
              </a:rPr>
              <a:t>, String </a:t>
            </a:r>
            <a:r>
              <a:rPr lang="en-US" sz="2000" b="1" dirty="0" err="1">
                <a:solidFill>
                  <a:srgbClr val="6A3E3E"/>
                </a:solidFill>
                <a:latin typeface="Consolas" panose="020B0609020204030204" pitchFamily="49" charset="0"/>
              </a:rPr>
              <a:t>passWord</a:t>
            </a:r>
            <a:r>
              <a:rPr lang="en-US" sz="2000" b="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userID</a:t>
            </a:r>
            <a:r>
              <a:rPr lang="en-US" sz="2000" b="1" i="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passWord</a:t>
            </a:r>
            <a:r>
              <a:rPr lang="en-US" sz="2000" b="1" i="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endParaRPr lang="en-US" sz="2000" dirty="0">
              <a:solidFill>
                <a:srgbClr val="343434"/>
              </a:solidFill>
              <a:latin typeface="Droid Sans"/>
            </a:endParaRPr>
          </a:p>
        </p:txBody>
      </p:sp>
    </p:spTree>
    <p:extLst>
      <p:ext uri="{BB962C8B-B14F-4D97-AF65-F5344CB8AC3E}">
        <p14:creationId xmlns:p14="http://schemas.microsoft.com/office/powerpoint/2010/main" val="1967122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TestNG.XML file Parameterization -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The XML file has “</a:t>
            </a:r>
            <a:r>
              <a:rPr lang="en-US" dirty="0"/>
              <a:t>parameter</a:t>
            </a:r>
            <a:r>
              <a:rPr lang="en-US" dirty="0" smtClean="0">
                <a:solidFill>
                  <a:srgbClr val="343434"/>
                </a:solidFill>
                <a:latin typeface="Droid Sans"/>
              </a:rPr>
              <a:t>” just before the class declaration.</a:t>
            </a:r>
          </a:p>
          <a:p>
            <a:r>
              <a:rPr lang="en-US" dirty="0" smtClean="0">
                <a:solidFill>
                  <a:srgbClr val="343434"/>
                </a:solidFill>
                <a:latin typeface="Droid Sans"/>
              </a:rPr>
              <a:t>It has name and value associated with it.</a:t>
            </a:r>
          </a:p>
          <a:p>
            <a:r>
              <a:rPr lang="en-US" dirty="0" smtClean="0">
                <a:solidFill>
                  <a:srgbClr val="343434"/>
                </a:solidFill>
                <a:latin typeface="Droid Sans"/>
              </a:rPr>
              <a:t>We can pass as many as arguments as we wish. We need to use the “parameter” keyword for it.</a:t>
            </a:r>
          </a:p>
          <a:p>
            <a:r>
              <a:rPr lang="en-US" dirty="0" smtClean="0">
                <a:solidFill>
                  <a:srgbClr val="343434"/>
                </a:solidFill>
                <a:latin typeface="Droid Sans"/>
              </a:rPr>
              <a:t>Now the </a:t>
            </a:r>
            <a:r>
              <a:rPr lang="en-US" dirty="0" err="1" smtClean="0">
                <a:solidFill>
                  <a:srgbClr val="343434"/>
                </a:solidFill>
                <a:latin typeface="Droid Sans"/>
              </a:rPr>
              <a:t>TestNG</a:t>
            </a:r>
            <a:r>
              <a:rPr lang="en-US" dirty="0" smtClean="0">
                <a:solidFill>
                  <a:srgbClr val="343434"/>
                </a:solidFill>
                <a:latin typeface="Droid Sans"/>
              </a:rPr>
              <a:t> class has the annotation </a:t>
            </a:r>
            <a:r>
              <a:rPr lang="en-US" dirty="0"/>
              <a:t>@</a:t>
            </a:r>
            <a:r>
              <a:rPr lang="en-US" dirty="0" smtClean="0"/>
              <a:t>Parameters after the @Test annotation and before the method which is expecting the parameter.</a:t>
            </a:r>
          </a:p>
          <a:p>
            <a:r>
              <a:rPr lang="en-US" dirty="0" smtClean="0">
                <a:solidFill>
                  <a:srgbClr val="343434"/>
                </a:solidFill>
                <a:latin typeface="Droid Sans"/>
              </a:rPr>
              <a:t>As we are passing 2 parameters, so we need to  declare 2 arguments in the method to catch those values. Any mismatch will cause error.</a:t>
            </a:r>
          </a:p>
        </p:txBody>
      </p:sp>
    </p:spTree>
    <p:extLst>
      <p:ext uri="{BB962C8B-B14F-4D97-AF65-F5344CB8AC3E}">
        <p14:creationId xmlns:p14="http://schemas.microsoft.com/office/powerpoint/2010/main" val="1610581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Properties class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It is always a good practice to keep all the test data (such as user credentials, URL </a:t>
            </a:r>
            <a:r>
              <a:rPr lang="en-US" dirty="0" err="1" smtClean="0">
                <a:solidFill>
                  <a:srgbClr val="343434"/>
                </a:solidFill>
                <a:latin typeface="Droid Sans"/>
              </a:rPr>
              <a:t>etc</a:t>
            </a:r>
            <a:r>
              <a:rPr lang="en-US" dirty="0" smtClean="0">
                <a:solidFill>
                  <a:srgbClr val="343434"/>
                </a:solidFill>
                <a:latin typeface="Droid Sans"/>
              </a:rPr>
              <a:t>) in a place where it can be accessed globally.</a:t>
            </a:r>
          </a:p>
          <a:p>
            <a:r>
              <a:rPr lang="en-US" dirty="0" smtClean="0">
                <a:solidFill>
                  <a:srgbClr val="343434"/>
                </a:solidFill>
                <a:latin typeface="Droid Sans"/>
              </a:rPr>
              <a:t>This can be achieved through the following steps</a:t>
            </a:r>
          </a:p>
          <a:p>
            <a:pPr lvl="1"/>
            <a:r>
              <a:rPr lang="en-US" dirty="0" smtClean="0">
                <a:solidFill>
                  <a:srgbClr val="343434"/>
                </a:solidFill>
                <a:latin typeface="Droid Sans"/>
              </a:rPr>
              <a:t>Creating a Property file.</a:t>
            </a:r>
          </a:p>
          <a:p>
            <a:pPr lvl="1"/>
            <a:r>
              <a:rPr lang="en-US" dirty="0" smtClean="0">
                <a:solidFill>
                  <a:srgbClr val="343434"/>
                </a:solidFill>
                <a:latin typeface="Droid Sans"/>
              </a:rPr>
              <a:t>Using Properties class of Java.</a:t>
            </a:r>
          </a:p>
          <a:p>
            <a:r>
              <a:rPr lang="en-US" dirty="0" smtClean="0">
                <a:solidFill>
                  <a:srgbClr val="343434"/>
                </a:solidFill>
                <a:latin typeface="Droid Sans"/>
              </a:rPr>
              <a:t>Advantage of storing parameters/ test data as global variable</a:t>
            </a:r>
          </a:p>
          <a:p>
            <a:pPr lvl="1"/>
            <a:r>
              <a:rPr lang="en-US" dirty="0" smtClean="0">
                <a:solidFill>
                  <a:srgbClr val="343434"/>
                </a:solidFill>
                <a:latin typeface="Droid Sans"/>
              </a:rPr>
              <a:t>It helps the user not to hard code anything in the source code.</a:t>
            </a:r>
          </a:p>
          <a:p>
            <a:pPr lvl="1"/>
            <a:r>
              <a:rPr lang="en-US" dirty="0" smtClean="0">
                <a:solidFill>
                  <a:srgbClr val="343434"/>
                </a:solidFill>
                <a:latin typeface="Droid Sans"/>
              </a:rPr>
              <a:t>Any change in the test data, user will change the value in the global file and not in every source code file where the data are used.</a:t>
            </a:r>
          </a:p>
          <a:p>
            <a:pPr lvl="1"/>
            <a:r>
              <a:rPr lang="en-US" dirty="0" smtClean="0">
                <a:solidFill>
                  <a:srgbClr val="343434"/>
                </a:solidFill>
                <a:latin typeface="Droid Sans"/>
              </a:rPr>
              <a:t>Use can change the global variables as many times as required depending on the test environment without changing any code.</a:t>
            </a:r>
          </a:p>
        </p:txBody>
      </p:sp>
    </p:spTree>
    <p:extLst>
      <p:ext uri="{BB962C8B-B14F-4D97-AF65-F5344CB8AC3E}">
        <p14:creationId xmlns:p14="http://schemas.microsoft.com/office/powerpoint/2010/main" val="26795148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Creating a Property file</a:t>
            </a:r>
            <a:endParaRPr lang="en-US" sz="4400" dirty="0"/>
          </a:p>
        </p:txBody>
      </p:sp>
      <p:sp>
        <p:nvSpPr>
          <p:cNvPr id="6" name="Content Placeholder 1"/>
          <p:cNvSpPr>
            <a:spLocks noGrp="1"/>
          </p:cNvSpPr>
          <p:nvPr>
            <p:ph sz="half" idx="1"/>
          </p:nvPr>
        </p:nvSpPr>
        <p:spPr>
          <a:xfrm>
            <a:off x="883920" y="1600200"/>
            <a:ext cx="12527280" cy="5867400"/>
          </a:xfrm>
        </p:spPr>
        <p:txBody>
          <a:bodyPr/>
          <a:lstStyle/>
          <a:p>
            <a:r>
              <a:rPr lang="en-US" sz="2800" dirty="0" smtClean="0">
                <a:solidFill>
                  <a:srgbClr val="343434"/>
                </a:solidFill>
                <a:latin typeface="Droid Sans"/>
              </a:rPr>
              <a:t>Right click on the Package/ Project</a:t>
            </a:r>
          </a:p>
          <a:p>
            <a:r>
              <a:rPr lang="en-US" sz="2800" dirty="0" smtClean="0">
                <a:solidFill>
                  <a:srgbClr val="343434"/>
                </a:solidFill>
                <a:latin typeface="Droid Sans"/>
              </a:rPr>
              <a:t>Select New -&gt; Other -&gt; </a:t>
            </a:r>
          </a:p>
          <a:p>
            <a:endParaRPr lang="en-US" dirty="0">
              <a:solidFill>
                <a:srgbClr val="343434"/>
              </a:solidFill>
              <a:latin typeface="Droid Sans"/>
            </a:endParaRPr>
          </a:p>
          <a:p>
            <a:endParaRPr lang="en-US" dirty="0" smtClean="0">
              <a:solidFill>
                <a:srgbClr val="343434"/>
              </a:solidFill>
              <a:latin typeface="Droid Sans"/>
            </a:endParaRPr>
          </a:p>
          <a:p>
            <a:endParaRPr lang="en-US" dirty="0" smtClean="0">
              <a:solidFill>
                <a:srgbClr val="343434"/>
              </a:solidFill>
              <a:latin typeface="Droid Sans"/>
            </a:endParaRPr>
          </a:p>
          <a:p>
            <a:r>
              <a:rPr lang="en-US" sz="2800" dirty="0" smtClean="0">
                <a:solidFill>
                  <a:srgbClr val="343434"/>
                </a:solidFill>
                <a:latin typeface="Droid Sans"/>
              </a:rPr>
              <a:t>From the widget, select General -&gt;File</a:t>
            </a:r>
          </a:p>
          <a:p>
            <a:endParaRPr lang="en-US" dirty="0">
              <a:solidFill>
                <a:srgbClr val="343434"/>
              </a:solidFill>
              <a:latin typeface="Droid Sans"/>
            </a:endParaRPr>
          </a:p>
          <a:p>
            <a:endParaRPr lang="en-US" dirty="0" smtClean="0">
              <a:solidFill>
                <a:srgbClr val="343434"/>
              </a:solidFill>
              <a:latin typeface="Droid Sans"/>
            </a:endParaRPr>
          </a:p>
          <a:p>
            <a:endParaRPr lang="en-US" dirty="0">
              <a:solidFill>
                <a:srgbClr val="343434"/>
              </a:solidFill>
              <a:latin typeface="Droid Sans"/>
            </a:endParaRPr>
          </a:p>
          <a:p>
            <a:r>
              <a:rPr lang="en-US" sz="2800" b="1" dirty="0" smtClean="0">
                <a:solidFill>
                  <a:srgbClr val="FF0000"/>
                </a:solidFill>
                <a:latin typeface="Droid Sans"/>
              </a:rPr>
              <a:t>Give the file name with extension “.properties” or any </a:t>
            </a:r>
            <a:r>
              <a:rPr lang="en-US" sz="2800" b="1" smtClean="0">
                <a:solidFill>
                  <a:srgbClr val="FF0000"/>
                </a:solidFill>
                <a:latin typeface="Droid Sans"/>
              </a:rPr>
              <a:t>other name</a:t>
            </a:r>
            <a:endParaRPr lang="en-US" sz="2800" b="1" dirty="0" smtClean="0">
              <a:solidFill>
                <a:srgbClr val="FF0000"/>
              </a:solidFill>
              <a:latin typeface="Droid Sans"/>
            </a:endParaRPr>
          </a:p>
          <a:p>
            <a:r>
              <a:rPr lang="en-US" sz="2800" dirty="0" smtClean="0">
                <a:solidFill>
                  <a:srgbClr val="343434"/>
                </a:solidFill>
                <a:latin typeface="Droid Sans"/>
              </a:rPr>
              <a:t>Properties class can interpret the file having extension </a:t>
            </a:r>
            <a:r>
              <a:rPr lang="en-US" sz="2800" dirty="0">
                <a:solidFill>
                  <a:srgbClr val="343434"/>
                </a:solidFill>
                <a:latin typeface="Droid Sans"/>
              </a:rPr>
              <a:t>“.properties”</a:t>
            </a:r>
            <a:endParaRPr lang="en-US" sz="2800" dirty="0" smtClean="0">
              <a:solidFill>
                <a:srgbClr val="343434"/>
              </a:solidFill>
              <a:latin typeface="Droid Sans"/>
            </a:endParaRPr>
          </a:p>
          <a:p>
            <a:endParaRPr lang="en-US" dirty="0" smtClean="0">
              <a:solidFill>
                <a:srgbClr val="343434"/>
              </a:solidFill>
              <a:latin typeface="Droid Sans"/>
            </a:endParaRPr>
          </a:p>
        </p:txBody>
      </p:sp>
      <p:pic>
        <p:nvPicPr>
          <p:cNvPr id="2" name="Picture 1"/>
          <p:cNvPicPr>
            <a:picLocks noChangeAspect="1"/>
          </p:cNvPicPr>
          <p:nvPr/>
        </p:nvPicPr>
        <p:blipFill>
          <a:blip r:embed="rId2"/>
          <a:stretch>
            <a:fillRect/>
          </a:stretch>
        </p:blipFill>
        <p:spPr>
          <a:xfrm>
            <a:off x="883920" y="2667000"/>
            <a:ext cx="7498080" cy="1752600"/>
          </a:xfrm>
          <a:prstGeom prst="rect">
            <a:avLst/>
          </a:prstGeom>
        </p:spPr>
      </p:pic>
      <p:pic>
        <p:nvPicPr>
          <p:cNvPr id="3" name="Picture 2"/>
          <p:cNvPicPr>
            <a:picLocks noChangeAspect="1"/>
          </p:cNvPicPr>
          <p:nvPr/>
        </p:nvPicPr>
        <p:blipFill>
          <a:blip r:embed="rId3"/>
          <a:stretch>
            <a:fillRect/>
          </a:stretch>
        </p:blipFill>
        <p:spPr>
          <a:xfrm>
            <a:off x="1828800" y="4876800"/>
            <a:ext cx="6553200" cy="1595438"/>
          </a:xfrm>
          <a:prstGeom prst="rect">
            <a:avLst/>
          </a:prstGeom>
        </p:spPr>
      </p:pic>
    </p:spTree>
    <p:extLst>
      <p:ext uri="{BB962C8B-B14F-4D97-AF65-F5344CB8AC3E}">
        <p14:creationId xmlns:p14="http://schemas.microsoft.com/office/powerpoint/2010/main" val="372461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a:t>
            </a:r>
            <a:r>
              <a:rPr lang="en-US" dirty="0" err="1" smtClean="0">
                <a:solidFill>
                  <a:srgbClr val="343434"/>
                </a:solidFill>
                <a:latin typeface="Droid Sans"/>
              </a:rPr>
              <a:t>TestNG</a:t>
            </a:r>
            <a:r>
              <a:rPr lang="en-US" dirty="0" smtClean="0">
                <a:solidFill>
                  <a:srgbClr val="343434"/>
                </a:solidFill>
                <a:latin typeface="Droid Sans"/>
              </a:rPr>
              <a:t> </a:t>
            </a:r>
            <a:r>
              <a:rPr lang="en-US" dirty="0">
                <a:solidFill>
                  <a:srgbClr val="343434"/>
                </a:solidFill>
                <a:latin typeface="Droid Sans"/>
              </a:rPr>
              <a:t>- </a:t>
            </a:r>
            <a:r>
              <a:rPr lang="en-US" dirty="0">
                <a:solidFill>
                  <a:srgbClr val="70BDCD"/>
                </a:solidFill>
                <a:latin typeface="Droid Sans"/>
                <a:hlinkClick r:id="rId2"/>
              </a:rPr>
              <a:t>http://beust.com/eclipse</a:t>
            </a:r>
            <a:r>
              <a:rPr lang="en-US" dirty="0">
                <a:solidFill>
                  <a:srgbClr val="343434"/>
                </a:solidFill>
                <a:latin typeface="Droid Sans"/>
              </a:rPr>
              <a:t>" </a:t>
            </a:r>
            <a:r>
              <a:rPr lang="en-US" dirty="0" smtClean="0">
                <a:solidFill>
                  <a:srgbClr val="343434"/>
                </a:solidFill>
                <a:latin typeface="Droid Sans"/>
              </a:rPr>
              <a:t>should be </a:t>
            </a:r>
            <a:r>
              <a:rPr lang="en-US" dirty="0">
                <a:solidFill>
                  <a:srgbClr val="343434"/>
                </a:solidFill>
                <a:latin typeface="Droid Sans"/>
              </a:rPr>
              <a:t>populated onto the "Work with:" textbox</a:t>
            </a:r>
            <a:r>
              <a:rPr lang="en-US" dirty="0" smtClean="0">
                <a:solidFill>
                  <a:srgbClr val="343434"/>
                </a:solidFill>
                <a:latin typeface="Droid Sans"/>
              </a:rPr>
              <a:t>.</a:t>
            </a:r>
          </a:p>
          <a:p>
            <a:r>
              <a:rPr lang="en-US" dirty="0"/>
              <a:t>Check the "</a:t>
            </a:r>
            <a:r>
              <a:rPr lang="en-US" dirty="0" err="1"/>
              <a:t>TestNG</a:t>
            </a:r>
            <a:r>
              <a:rPr lang="en-US" dirty="0"/>
              <a:t>" check box as shown below, then click </a:t>
            </a:r>
            <a:r>
              <a:rPr lang="en-US" dirty="0" smtClean="0"/>
              <a:t>Next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Click no the “Next” button.</a:t>
            </a:r>
          </a:p>
          <a:p>
            <a:r>
              <a:rPr lang="en-US" dirty="0" smtClean="0"/>
              <a:t>Accept the Terms and Conditions.</a:t>
            </a:r>
          </a:p>
          <a:p>
            <a:endParaRPr lang="en-US" dirty="0" smtClean="0"/>
          </a:p>
          <a:p>
            <a:endParaRPr lang="en-US" dirty="0" smtClean="0"/>
          </a:p>
        </p:txBody>
      </p:sp>
      <p:sp>
        <p:nvSpPr>
          <p:cNvPr id="5" name="Text Placeholder 4"/>
          <p:cNvSpPr>
            <a:spLocks noGrp="1"/>
          </p:cNvSpPr>
          <p:nvPr>
            <p:ph type="body" sz="quarter" idx="13"/>
          </p:nvPr>
        </p:nvSpPr>
        <p:spPr/>
        <p:txBody>
          <a:bodyPr/>
          <a:lstStyle/>
          <a:p>
            <a:r>
              <a:rPr lang="en-US" dirty="0" smtClean="0"/>
              <a:t>Installation</a:t>
            </a:r>
            <a:endParaRPr lang="en-US" dirty="0"/>
          </a:p>
        </p:txBody>
      </p:sp>
      <p:pic>
        <p:nvPicPr>
          <p:cNvPr id="3" name="Picture 2"/>
          <p:cNvPicPr>
            <a:picLocks noChangeAspect="1"/>
          </p:cNvPicPr>
          <p:nvPr/>
        </p:nvPicPr>
        <p:blipFill>
          <a:blip r:embed="rId3"/>
          <a:stretch>
            <a:fillRect/>
          </a:stretch>
        </p:blipFill>
        <p:spPr>
          <a:xfrm>
            <a:off x="1738942" y="3352799"/>
            <a:ext cx="4661858" cy="3176211"/>
          </a:xfrm>
          <a:prstGeom prst="rect">
            <a:avLst/>
          </a:prstGeom>
        </p:spPr>
      </p:pic>
    </p:spTree>
    <p:extLst>
      <p:ext uri="{BB962C8B-B14F-4D97-AF65-F5344CB8AC3E}">
        <p14:creationId xmlns:p14="http://schemas.microsoft.com/office/powerpoint/2010/main" val="70244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Creating a Properties file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Once the properties file is created, put the variable name and value as shown below.</a:t>
            </a:r>
          </a:p>
          <a:p>
            <a:pPr marL="731520" lvl="1" indent="0">
              <a:buNone/>
            </a:pPr>
            <a:r>
              <a:rPr lang="en-US" dirty="0">
                <a:solidFill>
                  <a:srgbClr val="000000"/>
                </a:solidFill>
                <a:latin typeface="Consolas" panose="020B0609020204030204" pitchFamily="49" charset="0"/>
              </a:rPr>
              <a:t>username=</a:t>
            </a:r>
            <a:r>
              <a:rPr lang="en-US" dirty="0" err="1">
                <a:solidFill>
                  <a:srgbClr val="2A00FF"/>
                </a:solidFill>
                <a:latin typeface="Consolas" panose="020B0609020204030204" pitchFamily="49" charset="0"/>
              </a:rPr>
              <a:t>Sangram.Swain</a:t>
            </a:r>
            <a:endParaRPr lang="en-US" dirty="0">
              <a:solidFill>
                <a:srgbClr val="2A00FF"/>
              </a:solidFill>
              <a:latin typeface="Consolas" panose="020B0609020204030204" pitchFamily="49" charset="0"/>
            </a:endParaRPr>
          </a:p>
          <a:p>
            <a:pPr marL="731520" lvl="1" indent="0">
              <a:buNone/>
            </a:pPr>
            <a:r>
              <a:rPr lang="en-US" dirty="0">
                <a:solidFill>
                  <a:srgbClr val="000000"/>
                </a:solidFill>
                <a:latin typeface="Consolas" panose="020B0609020204030204" pitchFamily="49" charset="0"/>
              </a:rPr>
              <a:t>password=</a:t>
            </a:r>
            <a:r>
              <a:rPr lang="en-US" dirty="0">
                <a:solidFill>
                  <a:srgbClr val="2A00FF"/>
                </a:solidFill>
                <a:latin typeface="Consolas" panose="020B0609020204030204" pitchFamily="49" charset="0"/>
              </a:rPr>
              <a:t>password</a:t>
            </a:r>
          </a:p>
          <a:p>
            <a:pPr marL="731520" lvl="1" indent="0">
              <a:buNone/>
            </a:pP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https://www.myhcl.com/Login/home.aspx</a:t>
            </a:r>
            <a:endParaRPr lang="en-US" dirty="0" smtClean="0">
              <a:solidFill>
                <a:srgbClr val="343434"/>
              </a:solidFill>
              <a:latin typeface="Droid Sans"/>
            </a:endParaRPr>
          </a:p>
        </p:txBody>
      </p:sp>
    </p:spTree>
    <p:extLst>
      <p:ext uri="{BB962C8B-B14F-4D97-AF65-F5344CB8AC3E}">
        <p14:creationId xmlns:p14="http://schemas.microsoft.com/office/powerpoint/2010/main" val="35692445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Creating </a:t>
            </a:r>
            <a:r>
              <a:rPr lang="en-US" sz="4400" dirty="0" err="1" smtClean="0"/>
              <a:t>TestNG</a:t>
            </a:r>
            <a:r>
              <a:rPr lang="en-US" sz="4400" dirty="0" smtClean="0"/>
              <a:t> class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Create a </a:t>
            </a:r>
            <a:r>
              <a:rPr lang="en-US" dirty="0" err="1" smtClean="0">
                <a:solidFill>
                  <a:srgbClr val="343434"/>
                </a:solidFill>
                <a:latin typeface="Droid Sans"/>
              </a:rPr>
              <a:t>TestNG</a:t>
            </a:r>
            <a:r>
              <a:rPr lang="en-US" dirty="0" smtClean="0">
                <a:solidFill>
                  <a:srgbClr val="343434"/>
                </a:solidFill>
                <a:latin typeface="Droid Sans"/>
              </a:rPr>
              <a:t> </a:t>
            </a:r>
            <a:r>
              <a:rPr lang="en-US" dirty="0">
                <a:solidFill>
                  <a:srgbClr val="343434"/>
                </a:solidFill>
                <a:latin typeface="Droid Sans"/>
              </a:rPr>
              <a:t>class (Code - </a:t>
            </a:r>
            <a:r>
              <a:rPr lang="en-US" dirty="0" err="1">
                <a:solidFill>
                  <a:srgbClr val="343434"/>
                </a:solidFill>
                <a:latin typeface="Droid Sans"/>
              </a:rPr>
              <a:t>TestNGGlobalParamProperties</a:t>
            </a:r>
            <a:r>
              <a:rPr lang="en-US" dirty="0">
                <a:solidFill>
                  <a:srgbClr val="343434"/>
                </a:solidFill>
                <a:latin typeface="Droid Sans"/>
              </a:rPr>
              <a:t>)</a:t>
            </a:r>
            <a:endParaRPr lang="en-US" dirty="0" smtClean="0">
              <a:solidFill>
                <a:srgbClr val="343434"/>
              </a:solidFill>
              <a:latin typeface="Droid Sans"/>
            </a:endParaRPr>
          </a:p>
          <a:p>
            <a:r>
              <a:rPr lang="en-US" dirty="0" smtClean="0">
                <a:solidFill>
                  <a:srgbClr val="343434"/>
                </a:solidFill>
                <a:latin typeface="Droid Sans"/>
              </a:rPr>
              <a:t>Declare an object of Java class – </a:t>
            </a:r>
            <a:r>
              <a:rPr lang="en-US" dirty="0" smtClean="0"/>
              <a:t>Properties</a:t>
            </a:r>
          </a:p>
          <a:p>
            <a:r>
              <a:rPr lang="en-US" dirty="0" smtClean="0">
                <a:solidFill>
                  <a:srgbClr val="343434"/>
                </a:solidFill>
                <a:latin typeface="Droid Sans"/>
              </a:rPr>
              <a:t>Use </a:t>
            </a:r>
            <a:r>
              <a:rPr lang="en-US" dirty="0" err="1" smtClean="0"/>
              <a:t>FileInputStream</a:t>
            </a:r>
            <a:r>
              <a:rPr lang="en-US" dirty="0" smtClean="0"/>
              <a:t> object to link the “.properties” file by giving the path of the properties file (right click the “.properties” file -&gt; Select Properties -&gt; You should see the path of the file under “Location”) -&gt; Copy it and Pass the path as an argument while creating </a:t>
            </a:r>
            <a:r>
              <a:rPr lang="en-US" dirty="0" err="1" smtClean="0"/>
              <a:t>FileInputStream</a:t>
            </a:r>
            <a:r>
              <a:rPr lang="en-US" dirty="0" smtClean="0"/>
              <a:t> object (Do not forget to change the single “\” to double “\\”)</a:t>
            </a:r>
          </a:p>
          <a:p>
            <a:r>
              <a:rPr lang="en-US" dirty="0" smtClean="0">
                <a:solidFill>
                  <a:srgbClr val="343434"/>
                </a:solidFill>
                <a:latin typeface="Droid Sans"/>
              </a:rPr>
              <a:t>Use load method of Properties class to establish connection between the </a:t>
            </a:r>
            <a:r>
              <a:rPr lang="en-US" dirty="0" err="1" smtClean="0">
                <a:solidFill>
                  <a:srgbClr val="343434"/>
                </a:solidFill>
                <a:latin typeface="Droid Sans"/>
              </a:rPr>
              <a:t>TestNG</a:t>
            </a:r>
            <a:r>
              <a:rPr lang="en-US" dirty="0" smtClean="0">
                <a:solidFill>
                  <a:srgbClr val="343434"/>
                </a:solidFill>
                <a:latin typeface="Droid Sans"/>
              </a:rPr>
              <a:t> class and the “.properties” file.</a:t>
            </a:r>
          </a:p>
          <a:p>
            <a:r>
              <a:rPr lang="en-US" dirty="0" smtClean="0">
                <a:solidFill>
                  <a:srgbClr val="343434"/>
                </a:solidFill>
                <a:latin typeface="Droid Sans"/>
              </a:rPr>
              <a:t>Use </a:t>
            </a:r>
            <a:r>
              <a:rPr lang="en-US" dirty="0" err="1" smtClean="0"/>
              <a:t>getProperty</a:t>
            </a:r>
            <a:r>
              <a:rPr lang="en-US" dirty="0" smtClean="0"/>
              <a:t>() method to get the value of the parameter passed from the .properties file. Use the exact variable name.</a:t>
            </a:r>
            <a:endParaRPr lang="en-US" dirty="0" smtClean="0">
              <a:solidFill>
                <a:srgbClr val="343434"/>
              </a:solidFill>
              <a:latin typeface="Droid Sans"/>
            </a:endParaRPr>
          </a:p>
        </p:txBody>
      </p:sp>
    </p:spTree>
    <p:extLst>
      <p:ext uri="{BB962C8B-B14F-4D97-AF65-F5344CB8AC3E}">
        <p14:creationId xmlns:p14="http://schemas.microsoft.com/office/powerpoint/2010/main" val="1109182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Creating </a:t>
            </a:r>
            <a:r>
              <a:rPr lang="en-US" sz="4400" dirty="0" err="1" smtClean="0"/>
              <a:t>TestNG</a:t>
            </a:r>
            <a:r>
              <a:rPr lang="en-US" sz="4400" dirty="0" smtClean="0"/>
              <a:t> class</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Code of the </a:t>
            </a:r>
            <a:r>
              <a:rPr lang="en-US" dirty="0" err="1" smtClean="0">
                <a:solidFill>
                  <a:srgbClr val="343434"/>
                </a:solidFill>
                <a:latin typeface="Droid Sans"/>
              </a:rPr>
              <a:t>TestNG</a:t>
            </a:r>
            <a:r>
              <a:rPr lang="en-US" dirty="0" smtClean="0">
                <a:solidFill>
                  <a:srgbClr val="343434"/>
                </a:solidFill>
                <a:latin typeface="Droid Sans"/>
              </a:rPr>
              <a:t> class.</a:t>
            </a:r>
          </a:p>
          <a:p>
            <a:pPr marL="0" indent="0">
              <a:buNone/>
            </a:pPr>
            <a:r>
              <a:rPr lang="en-US" sz="1400" b="1" dirty="0">
                <a:solidFill>
                  <a:srgbClr val="7F0055"/>
                </a:solidFill>
                <a:latin typeface="Consolas" panose="020B0609020204030204" pitchFamily="49" charset="0"/>
              </a:rPr>
              <a:t>package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globalParamProperties</a:t>
            </a:r>
            <a:r>
              <a:rPr lang="en-US" sz="1400" b="1"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java.io.FileInputStream</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java.io.FileNotFoundException</a:t>
            </a:r>
            <a:r>
              <a:rPr lang="en-US" sz="1400" b="1" u="sng"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java.io.IOException</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java.util.Properties</a:t>
            </a:r>
            <a:r>
              <a:rPr lang="en-US" sz="1400" b="1"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org.testng.annotations.Test</a:t>
            </a:r>
            <a:r>
              <a:rPr lang="en-US" sz="1400" b="1"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gParamProp</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@Test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login()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Properties </a:t>
            </a:r>
            <a:r>
              <a:rPr lang="en-US" sz="1400" dirty="0">
                <a:solidFill>
                  <a:srgbClr val="6A3E3E"/>
                </a:solidFill>
                <a:latin typeface="Consolas" panose="020B0609020204030204" pitchFamily="49" charset="0"/>
              </a:rPr>
              <a:t>prop</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Properties();</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FileInputStream</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fis</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FileInputStream</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"D:\\Users\\sangram.swain\\workspace\\TestNGGlobalParamProperties\\src\\globalParamProperties\\param.properties"</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prop</a:t>
            </a:r>
            <a:r>
              <a:rPr lang="en-US" sz="1400" dirty="0" err="1">
                <a:solidFill>
                  <a:srgbClr val="000000"/>
                </a:solidFill>
                <a:latin typeface="Consolas" panose="020B0609020204030204" pitchFamily="49" charset="0"/>
              </a:rPr>
              <a:t>.load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fis</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"Username = "</a:t>
            </a:r>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prop</a:t>
            </a:r>
            <a:r>
              <a:rPr lang="en-US" sz="1400" b="1" i="1" dirty="0" err="1">
                <a:solidFill>
                  <a:srgbClr val="000000"/>
                </a:solidFill>
                <a:latin typeface="Consolas" panose="020B0609020204030204" pitchFamily="49" charset="0"/>
              </a:rPr>
              <a:t>.</a:t>
            </a:r>
            <a:r>
              <a:rPr lang="en-US" sz="1400" b="1" i="1" dirty="0" err="1">
                <a:solidFill>
                  <a:srgbClr val="000000"/>
                </a:solidFill>
                <a:highlight>
                  <a:srgbClr val="D4D4D4"/>
                </a:highlight>
                <a:latin typeface="Consolas" panose="020B0609020204030204" pitchFamily="49" charset="0"/>
              </a:rPr>
              <a:t>getProperty</a:t>
            </a:r>
            <a:r>
              <a:rPr lang="en-US" sz="1400" b="1" i="1" dirty="0">
                <a:solidFill>
                  <a:srgbClr val="000000"/>
                </a:solidFill>
                <a:highlight>
                  <a:srgbClr val="D4D4D4"/>
                </a:highlight>
                <a:latin typeface="Consolas" panose="020B0609020204030204" pitchFamily="49" charset="0"/>
              </a:rPr>
              <a:t>(</a:t>
            </a:r>
            <a:r>
              <a:rPr lang="en-US" sz="1400" b="1" i="1" dirty="0">
                <a:solidFill>
                  <a:srgbClr val="2A00FF"/>
                </a:solidFill>
                <a:highlight>
                  <a:srgbClr val="D4D4D4"/>
                </a:highlight>
                <a:latin typeface="Consolas" panose="020B0609020204030204" pitchFamily="49" charset="0"/>
              </a:rPr>
              <a:t>"username"</a:t>
            </a:r>
            <a:r>
              <a:rPr lang="en-US" sz="1400" b="1" i="1" dirty="0">
                <a:solidFill>
                  <a:srgbClr val="000000"/>
                </a:solidFill>
                <a:highlight>
                  <a:srgbClr val="D4D4D4"/>
                </a:highlight>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"Password =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prop</a:t>
            </a:r>
            <a:r>
              <a:rPr lang="en-US" sz="1400" b="1" i="1" dirty="0" err="1">
                <a:solidFill>
                  <a:srgbClr val="000000"/>
                </a:solidFill>
                <a:latin typeface="Consolas" panose="020B0609020204030204" pitchFamily="49" charset="0"/>
              </a:rPr>
              <a:t>.</a:t>
            </a:r>
            <a:r>
              <a:rPr lang="en-US" sz="1400" b="1" i="1" dirty="0" err="1">
                <a:solidFill>
                  <a:srgbClr val="000000"/>
                </a:solidFill>
                <a:highlight>
                  <a:srgbClr val="D4D4D4"/>
                </a:highlight>
                <a:latin typeface="Consolas" panose="020B0609020204030204" pitchFamily="49" charset="0"/>
              </a:rPr>
              <a:t>getProperty</a:t>
            </a:r>
            <a:r>
              <a:rPr lang="en-US" sz="1400" b="1" i="1" dirty="0">
                <a:solidFill>
                  <a:srgbClr val="000000"/>
                </a:solidFill>
                <a:highlight>
                  <a:srgbClr val="D4D4D4"/>
                </a:highlight>
                <a:latin typeface="Consolas" panose="020B0609020204030204" pitchFamily="49" charset="0"/>
              </a:rPr>
              <a:t>(</a:t>
            </a:r>
            <a:r>
              <a:rPr lang="en-US" sz="1400" b="1" i="1" dirty="0">
                <a:solidFill>
                  <a:srgbClr val="2A00FF"/>
                </a:solidFill>
                <a:highlight>
                  <a:srgbClr val="D4D4D4"/>
                </a:highlight>
                <a:latin typeface="Consolas" panose="020B0609020204030204" pitchFamily="49" charset="0"/>
              </a:rPr>
              <a:t>"password"</a:t>
            </a:r>
            <a:r>
              <a:rPr lang="en-US" sz="1400" b="1" i="1" dirty="0">
                <a:solidFill>
                  <a:srgbClr val="000000"/>
                </a:solidFill>
                <a:highlight>
                  <a:srgbClr val="D4D4D4"/>
                </a:highlight>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"URL = "</a:t>
            </a:r>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prop</a:t>
            </a:r>
            <a:r>
              <a:rPr lang="en-US" sz="1400" b="1" i="1" dirty="0" err="1">
                <a:solidFill>
                  <a:srgbClr val="000000"/>
                </a:solidFill>
                <a:latin typeface="Consolas" panose="020B0609020204030204" pitchFamily="49" charset="0"/>
              </a:rPr>
              <a:t>.</a:t>
            </a:r>
            <a:r>
              <a:rPr lang="en-US" sz="1400" b="1" i="1" dirty="0" err="1">
                <a:solidFill>
                  <a:srgbClr val="000000"/>
                </a:solidFill>
                <a:highlight>
                  <a:srgbClr val="D4D4D4"/>
                </a:highlight>
                <a:latin typeface="Consolas" panose="020B0609020204030204" pitchFamily="49" charset="0"/>
              </a:rPr>
              <a:t>getProperty</a:t>
            </a:r>
            <a:r>
              <a:rPr lang="en-US" sz="1400" b="1" i="1" dirty="0">
                <a:solidFill>
                  <a:srgbClr val="000000"/>
                </a:solidFill>
                <a:highlight>
                  <a:srgbClr val="D4D4D4"/>
                </a:highlight>
                <a:latin typeface="Consolas" panose="020B0609020204030204" pitchFamily="49" charset="0"/>
              </a:rPr>
              <a:t>(</a:t>
            </a:r>
            <a:r>
              <a:rPr lang="en-US" sz="1400" b="1" i="1" dirty="0">
                <a:solidFill>
                  <a:srgbClr val="2A00FF"/>
                </a:solidFill>
                <a:highlight>
                  <a:srgbClr val="D4D4D4"/>
                </a:highlight>
                <a:latin typeface="Consolas" panose="020B0609020204030204" pitchFamily="49" charset="0"/>
              </a:rPr>
              <a:t>"</a:t>
            </a:r>
            <a:r>
              <a:rPr lang="en-US" sz="1400" b="1" i="1" dirty="0" err="1">
                <a:solidFill>
                  <a:srgbClr val="2A00FF"/>
                </a:solidFill>
                <a:highlight>
                  <a:srgbClr val="D4D4D4"/>
                </a:highlight>
                <a:latin typeface="Consolas" panose="020B0609020204030204" pitchFamily="49" charset="0"/>
              </a:rPr>
              <a:t>url</a:t>
            </a:r>
            <a:r>
              <a:rPr lang="en-US" sz="1400" b="1" i="1" dirty="0">
                <a:solidFill>
                  <a:srgbClr val="2A00FF"/>
                </a:solidFill>
                <a:highlight>
                  <a:srgbClr val="D4D4D4"/>
                </a:highlight>
                <a:latin typeface="Consolas" panose="020B0609020204030204" pitchFamily="49" charset="0"/>
              </a:rPr>
              <a:t>"</a:t>
            </a:r>
            <a:r>
              <a:rPr lang="en-US" sz="1400" b="1" i="1" dirty="0">
                <a:solidFill>
                  <a:srgbClr val="000000"/>
                </a:solidFill>
                <a:highlight>
                  <a:srgbClr val="D4D4D4"/>
                </a:highlight>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endParaRPr lang="en-US" dirty="0" smtClean="0">
              <a:solidFill>
                <a:srgbClr val="343434"/>
              </a:solidFill>
              <a:latin typeface="Droid Sans"/>
            </a:endParaRPr>
          </a:p>
        </p:txBody>
      </p:sp>
    </p:spTree>
    <p:extLst>
      <p:ext uri="{BB962C8B-B14F-4D97-AF65-F5344CB8AC3E}">
        <p14:creationId xmlns:p14="http://schemas.microsoft.com/office/powerpoint/2010/main" val="3499686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Advantage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Let’s consider a practical example now where in we need to execute a set of test cases in different browsers supported by Selenium.</a:t>
            </a:r>
          </a:p>
          <a:p>
            <a:r>
              <a:rPr lang="en-US" dirty="0" smtClean="0">
                <a:solidFill>
                  <a:srgbClr val="343434"/>
                </a:solidFill>
                <a:latin typeface="Droid Sans"/>
              </a:rPr>
              <a:t>We will test login functionality of MYHCL webpage in different Web Browser (FF, Chrome, IE </a:t>
            </a:r>
            <a:r>
              <a:rPr lang="en-US" dirty="0" err="1" smtClean="0">
                <a:solidFill>
                  <a:srgbClr val="343434"/>
                </a:solidFill>
                <a:latin typeface="Droid Sans"/>
              </a:rPr>
              <a:t>etc</a:t>
            </a:r>
            <a:r>
              <a:rPr lang="en-US" dirty="0" smtClean="0">
                <a:solidFill>
                  <a:srgbClr val="343434"/>
                </a:solidFill>
                <a:latin typeface="Droid Sans"/>
              </a:rPr>
              <a:t>).</a:t>
            </a:r>
          </a:p>
          <a:p>
            <a:r>
              <a:rPr lang="en-US" dirty="0" smtClean="0">
                <a:solidFill>
                  <a:srgbClr val="343434"/>
                </a:solidFill>
                <a:latin typeface="Droid Sans"/>
              </a:rPr>
              <a:t>All we have to do is define a variable with name browser and define the browser type in the “.properties” file.</a:t>
            </a:r>
          </a:p>
          <a:p>
            <a:r>
              <a:rPr lang="en-US" dirty="0" smtClean="0">
                <a:solidFill>
                  <a:srgbClr val="343434"/>
                </a:solidFill>
                <a:latin typeface="Droid Sans"/>
              </a:rPr>
              <a:t>We will compare the browser value in the </a:t>
            </a:r>
            <a:r>
              <a:rPr lang="en-US" dirty="0" err="1" smtClean="0">
                <a:solidFill>
                  <a:srgbClr val="343434"/>
                </a:solidFill>
                <a:latin typeface="Droid Sans"/>
              </a:rPr>
              <a:t>TestNG</a:t>
            </a:r>
            <a:r>
              <a:rPr lang="en-US" dirty="0" smtClean="0">
                <a:solidFill>
                  <a:srgbClr val="343434"/>
                </a:solidFill>
                <a:latin typeface="Droid Sans"/>
              </a:rPr>
              <a:t> class and depending on the type of browser, we will write code to invoke the corresponding browser only.</a:t>
            </a:r>
          </a:p>
          <a:p>
            <a:r>
              <a:rPr lang="en-US" dirty="0" smtClean="0">
                <a:solidFill>
                  <a:srgbClr val="343434"/>
                </a:solidFill>
                <a:latin typeface="Droid Sans"/>
              </a:rPr>
              <a:t>So no need to change the whole code for different browser type. It should be the .properties file which will take care of it. </a:t>
            </a:r>
          </a:p>
          <a:p>
            <a:pPr marL="0" indent="0">
              <a:buNone/>
            </a:pPr>
            <a:endParaRPr lang="en-US" sz="1400" b="1" i="1" dirty="0">
              <a:solidFill>
                <a:srgbClr val="000000"/>
              </a:solidFill>
              <a:highlight>
                <a:srgbClr val="D4D4D4"/>
              </a:highlight>
              <a:latin typeface="Consolas" panose="020B0609020204030204" pitchFamily="49" charset="0"/>
            </a:endParaRPr>
          </a:p>
        </p:txBody>
      </p:sp>
    </p:spTree>
    <p:extLst>
      <p:ext uri="{BB962C8B-B14F-4D97-AF65-F5344CB8AC3E}">
        <p14:creationId xmlns:p14="http://schemas.microsoft.com/office/powerpoint/2010/main" val="1724060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.properties file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000000"/>
                </a:solidFill>
                <a:latin typeface="Consolas" panose="020B0609020204030204" pitchFamily="49" charset="0"/>
              </a:rPr>
              <a:t>The .properties file code is as given below. Depending on which browser to invoke, the value of the browser can be changed.</a:t>
            </a:r>
          </a:p>
          <a:p>
            <a:pPr marL="0" indent="0">
              <a:buNone/>
            </a:pPr>
            <a:r>
              <a:rPr lang="en-US" dirty="0" err="1" smtClean="0">
                <a:solidFill>
                  <a:srgbClr val="000000"/>
                </a:solidFill>
                <a:latin typeface="Consolas" panose="020B0609020204030204" pitchFamily="49" charset="0"/>
              </a:rPr>
              <a:t>myHCL_url</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"https://www.myhcl.com/"</a:t>
            </a:r>
          </a:p>
          <a:p>
            <a:pPr marL="0" indent="0">
              <a:buNone/>
            </a:pP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UserID</a:t>
            </a:r>
            <a:r>
              <a:rPr lang="en-US" dirty="0">
                <a:solidFill>
                  <a:srgbClr val="2A00FF"/>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password=</a:t>
            </a:r>
            <a:r>
              <a:rPr lang="en-US" dirty="0">
                <a:solidFill>
                  <a:srgbClr val="2A00FF"/>
                </a:solidFill>
                <a:latin typeface="Consolas" panose="020B0609020204030204" pitchFamily="49" charset="0"/>
              </a:rPr>
              <a:t>"password"</a:t>
            </a:r>
          </a:p>
          <a:p>
            <a:pPr marL="0" indent="0">
              <a:buNone/>
            </a:pPr>
            <a:r>
              <a:rPr lang="en-US" dirty="0">
                <a:solidFill>
                  <a:srgbClr val="000000"/>
                </a:solidFill>
                <a:latin typeface="Consolas" panose="020B0609020204030204" pitchFamily="49" charset="0"/>
              </a:rPr>
              <a:t>browser=</a:t>
            </a:r>
            <a:r>
              <a:rPr lang="en-US" dirty="0">
                <a:solidFill>
                  <a:srgbClr val="2A00FF"/>
                </a:solidFill>
                <a:latin typeface="Consolas" panose="020B0609020204030204" pitchFamily="49" charset="0"/>
              </a:rPr>
              <a:t>"</a:t>
            </a:r>
            <a:r>
              <a:rPr lang="en-US" u="sng" dirty="0" smtClean="0">
                <a:solidFill>
                  <a:srgbClr val="2A00FF"/>
                </a:solidFill>
                <a:latin typeface="Consolas" panose="020B0609020204030204" pitchFamily="49" charset="0"/>
              </a:rPr>
              <a:t>Firefox“</a:t>
            </a:r>
          </a:p>
          <a:p>
            <a:pPr marL="0" indent="0">
              <a:buNone/>
            </a:pPr>
            <a:endParaRPr lang="en-US" sz="1400" b="1" i="1" u="sng" dirty="0">
              <a:solidFill>
                <a:srgbClr val="2A00FF"/>
              </a:solidFill>
              <a:highlight>
                <a:srgbClr val="D4D4D4"/>
              </a:highlight>
              <a:latin typeface="Consolas" panose="020B0609020204030204" pitchFamily="49" charset="0"/>
            </a:endParaRPr>
          </a:p>
          <a:p>
            <a:pPr marL="0" indent="0">
              <a:buNone/>
            </a:pPr>
            <a:endParaRPr lang="en-US" sz="1400" b="1" i="1" dirty="0">
              <a:solidFill>
                <a:srgbClr val="000000"/>
              </a:solidFill>
              <a:highlight>
                <a:srgbClr val="D4D4D4"/>
              </a:highlight>
              <a:latin typeface="Consolas" panose="020B0609020204030204" pitchFamily="49" charset="0"/>
            </a:endParaRPr>
          </a:p>
        </p:txBody>
      </p:sp>
    </p:spTree>
    <p:extLst>
      <p:ext uri="{BB962C8B-B14F-4D97-AF65-F5344CB8AC3E}">
        <p14:creationId xmlns:p14="http://schemas.microsoft.com/office/powerpoint/2010/main" val="42329790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52400" y="76200"/>
            <a:ext cx="10439400" cy="762000"/>
          </a:xfrm>
        </p:spPr>
        <p:txBody>
          <a:bodyPr/>
          <a:lstStyle/>
          <a:p>
            <a:r>
              <a:rPr lang="en-US" sz="4400" dirty="0" smtClean="0"/>
              <a:t>Global Parameter using Java – </a:t>
            </a:r>
            <a:r>
              <a:rPr lang="en-US" sz="4400" dirty="0" err="1" smtClean="0"/>
              <a:t>TestNG</a:t>
            </a:r>
            <a:r>
              <a:rPr lang="en-US" sz="4400" dirty="0" smtClean="0"/>
              <a:t> Class code</a:t>
            </a:r>
            <a:endParaRPr lang="en-US" sz="4400" dirty="0"/>
          </a:p>
        </p:txBody>
      </p:sp>
      <p:sp>
        <p:nvSpPr>
          <p:cNvPr id="6" name="Content Placeholder 1"/>
          <p:cNvSpPr>
            <a:spLocks noGrp="1"/>
          </p:cNvSpPr>
          <p:nvPr>
            <p:ph sz="half" idx="1"/>
          </p:nvPr>
        </p:nvSpPr>
        <p:spPr>
          <a:xfrm>
            <a:off x="883920" y="1600200"/>
            <a:ext cx="12984480" cy="5867400"/>
          </a:xfrm>
        </p:spPr>
        <p:txBody>
          <a:bodyPr/>
          <a:lstStyle/>
          <a:p>
            <a:pPr marL="0" indent="0">
              <a:buNone/>
            </a:pPr>
            <a:r>
              <a:rPr lang="en-US" sz="1100" b="1" dirty="0">
                <a:solidFill>
                  <a:srgbClr val="7F0055"/>
                </a:solidFill>
                <a:latin typeface="Consolas" panose="020B0609020204030204" pitchFamily="49" charset="0"/>
              </a:rPr>
              <a:t>package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propAdvTestNG</a:t>
            </a:r>
            <a:r>
              <a:rPr lang="en-US" sz="1100" b="1" dirty="0">
                <a:solidFill>
                  <a:srgbClr val="000000"/>
                </a:solidFill>
                <a:latin typeface="Consolas" panose="020B0609020204030204" pitchFamily="49" charset="0"/>
              </a:rPr>
              <a:t>;</a:t>
            </a:r>
          </a:p>
          <a:p>
            <a:pPr marL="0" indent="0">
              <a:buNone/>
            </a:pPr>
            <a:endParaRPr lang="en-US" sz="1100" dirty="0">
              <a:latin typeface="Consolas" panose="020B0609020204030204" pitchFamily="49" charset="0"/>
            </a:endParaRPr>
          </a:p>
          <a:p>
            <a:pPr marL="0" indent="0">
              <a:buNone/>
            </a:pPr>
            <a:r>
              <a:rPr lang="en-US" sz="1100" b="1" dirty="0">
                <a:solidFill>
                  <a:srgbClr val="7F0055"/>
                </a:solidFill>
                <a:latin typeface="Consolas" panose="020B0609020204030204" pitchFamily="49" charset="0"/>
              </a:rPr>
              <a:t>import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java.io.FileInputStream</a:t>
            </a:r>
            <a:r>
              <a:rPr lang="en-US" sz="1100" b="1" dirty="0">
                <a:solidFill>
                  <a:srgbClr val="000000"/>
                </a:solidFill>
                <a:latin typeface="Consolas" panose="020B0609020204030204" pitchFamily="49" charset="0"/>
              </a:rPr>
              <a:t>;</a:t>
            </a:r>
          </a:p>
          <a:p>
            <a:pPr marL="0" indent="0">
              <a:buNone/>
            </a:pPr>
            <a:r>
              <a:rPr lang="en-US" sz="1100" b="1" dirty="0">
                <a:solidFill>
                  <a:srgbClr val="7F0055"/>
                </a:solidFill>
                <a:latin typeface="Consolas" panose="020B0609020204030204" pitchFamily="49" charset="0"/>
              </a:rPr>
              <a:t>import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java.io.IOException</a:t>
            </a:r>
            <a:r>
              <a:rPr lang="en-US" sz="1100" b="1" dirty="0">
                <a:solidFill>
                  <a:srgbClr val="000000"/>
                </a:solidFill>
                <a:latin typeface="Consolas" panose="020B0609020204030204" pitchFamily="49" charset="0"/>
              </a:rPr>
              <a:t>;</a:t>
            </a:r>
          </a:p>
          <a:p>
            <a:pPr marL="0" indent="0">
              <a:buNone/>
            </a:pPr>
            <a:r>
              <a:rPr lang="en-US" sz="1100" b="1" dirty="0">
                <a:solidFill>
                  <a:srgbClr val="7F0055"/>
                </a:solidFill>
                <a:latin typeface="Consolas" panose="020B0609020204030204" pitchFamily="49" charset="0"/>
              </a:rPr>
              <a:t>import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java.util.Properties</a:t>
            </a:r>
            <a:r>
              <a:rPr lang="en-US" sz="1100" b="1" dirty="0">
                <a:solidFill>
                  <a:srgbClr val="000000"/>
                </a:solidFill>
                <a:latin typeface="Consolas" panose="020B0609020204030204" pitchFamily="49" charset="0"/>
              </a:rPr>
              <a:t>;</a:t>
            </a:r>
          </a:p>
          <a:p>
            <a:pPr marL="0" indent="0">
              <a:buNone/>
            </a:pPr>
            <a:r>
              <a:rPr lang="en-US" sz="1100" b="1" dirty="0">
                <a:solidFill>
                  <a:srgbClr val="7F0055"/>
                </a:solidFill>
                <a:latin typeface="Consolas" panose="020B0609020204030204" pitchFamily="49" charset="0"/>
              </a:rPr>
              <a:t>import</a:t>
            </a:r>
            <a:r>
              <a:rPr lang="en-US" sz="1100" b="1" dirty="0">
                <a:solidFill>
                  <a:srgbClr val="000000"/>
                </a:solidFill>
                <a:latin typeface="Consolas" panose="020B0609020204030204" pitchFamily="49" charset="0"/>
              </a:rPr>
              <a:t> </a:t>
            </a:r>
            <a:r>
              <a:rPr lang="en-US" sz="1100" b="1" u="sng" dirty="0" err="1">
                <a:solidFill>
                  <a:srgbClr val="000000"/>
                </a:solidFill>
                <a:latin typeface="Consolas" panose="020B0609020204030204" pitchFamily="49" charset="0"/>
              </a:rPr>
              <a:t>org.openqa.selenium.WebDriver</a:t>
            </a:r>
            <a:r>
              <a:rPr lang="en-US" sz="1100" b="1" u="sng" dirty="0">
                <a:solidFill>
                  <a:srgbClr val="000000"/>
                </a:solidFill>
                <a:latin typeface="Consolas" panose="020B0609020204030204" pitchFamily="49" charset="0"/>
              </a:rPr>
              <a:t>;</a:t>
            </a:r>
          </a:p>
          <a:p>
            <a:pPr marL="0" indent="0">
              <a:buNone/>
            </a:pPr>
            <a:r>
              <a:rPr lang="en-US" sz="1100" b="1" dirty="0">
                <a:solidFill>
                  <a:srgbClr val="7F0055"/>
                </a:solidFill>
                <a:latin typeface="Consolas" panose="020B0609020204030204" pitchFamily="49" charset="0"/>
              </a:rPr>
              <a:t>import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org.testng.annotations.Test</a:t>
            </a:r>
            <a:r>
              <a:rPr lang="en-US" sz="1100" b="1" dirty="0">
                <a:solidFill>
                  <a:srgbClr val="000000"/>
                </a:solidFill>
                <a:latin typeface="Consolas" panose="020B0609020204030204" pitchFamily="49" charset="0"/>
              </a:rPr>
              <a:t>;</a:t>
            </a:r>
          </a:p>
          <a:p>
            <a:pPr marL="0" indent="0">
              <a:buNone/>
            </a:pPr>
            <a:endParaRPr lang="en-US" sz="1100" dirty="0">
              <a:latin typeface="Consolas" panose="020B0609020204030204" pitchFamily="49" charset="0"/>
            </a:endParaRPr>
          </a:p>
          <a:p>
            <a:pPr marL="0" indent="0">
              <a:buNone/>
            </a:pP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myHCLDemo</a:t>
            </a:r>
            <a:r>
              <a:rPr lang="en-US" sz="1100" b="1"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dirty="0">
                <a:solidFill>
                  <a:srgbClr val="646464"/>
                </a:solidFill>
                <a:latin typeface="Consolas" panose="020B0609020204030204" pitchFamily="49" charset="0"/>
              </a:rPr>
              <a:t>@Test</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loginMyHCL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IOException</a:t>
            </a:r>
            <a:r>
              <a:rPr lang="en-US" sz="1100" b="1" dirty="0">
                <a:solidFill>
                  <a:srgbClr val="000000"/>
                </a:solidFill>
                <a:latin typeface="Consolas" panose="020B0609020204030204" pitchFamily="49" charset="0"/>
              </a:rPr>
              <a:t> { </a:t>
            </a:r>
          </a:p>
          <a:p>
            <a:pPr marL="0" indent="0">
              <a:buNone/>
            </a:pPr>
            <a:r>
              <a:rPr lang="en-US" sz="1100" dirty="0">
                <a:solidFill>
                  <a:srgbClr val="000000"/>
                </a:solidFill>
                <a:latin typeface="Consolas" panose="020B0609020204030204" pitchFamily="49" charset="0"/>
              </a:rPr>
              <a:t>  Properties </a:t>
            </a:r>
            <a:r>
              <a:rPr lang="en-US" sz="1100" dirty="0">
                <a:solidFill>
                  <a:srgbClr val="6A3E3E"/>
                </a:solidFill>
                <a:latin typeface="Consolas" panose="020B0609020204030204" pitchFamily="49" charset="0"/>
              </a:rPr>
              <a:t>prop</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null</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FileInputStream</a:t>
            </a:r>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fis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null</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prop</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marL="0" indent="0">
              <a:buNone/>
            </a:pPr>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fis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2A00FF"/>
                </a:solidFill>
                <a:latin typeface="Consolas" panose="020B0609020204030204" pitchFamily="49" charset="0"/>
              </a:rPr>
              <a:t>"D:\\Users\\sangram.swain\\workspace\\Prop_Advantage_TestNG\\src\\propAdvTestNG\\propAdvTestNG.properties"</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prop</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err="1">
                <a:solidFill>
                  <a:srgbClr val="6A3E3E"/>
                </a:solidFill>
                <a:latin typeface="Consolas" panose="020B0609020204030204" pitchFamily="49" charset="0"/>
              </a:rPr>
              <a:t>fis</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prop</a:t>
            </a:r>
            <a:r>
              <a:rPr lang="en-US" sz="1100" b="1" dirty="0" err="1">
                <a:solidFill>
                  <a:srgbClr val="000000"/>
                </a:solidFill>
                <a:latin typeface="Consolas" panose="020B0609020204030204" pitchFamily="49" charset="0"/>
              </a:rPr>
              <a:t>.getProperty</a:t>
            </a:r>
            <a:r>
              <a:rPr lang="en-US" sz="1100" b="1" dirty="0">
                <a:solidFill>
                  <a:srgbClr val="000000"/>
                </a:solidFill>
                <a:latin typeface="Consolas" panose="020B0609020204030204" pitchFamily="49" charset="0"/>
              </a:rPr>
              <a:t>(</a:t>
            </a:r>
            <a:r>
              <a:rPr lang="en-US" sz="1100" b="1" dirty="0">
                <a:solidFill>
                  <a:srgbClr val="2A00FF"/>
                </a:solidFill>
                <a:latin typeface="Consolas" panose="020B0609020204030204" pitchFamily="49" charset="0"/>
              </a:rPr>
              <a:t>"browser"</a:t>
            </a:r>
            <a:r>
              <a:rPr lang="en-US" sz="1100" b="1" dirty="0">
                <a:solidFill>
                  <a:srgbClr val="000000"/>
                </a:solidFill>
                <a:latin typeface="Consolas" panose="020B0609020204030204" pitchFamily="49" charset="0"/>
              </a:rPr>
              <a:t>).contains(</a:t>
            </a:r>
            <a:r>
              <a:rPr lang="en-US" sz="1100" b="1" dirty="0">
                <a:solidFill>
                  <a:srgbClr val="2A00FF"/>
                </a:solidFill>
                <a:latin typeface="Consolas" panose="020B0609020204030204" pitchFamily="49" charset="0"/>
              </a:rPr>
              <a:t>"Firefox"</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 Code to invoke </a:t>
            </a:r>
            <a:r>
              <a:rPr lang="en-US" sz="1100" u="sng" dirty="0">
                <a:solidFill>
                  <a:srgbClr val="3F7F5F"/>
                </a:solidFill>
                <a:latin typeface="Consolas" panose="020B0609020204030204" pitchFamily="49" charset="0"/>
              </a:rPr>
              <a:t>Firefox</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prop</a:t>
            </a:r>
            <a:r>
              <a:rPr lang="en-US" sz="1100" b="1" dirty="0" err="1">
                <a:solidFill>
                  <a:srgbClr val="000000"/>
                </a:solidFill>
                <a:latin typeface="Consolas" panose="020B0609020204030204" pitchFamily="49" charset="0"/>
              </a:rPr>
              <a:t>.getProperty</a:t>
            </a:r>
            <a:r>
              <a:rPr lang="en-US" sz="1100" b="1" dirty="0">
                <a:solidFill>
                  <a:srgbClr val="000000"/>
                </a:solidFill>
                <a:latin typeface="Consolas" panose="020B0609020204030204" pitchFamily="49" charset="0"/>
              </a:rPr>
              <a:t>(</a:t>
            </a:r>
            <a:r>
              <a:rPr lang="en-US" sz="1100" b="1" dirty="0">
                <a:solidFill>
                  <a:srgbClr val="2A00FF"/>
                </a:solidFill>
                <a:latin typeface="Consolas" panose="020B0609020204030204" pitchFamily="49" charset="0"/>
              </a:rPr>
              <a:t>"browser"</a:t>
            </a:r>
            <a:r>
              <a:rPr lang="en-US" sz="1100" b="1" dirty="0">
                <a:solidFill>
                  <a:srgbClr val="000000"/>
                </a:solidFill>
                <a:latin typeface="Consolas" panose="020B0609020204030204" pitchFamily="49" charset="0"/>
              </a:rPr>
              <a:t>)).contains(</a:t>
            </a:r>
            <a:r>
              <a:rPr lang="en-US" sz="1100" b="1" dirty="0">
                <a:solidFill>
                  <a:srgbClr val="2A00FF"/>
                </a:solidFill>
                <a:latin typeface="Consolas" panose="020B0609020204030204" pitchFamily="49" charset="0"/>
              </a:rPr>
              <a:t>"</a:t>
            </a:r>
            <a:r>
              <a:rPr lang="en-US" sz="1100" b="1" dirty="0" err="1">
                <a:solidFill>
                  <a:srgbClr val="2A00FF"/>
                </a:solidFill>
                <a:latin typeface="Consolas" panose="020B0609020204030204" pitchFamily="49" charset="0"/>
              </a:rPr>
              <a:t>InternetExplorer</a:t>
            </a:r>
            <a:r>
              <a:rPr lang="en-US" sz="1100" b="1" dirty="0">
                <a:solidFill>
                  <a:srgbClr val="2A00FF"/>
                </a:solidFill>
                <a:latin typeface="Consolas" panose="020B0609020204030204" pitchFamily="49" charset="0"/>
              </a:rPr>
              <a:t>"</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 Code to invoke IE</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prop</a:t>
            </a:r>
            <a:r>
              <a:rPr lang="en-US" sz="1100" b="1" dirty="0" err="1">
                <a:solidFill>
                  <a:srgbClr val="000000"/>
                </a:solidFill>
                <a:latin typeface="Consolas" panose="020B0609020204030204" pitchFamily="49" charset="0"/>
              </a:rPr>
              <a:t>.getProperty</a:t>
            </a:r>
            <a:r>
              <a:rPr lang="en-US" sz="1100" b="1" dirty="0">
                <a:solidFill>
                  <a:srgbClr val="000000"/>
                </a:solidFill>
                <a:latin typeface="Consolas" panose="020B0609020204030204" pitchFamily="49" charset="0"/>
              </a:rPr>
              <a:t>(</a:t>
            </a:r>
            <a:r>
              <a:rPr lang="en-US" sz="1100" b="1" dirty="0">
                <a:solidFill>
                  <a:srgbClr val="2A00FF"/>
                </a:solidFill>
                <a:latin typeface="Consolas" panose="020B0609020204030204" pitchFamily="49" charset="0"/>
              </a:rPr>
              <a:t>"browser"</a:t>
            </a:r>
            <a:r>
              <a:rPr lang="en-US" sz="1100" b="1" dirty="0">
                <a:solidFill>
                  <a:srgbClr val="000000"/>
                </a:solidFill>
                <a:latin typeface="Consolas" panose="020B0609020204030204" pitchFamily="49" charset="0"/>
              </a:rPr>
              <a:t>)).contains(</a:t>
            </a:r>
            <a:r>
              <a:rPr lang="en-US" sz="1100" b="1" dirty="0">
                <a:solidFill>
                  <a:srgbClr val="2A00FF"/>
                </a:solidFill>
                <a:latin typeface="Consolas" panose="020B0609020204030204" pitchFamily="49" charset="0"/>
              </a:rPr>
              <a:t>"Chrome"</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 Code to invoke </a:t>
            </a:r>
            <a:r>
              <a:rPr lang="en-US" sz="1100" u="sng" dirty="0">
                <a:solidFill>
                  <a:srgbClr val="3F7F5F"/>
                </a:solidFill>
                <a:latin typeface="Consolas" panose="020B0609020204030204" pitchFamily="49" charset="0"/>
              </a:rPr>
              <a:t>Chrome</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"Browser not supported  by Selenium"</a:t>
            </a:r>
            <a:r>
              <a:rPr lang="en-US" sz="1100" b="1" i="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406499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7117080" cy="5867400"/>
          </a:xfrm>
        </p:spPr>
        <p:txBody>
          <a:bodyPr/>
          <a:lstStyle/>
          <a:p>
            <a:r>
              <a:rPr lang="en-US" dirty="0" smtClean="0">
                <a:solidFill>
                  <a:srgbClr val="343434"/>
                </a:solidFill>
                <a:latin typeface="Droid Sans"/>
              </a:rPr>
              <a:t>Wait till the installation is complete.</a:t>
            </a:r>
          </a:p>
          <a:p>
            <a:r>
              <a:rPr lang="en-US" dirty="0" smtClean="0">
                <a:solidFill>
                  <a:srgbClr val="343434"/>
                </a:solidFill>
                <a:latin typeface="Droid Sans"/>
              </a:rPr>
              <a:t>Restart Eclipse when prompted.</a:t>
            </a:r>
          </a:p>
          <a:p>
            <a:r>
              <a:rPr lang="en-US" dirty="0" smtClean="0">
                <a:solidFill>
                  <a:srgbClr val="343434"/>
                </a:solidFill>
                <a:latin typeface="Droid Sans"/>
              </a:rPr>
              <a:t>After Restart, click on Windows -&gt; Preference to check if the installation is successful. You</a:t>
            </a:r>
            <a:r>
              <a:rPr lang="en-US" dirty="0"/>
              <a:t> </a:t>
            </a:r>
            <a:r>
              <a:rPr lang="en-US" dirty="0" smtClean="0"/>
              <a:t>should be able to see </a:t>
            </a:r>
            <a:r>
              <a:rPr lang="en-US" dirty="0" err="1" smtClean="0"/>
              <a:t>TestNG</a:t>
            </a:r>
            <a:r>
              <a:rPr lang="en-US" dirty="0" smtClean="0"/>
              <a:t> option under Windows -&gt; Preference.</a:t>
            </a:r>
          </a:p>
          <a:p>
            <a:endParaRPr lang="en-US" dirty="0" smtClean="0"/>
          </a:p>
        </p:txBody>
      </p:sp>
      <p:sp>
        <p:nvSpPr>
          <p:cNvPr id="5" name="Text Placeholder 4"/>
          <p:cNvSpPr>
            <a:spLocks noGrp="1"/>
          </p:cNvSpPr>
          <p:nvPr>
            <p:ph type="body" sz="quarter" idx="13"/>
          </p:nvPr>
        </p:nvSpPr>
        <p:spPr/>
        <p:txBody>
          <a:bodyPr/>
          <a:lstStyle/>
          <a:p>
            <a:r>
              <a:rPr lang="en-US" dirty="0" smtClean="0"/>
              <a:t>Installation</a:t>
            </a:r>
            <a:endParaRPr lang="en-US" dirty="0"/>
          </a:p>
        </p:txBody>
      </p:sp>
      <p:pic>
        <p:nvPicPr>
          <p:cNvPr id="4" name="Picture 3"/>
          <p:cNvPicPr>
            <a:picLocks noChangeAspect="1"/>
          </p:cNvPicPr>
          <p:nvPr/>
        </p:nvPicPr>
        <p:blipFill>
          <a:blip r:embed="rId2"/>
          <a:stretch>
            <a:fillRect/>
          </a:stretch>
        </p:blipFill>
        <p:spPr>
          <a:xfrm>
            <a:off x="8001000" y="1600200"/>
            <a:ext cx="6248400" cy="5715000"/>
          </a:xfrm>
          <a:prstGeom prst="rect">
            <a:avLst/>
          </a:prstGeom>
        </p:spPr>
      </p:pic>
    </p:spTree>
    <p:extLst>
      <p:ext uri="{BB962C8B-B14F-4D97-AF65-F5344CB8AC3E}">
        <p14:creationId xmlns:p14="http://schemas.microsoft.com/office/powerpoint/2010/main" val="108617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err="1" smtClean="0"/>
              <a:t>TestNG</a:t>
            </a:r>
            <a:r>
              <a:rPr lang="en-US" dirty="0" smtClean="0"/>
              <a:t> Project Creation in Eclipse</a:t>
            </a:r>
            <a:endParaRPr lang="en-US" dirty="0"/>
          </a:p>
        </p:txBody>
      </p:sp>
      <p:sp>
        <p:nvSpPr>
          <p:cNvPr id="6" name="Content Placeholder 1"/>
          <p:cNvSpPr>
            <a:spLocks noGrp="1"/>
          </p:cNvSpPr>
          <p:nvPr>
            <p:ph sz="half" idx="1"/>
          </p:nvPr>
        </p:nvSpPr>
        <p:spPr>
          <a:xfrm>
            <a:off x="883920" y="1600200"/>
            <a:ext cx="12984480" cy="5867400"/>
          </a:xfrm>
        </p:spPr>
        <p:txBody>
          <a:bodyPr/>
          <a:lstStyle/>
          <a:p>
            <a:r>
              <a:rPr lang="en-US" dirty="0" smtClean="0">
                <a:solidFill>
                  <a:srgbClr val="343434"/>
                </a:solidFill>
                <a:latin typeface="Droid Sans"/>
              </a:rPr>
              <a:t>Launch Eclipse</a:t>
            </a:r>
          </a:p>
          <a:p>
            <a:r>
              <a:rPr lang="en-US" dirty="0" smtClean="0">
                <a:solidFill>
                  <a:srgbClr val="343434"/>
                </a:solidFill>
                <a:latin typeface="Droid Sans"/>
              </a:rPr>
              <a:t>Click File -&gt; New -&gt; Java Project</a:t>
            </a:r>
          </a:p>
          <a:p>
            <a:endParaRPr lang="en-US" dirty="0" smtClean="0">
              <a:solidFill>
                <a:srgbClr val="343434"/>
              </a:solidFill>
              <a:latin typeface="Droid Sans"/>
            </a:endParaRPr>
          </a:p>
          <a:p>
            <a:r>
              <a:rPr lang="en-US" dirty="0" smtClean="0">
                <a:solidFill>
                  <a:srgbClr val="343434"/>
                </a:solidFill>
                <a:latin typeface="Droid Sans"/>
              </a:rPr>
              <a:t>Enter a Project name. Let’s </a:t>
            </a:r>
            <a:r>
              <a:rPr lang="en-US" dirty="0">
                <a:solidFill>
                  <a:srgbClr val="343434"/>
                </a:solidFill>
                <a:latin typeface="Droid Sans"/>
              </a:rPr>
              <a:t>use </a:t>
            </a:r>
            <a:r>
              <a:rPr lang="en-US" dirty="0" smtClean="0">
                <a:solidFill>
                  <a:srgbClr val="343434"/>
                </a:solidFill>
                <a:latin typeface="Droid Sans"/>
              </a:rPr>
              <a:t>“</a:t>
            </a:r>
            <a:r>
              <a:rPr lang="en-US" dirty="0" err="1" smtClean="0">
                <a:solidFill>
                  <a:srgbClr val="343434"/>
                </a:solidFill>
                <a:latin typeface="Droid Sans"/>
              </a:rPr>
              <a:t>MyTestNGProject</a:t>
            </a:r>
            <a:r>
              <a:rPr lang="en-US" dirty="0" smtClean="0">
                <a:solidFill>
                  <a:srgbClr val="343434"/>
                </a:solidFill>
                <a:latin typeface="Droid Sans"/>
              </a:rPr>
              <a:t>”</a:t>
            </a:r>
          </a:p>
          <a:p>
            <a:r>
              <a:rPr lang="en-US" dirty="0" smtClean="0">
                <a:solidFill>
                  <a:srgbClr val="343434"/>
                </a:solidFill>
                <a:latin typeface="Droid Sans"/>
              </a:rPr>
              <a:t>Click on “Next” and “Finish”.</a:t>
            </a:r>
          </a:p>
          <a:p>
            <a:r>
              <a:rPr lang="en-US" dirty="0" smtClean="0">
                <a:solidFill>
                  <a:srgbClr val="343434"/>
                </a:solidFill>
                <a:latin typeface="Droid Sans"/>
              </a:rPr>
              <a:t>Right Click on the project -&gt; Build Path -&gt; Add External Archive -&gt; Import all Selenium jar files.</a:t>
            </a:r>
            <a:endParaRPr lang="en-US" dirty="0" smtClean="0"/>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1828800" y="2743200"/>
            <a:ext cx="6858000" cy="609600"/>
          </a:xfrm>
          <a:prstGeom prst="rect">
            <a:avLst/>
          </a:prstGeom>
        </p:spPr>
      </p:pic>
      <p:pic>
        <p:nvPicPr>
          <p:cNvPr id="8" name="Picture 7"/>
          <p:cNvPicPr>
            <a:picLocks noChangeAspect="1"/>
          </p:cNvPicPr>
          <p:nvPr/>
        </p:nvPicPr>
        <p:blipFill>
          <a:blip r:embed="rId3"/>
          <a:stretch>
            <a:fillRect/>
          </a:stretch>
        </p:blipFill>
        <p:spPr>
          <a:xfrm>
            <a:off x="1876425" y="5695950"/>
            <a:ext cx="9477375" cy="1695450"/>
          </a:xfrm>
          <a:prstGeom prst="rect">
            <a:avLst/>
          </a:prstGeom>
        </p:spPr>
      </p:pic>
    </p:spTree>
    <p:extLst>
      <p:ext uri="{BB962C8B-B14F-4D97-AF65-F5344CB8AC3E}">
        <p14:creationId xmlns:p14="http://schemas.microsoft.com/office/powerpoint/2010/main" val="630196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2935</TotalTime>
  <Words>4940</Words>
  <Application>Microsoft Office PowerPoint</Application>
  <PresentationFormat>Custom</PresentationFormat>
  <Paragraphs>902</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Consolas</vt:lpstr>
      <vt:lpstr>Droid Sans</vt:lpstr>
      <vt:lpstr>Lucida Grande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255</cp:revision>
  <dcterms:created xsi:type="dcterms:W3CDTF">2006-08-16T00:00:00Z</dcterms:created>
  <dcterms:modified xsi:type="dcterms:W3CDTF">2018-09-27T09:50:28Z</dcterms:modified>
</cp:coreProperties>
</file>