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9"/>
  </p:notes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C35"/>
    <a:srgbClr val="30AFCF"/>
    <a:srgbClr val="1CABAA"/>
    <a:srgbClr val="075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71" autoAdjust="0"/>
  </p:normalViewPr>
  <p:slideViewPr>
    <p:cSldViewPr>
      <p:cViewPr varScale="1">
        <p:scale>
          <a:sx n="58" d="100"/>
          <a:sy n="58" d="100"/>
        </p:scale>
        <p:origin x="762" y="78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59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AFC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72-490E-BD50-511CB8198D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1AC3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72-490E-BD50-511CB8198D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72-490E-BD50-511CB8198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8747136"/>
        <c:axId val="148747920"/>
        <c:axId val="0"/>
      </c:bar3DChart>
      <c:catAx>
        <c:axId val="148747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8747920"/>
        <c:crosses val="autoZero"/>
        <c:auto val="1"/>
        <c:lblAlgn val="ctr"/>
        <c:lblOffset val="100"/>
        <c:noMultiLvlLbl val="0"/>
      </c:catAx>
      <c:valAx>
        <c:axId val="148747920"/>
        <c:scaling>
          <c:orientation val="minMax"/>
        </c:scaling>
        <c:delete val="1"/>
        <c:axPos val="l"/>
        <c:majorGridlines/>
        <c:numFmt formatCode="0" sourceLinked="1"/>
        <c:majorTickMark val="out"/>
        <c:minorTickMark val="none"/>
        <c:tickLblPos val="nextTo"/>
        <c:crossAx val="1487471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AFCF"/>
              </a:solidFill>
            </c:spPr>
            <c:extLst>
              <c:ext xmlns:c16="http://schemas.microsoft.com/office/drawing/2014/chart" uri="{C3380CC4-5D6E-409C-BE32-E72D297353CC}">
                <c16:uniqueId val="{00000001-DF37-4DDA-B392-AF24E81B138D}"/>
              </c:ext>
            </c:extLst>
          </c:dPt>
          <c:dPt>
            <c:idx val="1"/>
            <c:bubble3D val="0"/>
            <c:spPr>
              <a:solidFill>
                <a:srgbClr val="F1AC35"/>
              </a:solidFill>
            </c:spPr>
            <c:extLst>
              <c:ext xmlns:c16="http://schemas.microsoft.com/office/drawing/2014/chart" uri="{C3380CC4-5D6E-409C-BE32-E72D297353CC}">
                <c16:uniqueId val="{00000003-DF37-4DDA-B392-AF24E81B138D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DF37-4DDA-B392-AF24E81B138D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F37-4DDA-B392-AF24E81B13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6CCD9-966E-4D72-9887-37EF8B605BA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1F10D707-8F86-4B73-91C9-7C6C18037862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27F9AD-4535-4081-ABFF-ED16E952EA06}" type="parTrans" cxnId="{BC954AA3-F572-442A-ABBB-F42135649F5D}">
      <dgm:prSet/>
      <dgm:spPr/>
      <dgm:t>
        <a:bodyPr/>
        <a:lstStyle/>
        <a:p>
          <a:endParaRPr lang="en-US"/>
        </a:p>
      </dgm:t>
    </dgm:pt>
    <dgm:pt modelId="{F9392DEA-C5CF-4894-8FA4-AADB5E8E6E7F}" type="sibTrans" cxnId="{BC954AA3-F572-442A-ABBB-F42135649F5D}">
      <dgm:prSet/>
      <dgm:spPr/>
      <dgm:t>
        <a:bodyPr/>
        <a:lstStyle/>
        <a:p>
          <a:endParaRPr lang="en-US"/>
        </a:p>
      </dgm:t>
    </dgm:pt>
    <dgm:pt modelId="{3595B359-C71E-478F-814F-217632FB7FF5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566F51-3685-46ED-B63D-C149964B0088}" type="parTrans" cxnId="{6A45B8E9-CAE6-47BF-9A0E-13849E5255C8}">
      <dgm:prSet/>
      <dgm:spPr/>
      <dgm:t>
        <a:bodyPr/>
        <a:lstStyle/>
        <a:p>
          <a:endParaRPr lang="en-US"/>
        </a:p>
      </dgm:t>
    </dgm:pt>
    <dgm:pt modelId="{BE046B8C-C6DA-49FE-A207-2E09819897BF}" type="sibTrans" cxnId="{6A45B8E9-CAE6-47BF-9A0E-13849E5255C8}">
      <dgm:prSet/>
      <dgm:spPr/>
      <dgm:t>
        <a:bodyPr/>
        <a:lstStyle/>
        <a:p>
          <a:endParaRPr lang="en-US"/>
        </a:p>
      </dgm:t>
    </dgm:pt>
    <dgm:pt modelId="{F0225F02-F800-49ED-8E75-C8653A671D87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DF4A9-C69B-4430-84AD-65D0CAD124C9}" type="parTrans" cxnId="{B53BFCDC-50E1-4728-8B98-09F31DCFA3A8}">
      <dgm:prSet/>
      <dgm:spPr/>
      <dgm:t>
        <a:bodyPr/>
        <a:lstStyle/>
        <a:p>
          <a:endParaRPr lang="en-US"/>
        </a:p>
      </dgm:t>
    </dgm:pt>
    <dgm:pt modelId="{4FE4A6A4-E9F1-4FBA-967E-A4D00F4869BB}" type="sibTrans" cxnId="{B53BFCDC-50E1-4728-8B98-09F31DCFA3A8}">
      <dgm:prSet/>
      <dgm:spPr/>
      <dgm:t>
        <a:bodyPr/>
        <a:lstStyle/>
        <a:p>
          <a:endParaRPr lang="en-US"/>
        </a:p>
      </dgm:t>
    </dgm:pt>
    <dgm:pt modelId="{64689FFF-283B-40D2-BFC2-0F36A6CD0FFC}" type="pres">
      <dgm:prSet presAssocID="{26B6CCD9-966E-4D72-9887-37EF8B605BA7}" presName="arrowDiagram" presStyleCnt="0">
        <dgm:presLayoutVars>
          <dgm:chMax val="5"/>
          <dgm:dir/>
          <dgm:resizeHandles val="exact"/>
        </dgm:presLayoutVars>
      </dgm:prSet>
      <dgm:spPr/>
    </dgm:pt>
    <dgm:pt modelId="{68CC1781-C66A-451D-994A-C750FD3D5FD9}" type="pres">
      <dgm:prSet presAssocID="{26B6CCD9-966E-4D72-9887-37EF8B605BA7}" presName="arrow" presStyleLbl="bgShp" presStyleIdx="0" presStyleCnt="1"/>
      <dgm:spPr>
        <a:solidFill>
          <a:srgbClr val="30AFCF"/>
        </a:solidFill>
      </dgm:spPr>
    </dgm:pt>
    <dgm:pt modelId="{C2C41AB0-6FFF-4517-A1E1-570A7A74C3DA}" type="pres">
      <dgm:prSet presAssocID="{26B6CCD9-966E-4D72-9887-37EF8B605BA7}" presName="arrowDiagram3" presStyleCnt="0"/>
      <dgm:spPr/>
    </dgm:pt>
    <dgm:pt modelId="{0EE0E736-2EE2-4B16-A633-64BB61E944B9}" type="pres">
      <dgm:prSet presAssocID="{1F10D707-8F86-4B73-91C9-7C6C18037862}" presName="bullet3a" presStyleLbl="node1" presStyleIdx="0" presStyleCnt="3"/>
      <dgm:spPr>
        <a:solidFill>
          <a:srgbClr val="F1AC35"/>
        </a:solidFill>
      </dgm:spPr>
    </dgm:pt>
    <dgm:pt modelId="{FA04102C-3DA5-4025-A97A-87585B462707}" type="pres">
      <dgm:prSet presAssocID="{1F10D707-8F86-4B73-91C9-7C6C18037862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C7CA2-6894-491C-8F22-955892C0D230}" type="pres">
      <dgm:prSet presAssocID="{3595B359-C71E-478F-814F-217632FB7FF5}" presName="bullet3b" presStyleLbl="node1" presStyleIdx="1" presStyleCnt="3"/>
      <dgm:spPr>
        <a:solidFill>
          <a:srgbClr val="F1AC35"/>
        </a:solidFill>
      </dgm:spPr>
    </dgm:pt>
    <dgm:pt modelId="{53CACC30-D3F1-47E7-9F44-C935622DE26B}" type="pres">
      <dgm:prSet presAssocID="{3595B359-C71E-478F-814F-217632FB7FF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03C2E-B961-41B4-9597-3FB3D0E7231D}" type="pres">
      <dgm:prSet presAssocID="{F0225F02-F800-49ED-8E75-C8653A671D87}" presName="bullet3c" presStyleLbl="node1" presStyleIdx="2" presStyleCnt="3"/>
      <dgm:spPr>
        <a:solidFill>
          <a:srgbClr val="F1AC35"/>
        </a:solidFill>
      </dgm:spPr>
    </dgm:pt>
    <dgm:pt modelId="{04A35F76-AA18-419B-988A-8E3AB96A8D67}" type="pres">
      <dgm:prSet presAssocID="{F0225F02-F800-49ED-8E75-C8653A671D8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ECA67-65C2-4450-8C78-A692CF15B09E}" type="presOf" srcId="{26B6CCD9-966E-4D72-9887-37EF8B605BA7}" destId="{64689FFF-283B-40D2-BFC2-0F36A6CD0FFC}" srcOrd="0" destOrd="0" presId="urn:microsoft.com/office/officeart/2005/8/layout/arrow2"/>
    <dgm:cxn modelId="{B53BFCDC-50E1-4728-8B98-09F31DCFA3A8}" srcId="{26B6CCD9-966E-4D72-9887-37EF8B605BA7}" destId="{F0225F02-F800-49ED-8E75-C8653A671D87}" srcOrd="2" destOrd="0" parTransId="{9AEDF4A9-C69B-4430-84AD-65D0CAD124C9}" sibTransId="{4FE4A6A4-E9F1-4FBA-967E-A4D00F4869BB}"/>
    <dgm:cxn modelId="{BC954AA3-F572-442A-ABBB-F42135649F5D}" srcId="{26B6CCD9-966E-4D72-9887-37EF8B605BA7}" destId="{1F10D707-8F86-4B73-91C9-7C6C18037862}" srcOrd="0" destOrd="0" parTransId="{8727F9AD-4535-4081-ABFF-ED16E952EA06}" sibTransId="{F9392DEA-C5CF-4894-8FA4-AADB5E8E6E7F}"/>
    <dgm:cxn modelId="{B0356454-0E5A-4CEB-8A50-21663B25A777}" type="presOf" srcId="{3595B359-C71E-478F-814F-217632FB7FF5}" destId="{53CACC30-D3F1-47E7-9F44-C935622DE26B}" srcOrd="0" destOrd="0" presId="urn:microsoft.com/office/officeart/2005/8/layout/arrow2"/>
    <dgm:cxn modelId="{6A45B8E9-CAE6-47BF-9A0E-13849E5255C8}" srcId="{26B6CCD9-966E-4D72-9887-37EF8B605BA7}" destId="{3595B359-C71E-478F-814F-217632FB7FF5}" srcOrd="1" destOrd="0" parTransId="{4C566F51-3685-46ED-B63D-C149964B0088}" sibTransId="{BE046B8C-C6DA-49FE-A207-2E09819897BF}"/>
    <dgm:cxn modelId="{8AF2B5B8-27E7-4AEC-98E7-94EE09D107F6}" type="presOf" srcId="{F0225F02-F800-49ED-8E75-C8653A671D87}" destId="{04A35F76-AA18-419B-988A-8E3AB96A8D67}" srcOrd="0" destOrd="0" presId="urn:microsoft.com/office/officeart/2005/8/layout/arrow2"/>
    <dgm:cxn modelId="{7B936215-81FC-46C4-AB25-CBE68FE839DA}" type="presOf" srcId="{1F10D707-8F86-4B73-91C9-7C6C18037862}" destId="{FA04102C-3DA5-4025-A97A-87585B462707}" srcOrd="0" destOrd="0" presId="urn:microsoft.com/office/officeart/2005/8/layout/arrow2"/>
    <dgm:cxn modelId="{01C90160-962D-4E63-8E73-8724CC128F7B}" type="presParOf" srcId="{64689FFF-283B-40D2-BFC2-0F36A6CD0FFC}" destId="{68CC1781-C66A-451D-994A-C750FD3D5FD9}" srcOrd="0" destOrd="0" presId="urn:microsoft.com/office/officeart/2005/8/layout/arrow2"/>
    <dgm:cxn modelId="{8468F8F5-93E1-4497-B00A-21D6F813AAD5}" type="presParOf" srcId="{64689FFF-283B-40D2-BFC2-0F36A6CD0FFC}" destId="{C2C41AB0-6FFF-4517-A1E1-570A7A74C3DA}" srcOrd="1" destOrd="0" presId="urn:microsoft.com/office/officeart/2005/8/layout/arrow2"/>
    <dgm:cxn modelId="{C20C6F08-53D4-4A4E-AC7D-48FC6D37D875}" type="presParOf" srcId="{C2C41AB0-6FFF-4517-A1E1-570A7A74C3DA}" destId="{0EE0E736-2EE2-4B16-A633-64BB61E944B9}" srcOrd="0" destOrd="0" presId="urn:microsoft.com/office/officeart/2005/8/layout/arrow2"/>
    <dgm:cxn modelId="{33E98BAC-A60A-4A8C-B6C1-09536249BD75}" type="presParOf" srcId="{C2C41AB0-6FFF-4517-A1E1-570A7A74C3DA}" destId="{FA04102C-3DA5-4025-A97A-87585B462707}" srcOrd="1" destOrd="0" presId="urn:microsoft.com/office/officeart/2005/8/layout/arrow2"/>
    <dgm:cxn modelId="{661F1395-6716-47BD-A28C-DF35A7D93D15}" type="presParOf" srcId="{C2C41AB0-6FFF-4517-A1E1-570A7A74C3DA}" destId="{F56C7CA2-6894-491C-8F22-955892C0D230}" srcOrd="2" destOrd="0" presId="urn:microsoft.com/office/officeart/2005/8/layout/arrow2"/>
    <dgm:cxn modelId="{5DEA86EB-6879-4E69-95F5-DA70D96A2D60}" type="presParOf" srcId="{C2C41AB0-6FFF-4517-A1E1-570A7A74C3DA}" destId="{53CACC30-D3F1-47E7-9F44-C935622DE26B}" srcOrd="3" destOrd="0" presId="urn:microsoft.com/office/officeart/2005/8/layout/arrow2"/>
    <dgm:cxn modelId="{696CFF29-536C-4C53-BA96-A821319A455B}" type="presParOf" srcId="{C2C41AB0-6FFF-4517-A1E1-570A7A74C3DA}" destId="{68B03C2E-B961-41B4-9597-3FB3D0E7231D}" srcOrd="4" destOrd="0" presId="urn:microsoft.com/office/officeart/2005/8/layout/arrow2"/>
    <dgm:cxn modelId="{8373203F-031A-40EB-B4C1-33AEEF706EEE}" type="presParOf" srcId="{C2C41AB0-6FFF-4517-A1E1-570A7A74C3DA}" destId="{04A35F76-AA18-419B-988A-8E3AB96A8D6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C1781-C66A-451D-994A-C750FD3D5FD9}">
      <dsp:nvSpPr>
        <dsp:cNvPr id="0" name=""/>
        <dsp:cNvSpPr/>
      </dsp:nvSpPr>
      <dsp:spPr>
        <a:xfrm>
          <a:off x="0" y="157162"/>
          <a:ext cx="7543800" cy="4714875"/>
        </a:xfrm>
        <a:prstGeom prst="swooshArrow">
          <a:avLst>
            <a:gd name="adj1" fmla="val 25000"/>
            <a:gd name="adj2" fmla="val 25000"/>
          </a:avLst>
        </a:prstGeom>
        <a:solidFill>
          <a:srgbClr val="30AFC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0E736-2EE2-4B16-A633-64BB61E944B9}">
      <dsp:nvSpPr>
        <dsp:cNvPr id="0" name=""/>
        <dsp:cNvSpPr/>
      </dsp:nvSpPr>
      <dsp:spPr>
        <a:xfrm>
          <a:off x="958062" y="3411369"/>
          <a:ext cx="196138" cy="19613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4102C-3DA5-4025-A97A-87585B462707}">
      <dsp:nvSpPr>
        <dsp:cNvPr id="0" name=""/>
        <dsp:cNvSpPr/>
      </dsp:nvSpPr>
      <dsp:spPr>
        <a:xfrm>
          <a:off x="1056132" y="3509438"/>
          <a:ext cx="1757705" cy="1362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30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56132" y="3509438"/>
        <a:ext cx="1757705" cy="1362598"/>
      </dsp:txXfrm>
    </dsp:sp>
    <dsp:sp modelId="{F56C7CA2-6894-491C-8F22-955892C0D230}">
      <dsp:nvSpPr>
        <dsp:cNvPr id="0" name=""/>
        <dsp:cNvSpPr/>
      </dsp:nvSpPr>
      <dsp:spPr>
        <a:xfrm>
          <a:off x="2689364" y="2129866"/>
          <a:ext cx="354558" cy="35455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ACC30-D3F1-47E7-9F44-C935622DE26B}">
      <dsp:nvSpPr>
        <dsp:cNvPr id="0" name=""/>
        <dsp:cNvSpPr/>
      </dsp:nvSpPr>
      <dsp:spPr>
        <a:xfrm>
          <a:off x="2866644" y="2307145"/>
          <a:ext cx="1810512" cy="256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873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6644" y="2307145"/>
        <a:ext cx="1810512" cy="2564892"/>
      </dsp:txXfrm>
    </dsp:sp>
    <dsp:sp modelId="{68B03C2E-B961-41B4-9597-3FB3D0E7231D}">
      <dsp:nvSpPr>
        <dsp:cNvPr id="0" name=""/>
        <dsp:cNvSpPr/>
      </dsp:nvSpPr>
      <dsp:spPr>
        <a:xfrm>
          <a:off x="4771453" y="1350025"/>
          <a:ext cx="490347" cy="490347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35F76-AA18-419B-988A-8E3AB96A8D67}">
      <dsp:nvSpPr>
        <dsp:cNvPr id="0" name=""/>
        <dsp:cNvSpPr/>
      </dsp:nvSpPr>
      <dsp:spPr>
        <a:xfrm>
          <a:off x="5016627" y="1595199"/>
          <a:ext cx="1810512" cy="327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825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16627" y="1595199"/>
        <a:ext cx="1810512" cy="3276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0.00725</cdr:x>
      <cdr:y>0.07729</cdr:y>
    </cdr:from>
    <cdr:to>
      <cdr:x>0.04348</cdr:x>
      <cdr:y>0.92754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" y="304800"/>
          <a:ext cx="381000" cy="3352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DFC1-0CCA-4BC6-93FC-666199DA129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85A4-3440-4C55-BE48-384B81B8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7" y="0"/>
            <a:ext cx="14679167" cy="82570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755640"/>
            <a:ext cx="79248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SUBHEALINE COMES HERE IF REQUIRED</a:t>
            </a:r>
            <a:endParaRPr lang="en-US" sz="2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4800600"/>
            <a:ext cx="92964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Headlines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228600" y="1828800"/>
            <a:ext cx="14020800" cy="525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52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6304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9456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92608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71437560"/>
              </p:ext>
            </p:extLst>
          </p:nvPr>
        </p:nvGraphicFramePr>
        <p:xfrm>
          <a:off x="2057400" y="2590800"/>
          <a:ext cx="1051560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828800"/>
            <a:ext cx="109728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92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3595726377"/>
              </p:ext>
            </p:extLst>
          </p:nvPr>
        </p:nvGraphicFramePr>
        <p:xfrm>
          <a:off x="3429000" y="1981200"/>
          <a:ext cx="7924800" cy="528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67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905000"/>
            <a:ext cx="13868400" cy="5181600"/>
          </a:xfrm>
          <a:prstGeom prst="rect">
            <a:avLst/>
          </a:prstGeom>
        </p:spPr>
        <p:txBody>
          <a:bodyPr/>
          <a:lstStyle>
            <a:lvl1pPr marL="571500" indent="-571500">
              <a:buFont typeface="Wingdings" panose="05000000000000000000" pitchFamily="2" charset="2"/>
              <a:buChar char="§"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48031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lang="en-US" sz="3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lang="en-US" sz="2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lang="en-US" sz="24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lang="en-US" sz="2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lang="en-US"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 userDrawn="1">
            <p:extLst>
              <p:ext uri="{D42A27DB-BD31-4B8C-83A1-F6EECF244321}">
                <p14:modId xmlns:p14="http://schemas.microsoft.com/office/powerpoint/2010/main" val="721411304"/>
              </p:ext>
            </p:extLst>
          </p:nvPr>
        </p:nvGraphicFramePr>
        <p:xfrm>
          <a:off x="2438400" y="2336800"/>
          <a:ext cx="7543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9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0100" y="2837528"/>
            <a:ext cx="1303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 do </a:t>
            </a:r>
            <a:b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have?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8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" y="0"/>
            <a:ext cx="14676120" cy="82553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829300" y="3683913"/>
            <a:ext cx="2971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Thank</a:t>
            </a:r>
            <a:r>
              <a:rPr lang="en-US" sz="5000" baseline="0" dirty="0" smtClean="0">
                <a:solidFill>
                  <a:schemeClr val="bg1"/>
                </a:solidFill>
              </a:rPr>
              <a:t> you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0" t="86628"/>
          <a:stretch/>
        </p:blipFill>
        <p:spPr>
          <a:xfrm>
            <a:off x="12801600" y="7129131"/>
            <a:ext cx="1807155" cy="1100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3" t="86628" r="11406"/>
          <a:stretch/>
        </p:blipFill>
        <p:spPr>
          <a:xfrm>
            <a:off x="5081" y="7129130"/>
            <a:ext cx="2360875" cy="1100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t="28962" r="32877" b="57946"/>
          <a:stretch/>
        </p:blipFill>
        <p:spPr>
          <a:xfrm>
            <a:off x="-60960" y="0"/>
            <a:ext cx="14691360" cy="1377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2" r:id="rId6"/>
    <p:sldLayoutId id="2147483664" r:id="rId7"/>
    <p:sldLayoutId id="2147483663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gramkswain/HCLPuneTraining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85800" y="5943600"/>
            <a:ext cx="7924800" cy="609600"/>
          </a:xfrm>
        </p:spPr>
        <p:txBody>
          <a:bodyPr/>
          <a:lstStyle/>
          <a:p>
            <a:r>
              <a:rPr lang="en-US" dirty="0" smtClean="0"/>
              <a:t>At HCL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Talent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4108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609600" y="3267024"/>
            <a:ext cx="13563600" cy="6858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Selenium Page Object Mode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0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/>
              <a:t>Page Object Model is a design pattern to create Object Repository for web UI </a:t>
            </a:r>
            <a:r>
              <a:rPr lang="en-US" dirty="0" smtClean="0"/>
              <a:t>elements.</a:t>
            </a:r>
          </a:p>
          <a:p>
            <a:r>
              <a:rPr lang="en-US" dirty="0"/>
              <a:t>Under this model, for each web page in the application there should be corresponding page class.</a:t>
            </a:r>
          </a:p>
          <a:p>
            <a:r>
              <a:rPr lang="en-US" dirty="0"/>
              <a:t>This Page class will find the </a:t>
            </a:r>
            <a:r>
              <a:rPr lang="en-US" dirty="0" err="1"/>
              <a:t>WebElements</a:t>
            </a:r>
            <a:r>
              <a:rPr lang="en-US" dirty="0"/>
              <a:t> of that web page and also contains Page methods which perform operations on those </a:t>
            </a:r>
            <a:r>
              <a:rPr lang="en-US" dirty="0" err="1" smtClean="0"/>
              <a:t>WebElements</a:t>
            </a:r>
            <a:endParaRPr lang="en-US" dirty="0" smtClean="0"/>
          </a:p>
          <a:p>
            <a:r>
              <a:rPr lang="en-US" dirty="0"/>
              <a:t>Name of these methods should be given as per the task they are performing i.e., if </a:t>
            </a:r>
            <a:r>
              <a:rPr lang="en-US" dirty="0" smtClean="0"/>
              <a:t>a method is performing a task of traversing to a new screen (for example – Login </a:t>
            </a:r>
            <a:r>
              <a:rPr lang="en-US" dirty="0" err="1" smtClean="0"/>
              <a:t>Sceen</a:t>
            </a:r>
            <a:r>
              <a:rPr lang="en-US" dirty="0" smtClean="0"/>
              <a:t>), the POM method name should be </a:t>
            </a:r>
            <a:r>
              <a:rPr lang="en-US" dirty="0" err="1" smtClean="0"/>
              <a:t>traverseToLoginScreen</a:t>
            </a:r>
            <a:r>
              <a:rPr lang="en-US" dirty="0" smtClean="0"/>
              <a:t> ().</a:t>
            </a:r>
          </a:p>
          <a:p>
            <a:r>
              <a:rPr lang="en-US" dirty="0" smtClean="0"/>
              <a:t>Test methods should be maintained separately.</a:t>
            </a:r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Page Object Model (POM)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0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Page Object Model (POM)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62200" y="2514600"/>
            <a:ext cx="3124200" cy="419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43200" y="3124200"/>
            <a:ext cx="2438400" cy="1066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WebElements</a:t>
            </a:r>
            <a:r>
              <a:rPr lang="en-US" dirty="0" smtClean="0"/>
              <a:t> + Methods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743200" y="5029200"/>
            <a:ext cx="2438400" cy="1066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Methods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2565399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11" name="Arc 10"/>
          <p:cNvSpPr/>
          <p:nvPr/>
        </p:nvSpPr>
        <p:spPr>
          <a:xfrm>
            <a:off x="4267200" y="4191000"/>
            <a:ext cx="609600" cy="838200"/>
          </a:xfrm>
          <a:prstGeom prst="arc">
            <a:avLst>
              <a:gd name="adj1" fmla="val 15899102"/>
              <a:gd name="adj2" fmla="val 5648352"/>
            </a:avLst>
          </a:prstGeom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flipH="1">
            <a:off x="3115735" y="4207933"/>
            <a:ext cx="609600" cy="838200"/>
          </a:xfrm>
          <a:prstGeom prst="arc">
            <a:avLst>
              <a:gd name="adj1" fmla="val 15899102"/>
              <a:gd name="adj2" fmla="val 5648352"/>
            </a:avLst>
          </a:prstGeom>
          <a:ln w="57150" cap="flat" cmpd="sng" algn="ctr">
            <a:solidFill>
              <a:srgbClr val="FF0000"/>
            </a:solidFill>
            <a:prstDash val="dash"/>
            <a:round/>
            <a:headEnd type="stealth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763000" y="2523065"/>
            <a:ext cx="3124200" cy="19727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144000" y="3132665"/>
            <a:ext cx="2438400" cy="1066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WebElements</a:t>
            </a:r>
            <a:r>
              <a:rPr lang="en-US" dirty="0"/>
              <a:t> + Methods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372600" y="2573864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US" dirty="0"/>
          </a:p>
        </p:txBody>
      </p:sp>
      <p:sp>
        <p:nvSpPr>
          <p:cNvPr id="17" name="Arc 16"/>
          <p:cNvSpPr/>
          <p:nvPr/>
        </p:nvSpPr>
        <p:spPr>
          <a:xfrm>
            <a:off x="11430000" y="3513665"/>
            <a:ext cx="1066800" cy="2582335"/>
          </a:xfrm>
          <a:prstGeom prst="arc">
            <a:avLst>
              <a:gd name="adj1" fmla="val 15899102"/>
              <a:gd name="adj2" fmla="val 5668602"/>
            </a:avLst>
          </a:prstGeom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763000" y="5113865"/>
            <a:ext cx="3124200" cy="19727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144000" y="5791200"/>
            <a:ext cx="2438400" cy="1066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Methods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72600" y="5257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22" name="Arc 21"/>
          <p:cNvSpPr/>
          <p:nvPr/>
        </p:nvSpPr>
        <p:spPr>
          <a:xfrm flipH="1">
            <a:off x="8144935" y="3513665"/>
            <a:ext cx="1075265" cy="2582335"/>
          </a:xfrm>
          <a:prstGeom prst="arc">
            <a:avLst>
              <a:gd name="adj1" fmla="val 15899102"/>
              <a:gd name="adj2" fmla="val 5668602"/>
            </a:avLst>
          </a:prstGeom>
          <a:ln w="57150" cap="flat" cmpd="sng" algn="ctr">
            <a:solidFill>
              <a:srgbClr val="FF0000"/>
            </a:solidFill>
            <a:prstDash val="dash"/>
            <a:round/>
            <a:headEnd type="stealth" w="lg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33600" y="1828800"/>
            <a:ext cx="3733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POM Structure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458200" y="1981200"/>
            <a:ext cx="3733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POM Structure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162800" y="1828800"/>
            <a:ext cx="0" cy="5181600"/>
          </a:xfrm>
          <a:prstGeom prst="line">
            <a:avLst/>
          </a:prstGeom>
          <a:ln w="730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25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sz="2400" dirty="0"/>
              <a:t>Page Object Patten says operations and flows in the UI should be separated from verification. This concept makes our code cleaner and easy to </a:t>
            </a:r>
            <a:r>
              <a:rPr lang="en-US" sz="2400" dirty="0" smtClean="0"/>
              <a:t>understand.</a:t>
            </a:r>
          </a:p>
          <a:p>
            <a:r>
              <a:rPr lang="en-US" sz="2400" dirty="0"/>
              <a:t>Second benefit is the object repository is independent of </a:t>
            </a:r>
            <a:r>
              <a:rPr lang="en-US" sz="2400" dirty="0" err="1"/>
              <a:t>testcases</a:t>
            </a:r>
            <a:r>
              <a:rPr lang="en-US" sz="2400" dirty="0"/>
              <a:t>, so we can use the same object repository for a different purpose with different tools. For example, we can integrate POM with </a:t>
            </a:r>
            <a:r>
              <a:rPr lang="en-US" sz="2400" dirty="0" err="1"/>
              <a:t>TestNG</a:t>
            </a:r>
            <a:r>
              <a:rPr lang="en-US" sz="2400" dirty="0"/>
              <a:t>/JUnit for functional testing and at the same time with </a:t>
            </a:r>
            <a:r>
              <a:rPr lang="en-US" sz="2400" dirty="0" err="1"/>
              <a:t>JBehave</a:t>
            </a:r>
            <a:r>
              <a:rPr lang="en-US" sz="2400" dirty="0"/>
              <a:t>/Cucumber for acceptance testing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Code becomes less and optimized because of the reusable page methods in the POM classes.</a:t>
            </a:r>
          </a:p>
          <a:p>
            <a:r>
              <a:rPr lang="en-US" sz="2400" b="1" dirty="0"/>
              <a:t>Methods</a:t>
            </a:r>
            <a:r>
              <a:rPr lang="en-US" sz="2400" dirty="0"/>
              <a:t> get </a:t>
            </a:r>
            <a:r>
              <a:rPr lang="en-US" sz="2400" b="1" dirty="0"/>
              <a:t>more realistic names</a:t>
            </a:r>
            <a:r>
              <a:rPr lang="en-US" sz="2400" dirty="0"/>
              <a:t> which can be easily mapped with the operation happening in UI. i.e. if after clicking on the button we land on the home page, the method name will be like '</a:t>
            </a:r>
            <a:r>
              <a:rPr lang="en-US" sz="2400" dirty="0" err="1"/>
              <a:t>gotoHomePage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Easy maintainability – If a reference of </a:t>
            </a:r>
            <a:r>
              <a:rPr lang="en-US" sz="2400" dirty="0" err="1" smtClean="0"/>
              <a:t>WebElement</a:t>
            </a:r>
            <a:r>
              <a:rPr lang="en-US" sz="2400" dirty="0" smtClean="0"/>
              <a:t> is user in 10 different place, any change in the </a:t>
            </a:r>
            <a:r>
              <a:rPr lang="en-US" sz="2400" dirty="0" err="1" smtClean="0"/>
              <a:t>WebElement</a:t>
            </a:r>
            <a:r>
              <a:rPr lang="en-US" sz="2400" dirty="0" smtClean="0"/>
              <a:t> will result in change of code in 10 different places. Using POM design pattern, user has to change the WE in a single place.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/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Advantage of POM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2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Each Web page along with its all corresponding action will be stored in a single class only.</a:t>
            </a:r>
          </a:p>
          <a:p>
            <a:r>
              <a:rPr lang="en-US" dirty="0" smtClean="0"/>
              <a:t>Task like verification (test cases) will be created in a separate class which will use the Web Page class to access its Web Element and methods. </a:t>
            </a:r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POM</a:t>
            </a:r>
            <a:r>
              <a:rPr lang="en-US" dirty="0"/>
              <a:t> </a:t>
            </a:r>
            <a:r>
              <a:rPr lang="en-US" dirty="0" smtClean="0"/>
              <a:t>-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8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/>
              <a:t>Download the code from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github.com/sangramkswain/HCLPuneTraining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File name </a:t>
            </a:r>
            <a:r>
              <a:rPr lang="en-US" smtClean="0"/>
              <a:t>– PageObjectModel.zip</a:t>
            </a:r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POM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2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314</Words>
  <Application>Microsoft Office PowerPoint</Application>
  <PresentationFormat>Custom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Headlines comes here</dc:title>
  <dc:creator>Sangram Keshari Swain</dc:creator>
  <cp:lastModifiedBy>Sangram Keshari Swain - ERS, HCL Tech</cp:lastModifiedBy>
  <cp:revision>154</cp:revision>
  <dcterms:created xsi:type="dcterms:W3CDTF">2006-08-16T00:00:00Z</dcterms:created>
  <dcterms:modified xsi:type="dcterms:W3CDTF">2018-07-16T06:52:29Z</dcterms:modified>
</cp:coreProperties>
</file>