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4103-8391-5C0726D98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4103-8391-5C0726D98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F-4103-8391-5C0726D98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DE4-4781-BF82-0EF6C5121CC4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DE4-4781-BF82-0EF6C5121CC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DE4-4781-BF82-0EF6C5121CC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4-4781-BF82-0EF6C512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30968"/>
          <a:ext cx="6286500" cy="3929062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798385" y="2842807"/>
          <a:ext cx="163449" cy="163449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880110" y="2924532"/>
          <a:ext cx="1464754" cy="113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08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0110" y="2924532"/>
        <a:ext cx="1464754" cy="1135499"/>
      </dsp:txXfrm>
    </dsp:sp>
    <dsp:sp modelId="{F56C7CA2-6894-491C-8F22-955892C0D230}">
      <dsp:nvSpPr>
        <dsp:cNvPr id="0" name=""/>
        <dsp:cNvSpPr/>
      </dsp:nvSpPr>
      <dsp:spPr>
        <a:xfrm>
          <a:off x="2241137" y="1774888"/>
          <a:ext cx="295465" cy="295465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388870" y="1922621"/>
          <a:ext cx="1508760" cy="2137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61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88870" y="1922621"/>
        <a:ext cx="1508760" cy="2137410"/>
      </dsp:txXfrm>
    </dsp:sp>
    <dsp:sp modelId="{68B03C2E-B961-41B4-9597-3FB3D0E7231D}">
      <dsp:nvSpPr>
        <dsp:cNvPr id="0" name=""/>
        <dsp:cNvSpPr/>
      </dsp:nvSpPr>
      <dsp:spPr>
        <a:xfrm>
          <a:off x="3976211" y="1125021"/>
          <a:ext cx="408622" cy="408622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4180522" y="1329332"/>
          <a:ext cx="1508760" cy="2730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521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80522" y="1329332"/>
        <a:ext cx="1508760" cy="2730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39" y="0"/>
            <a:ext cx="12232639" cy="688086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000" y="4796367"/>
            <a:ext cx="6604000" cy="50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083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08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4000500"/>
            <a:ext cx="7747000" cy="825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6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666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666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66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666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190500" y="1524000"/>
            <a:ext cx="11684000" cy="4381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6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19151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727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38302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/>
          </p:nvPr>
        </p:nvGraphicFramePr>
        <p:xfrm>
          <a:off x="1714500" y="2159000"/>
          <a:ext cx="876300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90500" y="1524000"/>
            <a:ext cx="91440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/>
          </p:nvPr>
        </p:nvGraphicFramePr>
        <p:xfrm>
          <a:off x="2857500" y="165100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7500" y="1587500"/>
            <a:ext cx="11557000" cy="4318000"/>
          </a:xfrm>
          <a:prstGeom prst="rect">
            <a:avLst/>
          </a:prstGeom>
        </p:spPr>
        <p:txBody>
          <a:bodyPr/>
          <a:lstStyle>
            <a:lvl1pPr marL="476231" indent="-476231">
              <a:buFont typeface="Wingdings" panose="05000000000000000000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60" indent="-380985">
              <a:buFont typeface="Wingdings" panose="05000000000000000000" pitchFamily="2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4890" indent="-285739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66842" indent="-238115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76418" indent="-238115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 marL="380985" indent="-380985">
              <a:buFont typeface="Wingdings" panose="05000000000000000000" pitchFamily="2" charset="2"/>
              <a:buChar char="§"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60" indent="-380985">
              <a:buFont typeface="Wingdings" panose="05000000000000000000" pitchFamily="2" charset="2"/>
              <a:buChar char="§"/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4890" indent="-285739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14465" indent="-285739">
              <a:buFont typeface="Wingdings" panose="05000000000000000000" pitchFamily="2" charset="2"/>
              <a:buChar char="§"/>
              <a:defRPr sz="1833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76418" indent="-238115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 marL="380985" indent="-380985">
              <a:buFont typeface="Wingdings" panose="05000000000000000000" pitchFamily="2" charset="2"/>
              <a:buChar char="§"/>
              <a:defRPr lang="en-US" sz="2667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0560" indent="-380985">
              <a:buFont typeface="Wingdings" panose="05000000000000000000" pitchFamily="2" charset="2"/>
              <a:buChar char="§"/>
              <a:defRPr lang="en-US" sz="2333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4890" indent="-285739">
              <a:buFont typeface="Wingdings" panose="05000000000000000000" pitchFamily="2" charset="2"/>
              <a:buChar char="§"/>
              <a:defRPr lang="en-US" sz="20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14465" indent="-285739">
              <a:buFont typeface="Wingdings" panose="05000000000000000000" pitchFamily="2" charset="2"/>
              <a:buChar char="§"/>
              <a:defRPr lang="en-US" sz="1833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76418" indent="-238115">
              <a:buFont typeface="Wingdings" panose="05000000000000000000" pitchFamily="2" charset="2"/>
              <a:buChar char="§"/>
              <a:defRPr lang="en-US" sz="15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/>
          </p:nvPr>
        </p:nvGraphicFramePr>
        <p:xfrm>
          <a:off x="2032000" y="1947333"/>
          <a:ext cx="62865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5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66750" y="2364607"/>
            <a:ext cx="10858500" cy="214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5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66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6666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666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90500" y="698500"/>
            <a:ext cx="8318500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" y="63500"/>
            <a:ext cx="8382000" cy="63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16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1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6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0"/>
            <a:ext cx="12230100" cy="687943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57750" y="3069928"/>
            <a:ext cx="2476500" cy="733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67" dirty="0" smtClean="0">
                <a:solidFill>
                  <a:schemeClr val="bg1"/>
                </a:solidFill>
              </a:rPr>
              <a:t>Thank</a:t>
            </a:r>
            <a:r>
              <a:rPr lang="en-US" sz="4167" baseline="0" dirty="0" smtClean="0">
                <a:solidFill>
                  <a:schemeClr val="bg1"/>
                </a:solidFill>
              </a:rPr>
              <a:t> you</a:t>
            </a:r>
            <a:endParaRPr lang="en-US" sz="41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7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0668000" y="5940943"/>
            <a:ext cx="1505963" cy="917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4235" y="5940942"/>
            <a:ext cx="1967396" cy="91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50800" y="0"/>
            <a:ext cx="12242800" cy="11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8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ctr" defTabSz="1219151" rtl="0" eaLnBrk="1" latinLnBrk="0" hangingPunct="1">
        <a:spcBef>
          <a:spcPct val="0"/>
        </a:spcBef>
        <a:buNone/>
        <a:defRPr sz="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2" indent="-457182" algn="l" defTabSz="1219151" rtl="0" eaLnBrk="1" latinLnBrk="0" hangingPunct="1">
        <a:spcBef>
          <a:spcPct val="20000"/>
        </a:spcBef>
        <a:buFont typeface="Arial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990560" indent="-380985" algn="l" defTabSz="1219151" rtl="0" eaLnBrk="1" latinLnBrk="0" hangingPunct="1">
        <a:spcBef>
          <a:spcPct val="20000"/>
        </a:spcBef>
        <a:buFont typeface="Arial" pitchFamily="34" charset="0"/>
        <a:buChar char="–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39" indent="-304788" algn="l" defTabSz="1219151" rtl="0" eaLnBrk="1" latinLnBrk="0" hangingPunct="1">
        <a:spcBef>
          <a:spcPct val="20000"/>
        </a:spcBef>
        <a:buFont typeface="Arial" pitchFamily="34" charset="0"/>
        <a:buChar char="•"/>
        <a:defRPr sz="31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15" indent="-304788" algn="l" defTabSz="1219151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90" indent="-304788" algn="l" defTabSz="1219151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66" indent="-304788" algn="l" defTabSz="121915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42" indent="-304788" algn="l" defTabSz="121915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17" indent="-304788" algn="l" defTabSz="121915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93" indent="-304788" algn="l" defTabSz="1219151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9576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1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27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7878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7454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67029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5" algn="l" defTabSz="1219151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71500" y="4953000"/>
            <a:ext cx="6604000" cy="5080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6352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ChromeDriver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951029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8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ChromeBrowser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String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"https://www.myhcl.com/Login/home.aspx</a:t>
            </a:r>
            <a:r>
              <a:rPr lang="en-US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sz="1800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setProperty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webdriver.chrome.driver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en-US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  <a:r>
              <a:rPr lang="en-US" sz="18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D:\\Selenium\\ChromeServer\\chromedriver.exe</a:t>
            </a:r>
            <a:r>
              <a:rPr lang="en-US" sz="1800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US" sz="1800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WebDriver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chrome_WD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ChromeDriver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chrome_WD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.manage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().window().maximize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chrome_WD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155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FirefoxDriver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1095102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FirefoxBrowser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8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//TODO Auto-generated method stub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ff_WD.get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element =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element.sendKeys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("Sangram");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element = 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ff_WD.findElement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(By.name("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txtPassword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"));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element.sendKeys</a:t>
            </a: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("Password");	</a:t>
            </a:r>
          </a:p>
          <a:p>
            <a:pPr marL="0" indent="0">
              <a:buNone/>
            </a:pPr>
            <a:endParaRPr lang="en-US" sz="18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8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1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InternetExplorerDriver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599" y="1293223"/>
            <a:ext cx="10951029" cy="4885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org.openqa.selenium.ie.InternetExplorerDriver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InternetExplorer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0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 TODO Auto-generated method stub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String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System.setProperty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webdriver.ie.driver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", "D:\\Selenium\\IEServer\\IEDriverServer.exe");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IE_WD = new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InternetExplorerDriver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IE_WD.get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title =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IE_WD.getTitle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("Title = " + title</a:t>
            </a:r>
            <a:r>
              <a:rPr lang="en-US" sz="1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sz="10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/*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Issue which might face while running the this code is </a:t>
            </a:r>
            <a:r>
              <a:rPr lang="en-US" sz="1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org.openqa.selenium.remote.SessionNotFoundException</a:t>
            </a: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and Browser Zoom Level.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To resolve it, follow the steps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	1. Open your Internet Explorer -&gt; Tool -&gt; Internet Option -&gt; Security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 2. Enable/ Tick the checkbox Enable Protected Mode.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 3. Select all Zones (Internet, Local Intranet, Trusted Sites, Restricted Sites) and perform Step - 3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  4. Set IE browser zoom level to 100% (View -&gt; Zoom Level)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 */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0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33500"/>
            <a:ext cx="10756900" cy="48895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111500" y="2722520"/>
            <a:ext cx="4423833" cy="5715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51"/>
            <a:r>
              <a:rPr lang="en-IN" sz="5833" dirty="0">
                <a:solidFill>
                  <a:prstClr val="black"/>
                </a:solidFill>
                <a:latin typeface="Calibri"/>
              </a:rPr>
              <a:t>Selenium - </a:t>
            </a:r>
            <a:r>
              <a:rPr lang="en-IN" sz="5833" dirty="0" smtClean="0">
                <a:solidFill>
                  <a:prstClr val="black"/>
                </a:solidFill>
                <a:latin typeface="Calibri"/>
              </a:rPr>
              <a:t>WebDriver</a:t>
            </a:r>
            <a:endParaRPr lang="en-IN" sz="583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30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33500"/>
            <a:ext cx="10756900" cy="4889500"/>
          </a:xfrm>
        </p:spPr>
        <p:txBody>
          <a:bodyPr/>
          <a:lstStyle/>
          <a:p>
            <a:r>
              <a:rPr lang="en-US" altLang="en-US" dirty="0" smtClean="0"/>
              <a:t>WebDriver is a web automation framework that allows to execute test scripts against different browsers.</a:t>
            </a:r>
          </a:p>
          <a:p>
            <a:r>
              <a:rPr lang="en-US" altLang="en-US" dirty="0" smtClean="0"/>
              <a:t>To automate any browser, user need to get the control of that browser</a:t>
            </a:r>
          </a:p>
          <a:p>
            <a:r>
              <a:rPr lang="en-US" altLang="en-US" dirty="0"/>
              <a:t>WebDriver controls the browser by directly communicating to it.</a:t>
            </a:r>
          </a:p>
          <a:p>
            <a:r>
              <a:rPr lang="en-US" dirty="0"/>
              <a:t>WebDriver also enables user to use a programming language in creating different test scripts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Web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1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07374"/>
            <a:ext cx="10756900" cy="4889500"/>
          </a:xfrm>
        </p:spPr>
        <p:txBody>
          <a:bodyPr/>
          <a:lstStyle/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58126" y="2574471"/>
            <a:ext cx="1524000" cy="22860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Selenium Script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25126" y="2574471"/>
            <a:ext cx="1524000" cy="22860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Selenium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138" y="3892096"/>
            <a:ext cx="769938" cy="96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032" y="1544529"/>
            <a:ext cx="690563" cy="714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126" y="2733221"/>
            <a:ext cx="714375" cy="706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6513" y="5078753"/>
            <a:ext cx="690563" cy="650875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3" idx="3"/>
          </p:cNvCxnSpPr>
          <p:nvPr/>
        </p:nvCxnSpPr>
        <p:spPr>
          <a:xfrm>
            <a:off x="3582126" y="3717471"/>
            <a:ext cx="11430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6249126" y="1901717"/>
            <a:ext cx="1789906" cy="181575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1"/>
          </p:cNvCxnSpPr>
          <p:nvPr/>
        </p:nvCxnSpPr>
        <p:spPr>
          <a:xfrm flipV="1">
            <a:off x="6249126" y="3086441"/>
            <a:ext cx="1778000" cy="6310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6299132" y="3717471"/>
            <a:ext cx="1828006" cy="6588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0" idx="1"/>
          </p:cNvCxnSpPr>
          <p:nvPr/>
        </p:nvCxnSpPr>
        <p:spPr>
          <a:xfrm>
            <a:off x="6249126" y="3717472"/>
            <a:ext cx="1957387" cy="16867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33500"/>
            <a:ext cx="10756900" cy="4889500"/>
          </a:xfrm>
        </p:spPr>
        <p:txBody>
          <a:bodyPr/>
          <a:lstStyle/>
          <a:p>
            <a:r>
              <a:rPr lang="en-US" altLang="en-US" dirty="0" smtClean="0"/>
              <a:t>WebDriver supports multiple browsers.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pic>
        <p:nvPicPr>
          <p:cNvPr id="4" name="Picture 3" descr="WebDriver_and_Browsers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76" y="2137035"/>
            <a:ext cx="4012424" cy="36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33500"/>
            <a:ext cx="10756900" cy="4889500"/>
          </a:xfrm>
        </p:spPr>
        <p:txBody>
          <a:bodyPr/>
          <a:lstStyle/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WebDriver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44091" y="1580606"/>
            <a:ext cx="4454435" cy="10972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RemoteWebDriver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598" y="4306389"/>
            <a:ext cx="2447111" cy="10972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ChromeDriver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4468" y="4306389"/>
            <a:ext cx="2773680" cy="10972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InternetExplorerDriver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3030" y="4306389"/>
            <a:ext cx="2773680" cy="10972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FirefoxDriver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1833154" y="2677886"/>
            <a:ext cx="3738155" cy="16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V="1">
            <a:off x="5571308" y="2677886"/>
            <a:ext cx="1" cy="16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6" idx="2"/>
          </p:cNvCxnSpPr>
          <p:nvPr/>
        </p:nvCxnSpPr>
        <p:spPr>
          <a:xfrm flipH="1" flipV="1">
            <a:off x="5571309" y="2677886"/>
            <a:ext cx="3718561" cy="162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259388" y="1602377"/>
            <a:ext cx="2773680" cy="1097280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WebDriver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7798526" y="2129246"/>
            <a:ext cx="1460862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811588" y="1863635"/>
            <a:ext cx="130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4091" y="3203751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2479" y="3229486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2120" y="3200791"/>
            <a:ext cx="92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0" y="1333500"/>
            <a:ext cx="10756900" cy="4889500"/>
          </a:xfrm>
        </p:spPr>
        <p:txBody>
          <a:bodyPr/>
          <a:lstStyle/>
          <a:p>
            <a:r>
              <a:rPr lang="en-US" altLang="en-US" dirty="0" smtClean="0"/>
              <a:t>Syntax</a:t>
            </a:r>
          </a:p>
          <a:p>
            <a:pPr lvl="1"/>
            <a:r>
              <a:rPr lang="en-US" altLang="en-US" dirty="0" smtClean="0"/>
              <a:t>WebDriver driver = new </a:t>
            </a:r>
            <a:r>
              <a:rPr lang="en-US" altLang="en-US" dirty="0" err="1" smtClean="0"/>
              <a:t>FirefoxDriver</a:t>
            </a:r>
            <a:r>
              <a:rPr lang="en-US" altLang="en-US" dirty="0" smtClean="0"/>
              <a:t>()</a:t>
            </a:r>
          </a:p>
          <a:p>
            <a:pPr lvl="1"/>
            <a:r>
              <a:rPr lang="en-US" altLang="en-US" dirty="0" smtClean="0"/>
              <a:t>WebDriver driver = new </a:t>
            </a:r>
            <a:r>
              <a:rPr lang="en-US" altLang="en-US" dirty="0" err="1" smtClean="0"/>
              <a:t>ChromeDriver</a:t>
            </a:r>
            <a:r>
              <a:rPr lang="en-US" altLang="en-US" dirty="0" smtClean="0"/>
              <a:t>()</a:t>
            </a:r>
          </a:p>
          <a:p>
            <a:pPr lvl="1"/>
            <a:r>
              <a:rPr lang="en-US" altLang="en-US" dirty="0" smtClean="0"/>
              <a:t>WebDriver driver = new </a:t>
            </a:r>
            <a:r>
              <a:rPr lang="en-US" altLang="en-US" dirty="0" err="1" smtClean="0"/>
              <a:t>InternetExplorerDriver</a:t>
            </a:r>
            <a:r>
              <a:rPr lang="en-US" altLang="en-US" dirty="0" smtClean="0"/>
              <a:t>()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Web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Web Driver -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9859169"/>
              </p:ext>
            </p:extLst>
          </p:nvPr>
        </p:nvGraphicFramePr>
        <p:xfrm>
          <a:off x="609600" y="1221376"/>
          <a:ext cx="10924902" cy="469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794">
                  <a:extLst>
                    <a:ext uri="{9D8B030D-6E8A-4147-A177-3AD203B41FA5}">
                      <a16:colId xmlns:a16="http://schemas.microsoft.com/office/drawing/2014/main" val="342806484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754999589"/>
                    </a:ext>
                  </a:extLst>
                </a:gridCol>
                <a:gridCol w="5982788">
                  <a:extLst>
                    <a:ext uri="{9D8B030D-6E8A-4147-A177-3AD203B41FA5}">
                      <a16:colId xmlns:a16="http://schemas.microsoft.com/office/drawing/2014/main" val="332274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1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 the current</a:t>
                      </a:r>
                      <a:r>
                        <a:rPr lang="en-US" baseline="0" dirty="0" smtClean="0"/>
                        <a:t> browser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Quits this driver, closing every associated window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71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findElement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WebElement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the first </a:t>
                      </a:r>
                      <a:r>
                        <a:rPr lang="en-US" dirty="0" err="1" smtClean="0"/>
                        <a:t>WebElement</a:t>
                      </a:r>
                      <a:r>
                        <a:rPr lang="en-US" dirty="0" smtClean="0"/>
                        <a:t> using the given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0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findElements</a:t>
                      </a:r>
                      <a:r>
                        <a:rPr lang="en-US" dirty="0" smtClean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all elements within the current page using the given mechanism.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a new web page in the current browser window.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20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getTitle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</a:t>
                      </a:r>
                      <a:r>
                        <a:rPr lang="en-US" baseline="0" dirty="0" smtClean="0"/>
                        <a:t> title of the page.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0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111500" y="2722520"/>
            <a:ext cx="4423833" cy="5715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51"/>
            <a:r>
              <a:rPr lang="en-IN" sz="5833" dirty="0" smtClean="0">
                <a:solidFill>
                  <a:prstClr val="black"/>
                </a:solidFill>
                <a:latin typeface="Calibri"/>
              </a:rPr>
              <a:t>WebDriver - Code</a:t>
            </a:r>
            <a:endParaRPr lang="en-IN" sz="5833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9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245</Words>
  <Application>Microsoft Office PowerPoint</Application>
  <PresentationFormat>Widescreen</PresentationFormat>
  <Paragraphs>167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Keshari Swain - ERS, HCL Tech</dc:creator>
  <cp:lastModifiedBy>Sangram Keshari Swain - ERS, HCL Tech</cp:lastModifiedBy>
  <cp:revision>23</cp:revision>
  <dcterms:created xsi:type="dcterms:W3CDTF">2018-04-18T10:05:57Z</dcterms:created>
  <dcterms:modified xsi:type="dcterms:W3CDTF">2018-07-16T13:17:57Z</dcterms:modified>
</cp:coreProperties>
</file>