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80" r:id="rId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2-490E-BD50-511CB8198D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72-490E-BD50-511CB8198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72-490E-BD50-511CB8198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747136"/>
        <c:axId val="148747920"/>
        <c:axId val="0"/>
      </c:bar3DChart>
      <c:catAx>
        <c:axId val="14874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747920"/>
        <c:crosses val="autoZero"/>
        <c:auto val="1"/>
        <c:lblAlgn val="ctr"/>
        <c:lblOffset val="100"/>
        <c:noMultiLvlLbl val="0"/>
      </c:catAx>
      <c:valAx>
        <c:axId val="14874792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1487471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F37-4DDA-B392-AF24E81B138D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F37-4DDA-B392-AF24E81B138D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F37-4DDA-B392-AF24E81B138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7-4DDA-B392-AF24E81B1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09600" y="3267024"/>
            <a:ext cx="13563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Selenium Page Object Model &amp; Page Factory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Page Object Model is a design pattern to create Object Repository for web UI </a:t>
            </a:r>
            <a:r>
              <a:rPr lang="en-US" dirty="0" smtClean="0"/>
              <a:t>elements.</a:t>
            </a:r>
          </a:p>
          <a:p>
            <a:r>
              <a:rPr lang="en-US" dirty="0"/>
              <a:t>Under this model, for each web page in the application there should be corresponding page class.</a:t>
            </a:r>
          </a:p>
          <a:p>
            <a:r>
              <a:rPr lang="en-US" dirty="0"/>
              <a:t>This Page class will find the </a:t>
            </a:r>
            <a:r>
              <a:rPr lang="en-US" dirty="0" err="1"/>
              <a:t>WebElements</a:t>
            </a:r>
            <a:r>
              <a:rPr lang="en-US" dirty="0"/>
              <a:t> of that web page and also contains Page methods which perform operations on those </a:t>
            </a:r>
            <a:r>
              <a:rPr lang="en-US" dirty="0" err="1" smtClean="0"/>
              <a:t>WebElements</a:t>
            </a:r>
            <a:endParaRPr lang="en-US" dirty="0" smtClean="0"/>
          </a:p>
          <a:p>
            <a:r>
              <a:rPr lang="en-US" dirty="0"/>
              <a:t>Name of these methods should be given as per the task they are performing i.e., if </a:t>
            </a:r>
            <a:r>
              <a:rPr lang="en-US" dirty="0" smtClean="0"/>
              <a:t>a method is performing a task of traversing to a new screen (for example – Login </a:t>
            </a:r>
            <a:r>
              <a:rPr lang="en-US" dirty="0" err="1" smtClean="0"/>
              <a:t>Sceen</a:t>
            </a:r>
            <a:r>
              <a:rPr lang="en-US" dirty="0" smtClean="0"/>
              <a:t>), the POM method name should be </a:t>
            </a:r>
            <a:r>
              <a:rPr lang="en-US" dirty="0" err="1" smtClean="0"/>
              <a:t>traverseToLoginScreen</a:t>
            </a:r>
            <a:r>
              <a:rPr lang="en-US" dirty="0" smtClean="0"/>
              <a:t> ().</a:t>
            </a:r>
          </a:p>
          <a:p>
            <a:r>
              <a:rPr lang="en-US" dirty="0" smtClean="0"/>
              <a:t>Test methods should be maintained separately.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Page Object Model (POM)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Page Object Model (POM)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514600"/>
            <a:ext cx="3124200" cy="419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124200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WebElements</a:t>
            </a:r>
            <a:r>
              <a:rPr lang="en-US" dirty="0" smtClean="0"/>
              <a:t> + Methods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5029200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Methods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565399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4267200" y="4191000"/>
            <a:ext cx="609600" cy="838200"/>
          </a:xfrm>
          <a:prstGeom prst="arc">
            <a:avLst>
              <a:gd name="adj1" fmla="val 15899102"/>
              <a:gd name="adj2" fmla="val 564835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3115735" y="4207933"/>
            <a:ext cx="609600" cy="838200"/>
          </a:xfrm>
          <a:prstGeom prst="arc">
            <a:avLst>
              <a:gd name="adj1" fmla="val 15899102"/>
              <a:gd name="adj2" fmla="val 564835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763000" y="2523065"/>
            <a:ext cx="3124200" cy="19727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144000" y="3132665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WebElements</a:t>
            </a:r>
            <a:r>
              <a:rPr lang="en-US" dirty="0"/>
              <a:t> + 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72600" y="2573864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7" name="Arc 16"/>
          <p:cNvSpPr/>
          <p:nvPr/>
        </p:nvSpPr>
        <p:spPr>
          <a:xfrm>
            <a:off x="11430000" y="3513665"/>
            <a:ext cx="1066800" cy="2582335"/>
          </a:xfrm>
          <a:prstGeom prst="arc">
            <a:avLst>
              <a:gd name="adj1" fmla="val 15899102"/>
              <a:gd name="adj2" fmla="val 566860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63000" y="5113865"/>
            <a:ext cx="3124200" cy="19727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144000" y="5791200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Methods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2600" y="5257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 flipH="1">
            <a:off x="8144935" y="3513665"/>
            <a:ext cx="1075265" cy="2582335"/>
          </a:xfrm>
          <a:prstGeom prst="arc">
            <a:avLst>
              <a:gd name="adj1" fmla="val 15899102"/>
              <a:gd name="adj2" fmla="val 566860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3600" y="1828800"/>
            <a:ext cx="3733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POM Structure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58200" y="1981200"/>
            <a:ext cx="3733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POM Structure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62800" y="1828800"/>
            <a:ext cx="0" cy="5181600"/>
          </a:xfrm>
          <a:prstGeom prst="line">
            <a:avLst/>
          </a:prstGeom>
          <a:ln w="730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400" dirty="0"/>
              <a:t>Page Object Patten says operations and flows in the UI should be separated from verification. This concept makes our code cleaner and easy to </a:t>
            </a:r>
            <a:r>
              <a:rPr lang="en-US" sz="2400" dirty="0" smtClean="0"/>
              <a:t>understand.</a:t>
            </a:r>
          </a:p>
          <a:p>
            <a:r>
              <a:rPr lang="en-US" sz="2400" dirty="0"/>
              <a:t>Second benefit is the object repository is independent of </a:t>
            </a:r>
            <a:r>
              <a:rPr lang="en-US" sz="2400" dirty="0" err="1"/>
              <a:t>testcases</a:t>
            </a:r>
            <a:r>
              <a:rPr lang="en-US" sz="2400" dirty="0"/>
              <a:t>, so we can use the same object repository for a different purpose with different tools. For example, we can integrate POM with </a:t>
            </a:r>
            <a:r>
              <a:rPr lang="en-US" sz="2400" dirty="0" err="1"/>
              <a:t>TestNG</a:t>
            </a:r>
            <a:r>
              <a:rPr lang="en-US" sz="2400" dirty="0"/>
              <a:t>/JUnit for functional testing and at the same time with </a:t>
            </a:r>
            <a:r>
              <a:rPr lang="en-US" sz="2400" dirty="0" err="1"/>
              <a:t>JBehave</a:t>
            </a:r>
            <a:r>
              <a:rPr lang="en-US" sz="2400" dirty="0"/>
              <a:t>/Cucumber for acceptance testing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Code becomes less and optimized because of the reusable page methods in the POM classes.</a:t>
            </a:r>
          </a:p>
          <a:p>
            <a:r>
              <a:rPr lang="en-US" sz="2400" b="1" dirty="0"/>
              <a:t>Methods</a:t>
            </a:r>
            <a:r>
              <a:rPr lang="en-US" sz="2400" dirty="0"/>
              <a:t> get </a:t>
            </a:r>
            <a:r>
              <a:rPr lang="en-US" sz="2400" b="1" dirty="0"/>
              <a:t>more realistic names</a:t>
            </a:r>
            <a:r>
              <a:rPr lang="en-US" sz="2400" dirty="0"/>
              <a:t> which can be easily mapped with the operation happening in UI. i.e. if after clicking on the button we land on the home page, the method name will be like '</a:t>
            </a:r>
            <a:r>
              <a:rPr lang="en-US" sz="2400" dirty="0" err="1"/>
              <a:t>gotoHomePage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Easy maintainability – If a reference of </a:t>
            </a:r>
            <a:r>
              <a:rPr lang="en-US" sz="2400" dirty="0" err="1" smtClean="0"/>
              <a:t>WebElement</a:t>
            </a:r>
            <a:r>
              <a:rPr lang="en-US" sz="2400" dirty="0" smtClean="0"/>
              <a:t> is user in 10 different place, any change in the </a:t>
            </a:r>
            <a:r>
              <a:rPr lang="en-US" sz="2400" dirty="0" err="1" smtClean="0"/>
              <a:t>WebElement</a:t>
            </a:r>
            <a:r>
              <a:rPr lang="en-US" sz="2400" dirty="0" smtClean="0"/>
              <a:t> will result in change of code in 10 different places. Using POM design pattern, user has to change the WE in a single place.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Advantage of 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Each Web page along with its all corresponding action will be stored in a single class only.</a:t>
            </a:r>
          </a:p>
          <a:p>
            <a:r>
              <a:rPr lang="en-US" dirty="0" smtClean="0"/>
              <a:t>Task like verification (test cases) will be created in a separate class which will use the Web Page class to access its Web Element and methods. 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POM</a:t>
            </a:r>
            <a:r>
              <a:rPr lang="en-US" dirty="0"/>
              <a:t> </a:t>
            </a:r>
            <a:r>
              <a:rPr lang="en-US" dirty="0" smtClean="0"/>
              <a:t>-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302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Sangram Keshari Swain</dc:creator>
  <cp:lastModifiedBy>Sangram Keshari Swain - ERS, HCL Tech</cp:lastModifiedBy>
  <cp:revision>151</cp:revision>
  <dcterms:created xsi:type="dcterms:W3CDTF">2006-08-16T00:00:00Z</dcterms:created>
  <dcterms:modified xsi:type="dcterms:W3CDTF">2016-12-23T09:02:05Z</dcterms:modified>
</cp:coreProperties>
</file>