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18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57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0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7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081206"/>
          </a:xfrm>
        </p:spPr>
        <p:txBody>
          <a:bodyPr/>
          <a:lstStyle/>
          <a:p>
            <a:r>
              <a:rPr lang="en-US" dirty="0"/>
              <a:t>Portfolio Diversifier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246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Identify potential diversifiers based on standard and cutting edge ratios</a:t>
            </a:r>
          </a:p>
          <a:p>
            <a:r>
              <a:rPr lang="en-US" dirty="0"/>
              <a:t>Analyze the impact of these diversifiers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Sangram Singh, Dylan </a:t>
            </a:r>
            <a:r>
              <a:rPr lang="en-US" dirty="0" err="1"/>
              <a:t>Bowsky</a:t>
            </a:r>
            <a:r>
              <a:rPr lang="en-US" dirty="0"/>
              <a:t>, George Kraft, Rodrigo Monge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BAA28-3D8E-4AD5-8E08-F9BDF2B6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Welcome to your dashboard</a:t>
            </a:r>
          </a:p>
        </p:txBody>
      </p:sp>
      <p:sp useBgFill="1">
        <p:nvSpPr>
          <p:cNvPr id="27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5322F7-FE6D-4EF7-A301-0148005EF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81" y="822960"/>
            <a:ext cx="9977813" cy="316325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7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99E6B3-443A-45C5-8546-5CA6EC0C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Cumulative Returns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F1556-2CE5-4920-A4FE-C5902E2B9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19" r="18529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0866A5-453E-4D9C-92DC-C464A825A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4612" y="685800"/>
            <a:ext cx="662607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5031976-4554-4B6A-AC1F-74B6B113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042" y="406400"/>
            <a:ext cx="8331958" cy="34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420C1C-86F8-45F6-8725-48CC3C5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922" y="4665133"/>
            <a:ext cx="2401888" cy="1507067"/>
          </a:xfrm>
        </p:spPr>
        <p:txBody>
          <a:bodyPr/>
          <a:lstStyle/>
          <a:p>
            <a:r>
              <a:rPr lang="en-US" dirty="0"/>
              <a:t>08 crash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AFDE085-BE26-4544-AD00-78C82011C5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355" y="847410"/>
            <a:ext cx="2438400" cy="2972010"/>
          </a:xfrm>
          <a:prstGeom prst="rect">
            <a:avLst/>
          </a:prstGeom>
        </p:spPr>
      </p:pic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459E4045-54A5-41FC-B060-C76F9C2ED0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98547" y="525781"/>
            <a:ext cx="9293453" cy="3615268"/>
          </a:xfrm>
        </p:spPr>
      </p:pic>
    </p:spTree>
    <p:extLst>
      <p:ext uri="{BB962C8B-B14F-4D97-AF65-F5344CB8AC3E}">
        <p14:creationId xmlns:p14="http://schemas.microsoft.com/office/powerpoint/2010/main" val="336782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7F14-372D-42CC-BE29-01FA7870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794" y="5116397"/>
            <a:ext cx="3614412" cy="859200"/>
          </a:xfrm>
        </p:spPr>
        <p:txBody>
          <a:bodyPr/>
          <a:lstStyle/>
          <a:p>
            <a:r>
              <a:rPr lang="en-US" dirty="0"/>
              <a:t>Bull Market</a:t>
            </a:r>
          </a:p>
        </p:txBody>
      </p:sp>
      <p:pic>
        <p:nvPicPr>
          <p:cNvPr id="1026" name="Picture 2" descr="Cashing Out a 401k? Why It May Not Be The Best Emergency Fund Option">
            <a:extLst>
              <a:ext uri="{FF2B5EF4-FFF2-40B4-BE49-F238E27FC236}">
                <a16:creationId xmlns:a16="http://schemas.microsoft.com/office/drawing/2014/main" id="{688FB467-BD4A-44D6-AE35-662EA323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17333"/>
            <a:ext cx="2619375" cy="254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7BE7E83-1C49-4224-AA4E-77C28CB5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882403"/>
            <a:ext cx="8321040" cy="31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D404-B98E-426B-BD37-C97DD6AE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4761652"/>
            <a:ext cx="3053398" cy="1507067"/>
          </a:xfrm>
        </p:spPr>
        <p:txBody>
          <a:bodyPr/>
          <a:lstStyle/>
          <a:p>
            <a:r>
              <a:rPr lang="en-US" dirty="0"/>
              <a:t>2020 insight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B9C4F2-AC8F-49F0-891E-1E01E9E76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88" y="1828800"/>
            <a:ext cx="3871912" cy="1600200"/>
          </a:xfrm>
          <a:prstGeom prst="rect">
            <a:avLst/>
          </a:prstGeom>
        </p:spPr>
      </p:pic>
      <p:pic>
        <p:nvPicPr>
          <p:cNvPr id="7" name="Content Placeholder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9571A7C0-3A4D-4863-A1D4-837D3ED6C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86300" y="1040129"/>
            <a:ext cx="7395209" cy="3260937"/>
          </a:xfr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US" dirty="0"/>
              <a:t>Dash next steps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22B2FCB6-3BA8-4B5D-997B-DA67E0F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r="32216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F640-8F15-42AB-BE29-869F4A4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en-US" dirty="0"/>
              <a:t>Launching full web application</a:t>
            </a:r>
          </a:p>
          <a:p>
            <a:r>
              <a:rPr lang="en-US" dirty="0"/>
              <a:t>Integrating questions from our questionary</a:t>
            </a:r>
          </a:p>
          <a:p>
            <a:r>
              <a:rPr lang="en-US" dirty="0"/>
              <a:t>Making daily updates on ratios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67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0B0A87-C0E5-4485-A648-8AD2BE6AC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7460" r="16428" b="1330"/>
          <a:stretch/>
        </p:blipFill>
        <p:spPr>
          <a:xfrm>
            <a:off x="0" y="160257"/>
            <a:ext cx="5335571" cy="3878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1B0B2-BE2D-4458-9475-617970EF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9" y="5230411"/>
            <a:ext cx="11774078" cy="1312816"/>
          </a:xfrm>
        </p:spPr>
        <p:txBody>
          <a:bodyPr>
            <a:normAutofit/>
          </a:bodyPr>
          <a:lstStyle/>
          <a:p>
            <a:r>
              <a:rPr lang="en-US" dirty="0"/>
              <a:t>Forecasting for the next five years internal graph vs clients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E9BD-23EF-42CE-9988-A1A59FA6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724" y="4060462"/>
            <a:ext cx="4937655" cy="902529"/>
          </a:xfrm>
        </p:spPr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D1637-C5A7-47E3-9488-7C71CB80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876" y="4060463"/>
            <a:ext cx="4934479" cy="902528"/>
          </a:xfrm>
        </p:spPr>
        <p:txBody>
          <a:bodyPr/>
          <a:lstStyle/>
          <a:p>
            <a:r>
              <a:rPr lang="en-US" dirty="0"/>
              <a:t>Client Facing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3AA536-5CA7-4466-B8C6-5B43F319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94" y="138959"/>
            <a:ext cx="7067765" cy="39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A35F4B-E861-4DD6-B734-F32EAFBC7B1A}"/>
              </a:ext>
            </a:extLst>
          </p:cNvPr>
          <p:cNvSpPr txBox="1">
            <a:spLocks/>
          </p:cNvSpPr>
          <p:nvPr/>
        </p:nvSpPr>
        <p:spPr>
          <a:xfrm>
            <a:off x="1524000" y="624523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/>
              <a:t>Identifying Target Customers</a:t>
            </a:r>
            <a:br>
              <a:rPr lang="en-US"/>
            </a:br>
            <a:r>
              <a:rPr lang="en-US" sz="3100"/>
              <a:t>San Francisco Neighborhoods by Income and Population</a:t>
            </a:r>
            <a:endParaRPr lang="en-US" sz="53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221316-6780-4713-B115-1F42B410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03" y="0"/>
            <a:ext cx="614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43" y="16918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Diversifiers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B8B-8B58-4A31-A0DB-DB071F4F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46" y="1785594"/>
            <a:ext cx="10515600" cy="4351338"/>
          </a:xfrm>
        </p:spPr>
        <p:txBody>
          <a:bodyPr/>
          <a:lstStyle/>
          <a:p>
            <a:r>
              <a:rPr lang="en-US" dirty="0" err="1"/>
              <a:t>tlt</a:t>
            </a:r>
            <a:r>
              <a:rPr lang="en-US" dirty="0"/>
              <a:t>            20+ Year Treasury bond ETF</a:t>
            </a:r>
          </a:p>
          <a:p>
            <a:endParaRPr lang="en-US" dirty="0"/>
          </a:p>
          <a:p>
            <a:r>
              <a:rPr lang="en-US" dirty="0"/>
              <a:t>shy          1 to 3 Year Treasury bond ETF</a:t>
            </a:r>
          </a:p>
          <a:p>
            <a:endParaRPr lang="en-US" dirty="0"/>
          </a:p>
          <a:p>
            <a:r>
              <a:rPr lang="en-US" dirty="0" err="1"/>
              <a:t>gld</a:t>
            </a:r>
            <a:r>
              <a:rPr lang="en-US" dirty="0"/>
              <a:t>           Gold ETF</a:t>
            </a:r>
          </a:p>
        </p:txBody>
      </p:sp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WABP – </a:t>
            </a:r>
            <a:r>
              <a:rPr lang="en-US" sz="3600" dirty="0"/>
              <a:t>Win Above Base/Replacement Portfolio</a:t>
            </a:r>
            <a:br>
              <a:rPr lang="en-US" sz="3600" dirty="0"/>
            </a:br>
            <a:r>
              <a:rPr lang="en-US" sz="3600" dirty="0"/>
              <a:t>(courtesy Artemis Capital Management)</a:t>
            </a:r>
          </a:p>
        </p:txBody>
      </p:sp>
      <p:pic>
        <p:nvPicPr>
          <p:cNvPr id="9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787BCE6-E945-4113-8E29-4B876294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8896"/>
            <a:ext cx="7227627" cy="5213620"/>
          </a:xfr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Chart, waterfall chart&#10;&#10;Description automatically generated">
            <a:extLst>
              <a:ext uri="{FF2B5EF4-FFF2-40B4-BE49-F238E27FC236}">
                <a16:creationId xmlns:a16="http://schemas.microsoft.com/office/drawing/2014/main" id="{32D8DE3F-793A-4803-B88D-17B144D1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" y="655091"/>
            <a:ext cx="12101014" cy="5186149"/>
          </a:xfrm>
        </p:spPr>
      </p:pic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21EF21-EB48-469C-ADC1-FF42006D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0" y="612444"/>
            <a:ext cx="11499945" cy="4928548"/>
          </a:xfrm>
        </p:spPr>
      </p:pic>
    </p:spTree>
    <p:extLst>
      <p:ext uri="{BB962C8B-B14F-4D97-AF65-F5344CB8AC3E}">
        <p14:creationId xmlns:p14="http://schemas.microsoft.com/office/powerpoint/2010/main" val="12211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F21475-0D55-4124-A820-565020CD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4" y="690064"/>
            <a:ext cx="11223294" cy="4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BB9F24-7050-4A53-B555-AE12FFE8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" y="542782"/>
            <a:ext cx="11443078" cy="57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53896-8FA2-4059-9B7B-9A4D7224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4" y="685374"/>
            <a:ext cx="11797068" cy="58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CBADBA-D013-4514-9C1E-2C41B7981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6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384</TotalTime>
  <Words>119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Slice</vt:lpstr>
      <vt:lpstr>Portfolio Diversifier</vt:lpstr>
      <vt:lpstr>Diversifiers Analyzed</vt:lpstr>
      <vt:lpstr>WABP – Win Above Base/Replacement Portfolio (courtesy Artemis Capital Management)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to your dashboard</vt:lpstr>
      <vt:lpstr>Cumulative Returns </vt:lpstr>
      <vt:lpstr>08 crash </vt:lpstr>
      <vt:lpstr>Bull Market</vt:lpstr>
      <vt:lpstr>2020 insight</vt:lpstr>
      <vt:lpstr>Dash next steps</vt:lpstr>
      <vt:lpstr>Forecasting for the next five years internal graph vs clients graph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Dylan Bowsky</cp:lastModifiedBy>
  <cp:revision>23</cp:revision>
  <dcterms:created xsi:type="dcterms:W3CDTF">2021-08-16T22:47:22Z</dcterms:created>
  <dcterms:modified xsi:type="dcterms:W3CDTF">2021-08-21T03:23:21Z</dcterms:modified>
</cp:coreProperties>
</file>