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081206"/>
          </a:xfrm>
        </p:spPr>
        <p:txBody>
          <a:bodyPr/>
          <a:lstStyle/>
          <a:p>
            <a:r>
              <a:rPr lang="en-US" dirty="0"/>
              <a:t>Portfolio Diversifier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2463800"/>
          </a:xfrm>
        </p:spPr>
        <p:txBody>
          <a:bodyPr>
            <a:normAutofit/>
          </a:bodyPr>
          <a:lstStyle/>
          <a:p>
            <a:r>
              <a:rPr lang="en-US" dirty="0"/>
              <a:t>Identify potential diversifiers based on standard and cutting edge ratios</a:t>
            </a:r>
          </a:p>
          <a:p>
            <a:r>
              <a:rPr lang="en-US" dirty="0"/>
              <a:t>Analyze the impact of these diversifiers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Sangram Singh, Dylan </a:t>
            </a:r>
            <a:r>
              <a:rPr lang="en-US" dirty="0" err="1"/>
              <a:t>Bowsky</a:t>
            </a:r>
            <a:r>
              <a:rPr lang="en-US" dirty="0"/>
              <a:t>, George Kraft, Rodrigo Monge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FFDE442-0C81-41D1-B661-F996A69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963385"/>
            <a:ext cx="11506201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3FB01A-C8BD-4D6A-A07B-81421852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" y="515487"/>
            <a:ext cx="11170122" cy="5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0A7DB9-E2FB-40F7-9E1B-7AADC79A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1512"/>
            <a:ext cx="11719604" cy="5859802"/>
          </a:xfrm>
        </p:spPr>
      </p:pic>
    </p:spTree>
    <p:extLst>
      <p:ext uri="{BB962C8B-B14F-4D97-AF65-F5344CB8AC3E}">
        <p14:creationId xmlns:p14="http://schemas.microsoft.com/office/powerpoint/2010/main" val="336782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25298B-E8E4-4742-A455-9A8DD1BF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" y="360589"/>
            <a:ext cx="11840934" cy="59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7725CD-BECE-423B-A5F8-EAEE1B07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5" y="371474"/>
            <a:ext cx="11867582" cy="59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Output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517A3C5-5A58-424C-9C49-7935B4C7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870"/>
            <a:ext cx="9202659" cy="4351338"/>
          </a:xfrm>
        </p:spPr>
      </p:pic>
    </p:spTree>
    <p:extLst>
      <p:ext uri="{BB962C8B-B14F-4D97-AF65-F5344CB8AC3E}">
        <p14:creationId xmlns:p14="http://schemas.microsoft.com/office/powerpoint/2010/main" val="34067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0B0A87-C0E5-4485-A648-8AD2BE6A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78" y="266735"/>
            <a:ext cx="9326996" cy="42527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" y="1081052"/>
            <a:ext cx="199791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count 500.000000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mean 1.523473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std 0.359308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0.823825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25% 1.264320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50% 1.498127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75% 1.737534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 3.029722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Lower 0.943032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Upper 2.314443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1" y="5333775"/>
            <a:ext cx="83715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$10,000 in the portfolio $9430.32 and $23144.43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A35F4B-E861-4DD6-B734-F32EAFBC7B1A}"/>
              </a:ext>
            </a:extLst>
          </p:cNvPr>
          <p:cNvSpPr txBox="1">
            <a:spLocks/>
          </p:cNvSpPr>
          <p:nvPr/>
        </p:nvSpPr>
        <p:spPr>
          <a:xfrm>
            <a:off x="1524000" y="624523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/>
              <a:t>Identifying Target Customers</a:t>
            </a:r>
            <a:br>
              <a:rPr lang="en-US"/>
            </a:br>
            <a:r>
              <a:rPr lang="en-US" sz="3100"/>
              <a:t>San Francisco Neighborhoods by Income and Population</a:t>
            </a:r>
            <a:endParaRPr lang="en-US" sz="53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221316-6780-4713-B115-1F42B410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3" y="0"/>
            <a:ext cx="614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43" y="16918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Diversifiers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B8B-8B58-4A31-A0DB-DB071F4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6" y="1785594"/>
            <a:ext cx="10515600" cy="4351338"/>
          </a:xfrm>
        </p:spPr>
        <p:txBody>
          <a:bodyPr/>
          <a:lstStyle/>
          <a:p>
            <a:r>
              <a:rPr lang="en-US" dirty="0" err="1"/>
              <a:t>tlt</a:t>
            </a:r>
            <a:r>
              <a:rPr lang="en-US" dirty="0"/>
              <a:t>            20+ Year Treasury bond ETF</a:t>
            </a:r>
          </a:p>
          <a:p>
            <a:endParaRPr lang="en-US" dirty="0"/>
          </a:p>
          <a:p>
            <a:r>
              <a:rPr lang="en-US" dirty="0"/>
              <a:t>shy          1 to 3 Year Treasury bond ETF</a:t>
            </a:r>
          </a:p>
          <a:p>
            <a:endParaRPr lang="en-US" dirty="0"/>
          </a:p>
          <a:p>
            <a:r>
              <a:rPr lang="en-US" dirty="0" err="1"/>
              <a:t>gld</a:t>
            </a:r>
            <a:r>
              <a:rPr lang="en-US" dirty="0"/>
              <a:t>           Gold ETF</a:t>
            </a:r>
          </a:p>
        </p:txBody>
      </p:sp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WABP – </a:t>
            </a:r>
            <a:r>
              <a:rPr lang="en-US" sz="3600" dirty="0"/>
              <a:t>Win Above Base/Replacement Portfolio</a:t>
            </a:r>
            <a:br>
              <a:rPr lang="en-US" sz="3600" dirty="0"/>
            </a:br>
            <a:r>
              <a:rPr lang="en-US" sz="3600" dirty="0"/>
              <a:t>(courtesy Artemis Capital Management)</a:t>
            </a:r>
          </a:p>
        </p:txBody>
      </p:sp>
      <p:pic>
        <p:nvPicPr>
          <p:cNvPr id="9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787BCE6-E945-4113-8E29-4B876294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8896"/>
            <a:ext cx="7227627" cy="5213620"/>
          </a:xfr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waterfall chart&#10;&#10;Description automatically generated">
            <a:extLst>
              <a:ext uri="{FF2B5EF4-FFF2-40B4-BE49-F238E27FC236}">
                <a16:creationId xmlns:a16="http://schemas.microsoft.com/office/drawing/2014/main" id="{32D8DE3F-793A-4803-B88D-17B144D1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" y="655091"/>
            <a:ext cx="12101014" cy="5186149"/>
          </a:xfrm>
        </p:spPr>
      </p:pic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21EF21-EB48-469C-ADC1-FF42006D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0" y="612444"/>
            <a:ext cx="11499945" cy="4928548"/>
          </a:xfrm>
        </p:spPr>
      </p:pic>
    </p:spTree>
    <p:extLst>
      <p:ext uri="{BB962C8B-B14F-4D97-AF65-F5344CB8AC3E}">
        <p14:creationId xmlns:p14="http://schemas.microsoft.com/office/powerpoint/2010/main" val="1221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F21475-0D55-4124-A820-565020CD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4" y="690064"/>
            <a:ext cx="11223294" cy="4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BB9F24-7050-4A53-B555-AE12FFE8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" y="542782"/>
            <a:ext cx="11443078" cy="5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53896-8FA2-4059-9B7B-9A4D7224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4" y="685374"/>
            <a:ext cx="11797068" cy="58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CBADBA-D013-4514-9C1E-2C41B798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128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var(--jp-code-font-family)</vt:lpstr>
      <vt:lpstr>Office Theme</vt:lpstr>
      <vt:lpstr>Portfolio Diversifier</vt:lpstr>
      <vt:lpstr>Diversifiers Analyzed</vt:lpstr>
      <vt:lpstr>WABP – Win Above Base/Replacement Portfolio (courtesy Artemis Capital 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22</cp:revision>
  <dcterms:created xsi:type="dcterms:W3CDTF">2021-08-16T22:47:22Z</dcterms:created>
  <dcterms:modified xsi:type="dcterms:W3CDTF">2021-08-17T04:42:31Z</dcterms:modified>
</cp:coreProperties>
</file>