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0" r:id="rId4"/>
    <p:sldId id="275" r:id="rId5"/>
    <p:sldId id="258" r:id="rId6"/>
    <p:sldId id="257" r:id="rId7"/>
    <p:sldId id="286" r:id="rId8"/>
    <p:sldId id="285" r:id="rId9"/>
    <p:sldId id="268" r:id="rId10"/>
    <p:sldId id="269" r:id="rId11"/>
    <p:sldId id="289" r:id="rId12"/>
    <p:sldId id="273" r:id="rId13"/>
    <p:sldId id="287" r:id="rId14"/>
    <p:sldId id="288" r:id="rId15"/>
    <p:sldId id="284" r:id="rId16"/>
    <p:sldId id="290" r:id="rId17"/>
    <p:sldId id="292" r:id="rId18"/>
    <p:sldId id="293" r:id="rId19"/>
    <p:sldId id="29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>
        <p:scale>
          <a:sx n="100" d="100"/>
          <a:sy n="100" d="100"/>
        </p:scale>
        <p:origin x="6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E4C439-0E3D-4EFB-A863-D8119BF85FC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2875E69-7CA0-4266-80DF-A948D27EE85D}">
      <dgm:prSet custT="1"/>
      <dgm:spPr/>
      <dgm:t>
        <a:bodyPr/>
        <a:lstStyle/>
        <a:p>
          <a:r>
            <a:rPr lang="en-US" sz="2400" b="1" i="0" baseline="0" dirty="0"/>
            <a:t>WARP™ &gt; 0 </a:t>
          </a:r>
          <a:endParaRPr lang="en-US" sz="2400" dirty="0"/>
        </a:p>
      </dgm:t>
    </dgm:pt>
    <dgm:pt modelId="{4238EC04-9EA4-481D-AFC9-43D437BF806A}" type="parTrans" cxnId="{3036E5DF-6365-4A14-B637-733B175D757B}">
      <dgm:prSet/>
      <dgm:spPr/>
      <dgm:t>
        <a:bodyPr/>
        <a:lstStyle/>
        <a:p>
          <a:endParaRPr lang="en-US"/>
        </a:p>
      </dgm:t>
    </dgm:pt>
    <dgm:pt modelId="{239804F1-43D2-4A95-8D41-BC0666869803}" type="sibTrans" cxnId="{3036E5DF-6365-4A14-B637-733B175D757B}">
      <dgm:prSet/>
      <dgm:spPr/>
      <dgm:t>
        <a:bodyPr/>
        <a:lstStyle/>
        <a:p>
          <a:endParaRPr lang="en-US"/>
        </a:p>
      </dgm:t>
    </dgm:pt>
    <dgm:pt modelId="{48E6C7AF-C24B-4F34-AA79-0E3BEE80416B}">
      <dgm:prSet/>
      <dgm:spPr/>
      <dgm:t>
        <a:bodyPr/>
        <a:lstStyle/>
        <a:p>
          <a:r>
            <a:rPr lang="en-US" b="0" i="0" baseline="0" dirty="0"/>
            <a:t>ASSET IS IMPROVING YOUR PORTFOLIO BY INCREASING: </a:t>
          </a:r>
          <a:endParaRPr lang="en-US" dirty="0"/>
        </a:p>
      </dgm:t>
    </dgm:pt>
    <dgm:pt modelId="{E001BF47-1BEF-4EEC-8F17-866EACE31644}" type="parTrans" cxnId="{820FE052-3A84-45A9-A716-6322D571CCE0}">
      <dgm:prSet/>
      <dgm:spPr/>
      <dgm:t>
        <a:bodyPr/>
        <a:lstStyle/>
        <a:p>
          <a:endParaRPr lang="en-US"/>
        </a:p>
      </dgm:t>
    </dgm:pt>
    <dgm:pt modelId="{3547F1E8-D241-4F35-829B-B00030289EEE}" type="sibTrans" cxnId="{820FE052-3A84-45A9-A716-6322D571CCE0}">
      <dgm:prSet/>
      <dgm:spPr/>
      <dgm:t>
        <a:bodyPr/>
        <a:lstStyle/>
        <a:p>
          <a:endParaRPr lang="en-US"/>
        </a:p>
      </dgm:t>
    </dgm:pt>
    <dgm:pt modelId="{CAF4279E-FC6C-408B-9400-3A9005415611}">
      <dgm:prSet/>
      <dgm:spPr/>
      <dgm:t>
        <a:bodyPr/>
        <a:lstStyle/>
        <a:p>
          <a:r>
            <a:rPr lang="en-US" b="0" i="0" baseline="0" dirty="0"/>
            <a:t>            1. Return to Downside Volatility; </a:t>
          </a:r>
          <a:endParaRPr lang="en-US" dirty="0"/>
        </a:p>
      </dgm:t>
    </dgm:pt>
    <dgm:pt modelId="{AA857379-B04D-4F07-AC96-94C8B5C79434}" type="parTrans" cxnId="{6C6ADB69-EC2A-4D8C-8535-934BDF7D5F3E}">
      <dgm:prSet/>
      <dgm:spPr/>
      <dgm:t>
        <a:bodyPr/>
        <a:lstStyle/>
        <a:p>
          <a:endParaRPr lang="en-US"/>
        </a:p>
      </dgm:t>
    </dgm:pt>
    <dgm:pt modelId="{D0961382-F30D-4F25-B58B-BE0111F33258}" type="sibTrans" cxnId="{6C6ADB69-EC2A-4D8C-8535-934BDF7D5F3E}">
      <dgm:prSet/>
      <dgm:spPr/>
      <dgm:t>
        <a:bodyPr/>
        <a:lstStyle/>
        <a:p>
          <a:endParaRPr lang="en-US"/>
        </a:p>
      </dgm:t>
    </dgm:pt>
    <dgm:pt modelId="{6A8B6647-D95A-4472-9A71-8A29D9C8E1D4}">
      <dgm:prSet/>
      <dgm:spPr/>
      <dgm:t>
        <a:bodyPr/>
        <a:lstStyle/>
        <a:p>
          <a:r>
            <a:rPr lang="en-US" b="0" i="0" baseline="0" dirty="0"/>
            <a:t>            2. Return to MAX Drawdown; </a:t>
          </a:r>
          <a:endParaRPr lang="en-US" dirty="0"/>
        </a:p>
      </dgm:t>
    </dgm:pt>
    <dgm:pt modelId="{440779D9-5CC3-401F-9BD1-41FD0DC339E7}" type="parTrans" cxnId="{C0DD4483-9E3E-4AAB-B08B-24448FA397D3}">
      <dgm:prSet/>
      <dgm:spPr/>
      <dgm:t>
        <a:bodyPr/>
        <a:lstStyle/>
        <a:p>
          <a:endParaRPr lang="en-US"/>
        </a:p>
      </dgm:t>
    </dgm:pt>
    <dgm:pt modelId="{FB99CC06-0F6D-4D45-B063-5BADE873A2FE}" type="sibTrans" cxnId="{C0DD4483-9E3E-4AAB-B08B-24448FA397D3}">
      <dgm:prSet/>
      <dgm:spPr/>
      <dgm:t>
        <a:bodyPr/>
        <a:lstStyle/>
        <a:p>
          <a:endParaRPr lang="en-US"/>
        </a:p>
      </dgm:t>
    </dgm:pt>
    <dgm:pt modelId="{1CF65ACC-AA2E-4A24-8C20-AAF82E98FF87}">
      <dgm:prSet/>
      <dgm:spPr/>
      <dgm:t>
        <a:bodyPr/>
        <a:lstStyle/>
        <a:p>
          <a:r>
            <a:rPr lang="en-US" b="0" i="0" baseline="0" dirty="0"/>
            <a:t>            3. Or BOTH. </a:t>
          </a:r>
          <a:endParaRPr lang="en-US" dirty="0"/>
        </a:p>
      </dgm:t>
    </dgm:pt>
    <dgm:pt modelId="{66014C2C-AB12-4238-8365-6B25946105E1}" type="parTrans" cxnId="{1FBD3B59-B961-4C57-BDB9-4866F995C23A}">
      <dgm:prSet/>
      <dgm:spPr/>
      <dgm:t>
        <a:bodyPr/>
        <a:lstStyle/>
        <a:p>
          <a:endParaRPr lang="en-US"/>
        </a:p>
      </dgm:t>
    </dgm:pt>
    <dgm:pt modelId="{98307612-AC93-4D2F-8BB2-1F2CC576262F}" type="sibTrans" cxnId="{1FBD3B59-B961-4C57-BDB9-4866F995C23A}">
      <dgm:prSet/>
      <dgm:spPr/>
      <dgm:t>
        <a:bodyPr/>
        <a:lstStyle/>
        <a:p>
          <a:endParaRPr lang="en-US"/>
        </a:p>
      </dgm:t>
    </dgm:pt>
    <dgm:pt modelId="{80786C6E-A6BF-4B4A-B6B8-0754A636FBD2}">
      <dgm:prSet custT="1"/>
      <dgm:spPr/>
      <dgm:t>
        <a:bodyPr/>
        <a:lstStyle/>
        <a:p>
          <a:r>
            <a:rPr lang="en-US" sz="2400" b="1" i="0" baseline="0" dirty="0"/>
            <a:t>WARP™ &lt; 0 </a:t>
          </a:r>
          <a:endParaRPr lang="en-US" sz="2400" dirty="0"/>
        </a:p>
      </dgm:t>
    </dgm:pt>
    <dgm:pt modelId="{F2BE5B40-99EB-464A-8490-C4BC981EF386}" type="parTrans" cxnId="{815D4B5C-C63D-4F9C-82D9-1257DA744E9B}">
      <dgm:prSet/>
      <dgm:spPr/>
      <dgm:t>
        <a:bodyPr/>
        <a:lstStyle/>
        <a:p>
          <a:endParaRPr lang="en-US"/>
        </a:p>
      </dgm:t>
    </dgm:pt>
    <dgm:pt modelId="{B65BB8D1-C465-4DB5-9A85-A510E6ABC740}" type="sibTrans" cxnId="{815D4B5C-C63D-4F9C-82D9-1257DA744E9B}">
      <dgm:prSet/>
      <dgm:spPr/>
      <dgm:t>
        <a:bodyPr/>
        <a:lstStyle/>
        <a:p>
          <a:endParaRPr lang="en-US"/>
        </a:p>
      </dgm:t>
    </dgm:pt>
    <dgm:pt modelId="{8B401207-591B-408E-B082-744E75F3C45D}">
      <dgm:prSet/>
      <dgm:spPr/>
      <dgm:t>
        <a:bodyPr/>
        <a:lstStyle/>
        <a:p>
          <a:r>
            <a:rPr lang="en-US" b="0" i="0" baseline="0" dirty="0"/>
            <a:t>ASSET HURTS YOUR PORTFOLIO BY REPLICATING EXISTING EXPOSURES AND/OR INCREASING DRAWDOWNS AND VOLATILITY.</a:t>
          </a:r>
          <a:endParaRPr lang="en-US" dirty="0"/>
        </a:p>
      </dgm:t>
    </dgm:pt>
    <dgm:pt modelId="{B5DA43ED-7C85-453E-A613-634DF8989867}" type="parTrans" cxnId="{A5003281-6AF0-47C9-9AEB-AD2996B1B28D}">
      <dgm:prSet/>
      <dgm:spPr/>
      <dgm:t>
        <a:bodyPr/>
        <a:lstStyle/>
        <a:p>
          <a:endParaRPr lang="en-US"/>
        </a:p>
      </dgm:t>
    </dgm:pt>
    <dgm:pt modelId="{E857254D-9481-4850-91AE-ADBB36AFD8CD}" type="sibTrans" cxnId="{A5003281-6AF0-47C9-9AEB-AD2996B1B28D}">
      <dgm:prSet/>
      <dgm:spPr/>
      <dgm:t>
        <a:bodyPr/>
        <a:lstStyle/>
        <a:p>
          <a:endParaRPr lang="en-US"/>
        </a:p>
      </dgm:t>
    </dgm:pt>
    <dgm:pt modelId="{2B73F737-7167-40F0-85E0-74B6557B0479}" type="pres">
      <dgm:prSet presAssocID="{EFE4C439-0E3D-4EFB-A863-D8119BF85FC8}" presName="linear" presStyleCnt="0">
        <dgm:presLayoutVars>
          <dgm:animLvl val="lvl"/>
          <dgm:resizeHandles val="exact"/>
        </dgm:presLayoutVars>
      </dgm:prSet>
      <dgm:spPr/>
    </dgm:pt>
    <dgm:pt modelId="{B3B94EB5-C4B0-4B80-9547-FA5AA784A9CC}" type="pres">
      <dgm:prSet presAssocID="{F2875E69-7CA0-4266-80DF-A948D27EE85D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F57F46D-69A9-47EE-8118-C1D6A5DFE916}" type="pres">
      <dgm:prSet presAssocID="{239804F1-43D2-4A95-8D41-BC0666869803}" presName="spacer" presStyleCnt="0"/>
      <dgm:spPr/>
    </dgm:pt>
    <dgm:pt modelId="{709A673F-C2B8-4FC6-8B9B-A69354E399D3}" type="pres">
      <dgm:prSet presAssocID="{48E6C7AF-C24B-4F34-AA79-0E3BEE80416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C98F892-497A-4E2D-8A3A-A77C74995C32}" type="pres">
      <dgm:prSet presAssocID="{3547F1E8-D241-4F35-829B-B00030289EEE}" presName="spacer" presStyleCnt="0"/>
      <dgm:spPr/>
    </dgm:pt>
    <dgm:pt modelId="{891DC33F-F550-4CE5-91A4-62BB4C29B2C0}" type="pres">
      <dgm:prSet presAssocID="{CAF4279E-FC6C-408B-9400-3A9005415611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2645E1AB-5CF7-4BAA-8895-3CB2EA3B9C85}" type="pres">
      <dgm:prSet presAssocID="{D0961382-F30D-4F25-B58B-BE0111F33258}" presName="spacer" presStyleCnt="0"/>
      <dgm:spPr/>
    </dgm:pt>
    <dgm:pt modelId="{5D04EE9F-B2A7-41BA-901D-5886A772E612}" type="pres">
      <dgm:prSet presAssocID="{6A8B6647-D95A-4472-9A71-8A29D9C8E1D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053DBCF-98B1-4873-BE7F-F99DA9106D8B}" type="pres">
      <dgm:prSet presAssocID="{FB99CC06-0F6D-4D45-B063-5BADE873A2FE}" presName="spacer" presStyleCnt="0"/>
      <dgm:spPr/>
    </dgm:pt>
    <dgm:pt modelId="{BC725A92-6A68-4FF2-AD76-E4A60BA18B0C}" type="pres">
      <dgm:prSet presAssocID="{1CF65ACC-AA2E-4A24-8C20-AAF82E98FF87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8AA5071-A044-48D6-89C5-78F37E26B367}" type="pres">
      <dgm:prSet presAssocID="{98307612-AC93-4D2F-8BB2-1F2CC576262F}" presName="spacer" presStyleCnt="0"/>
      <dgm:spPr/>
    </dgm:pt>
    <dgm:pt modelId="{8C1C7535-A8E1-4029-880D-C476188846E8}" type="pres">
      <dgm:prSet presAssocID="{80786C6E-A6BF-4B4A-B6B8-0754A636FBD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1816408F-F20B-4E5A-9741-B4C7F8F9086D}" type="pres">
      <dgm:prSet presAssocID="{B65BB8D1-C465-4DB5-9A85-A510E6ABC740}" presName="spacer" presStyleCnt="0"/>
      <dgm:spPr/>
    </dgm:pt>
    <dgm:pt modelId="{94853194-AE56-477C-96BE-A504E1623224}" type="pres">
      <dgm:prSet presAssocID="{8B401207-591B-408E-B082-744E75F3C45D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65429011-A60D-444D-897A-0EB6BC157575}" type="presOf" srcId="{6A8B6647-D95A-4472-9A71-8A29D9C8E1D4}" destId="{5D04EE9F-B2A7-41BA-901D-5886A772E612}" srcOrd="0" destOrd="0" presId="urn:microsoft.com/office/officeart/2005/8/layout/vList2"/>
    <dgm:cxn modelId="{815D4B5C-C63D-4F9C-82D9-1257DA744E9B}" srcId="{EFE4C439-0E3D-4EFB-A863-D8119BF85FC8}" destId="{80786C6E-A6BF-4B4A-B6B8-0754A636FBD2}" srcOrd="5" destOrd="0" parTransId="{F2BE5B40-99EB-464A-8490-C4BC981EF386}" sibTransId="{B65BB8D1-C465-4DB5-9A85-A510E6ABC740}"/>
    <dgm:cxn modelId="{6C6ADB69-EC2A-4D8C-8535-934BDF7D5F3E}" srcId="{EFE4C439-0E3D-4EFB-A863-D8119BF85FC8}" destId="{CAF4279E-FC6C-408B-9400-3A9005415611}" srcOrd="2" destOrd="0" parTransId="{AA857379-B04D-4F07-AC96-94C8B5C79434}" sibTransId="{D0961382-F30D-4F25-B58B-BE0111F33258}"/>
    <dgm:cxn modelId="{DC56D66E-9B81-46B2-9E01-B57DC8A030C9}" type="presOf" srcId="{EFE4C439-0E3D-4EFB-A863-D8119BF85FC8}" destId="{2B73F737-7167-40F0-85E0-74B6557B0479}" srcOrd="0" destOrd="0" presId="urn:microsoft.com/office/officeart/2005/8/layout/vList2"/>
    <dgm:cxn modelId="{820FE052-3A84-45A9-A716-6322D571CCE0}" srcId="{EFE4C439-0E3D-4EFB-A863-D8119BF85FC8}" destId="{48E6C7AF-C24B-4F34-AA79-0E3BEE80416B}" srcOrd="1" destOrd="0" parTransId="{E001BF47-1BEF-4EEC-8F17-866EACE31644}" sibTransId="{3547F1E8-D241-4F35-829B-B00030289EEE}"/>
    <dgm:cxn modelId="{1FBD3B59-B961-4C57-BDB9-4866F995C23A}" srcId="{EFE4C439-0E3D-4EFB-A863-D8119BF85FC8}" destId="{1CF65ACC-AA2E-4A24-8C20-AAF82E98FF87}" srcOrd="4" destOrd="0" parTransId="{66014C2C-AB12-4238-8365-6B25946105E1}" sibTransId="{98307612-AC93-4D2F-8BB2-1F2CC576262F}"/>
    <dgm:cxn modelId="{A5003281-6AF0-47C9-9AEB-AD2996B1B28D}" srcId="{EFE4C439-0E3D-4EFB-A863-D8119BF85FC8}" destId="{8B401207-591B-408E-B082-744E75F3C45D}" srcOrd="6" destOrd="0" parTransId="{B5DA43ED-7C85-453E-A613-634DF8989867}" sibTransId="{E857254D-9481-4850-91AE-ADBB36AFD8CD}"/>
    <dgm:cxn modelId="{C0DD4483-9E3E-4AAB-B08B-24448FA397D3}" srcId="{EFE4C439-0E3D-4EFB-A863-D8119BF85FC8}" destId="{6A8B6647-D95A-4472-9A71-8A29D9C8E1D4}" srcOrd="3" destOrd="0" parTransId="{440779D9-5CC3-401F-9BD1-41FD0DC339E7}" sibTransId="{FB99CC06-0F6D-4D45-B063-5BADE873A2FE}"/>
    <dgm:cxn modelId="{467935B0-3C16-4CF1-8D83-0E0207B0CEEB}" type="presOf" srcId="{8B401207-591B-408E-B082-744E75F3C45D}" destId="{94853194-AE56-477C-96BE-A504E1623224}" srcOrd="0" destOrd="0" presId="urn:microsoft.com/office/officeart/2005/8/layout/vList2"/>
    <dgm:cxn modelId="{F64151B2-91A0-490F-B22F-0627C89E6B03}" type="presOf" srcId="{80786C6E-A6BF-4B4A-B6B8-0754A636FBD2}" destId="{8C1C7535-A8E1-4029-880D-C476188846E8}" srcOrd="0" destOrd="0" presId="urn:microsoft.com/office/officeart/2005/8/layout/vList2"/>
    <dgm:cxn modelId="{0B1651C2-152D-4972-A6A7-0F84C4033A26}" type="presOf" srcId="{F2875E69-7CA0-4266-80DF-A948D27EE85D}" destId="{B3B94EB5-C4B0-4B80-9547-FA5AA784A9CC}" srcOrd="0" destOrd="0" presId="urn:microsoft.com/office/officeart/2005/8/layout/vList2"/>
    <dgm:cxn modelId="{3036E5DF-6365-4A14-B637-733B175D757B}" srcId="{EFE4C439-0E3D-4EFB-A863-D8119BF85FC8}" destId="{F2875E69-7CA0-4266-80DF-A948D27EE85D}" srcOrd="0" destOrd="0" parTransId="{4238EC04-9EA4-481D-AFC9-43D437BF806A}" sibTransId="{239804F1-43D2-4A95-8D41-BC0666869803}"/>
    <dgm:cxn modelId="{A7BCDDF1-55CA-4681-8301-25D10A1F79E8}" type="presOf" srcId="{1CF65ACC-AA2E-4A24-8C20-AAF82E98FF87}" destId="{BC725A92-6A68-4FF2-AD76-E4A60BA18B0C}" srcOrd="0" destOrd="0" presId="urn:microsoft.com/office/officeart/2005/8/layout/vList2"/>
    <dgm:cxn modelId="{86CEA3FA-C531-41D4-8018-B9712ABC4984}" type="presOf" srcId="{48E6C7AF-C24B-4F34-AA79-0E3BEE80416B}" destId="{709A673F-C2B8-4FC6-8B9B-A69354E399D3}" srcOrd="0" destOrd="0" presId="urn:microsoft.com/office/officeart/2005/8/layout/vList2"/>
    <dgm:cxn modelId="{87F625FC-987A-456C-85CE-AD2533A2A1AD}" type="presOf" srcId="{CAF4279E-FC6C-408B-9400-3A9005415611}" destId="{891DC33F-F550-4CE5-91A4-62BB4C29B2C0}" srcOrd="0" destOrd="0" presId="urn:microsoft.com/office/officeart/2005/8/layout/vList2"/>
    <dgm:cxn modelId="{808E6C74-760E-4B69-9D0A-AF18515F5BAC}" type="presParOf" srcId="{2B73F737-7167-40F0-85E0-74B6557B0479}" destId="{B3B94EB5-C4B0-4B80-9547-FA5AA784A9CC}" srcOrd="0" destOrd="0" presId="urn:microsoft.com/office/officeart/2005/8/layout/vList2"/>
    <dgm:cxn modelId="{D7A83376-6FA5-488B-A85B-C5C1A807FC3E}" type="presParOf" srcId="{2B73F737-7167-40F0-85E0-74B6557B0479}" destId="{3F57F46D-69A9-47EE-8118-C1D6A5DFE916}" srcOrd="1" destOrd="0" presId="urn:microsoft.com/office/officeart/2005/8/layout/vList2"/>
    <dgm:cxn modelId="{7AB60F7F-C9B3-4294-B73E-2CC2326E3CE3}" type="presParOf" srcId="{2B73F737-7167-40F0-85E0-74B6557B0479}" destId="{709A673F-C2B8-4FC6-8B9B-A69354E399D3}" srcOrd="2" destOrd="0" presId="urn:microsoft.com/office/officeart/2005/8/layout/vList2"/>
    <dgm:cxn modelId="{86980CE7-D2C8-47EF-AAD7-B0F1E6AB1998}" type="presParOf" srcId="{2B73F737-7167-40F0-85E0-74B6557B0479}" destId="{0C98F892-497A-4E2D-8A3A-A77C74995C32}" srcOrd="3" destOrd="0" presId="urn:microsoft.com/office/officeart/2005/8/layout/vList2"/>
    <dgm:cxn modelId="{DF43B446-8910-472B-B180-74973C8AE4DB}" type="presParOf" srcId="{2B73F737-7167-40F0-85E0-74B6557B0479}" destId="{891DC33F-F550-4CE5-91A4-62BB4C29B2C0}" srcOrd="4" destOrd="0" presId="urn:microsoft.com/office/officeart/2005/8/layout/vList2"/>
    <dgm:cxn modelId="{F09540FC-B4E1-4975-9001-6D251935D817}" type="presParOf" srcId="{2B73F737-7167-40F0-85E0-74B6557B0479}" destId="{2645E1AB-5CF7-4BAA-8895-3CB2EA3B9C85}" srcOrd="5" destOrd="0" presId="urn:microsoft.com/office/officeart/2005/8/layout/vList2"/>
    <dgm:cxn modelId="{D283C8A5-06D6-4D10-8240-DA933B480639}" type="presParOf" srcId="{2B73F737-7167-40F0-85E0-74B6557B0479}" destId="{5D04EE9F-B2A7-41BA-901D-5886A772E612}" srcOrd="6" destOrd="0" presId="urn:microsoft.com/office/officeart/2005/8/layout/vList2"/>
    <dgm:cxn modelId="{B7E6BD24-4BCC-4B3F-B9AC-7FB0BC47C332}" type="presParOf" srcId="{2B73F737-7167-40F0-85E0-74B6557B0479}" destId="{E053DBCF-98B1-4873-BE7F-F99DA9106D8B}" srcOrd="7" destOrd="0" presId="urn:microsoft.com/office/officeart/2005/8/layout/vList2"/>
    <dgm:cxn modelId="{0C322A1E-3879-43C2-B5C2-3C92E9F7DED7}" type="presParOf" srcId="{2B73F737-7167-40F0-85E0-74B6557B0479}" destId="{BC725A92-6A68-4FF2-AD76-E4A60BA18B0C}" srcOrd="8" destOrd="0" presId="urn:microsoft.com/office/officeart/2005/8/layout/vList2"/>
    <dgm:cxn modelId="{22CB3158-73FB-411C-B9B6-D9E2F1F8DA47}" type="presParOf" srcId="{2B73F737-7167-40F0-85E0-74B6557B0479}" destId="{28AA5071-A044-48D6-89C5-78F37E26B367}" srcOrd="9" destOrd="0" presId="urn:microsoft.com/office/officeart/2005/8/layout/vList2"/>
    <dgm:cxn modelId="{19787D23-034C-42CF-BDDA-D3FFF4BC1B80}" type="presParOf" srcId="{2B73F737-7167-40F0-85E0-74B6557B0479}" destId="{8C1C7535-A8E1-4029-880D-C476188846E8}" srcOrd="10" destOrd="0" presId="urn:microsoft.com/office/officeart/2005/8/layout/vList2"/>
    <dgm:cxn modelId="{25B123AA-562A-4822-AA43-D679B8F6B4F5}" type="presParOf" srcId="{2B73F737-7167-40F0-85E0-74B6557B0479}" destId="{1816408F-F20B-4E5A-9741-B4C7F8F9086D}" srcOrd="11" destOrd="0" presId="urn:microsoft.com/office/officeart/2005/8/layout/vList2"/>
    <dgm:cxn modelId="{F0036DD0-CC2D-4A48-93E0-8E2E1EDA8E6B}" type="presParOf" srcId="{2B73F737-7167-40F0-85E0-74B6557B0479}" destId="{94853194-AE56-477C-96BE-A504E162322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C471D3-31A6-46D8-9A4E-DBA69E14D00B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CAAFA46-ADC5-47CA-B50F-85A2FF28D708}">
      <dgm:prSet/>
      <dgm:spPr/>
      <dgm:t>
        <a:bodyPr/>
        <a:lstStyle/>
        <a:p>
          <a:r>
            <a:rPr lang="en-US" dirty="0" err="1"/>
            <a:t>tlt</a:t>
          </a:r>
          <a:r>
            <a:rPr lang="en-US" dirty="0"/>
            <a:t>      20+ Year Treasury bond ETF</a:t>
          </a:r>
        </a:p>
      </dgm:t>
    </dgm:pt>
    <dgm:pt modelId="{473D6A17-C0DE-4AEC-AE83-3086A78CA600}" type="parTrans" cxnId="{933E4A81-DB07-4435-ABA0-7C3A21E41219}">
      <dgm:prSet/>
      <dgm:spPr/>
      <dgm:t>
        <a:bodyPr/>
        <a:lstStyle/>
        <a:p>
          <a:endParaRPr lang="en-US"/>
        </a:p>
      </dgm:t>
    </dgm:pt>
    <dgm:pt modelId="{88E26D88-972D-4BB8-B5D8-61660F43D4BE}" type="sibTrans" cxnId="{933E4A81-DB07-4435-ABA0-7C3A21E41219}">
      <dgm:prSet/>
      <dgm:spPr/>
      <dgm:t>
        <a:bodyPr/>
        <a:lstStyle/>
        <a:p>
          <a:endParaRPr lang="en-US"/>
        </a:p>
      </dgm:t>
    </dgm:pt>
    <dgm:pt modelId="{01910F5A-34FE-47EC-A618-50440130CF65}">
      <dgm:prSet/>
      <dgm:spPr/>
      <dgm:t>
        <a:bodyPr/>
        <a:lstStyle/>
        <a:p>
          <a:r>
            <a:rPr lang="en-US" dirty="0"/>
            <a:t>shy    1-3 Year Treasury bond ETF</a:t>
          </a:r>
        </a:p>
      </dgm:t>
    </dgm:pt>
    <dgm:pt modelId="{DAFD0301-11C9-4B9C-B1FF-8DEFBD3470AA}" type="parTrans" cxnId="{B45D7AE1-D380-4B8C-9541-B4752FB226ED}">
      <dgm:prSet/>
      <dgm:spPr/>
      <dgm:t>
        <a:bodyPr/>
        <a:lstStyle/>
        <a:p>
          <a:endParaRPr lang="en-US"/>
        </a:p>
      </dgm:t>
    </dgm:pt>
    <dgm:pt modelId="{1E30A181-2DB7-4A6F-B77D-7938F8485025}" type="sibTrans" cxnId="{B45D7AE1-D380-4B8C-9541-B4752FB226ED}">
      <dgm:prSet/>
      <dgm:spPr/>
      <dgm:t>
        <a:bodyPr/>
        <a:lstStyle/>
        <a:p>
          <a:endParaRPr lang="en-US"/>
        </a:p>
      </dgm:t>
    </dgm:pt>
    <dgm:pt modelId="{010BE732-74E4-4A77-BCAF-1C7255D8C000}">
      <dgm:prSet/>
      <dgm:spPr/>
      <dgm:t>
        <a:bodyPr/>
        <a:lstStyle/>
        <a:p>
          <a:r>
            <a:rPr lang="en-US" dirty="0" err="1"/>
            <a:t>gld</a:t>
          </a:r>
          <a:r>
            <a:rPr lang="en-US" dirty="0"/>
            <a:t>     Gold ETF</a:t>
          </a:r>
        </a:p>
      </dgm:t>
    </dgm:pt>
    <dgm:pt modelId="{5658652A-A99B-4D3D-BF9B-6A61A0378D37}" type="parTrans" cxnId="{BD5B73B4-043F-4CD2-A05C-3A636F71F25A}">
      <dgm:prSet/>
      <dgm:spPr/>
      <dgm:t>
        <a:bodyPr/>
        <a:lstStyle/>
        <a:p>
          <a:endParaRPr lang="en-US"/>
        </a:p>
      </dgm:t>
    </dgm:pt>
    <dgm:pt modelId="{B86E9244-E3CF-4557-9663-1439A8495307}" type="sibTrans" cxnId="{BD5B73B4-043F-4CD2-A05C-3A636F71F25A}">
      <dgm:prSet/>
      <dgm:spPr/>
      <dgm:t>
        <a:bodyPr/>
        <a:lstStyle/>
        <a:p>
          <a:endParaRPr lang="en-US"/>
        </a:p>
      </dgm:t>
    </dgm:pt>
    <dgm:pt modelId="{582015B0-75BF-405D-BA68-7A609A4920DE}" type="pres">
      <dgm:prSet presAssocID="{69C471D3-31A6-46D8-9A4E-DBA69E14D00B}" presName="linear" presStyleCnt="0">
        <dgm:presLayoutVars>
          <dgm:animLvl val="lvl"/>
          <dgm:resizeHandles val="exact"/>
        </dgm:presLayoutVars>
      </dgm:prSet>
      <dgm:spPr/>
    </dgm:pt>
    <dgm:pt modelId="{8F1A6DA2-270C-4637-B600-43AC5107FD46}" type="pres">
      <dgm:prSet presAssocID="{3CAAFA46-ADC5-47CA-B50F-85A2FF28D708}" presName="parentText" presStyleLbl="node1" presStyleIdx="0" presStyleCnt="3" custScaleX="98887" custScaleY="90861">
        <dgm:presLayoutVars>
          <dgm:chMax val="0"/>
          <dgm:bulletEnabled val="1"/>
        </dgm:presLayoutVars>
      </dgm:prSet>
      <dgm:spPr/>
    </dgm:pt>
    <dgm:pt modelId="{FE50D0BF-583F-4C01-9C4C-F24AE765F3EE}" type="pres">
      <dgm:prSet presAssocID="{88E26D88-972D-4BB8-B5D8-61660F43D4BE}" presName="spacer" presStyleCnt="0"/>
      <dgm:spPr/>
    </dgm:pt>
    <dgm:pt modelId="{7B13DB7F-77D9-4C51-8EF8-B8C1D38D54AE}" type="pres">
      <dgm:prSet presAssocID="{01910F5A-34FE-47EC-A618-50440130CF6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6C17ACA-22A9-4170-A5C2-CB058D8E88D6}" type="pres">
      <dgm:prSet presAssocID="{1E30A181-2DB7-4A6F-B77D-7938F8485025}" presName="spacer" presStyleCnt="0"/>
      <dgm:spPr/>
    </dgm:pt>
    <dgm:pt modelId="{6E192173-EF2D-4BCD-BCBB-C33850EFDC89}" type="pres">
      <dgm:prSet presAssocID="{010BE732-74E4-4A77-BCAF-1C7255D8C00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B6C490F-A239-40B6-B736-5D9C0E7EA2FE}" type="presOf" srcId="{3CAAFA46-ADC5-47CA-B50F-85A2FF28D708}" destId="{8F1A6DA2-270C-4637-B600-43AC5107FD46}" srcOrd="0" destOrd="0" presId="urn:microsoft.com/office/officeart/2005/8/layout/vList2"/>
    <dgm:cxn modelId="{4F008751-EBA8-4A81-AF15-04143E0F46D7}" type="presOf" srcId="{69C471D3-31A6-46D8-9A4E-DBA69E14D00B}" destId="{582015B0-75BF-405D-BA68-7A609A4920DE}" srcOrd="0" destOrd="0" presId="urn:microsoft.com/office/officeart/2005/8/layout/vList2"/>
    <dgm:cxn modelId="{933E4A81-DB07-4435-ABA0-7C3A21E41219}" srcId="{69C471D3-31A6-46D8-9A4E-DBA69E14D00B}" destId="{3CAAFA46-ADC5-47CA-B50F-85A2FF28D708}" srcOrd="0" destOrd="0" parTransId="{473D6A17-C0DE-4AEC-AE83-3086A78CA600}" sibTransId="{88E26D88-972D-4BB8-B5D8-61660F43D4BE}"/>
    <dgm:cxn modelId="{F9E1CFAC-1E8C-4F51-9115-347E6F4407D6}" type="presOf" srcId="{010BE732-74E4-4A77-BCAF-1C7255D8C000}" destId="{6E192173-EF2D-4BCD-BCBB-C33850EFDC89}" srcOrd="0" destOrd="0" presId="urn:microsoft.com/office/officeart/2005/8/layout/vList2"/>
    <dgm:cxn modelId="{BD5B73B4-043F-4CD2-A05C-3A636F71F25A}" srcId="{69C471D3-31A6-46D8-9A4E-DBA69E14D00B}" destId="{010BE732-74E4-4A77-BCAF-1C7255D8C000}" srcOrd="2" destOrd="0" parTransId="{5658652A-A99B-4D3D-BF9B-6A61A0378D37}" sibTransId="{B86E9244-E3CF-4557-9663-1439A8495307}"/>
    <dgm:cxn modelId="{B45D7AE1-D380-4B8C-9541-B4752FB226ED}" srcId="{69C471D3-31A6-46D8-9A4E-DBA69E14D00B}" destId="{01910F5A-34FE-47EC-A618-50440130CF65}" srcOrd="1" destOrd="0" parTransId="{DAFD0301-11C9-4B9C-B1FF-8DEFBD3470AA}" sibTransId="{1E30A181-2DB7-4A6F-B77D-7938F8485025}"/>
    <dgm:cxn modelId="{924C30F9-4468-4308-9B7A-45D3C14A99A8}" type="presOf" srcId="{01910F5A-34FE-47EC-A618-50440130CF65}" destId="{7B13DB7F-77D9-4C51-8EF8-B8C1D38D54AE}" srcOrd="0" destOrd="0" presId="urn:microsoft.com/office/officeart/2005/8/layout/vList2"/>
    <dgm:cxn modelId="{A48783E6-0DAB-42EC-B364-EC68A02AFD88}" type="presParOf" srcId="{582015B0-75BF-405D-BA68-7A609A4920DE}" destId="{8F1A6DA2-270C-4637-B600-43AC5107FD46}" srcOrd="0" destOrd="0" presId="urn:microsoft.com/office/officeart/2005/8/layout/vList2"/>
    <dgm:cxn modelId="{F221C5B0-2009-4ED4-BAAF-763E2A085561}" type="presParOf" srcId="{582015B0-75BF-405D-BA68-7A609A4920DE}" destId="{FE50D0BF-583F-4C01-9C4C-F24AE765F3EE}" srcOrd="1" destOrd="0" presId="urn:microsoft.com/office/officeart/2005/8/layout/vList2"/>
    <dgm:cxn modelId="{C168F31D-F981-407A-BC6A-CE3BF7D96DDE}" type="presParOf" srcId="{582015B0-75BF-405D-BA68-7A609A4920DE}" destId="{7B13DB7F-77D9-4C51-8EF8-B8C1D38D54AE}" srcOrd="2" destOrd="0" presId="urn:microsoft.com/office/officeart/2005/8/layout/vList2"/>
    <dgm:cxn modelId="{B0135FDD-9412-4FC9-A4B7-9486D7EFD940}" type="presParOf" srcId="{582015B0-75BF-405D-BA68-7A609A4920DE}" destId="{36C17ACA-22A9-4170-A5C2-CB058D8E88D6}" srcOrd="3" destOrd="0" presId="urn:microsoft.com/office/officeart/2005/8/layout/vList2"/>
    <dgm:cxn modelId="{0369D6F4-5867-4AA9-BB3B-C39B372D7175}" type="presParOf" srcId="{582015B0-75BF-405D-BA68-7A609A4920DE}" destId="{6E192173-EF2D-4BCD-BCBB-C33850EFDC8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94EB5-C4B0-4B80-9547-FA5AA784A9CC}">
      <dsp:nvSpPr>
        <dsp:cNvPr id="0" name=""/>
        <dsp:cNvSpPr/>
      </dsp:nvSpPr>
      <dsp:spPr>
        <a:xfrm>
          <a:off x="0" y="107594"/>
          <a:ext cx="7433954" cy="59724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 dirty="0"/>
            <a:t>WARP™ &gt; 0 </a:t>
          </a:r>
          <a:endParaRPr lang="en-US" sz="2400" kern="1200" dirty="0"/>
        </a:p>
      </dsp:txBody>
      <dsp:txXfrm>
        <a:off x="29155" y="136749"/>
        <a:ext cx="7375644" cy="538938"/>
      </dsp:txXfrm>
    </dsp:sp>
    <dsp:sp modelId="{709A673F-C2B8-4FC6-8B9B-A69354E399D3}">
      <dsp:nvSpPr>
        <dsp:cNvPr id="0" name=""/>
        <dsp:cNvSpPr/>
      </dsp:nvSpPr>
      <dsp:spPr>
        <a:xfrm>
          <a:off x="0" y="748043"/>
          <a:ext cx="7433954" cy="597248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ASSET IS IMPROVING YOUR PORTFOLIO BY INCREASING: </a:t>
          </a:r>
          <a:endParaRPr lang="en-US" sz="1500" kern="1200" dirty="0"/>
        </a:p>
      </dsp:txBody>
      <dsp:txXfrm>
        <a:off x="29155" y="777198"/>
        <a:ext cx="7375644" cy="538938"/>
      </dsp:txXfrm>
    </dsp:sp>
    <dsp:sp modelId="{891DC33F-F550-4CE5-91A4-62BB4C29B2C0}">
      <dsp:nvSpPr>
        <dsp:cNvPr id="0" name=""/>
        <dsp:cNvSpPr/>
      </dsp:nvSpPr>
      <dsp:spPr>
        <a:xfrm>
          <a:off x="0" y="1388491"/>
          <a:ext cx="7433954" cy="597248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            1. Return to Downside Volatility; </a:t>
          </a:r>
          <a:endParaRPr lang="en-US" sz="1500" kern="1200" dirty="0"/>
        </a:p>
      </dsp:txBody>
      <dsp:txXfrm>
        <a:off x="29155" y="1417646"/>
        <a:ext cx="7375644" cy="538938"/>
      </dsp:txXfrm>
    </dsp:sp>
    <dsp:sp modelId="{5D04EE9F-B2A7-41BA-901D-5886A772E612}">
      <dsp:nvSpPr>
        <dsp:cNvPr id="0" name=""/>
        <dsp:cNvSpPr/>
      </dsp:nvSpPr>
      <dsp:spPr>
        <a:xfrm>
          <a:off x="0" y="2028940"/>
          <a:ext cx="7433954" cy="597248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            2. Return to MAX Drawdown; </a:t>
          </a:r>
          <a:endParaRPr lang="en-US" sz="1500" kern="1200" dirty="0"/>
        </a:p>
      </dsp:txBody>
      <dsp:txXfrm>
        <a:off x="29155" y="2058095"/>
        <a:ext cx="7375644" cy="538938"/>
      </dsp:txXfrm>
    </dsp:sp>
    <dsp:sp modelId="{BC725A92-6A68-4FF2-AD76-E4A60BA18B0C}">
      <dsp:nvSpPr>
        <dsp:cNvPr id="0" name=""/>
        <dsp:cNvSpPr/>
      </dsp:nvSpPr>
      <dsp:spPr>
        <a:xfrm>
          <a:off x="0" y="2669388"/>
          <a:ext cx="7433954" cy="597248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            3. Or BOTH. </a:t>
          </a:r>
          <a:endParaRPr lang="en-US" sz="1500" kern="1200" dirty="0"/>
        </a:p>
      </dsp:txBody>
      <dsp:txXfrm>
        <a:off x="29155" y="2698543"/>
        <a:ext cx="7375644" cy="538938"/>
      </dsp:txXfrm>
    </dsp:sp>
    <dsp:sp modelId="{8C1C7535-A8E1-4029-880D-C476188846E8}">
      <dsp:nvSpPr>
        <dsp:cNvPr id="0" name=""/>
        <dsp:cNvSpPr/>
      </dsp:nvSpPr>
      <dsp:spPr>
        <a:xfrm>
          <a:off x="0" y="3309837"/>
          <a:ext cx="7433954" cy="597248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 dirty="0"/>
            <a:t>WARP™ &lt; 0 </a:t>
          </a:r>
          <a:endParaRPr lang="en-US" sz="2400" kern="1200" dirty="0"/>
        </a:p>
      </dsp:txBody>
      <dsp:txXfrm>
        <a:off x="29155" y="3338992"/>
        <a:ext cx="7375644" cy="538938"/>
      </dsp:txXfrm>
    </dsp:sp>
    <dsp:sp modelId="{94853194-AE56-477C-96BE-A504E1623224}">
      <dsp:nvSpPr>
        <dsp:cNvPr id="0" name=""/>
        <dsp:cNvSpPr/>
      </dsp:nvSpPr>
      <dsp:spPr>
        <a:xfrm>
          <a:off x="0" y="3950285"/>
          <a:ext cx="7433954" cy="59724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ASSET HURTS YOUR PORTFOLIO BY REPLICATING EXISTING EXPOSURES AND/OR INCREASING DRAWDOWNS AND VOLATILITY.</a:t>
          </a:r>
          <a:endParaRPr lang="en-US" sz="1500" kern="1200" dirty="0"/>
        </a:p>
      </dsp:txBody>
      <dsp:txXfrm>
        <a:off x="29155" y="3979440"/>
        <a:ext cx="7375644" cy="5389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A6DA2-270C-4637-B600-43AC5107FD46}">
      <dsp:nvSpPr>
        <dsp:cNvPr id="0" name=""/>
        <dsp:cNvSpPr/>
      </dsp:nvSpPr>
      <dsp:spPr>
        <a:xfrm>
          <a:off x="43285" y="33671"/>
          <a:ext cx="7691609" cy="166264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 err="1"/>
            <a:t>tlt</a:t>
          </a:r>
          <a:r>
            <a:rPr lang="en-US" sz="4200" kern="1200" dirty="0"/>
            <a:t>      20+ Year Treasury bond ETF</a:t>
          </a:r>
        </a:p>
      </dsp:txBody>
      <dsp:txXfrm>
        <a:off x="124449" y="114835"/>
        <a:ext cx="7529281" cy="1500319"/>
      </dsp:txXfrm>
    </dsp:sp>
    <dsp:sp modelId="{7B13DB7F-77D9-4C51-8EF8-B8C1D38D54AE}">
      <dsp:nvSpPr>
        <dsp:cNvPr id="0" name=""/>
        <dsp:cNvSpPr/>
      </dsp:nvSpPr>
      <dsp:spPr>
        <a:xfrm>
          <a:off x="0" y="1828798"/>
          <a:ext cx="7778181" cy="182988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shy    1-3 Year Treasury bond ETF</a:t>
          </a:r>
        </a:p>
      </dsp:txBody>
      <dsp:txXfrm>
        <a:off x="89327" y="1918125"/>
        <a:ext cx="7599527" cy="1651226"/>
      </dsp:txXfrm>
    </dsp:sp>
    <dsp:sp modelId="{6E192173-EF2D-4BCD-BCBB-C33850EFDC89}">
      <dsp:nvSpPr>
        <dsp:cNvPr id="0" name=""/>
        <dsp:cNvSpPr/>
      </dsp:nvSpPr>
      <dsp:spPr>
        <a:xfrm>
          <a:off x="0" y="3791158"/>
          <a:ext cx="7778181" cy="182988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 err="1"/>
            <a:t>gld</a:t>
          </a:r>
          <a:r>
            <a:rPr lang="en-US" sz="4200" kern="1200" dirty="0"/>
            <a:t>     Gold ETF</a:t>
          </a:r>
        </a:p>
      </dsp:txBody>
      <dsp:txXfrm>
        <a:off x="89327" y="3880485"/>
        <a:ext cx="7599527" cy="1651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420E-8F6A-4176-9AA8-D60D03061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DFBB9-C668-47C4-B43C-2D66F29A7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0C1DF-1EF8-4007-B3EC-4D0EA3D4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8101D-5454-4FF8-B991-AE8AC4DD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2377E-FB41-467D-A4C9-B96F349C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7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8DBB1-337C-45EF-84ED-FECC9ADF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A9359-7B00-4C06-9AF5-B5E4EA98A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B7C29-3A77-4BDB-A245-CEEE2506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34A6B-3FB9-444B-8482-F5D6D1E5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78A7E-478C-4CFF-B506-69657B9E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9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9C7C86-B09E-499D-97F0-093396467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8A46D-2394-480D-97B0-E3B77924F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DAACE-E2C5-40EF-B541-5D2823A0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919AF-5A73-4246-B179-4EE82345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453EB-1F60-4EB7-ABC0-5F2AE9EA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7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20E3-97D1-49FD-B643-14E9D859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79-64CE-4E0D-8D02-55270501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AA3D0-9042-492B-9104-05CC45DA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BCCD8-EBD1-45F1-93DB-8BF80398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1D949-2E1A-45FF-8F37-DCD6892D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20E3-B5AC-4FAE-BDA8-E7BAB6580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EE43B-431D-4638-87EE-50EB31BE5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77A8-24F9-42BF-A29B-38AED44C5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DFCEE-EFEE-49DC-B7B6-AA639A81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39DB7-F167-425C-AAD8-F874C08A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5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4287-C08F-4B16-8CDA-4AFA9EAA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76CAB-845C-4C40-A2D4-48F67EA50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9B655-D5E8-4501-82A1-8C44EC56E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703BC-D3CD-4ED0-BC94-A6C1C05D6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1CFCB-C47D-4027-BC4E-78BE2374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C180D-1043-45FE-AE13-7AEFEE7B0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2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E43D-02A3-478A-A37A-98142AA9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2E375-6FC4-4FD9-B0F9-22728926E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DB2B4-219A-484E-992B-797FB0271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53635-B1D5-4ECD-878B-253E2F0E7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0716FA-7B31-40D6-A61E-C04377720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5CA37-CF47-494B-AA1D-FAE96A86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E3E7D-BACE-406B-9058-10D011C6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33E938-72FB-4CEB-A047-A125369C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5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5C91-0E26-46E1-9C9D-3CD10512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8E3F44-59B4-40C4-9A46-7FBC0546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BB970-B47E-4B70-975B-970B8C8E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00889-90FB-450D-9746-7EDF1575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8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8974D6-2AE6-449A-B83E-55E94210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FD04E-833E-47C0-A7E9-A1491399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AAB53-078E-44C5-A7B8-2E31443F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8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FDDF-F18D-411F-9289-2B082C5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65AA5-E805-4283-873E-6BE8755D5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7A051-96E6-45BD-84C8-714E9EAC2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4A52F-2782-4DC5-B480-78F33C392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D5590-E85A-41A6-BDCC-963B0A46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12D8E-4450-4891-8440-19602ADA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2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D26B-872F-4927-99E4-A0C5D18D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4E5D0-F5AD-4335-BC8E-3B3F6AAA5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7DDFF-500C-403F-BD37-14B4F5FF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9ABA9-0B1E-40C0-B203-0C86CD19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DF8CF-9EBE-4417-AB07-D892142B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31DC1-8790-43CD-9615-2FDC6C32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0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4F47F-A58C-43AA-BAB0-102AAB21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8EE8-BC2B-4926-8C5A-28A8FB490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7ED0A-3680-4910-BF96-C6F26B109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DA402-6969-4C78-B33F-EE0317E39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60F64-D438-459B-9CEE-DCFBDD434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6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00DB8-FAC5-4151-9E14-62204241D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Portfolio Diversifier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1B5F8-E6A9-4569-82BF-E140452A7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3596" y="4921205"/>
            <a:ext cx="8377348" cy="1188925"/>
          </a:xfrm>
        </p:spPr>
        <p:txBody>
          <a:bodyPr>
            <a:normAutofit/>
          </a:bodyPr>
          <a:lstStyle/>
          <a:p>
            <a:pPr algn="l"/>
            <a:endParaRPr lang="en-US" sz="1700" dirty="0">
              <a:solidFill>
                <a:srgbClr val="FFFFFF"/>
              </a:solidFill>
            </a:endParaRPr>
          </a:p>
          <a:p>
            <a:pPr algn="l"/>
            <a:endParaRPr lang="en-US" sz="1700" dirty="0">
              <a:solidFill>
                <a:srgbClr val="FFFFFF"/>
              </a:solidFill>
            </a:endParaRPr>
          </a:p>
          <a:p>
            <a:pPr algn="l"/>
            <a:r>
              <a:rPr lang="en-US" dirty="0">
                <a:solidFill>
                  <a:srgbClr val="FFFFFF"/>
                </a:solidFill>
              </a:rPr>
              <a:t>Sangram Singh, George Kraft, Rodrigo Monge, Dylan </a:t>
            </a:r>
            <a:r>
              <a:rPr lang="en-US" dirty="0" err="1">
                <a:solidFill>
                  <a:srgbClr val="FFFFFF"/>
                </a:solidFill>
              </a:rPr>
              <a:t>Bowsky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882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61112B1-22AF-4B41-B736-AA86970B5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76" y="3092706"/>
            <a:ext cx="3384000" cy="384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count         500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mean         1.55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std              0.37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min             0.69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25%            1.29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50%            1.51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75%            1.76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max            </a:t>
            </a:r>
            <a:r>
              <a:rPr lang="en-US" altLang="en-US" sz="2000" dirty="0">
                <a:solidFill>
                  <a:schemeClr val="bg1">
                    <a:alpha val="60000"/>
                  </a:schemeClr>
                </a:solidFill>
              </a:rPr>
              <a:t>2.95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95% </a:t>
            </a:r>
            <a:r>
              <a:rPr lang="en-US" altLang="en-US" sz="2000" dirty="0">
                <a:solidFill>
                  <a:schemeClr val="bg1">
                    <a:alpha val="60000"/>
                  </a:schemeClr>
                </a:solidFill>
              </a:rPr>
              <a:t>CI -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Lower        0.91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Upper        2.41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7234067-148F-46BF-B20A-0A6B397C0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313" y="5205432"/>
            <a:ext cx="6959450" cy="12618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There is a 95% chance that an initial investment of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$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10,000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in the portfolio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var(--jp-code-font-family)"/>
              </a:rPr>
              <a:t>Returns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$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9071.96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</a:t>
            </a:r>
            <a:r>
              <a:rPr lang="en-US" altLang="en-US" sz="2400" dirty="0">
                <a:latin typeface="var(--jp-code-font-family)"/>
              </a:rPr>
              <a:t>to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$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24128.53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768CFA-28A3-440C-93CA-254317782DC8}"/>
              </a:ext>
            </a:extLst>
          </p:cNvPr>
          <p:cNvSpPr txBox="1"/>
          <p:nvPr/>
        </p:nvSpPr>
        <p:spPr>
          <a:xfrm>
            <a:off x="4591980" y="132416"/>
            <a:ext cx="7869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Portfolio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consisting of 20% </a:t>
            </a:r>
          </a:p>
          <a:p>
            <a:r>
              <a:rPr lang="en-US" sz="3200" dirty="0"/>
              <a:t>and 48% spy (stock) and 32% </a:t>
            </a:r>
            <a:r>
              <a:rPr lang="en-US" sz="3200" dirty="0" err="1"/>
              <a:t>ier</a:t>
            </a:r>
            <a:r>
              <a:rPr lang="en-US" sz="3200" dirty="0"/>
              <a:t> (bond)</a:t>
            </a:r>
          </a:p>
          <a:p>
            <a:r>
              <a:rPr lang="en-US" sz="3200" dirty="0"/>
              <a:t>Monte Carlo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4EED0D-9507-4CCE-A73A-7655C1BECB4A}"/>
              </a:ext>
            </a:extLst>
          </p:cNvPr>
          <p:cNvSpPr txBox="1"/>
          <p:nvPr/>
        </p:nvSpPr>
        <p:spPr>
          <a:xfrm>
            <a:off x="2084225" y="141007"/>
            <a:ext cx="7869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Forecasting of</a:t>
            </a:r>
          </a:p>
          <a:p>
            <a:r>
              <a:rPr lang="en-US" sz="3200" dirty="0" err="1">
                <a:solidFill>
                  <a:schemeClr val="bg1"/>
                </a:solidFill>
              </a:rPr>
              <a:t>tlt</a:t>
            </a:r>
            <a:r>
              <a:rPr lang="en-US" sz="3200" dirty="0">
                <a:solidFill>
                  <a:schemeClr val="bg1"/>
                </a:solidFill>
              </a:rPr>
              <a:t> (diversifier) 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          using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E049023-302E-4D1D-8B51-C2F6AF4E7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199" y="1906637"/>
            <a:ext cx="8310563" cy="302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97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614BD8C-4614-4648-B67A-2CB7D22C5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89" y="1381760"/>
            <a:ext cx="9798711" cy="554644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000B72E-D0CF-4EA8-9AB8-F1F20F0E79D0}"/>
              </a:ext>
            </a:extLst>
          </p:cNvPr>
          <p:cNvSpPr txBox="1">
            <a:spLocks/>
          </p:cNvSpPr>
          <p:nvPr/>
        </p:nvSpPr>
        <p:spPr>
          <a:xfrm>
            <a:off x="1856509" y="169808"/>
            <a:ext cx="9144000" cy="757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b="1" dirty="0">
                <a:solidFill>
                  <a:schemeClr val="bg1"/>
                </a:solidFill>
              </a:rPr>
              <a:t>Identifying Target Customers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100" dirty="0">
                <a:solidFill>
                  <a:schemeClr val="bg1"/>
                </a:solidFill>
              </a:rPr>
              <a:t>San Francisco Neighborhoods by Income and Population</a:t>
            </a:r>
            <a:endParaRPr lang="en-US" sz="5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486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88A6A9-4597-4E01-9864-67EEE1A2003A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UI Flow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88D4895-430B-4280-80C9-7E9841F3B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07" y="271263"/>
            <a:ext cx="7307138" cy="6315474"/>
          </a:xfrm>
          <a:prstGeom prst="rect">
            <a:avLst/>
          </a:prstGeom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5C1FA715-5FFC-42DF-8ADD-64D5E07CE0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97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F2584D-F505-4BEE-989E-AAB989B78ACE}"/>
              </a:ext>
            </a:extLst>
          </p:cNvPr>
          <p:cNvSpPr txBox="1"/>
          <p:nvPr/>
        </p:nvSpPr>
        <p:spPr>
          <a:xfrm>
            <a:off x="1944303" y="548640"/>
            <a:ext cx="59580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Application UI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163989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F2584D-F505-4BEE-989E-AAB989B78ACE}"/>
              </a:ext>
            </a:extLst>
          </p:cNvPr>
          <p:cNvSpPr txBox="1"/>
          <p:nvPr/>
        </p:nvSpPr>
        <p:spPr>
          <a:xfrm>
            <a:off x="362010" y="178256"/>
            <a:ext cx="59580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Visualize Output through Dash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DDF1D0D7-0A9D-4879-BB05-812C2C152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6" y="921594"/>
            <a:ext cx="9314665" cy="593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37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3052D-62DC-4DD5-B832-65A440BC6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Dash next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1F640-8F15-42AB-BE29-869F4A425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alpha val="60000"/>
                  </a:schemeClr>
                </a:solidFill>
              </a:rPr>
              <a:t>Launching full web application</a:t>
            </a:r>
          </a:p>
          <a:p>
            <a:r>
              <a:rPr lang="en-US" sz="3200" dirty="0">
                <a:solidFill>
                  <a:schemeClr val="bg1">
                    <a:alpha val="60000"/>
                  </a:schemeClr>
                </a:solidFill>
              </a:rPr>
              <a:t>Integrating questions from our questionary</a:t>
            </a:r>
          </a:p>
          <a:p>
            <a:r>
              <a:rPr lang="en-US" sz="3200" dirty="0">
                <a:solidFill>
                  <a:schemeClr val="bg1">
                    <a:alpha val="60000"/>
                  </a:schemeClr>
                </a:solidFill>
              </a:rPr>
              <a:t>Making daily updates on ratios</a:t>
            </a:r>
          </a:p>
        </p:txBody>
      </p:sp>
      <p:pic>
        <p:nvPicPr>
          <p:cNvPr id="6" name="Picture 5" descr="Stock exchange numbers">
            <a:extLst>
              <a:ext uri="{FF2B5EF4-FFF2-40B4-BE49-F238E27FC236}">
                <a16:creationId xmlns:a16="http://schemas.microsoft.com/office/drawing/2014/main" id="{22B2FCB6-3BA8-4B5D-997B-DA67E0FD1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98" r="32216" b="-1"/>
          <a:stretch/>
        </p:blipFill>
        <p:spPr>
          <a:xfrm>
            <a:off x="6948237" y="559738"/>
            <a:ext cx="2844845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26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F2584D-F505-4BEE-989E-AAB989B78ACE}"/>
              </a:ext>
            </a:extLst>
          </p:cNvPr>
          <p:cNvSpPr txBox="1"/>
          <p:nvPr/>
        </p:nvSpPr>
        <p:spPr>
          <a:xfrm>
            <a:off x="696528" y="158115"/>
            <a:ext cx="5958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Future Enhancements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F70BA40-0EE4-41ED-8C57-FADEA3B94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528" y="1253117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Release the MVP to the early adopters</a:t>
            </a:r>
          </a:p>
          <a:p>
            <a:r>
              <a:rPr lang="en-US" dirty="0">
                <a:solidFill>
                  <a:schemeClr val="bg1"/>
                </a:solidFill>
              </a:rPr>
              <a:t>Productize the MVP &amp; Make it web based</a:t>
            </a:r>
          </a:p>
          <a:p>
            <a:r>
              <a:rPr lang="en-US" dirty="0">
                <a:solidFill>
                  <a:schemeClr val="bg1"/>
                </a:solidFill>
              </a:rPr>
              <a:t>Provide Daily and Monthly Rebalancing of Portfolios</a:t>
            </a:r>
          </a:p>
          <a:p>
            <a:r>
              <a:rPr lang="en-US" dirty="0">
                <a:solidFill>
                  <a:schemeClr val="bg1"/>
                </a:solidFill>
              </a:rPr>
              <a:t>Provide Optimization of Portfolio based on tickers selected. </a:t>
            </a:r>
          </a:p>
          <a:p>
            <a:r>
              <a:rPr lang="en-US" dirty="0">
                <a:solidFill>
                  <a:schemeClr val="bg1"/>
                </a:solidFill>
              </a:rPr>
              <a:t>Flexibility with adding tickers                                                            </a:t>
            </a:r>
          </a:p>
          <a:p>
            <a:r>
              <a:rPr lang="en-US" dirty="0">
                <a:solidFill>
                  <a:schemeClr val="bg1"/>
                </a:solidFill>
              </a:rPr>
              <a:t>Add Customized Portfolios &amp; recursively add portfolios</a:t>
            </a:r>
          </a:p>
          <a:p>
            <a:r>
              <a:rPr lang="en-US" dirty="0">
                <a:solidFill>
                  <a:schemeClr val="bg1"/>
                </a:solidFill>
              </a:rPr>
              <a:t>Integrate UI with Dash</a:t>
            </a:r>
          </a:p>
          <a:p>
            <a:r>
              <a:rPr lang="en-US" dirty="0">
                <a:solidFill>
                  <a:schemeClr val="bg1"/>
                </a:solidFill>
              </a:rPr>
              <a:t>Tiered Pricing with Premium Personal &amp; Specialized Support                                            </a:t>
            </a:r>
          </a:p>
          <a:p>
            <a:r>
              <a:rPr lang="en-US" dirty="0">
                <a:solidFill>
                  <a:schemeClr val="bg1"/>
                </a:solidFill>
              </a:rPr>
              <a:t>Add options to change portfolio weights </a:t>
            </a:r>
          </a:p>
          <a:p>
            <a:r>
              <a:rPr lang="en-US" dirty="0">
                <a:solidFill>
                  <a:schemeClr val="bg1"/>
                </a:solidFill>
              </a:rPr>
              <a:t>Add Treynor, Information ratio and other diversification metrics for comparison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28842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F2584D-F505-4BEE-989E-AAB989B78ACE}"/>
              </a:ext>
            </a:extLst>
          </p:cNvPr>
          <p:cNvSpPr txBox="1"/>
          <p:nvPr/>
        </p:nvSpPr>
        <p:spPr>
          <a:xfrm>
            <a:off x="4671847" y="2501265"/>
            <a:ext cx="59580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427958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F2584D-F505-4BEE-989E-AAB989B78ACE}"/>
              </a:ext>
            </a:extLst>
          </p:cNvPr>
          <p:cNvSpPr txBox="1"/>
          <p:nvPr/>
        </p:nvSpPr>
        <p:spPr>
          <a:xfrm>
            <a:off x="696528" y="158115"/>
            <a:ext cx="5958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Technology Used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4DADBF-B8AF-4970-9612-07F9AA197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928" y="1339227"/>
            <a:ext cx="6618672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Python 3.7</a:t>
            </a:r>
          </a:p>
          <a:p>
            <a:r>
              <a:rPr lang="en-US" dirty="0">
                <a:solidFill>
                  <a:schemeClr val="bg1"/>
                </a:solidFill>
              </a:rPr>
              <a:t>Visual Studio Code				    </a:t>
            </a:r>
          </a:p>
          <a:p>
            <a:r>
              <a:rPr lang="en-US" dirty="0" err="1">
                <a:solidFill>
                  <a:schemeClr val="bg1"/>
                </a:solidFill>
              </a:rPr>
              <a:t>Jupyter</a:t>
            </a:r>
            <a:r>
              <a:rPr lang="en-US" dirty="0">
                <a:solidFill>
                  <a:schemeClr val="bg1"/>
                </a:solidFill>
              </a:rPr>
              <a:t> Lab					    </a:t>
            </a:r>
          </a:p>
          <a:p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                                                                    </a:t>
            </a:r>
          </a:p>
          <a:p>
            <a:r>
              <a:rPr lang="en-US" dirty="0" err="1">
                <a:solidFill>
                  <a:schemeClr val="bg1"/>
                </a:solidFill>
              </a:rPr>
              <a:t>Yfinance</a:t>
            </a:r>
            <a:r>
              <a:rPr lang="en-US" dirty="0">
                <a:solidFill>
                  <a:schemeClr val="bg1"/>
                </a:solidFill>
              </a:rPr>
              <a:t>       					                                              </a:t>
            </a:r>
          </a:p>
          <a:p>
            <a:r>
              <a:rPr lang="en-US" dirty="0" err="1">
                <a:solidFill>
                  <a:schemeClr val="bg1"/>
                </a:solidFill>
              </a:rPr>
              <a:t>Mapbox</a:t>
            </a:r>
            <a:r>
              <a:rPr lang="en-US" dirty="0">
                <a:solidFill>
                  <a:schemeClr val="bg1"/>
                </a:solidFill>
              </a:rPr>
              <a:t>                                                                 </a:t>
            </a:r>
          </a:p>
          <a:p>
            <a:r>
              <a:rPr lang="en-US" dirty="0">
                <a:solidFill>
                  <a:schemeClr val="bg1"/>
                </a:solidFill>
              </a:rPr>
              <a:t>Dash	                                                          </a:t>
            </a:r>
          </a:p>
          <a:p>
            <a:r>
              <a:rPr lang="en-US" dirty="0">
                <a:solidFill>
                  <a:schemeClr val="bg1"/>
                </a:solidFill>
              </a:rPr>
              <a:t>Questionary                                                         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F886F2-E06B-494F-8979-5F08D7010AE3}"/>
              </a:ext>
            </a:extLst>
          </p:cNvPr>
          <p:cNvSpPr txBox="1">
            <a:spLocks/>
          </p:cNvSpPr>
          <p:nvPr/>
        </p:nvSpPr>
        <p:spPr>
          <a:xfrm>
            <a:off x="8019667" y="133922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Pathlib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Fire </a:t>
            </a:r>
          </a:p>
          <a:p>
            <a:r>
              <a:rPr lang="en-US" dirty="0" err="1">
                <a:solidFill>
                  <a:schemeClr val="bg1"/>
                </a:solidFill>
              </a:rPr>
              <a:t>Plotly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Pandas</a:t>
            </a:r>
          </a:p>
          <a:p>
            <a:r>
              <a:rPr lang="en-US" dirty="0" err="1">
                <a:solidFill>
                  <a:schemeClr val="bg1"/>
                </a:solidFill>
              </a:rPr>
              <a:t>Yfinance</a:t>
            </a:r>
            <a:r>
              <a:rPr lang="en-US" dirty="0">
                <a:solidFill>
                  <a:schemeClr val="bg1"/>
                </a:solidFill>
              </a:rPr>
              <a:t>                                            </a:t>
            </a:r>
          </a:p>
          <a:p>
            <a:r>
              <a:rPr lang="en-US" dirty="0">
                <a:solidFill>
                  <a:schemeClr val="bg1"/>
                </a:solidFill>
              </a:rPr>
              <a:t>Matplotlib</a:t>
            </a:r>
          </a:p>
          <a:p>
            <a:r>
              <a:rPr lang="en-US" dirty="0">
                <a:solidFill>
                  <a:schemeClr val="bg1"/>
                </a:solidFill>
              </a:rPr>
              <a:t>Dash</a:t>
            </a:r>
          </a:p>
          <a:p>
            <a:r>
              <a:rPr lang="en-US" dirty="0">
                <a:solidFill>
                  <a:schemeClr val="bg1"/>
                </a:solidFill>
              </a:rPr>
              <a:t>Questionary</a:t>
            </a:r>
          </a:p>
        </p:txBody>
      </p:sp>
    </p:spTree>
    <p:extLst>
      <p:ext uri="{BB962C8B-B14F-4D97-AF65-F5344CB8AC3E}">
        <p14:creationId xmlns:p14="http://schemas.microsoft.com/office/powerpoint/2010/main" val="659539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BBF74-5278-4E14-BFC6-319F2F26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2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8DD860-2F4A-4359-BFFD-1C2729E61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Why not Sharpe?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4AA14FE6-B227-4071-B55F-387A56CED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8" y="2307398"/>
            <a:ext cx="5131088" cy="3745693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AC2769F1-649F-4A3C-9D84-B2ED328C1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65" y="2331056"/>
            <a:ext cx="5131087" cy="377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9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AD3894-1885-40D9-AA79-3799F3A0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70" y="586855"/>
            <a:ext cx="3202753" cy="50201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WARP </a:t>
            </a:r>
            <a:r>
              <a:rPr lang="en-US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Win Above Replacement/Base Portfolio </a:t>
            </a: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(courtesy Artemis Capital Management)</a:t>
            </a:r>
          </a:p>
        </p:txBody>
      </p:sp>
      <p:pic>
        <p:nvPicPr>
          <p:cNvPr id="15" name="Content Placeholder 8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A0863AEA-AFB5-4B91-B828-A79C3B010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547" y="690381"/>
            <a:ext cx="7455383" cy="537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81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B362-5A02-467D-97DB-D2C11D36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422" y="534264"/>
            <a:ext cx="6981147" cy="855150"/>
          </a:xfrm>
        </p:spPr>
        <p:txBody>
          <a:bodyPr>
            <a:normAutofit fontScale="90000"/>
          </a:bodyPr>
          <a:lstStyle/>
          <a:p>
            <a:r>
              <a:rPr lang="en-US" sz="5400" b="1" i="0" u="none" strike="noStrike" baseline="0" dirty="0">
                <a:latin typeface="Roboto Black" panose="020B0604020202020204" pitchFamily="2" charset="0"/>
              </a:rPr>
              <a:t>WARP™ IS EASY TO USE </a:t>
            </a:r>
            <a:endParaRPr lang="en-US" sz="5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19D5DE-E741-430D-97B3-65D991597C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38" r="6592"/>
          <a:stretch/>
        </p:blipFill>
        <p:spPr>
          <a:xfrm>
            <a:off x="20" y="10"/>
            <a:ext cx="4275097" cy="6857990"/>
          </a:xfrm>
          <a:prstGeom prst="rect">
            <a:avLst/>
          </a:prstGeom>
          <a:effectLst/>
        </p:spPr>
      </p:pic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977363B-2C6F-4F73-807B-C68E1690DA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622111"/>
              </p:ext>
            </p:extLst>
          </p:nvPr>
        </p:nvGraphicFramePr>
        <p:xfrm>
          <a:off x="4512624" y="1876301"/>
          <a:ext cx="7433954" cy="4655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792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458B205-1DD6-4A05-9488-4CDD3849F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31699"/>
            <a:ext cx="10817307" cy="3941529"/>
          </a:xfrm>
          <a:prstGeom prst="rect">
            <a:avLst/>
          </a:prstGeom>
        </p:spPr>
      </p:pic>
      <p:pic>
        <p:nvPicPr>
          <p:cNvPr id="4" name="Picture 3" descr="Graphical user interface, Teams&#10;&#10;Description automatically generated with medium confidence">
            <a:extLst>
              <a:ext uri="{FF2B5EF4-FFF2-40B4-BE49-F238E27FC236}">
                <a16:creationId xmlns:a16="http://schemas.microsoft.com/office/drawing/2014/main" id="{30F15EB2-9393-414D-8644-CA8580008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3429000"/>
            <a:ext cx="10817307" cy="3397301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5351F56-B990-45A3-8DBE-6D96A8FD29F9}"/>
              </a:ext>
            </a:extLst>
          </p:cNvPr>
          <p:cNvSpPr/>
          <p:nvPr/>
        </p:nvSpPr>
        <p:spPr>
          <a:xfrm>
            <a:off x="1264910" y="3004457"/>
            <a:ext cx="1080654" cy="61751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7E844B-A2B2-4391-9561-F629F8E0F563}"/>
              </a:ext>
            </a:extLst>
          </p:cNvPr>
          <p:cNvSpPr/>
          <p:nvPr/>
        </p:nvSpPr>
        <p:spPr>
          <a:xfrm>
            <a:off x="817835" y="6005861"/>
            <a:ext cx="1080654" cy="61751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0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8DDFE-A3FC-40D2-AD7F-75046874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6456" y="1303804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Diversifiers </a:t>
            </a:r>
            <a:r>
              <a:rPr lang="en-US" sz="4000" dirty="0" err="1">
                <a:solidFill>
                  <a:srgbClr val="FFFFFF"/>
                </a:solidFill>
              </a:rPr>
              <a:t>Idenitified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1B43B3-DB96-4F71-BC9C-756AEA113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322130"/>
              </p:ext>
            </p:extLst>
          </p:nvPr>
        </p:nvGraphicFramePr>
        <p:xfrm>
          <a:off x="4204269" y="511388"/>
          <a:ext cx="7778181" cy="5654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870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2F8AFDC-7499-4602-86A5-194C2EEBC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29" y="566299"/>
            <a:ext cx="11763375" cy="591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97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960E9DA2-EE69-42C9-83E7-F44642F7F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4" y="1170602"/>
            <a:ext cx="11422468" cy="5550831"/>
          </a:xfrm>
          <a:prstGeom prst="rect">
            <a:avLst/>
          </a:prstGeom>
        </p:spPr>
      </p:pic>
      <p:pic>
        <p:nvPicPr>
          <p:cNvPr id="8" name="Content Placeholder 13">
            <a:extLst>
              <a:ext uri="{FF2B5EF4-FFF2-40B4-BE49-F238E27FC236}">
                <a16:creationId xmlns:a16="http://schemas.microsoft.com/office/drawing/2014/main" id="{74BC2021-D93E-4A52-93AF-B5359A5A10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438410" y="253644"/>
            <a:ext cx="1753590" cy="213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6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F7F74C1-635B-4556-B03A-F48C00F11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9" y="677288"/>
            <a:ext cx="11276801" cy="579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59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345</Words>
  <Application>Microsoft Office PowerPoint</Application>
  <PresentationFormat>Widescreen</PresentationFormat>
  <Paragraphs>75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Roboto Black</vt:lpstr>
      <vt:lpstr>var(--jp-code-font-family)</vt:lpstr>
      <vt:lpstr>Office Theme</vt:lpstr>
      <vt:lpstr>Portfolio Diversifier</vt:lpstr>
      <vt:lpstr>Why not Sharpe?</vt:lpstr>
      <vt:lpstr>WARP      Win Above Replacement/Base Portfolio  (courtesy Artemis Capital Management)</vt:lpstr>
      <vt:lpstr>WARP™ IS EASY TO USE </vt:lpstr>
      <vt:lpstr>PowerPoint Presentation</vt:lpstr>
      <vt:lpstr>Diversifiers Idenitified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Dash next steps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Diversifier</dc:title>
  <dc:creator>Sangram Singh</dc:creator>
  <cp:lastModifiedBy>Sangram Singh</cp:lastModifiedBy>
  <cp:revision>61</cp:revision>
  <dcterms:created xsi:type="dcterms:W3CDTF">2021-08-16T22:47:22Z</dcterms:created>
  <dcterms:modified xsi:type="dcterms:W3CDTF">2021-08-21T06:58:13Z</dcterms:modified>
</cp:coreProperties>
</file>