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8" r:id="rId8"/>
    <p:sldId id="272" r:id="rId9"/>
    <p:sldId id="270" r:id="rId10"/>
    <p:sldId id="273" r:id="rId11"/>
    <p:sldId id="274" r:id="rId12"/>
    <p:sldId id="275" r:id="rId13"/>
    <p:sldId id="271" r:id="rId14"/>
    <p:sldId id="262" r:id="rId15"/>
    <p:sldId id="263" r:id="rId16"/>
    <p:sldId id="264" r:id="rId17"/>
    <p:sldId id="265" r:id="rId18"/>
    <p:sldId id="266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13ACD9E-8335-49D7-A649-870C61B57D1B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27172A5-23DF-458A-9D26-B99AC2C2B6AD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s-ES" b="1" dirty="0" smtClean="0">
                <a:solidFill>
                  <a:srgbClr val="0070C0"/>
                </a:solidFill>
              </a:rPr>
              <a:t>WMS SOAP con ESB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09600" y="3124200"/>
            <a:ext cx="8062912" cy="17526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b="1" dirty="0"/>
              <a:t>Taller de Sistemas de Información Geográficos </a:t>
            </a:r>
            <a:r>
              <a:rPr lang="es-ES" b="1" dirty="0" smtClean="0"/>
              <a:t>Empresariales 2011</a:t>
            </a:r>
          </a:p>
          <a:p>
            <a:pPr algn="ctr"/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err="1" smtClean="0"/>
              <a:t>Lins</a:t>
            </a:r>
            <a:r>
              <a:rPr lang="es-ES" b="1" dirty="0" smtClean="0"/>
              <a:t>, Facultad de Ingeniería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79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Solución Propuesta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Implementación</a:t>
            </a:r>
          </a:p>
          <a:p>
            <a:pPr lvl="1" algn="l"/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Client-wms</a:t>
            </a: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War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 que sirve una página web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Cliente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OpenLayers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Wms-rest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Expone tres servicios ESB: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rest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,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router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 y cliente SOAP</a:t>
            </a: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Wms-soap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UY" dirty="0" smtClean="0">
                <a:ln>
                  <a:solidFill>
                    <a:schemeClr val="bg2"/>
                  </a:solidFill>
                </a:ln>
              </a:rPr>
              <a:t>Expone un único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servicio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ESB: 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WmsSoap</a:t>
            </a:r>
            <a:endParaRPr lang="es-UY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n-US" dirty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Solución Propuesta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Implementación</a:t>
            </a: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Servicio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rest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:………………..</a:t>
            </a:r>
          </a:p>
          <a:p>
            <a:pPr lvl="1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Servicio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router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 :………………..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Cliente SOAP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 :………………..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S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ervicio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WmsSoap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 :………………..</a:t>
            </a:r>
            <a:endParaRPr lang="es-UY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n-US" dirty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Solución Propuesta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Resultado Final</a:t>
            </a:r>
          </a:p>
          <a:p>
            <a:pPr algn="l"/>
            <a:endParaRPr lang="es-ES" sz="2600" dirty="0">
              <a:solidFill>
                <a:schemeClr val="tx1"/>
              </a:solidFill>
            </a:endParaRP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lvl="1" algn="l"/>
            <a:endParaRPr lang="en-US" dirty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" y="2057400"/>
            <a:ext cx="8963805" cy="3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Solución Propuesta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Conclusión</a:t>
            </a:r>
            <a:endParaRPr lang="en-US" dirty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>
                <a:ln>
                  <a:solidFill>
                    <a:schemeClr val="bg2"/>
                  </a:solidFill>
                </a:ln>
              </a:rPr>
              <a:t> Conocimiento sobre las tecnologías GIS y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herramientas que permiten la integración de los sistemas de información geográfica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 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sz="2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>
                <a:ln>
                  <a:solidFill>
                    <a:schemeClr val="bg2"/>
                  </a:solidFill>
                </a:ln>
              </a:rPr>
              <a:t>Solución lograda cumple las 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expectativas</a:t>
            </a:r>
          </a:p>
          <a:p>
            <a:pPr lvl="1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Componentes distribuidos: realizando pequeños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cambios de configuración pueden extenderse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para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ser utilizados en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cualquier servidor de mapas que soporte el estándar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WMS</a:t>
            </a:r>
            <a:endParaRPr lang="es-E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Evaluación de las Tecnologías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WMS, </a:t>
            </a:r>
            <a:r>
              <a:rPr lang="es-UY" sz="2600" dirty="0">
                <a:solidFill>
                  <a:schemeClr val="tx1"/>
                </a:solidFill>
              </a:rPr>
              <a:t>Web </a:t>
            </a:r>
            <a:r>
              <a:rPr lang="es-UY" sz="2600" dirty="0" err="1">
                <a:solidFill>
                  <a:schemeClr val="tx1"/>
                </a:solidFill>
              </a:rPr>
              <a:t>Map</a:t>
            </a:r>
            <a:r>
              <a:rPr lang="es-UY" sz="2600" dirty="0">
                <a:solidFill>
                  <a:schemeClr val="tx1"/>
                </a:solidFill>
              </a:rPr>
              <a:t> </a:t>
            </a:r>
            <a:r>
              <a:rPr lang="es-UY" sz="2600" dirty="0" err="1" smtClean="0">
                <a:solidFill>
                  <a:schemeClr val="tx1"/>
                </a:solidFill>
              </a:rPr>
              <a:t>Service</a:t>
            </a:r>
            <a:endParaRPr lang="es-UY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UY" dirty="0" smtClean="0">
                <a:ln>
                  <a:solidFill>
                    <a:schemeClr val="bg2"/>
                  </a:solidFill>
                </a:ln>
              </a:rPr>
              <a:t>Define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un protocolo para obtener mapas dinámicos a partir de información geográfica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distribuida</a:t>
            </a:r>
          </a:p>
          <a:p>
            <a:pPr lvl="1" algn="l"/>
            <a:endParaRPr lang="es-UY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UY" dirty="0" smtClean="0">
                <a:ln>
                  <a:solidFill>
                    <a:schemeClr val="bg2"/>
                  </a:solidFill>
                </a:ln>
              </a:rPr>
              <a:t>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Fácil uso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Completo en los problemas que resuelve</a:t>
            </a:r>
          </a:p>
          <a:p>
            <a:pPr lvl="2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Desventajas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UY" sz="2700" dirty="0">
                <a:ln>
                  <a:solidFill>
                    <a:schemeClr val="bg2"/>
                  </a:solidFill>
                </a:ln>
              </a:rPr>
              <a:t>Solo sirve para consultar información, no define </a:t>
            </a:r>
            <a:r>
              <a:rPr lang="es-UY" sz="2700" dirty="0" smtClean="0">
                <a:ln>
                  <a:solidFill>
                    <a:schemeClr val="bg2"/>
                  </a:solidFill>
                </a:ln>
              </a:rPr>
              <a:t>métodos </a:t>
            </a:r>
            <a:r>
              <a:rPr lang="es-UY" sz="2700" dirty="0">
                <a:ln>
                  <a:solidFill>
                    <a:schemeClr val="bg2"/>
                  </a:solidFill>
                </a:ln>
              </a:rPr>
              <a:t>para </a:t>
            </a:r>
            <a:r>
              <a:rPr lang="es-UY" sz="2700" dirty="0" smtClean="0">
                <a:ln>
                  <a:solidFill>
                    <a:schemeClr val="bg2"/>
                  </a:solidFill>
                </a:ln>
              </a:rPr>
              <a:t>editarla </a:t>
            </a:r>
            <a:endParaRPr lang="es-UY" sz="2600" dirty="0" smtClean="0">
              <a:solidFill>
                <a:schemeClr val="tx1"/>
              </a:solidFill>
            </a:endParaRP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Evaluación de las Tecnologías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err="1" smtClean="0">
                <a:solidFill>
                  <a:schemeClr val="tx1"/>
                </a:solidFill>
              </a:rPr>
              <a:t>Jboss</a:t>
            </a:r>
            <a:r>
              <a:rPr lang="es-ES" sz="2600" dirty="0" smtClean="0">
                <a:solidFill>
                  <a:schemeClr val="tx1"/>
                </a:solidFill>
              </a:rPr>
              <a:t> ESB</a:t>
            </a:r>
          </a:p>
          <a:p>
            <a:pPr lvl="1" algn="l"/>
            <a:r>
              <a:rPr lang="es-ES" sz="2400" dirty="0">
                <a:ln>
                  <a:solidFill>
                    <a:schemeClr val="bg2"/>
                  </a:solidFill>
                </a:ln>
              </a:rPr>
              <a:t>ESB es una arquitectura de software que proporciona servicios fundamentales para la construcción de arquitecturas complejas a través de un sistema de mensajes basado en las normas y que responde a </a:t>
            </a:r>
            <a:r>
              <a:rPr lang="es-ES" sz="2400" dirty="0" smtClean="0">
                <a:ln>
                  <a:solidFill>
                    <a:schemeClr val="bg2"/>
                  </a:solidFill>
                </a:ln>
              </a:rPr>
              <a:t>eventos</a:t>
            </a:r>
          </a:p>
          <a:p>
            <a:pPr lvl="1" algn="l"/>
            <a:endParaRPr lang="es-ES" sz="2400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sz="2400" dirty="0" smtClean="0">
                <a:ln>
                  <a:solidFill>
                    <a:schemeClr val="bg2"/>
                  </a:solidFill>
                </a:ln>
              </a:rPr>
              <a:t>Ventajas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s-ES" sz="2400" dirty="0" smtClean="0">
                <a:ln>
                  <a:solidFill>
                    <a:schemeClr val="bg2"/>
                  </a:solidFill>
                </a:ln>
              </a:rPr>
              <a:t>Flexible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s-ES" sz="2400" dirty="0" smtClean="0">
                <a:ln>
                  <a:solidFill>
                    <a:schemeClr val="bg2"/>
                  </a:solidFill>
                </a:ln>
              </a:rPr>
              <a:t>Sencillo una vez que se conocen los conceptos que maneja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s-ES" sz="2400" dirty="0" smtClean="0">
                <a:ln>
                  <a:solidFill>
                    <a:schemeClr val="bg2"/>
                  </a:solidFill>
                </a:ln>
              </a:rPr>
              <a:t>Ejemplos de buena calidad y variados</a:t>
            </a:r>
          </a:p>
          <a:p>
            <a:pPr lvl="1" algn="l"/>
            <a:endParaRPr lang="es-ES" sz="2400" dirty="0">
              <a:ln>
                <a:solidFill>
                  <a:schemeClr val="bg2"/>
                </a:solidFill>
              </a:ln>
              <a:solidFill>
                <a:schemeClr val="tx1"/>
              </a:solidFill>
            </a:endParaRPr>
          </a:p>
          <a:p>
            <a:pPr lvl="1" algn="l"/>
            <a:r>
              <a:rPr lang="es-ES" sz="2400" dirty="0" smtClean="0">
                <a:ln>
                  <a:solidFill>
                    <a:schemeClr val="bg2"/>
                  </a:solidFill>
                </a:ln>
              </a:rPr>
              <a:t>Desventajas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s-ES" sz="24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No provee cliente para peticiones http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sz="2400" dirty="0" smtClean="0">
                <a:ln>
                  <a:solidFill>
                    <a:schemeClr val="bg2"/>
                  </a:solidFill>
                </a:ln>
              </a:rPr>
              <a:t>Curva de aprendizaje lenta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sz="24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</a:rPr>
              <a:t>Documentación no muy profunda, solo sirve para una leve introducción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Evaluación de las Tecnologías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UY" sz="2600" dirty="0" err="1" smtClean="0">
                <a:solidFill>
                  <a:schemeClr val="tx1"/>
                </a:solidFill>
              </a:rPr>
              <a:t>OpenLayers</a:t>
            </a:r>
            <a:endParaRPr lang="es-UY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UY" dirty="0">
                <a:ln>
                  <a:solidFill>
                    <a:schemeClr val="bg2"/>
                  </a:solidFill>
                </a:ln>
              </a:rPr>
              <a:t>Librería 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Javascript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de código abierto que permite acceder, manipular y visualizar mapas en páginas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web</a:t>
            </a: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Fácil de utilizar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Buena documentación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Orientada a objetos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UY" dirty="0">
                <a:ln>
                  <a:solidFill>
                    <a:schemeClr val="bg2"/>
                  </a:solidFill>
                </a:ln>
              </a:rPr>
              <a:t>Soporte integrado para 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GetFeatureInfo</a:t>
            </a:r>
            <a:endParaRPr lang="es-UY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Desventajas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UY" dirty="0" smtClean="0">
                <a:ln>
                  <a:solidFill>
                    <a:schemeClr val="bg2"/>
                  </a:solidFill>
                </a:ln>
              </a:rPr>
              <a:t>Solo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tiene soporte para servicios WMS 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Rest</a:t>
            </a:r>
            <a:endParaRPr lang="es-UY" dirty="0" smtClean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UY" dirty="0">
              <a:ln>
                <a:solidFill>
                  <a:schemeClr val="bg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441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Evaluación de las Tecnologías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err="1">
                <a:solidFill>
                  <a:schemeClr val="tx1"/>
                </a:solidFill>
              </a:rPr>
              <a:t>GeoServer</a:t>
            </a:r>
            <a:endParaRPr lang="es-UY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Servidor de código abierto escrito 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en 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Java que 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permite a los usuarios compartir y editar 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datos geoespaciales</a:t>
            </a:r>
            <a:endParaRPr lang="es-ES" sz="2600" dirty="0" smtClean="0">
              <a:solidFill>
                <a:schemeClr val="tx1"/>
              </a:solidFill>
            </a:endParaRP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Curva de aprendizaje alta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Interfaz de usuario buena, intuitiva y rápida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Excelente integración con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Postgis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UY" dirty="0">
                <a:ln>
                  <a:solidFill>
                    <a:schemeClr val="bg2"/>
                  </a:solidFill>
                </a:ln>
              </a:rPr>
              <a:t>Soporte total para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WMS</a:t>
            </a:r>
          </a:p>
          <a:p>
            <a:pPr lvl="1" algn="l"/>
            <a:endParaRPr lang="es-UY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Desventajas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UY" dirty="0" smtClean="0">
                <a:ln>
                  <a:solidFill>
                    <a:schemeClr val="bg2"/>
                  </a:solidFill>
                </a:ln>
              </a:rPr>
              <a:t>Pequeño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problema con el repositorio físico de espacios de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trabajo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UY" dirty="0" smtClean="0">
                <a:ln>
                  <a:solidFill>
                    <a:schemeClr val="bg2"/>
                  </a:solidFill>
                </a:ln>
              </a:rPr>
              <a:t>……. VERRRRRRRRRRRRRRRRRRR</a:t>
            </a: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Evaluación de las Tecnologías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err="1" smtClean="0">
                <a:solidFill>
                  <a:schemeClr val="tx1"/>
                </a:solidFill>
              </a:rPr>
              <a:t>PostGis</a:t>
            </a:r>
            <a:endParaRPr lang="es-ES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UY" dirty="0">
                <a:ln>
                  <a:solidFill>
                    <a:schemeClr val="bg2"/>
                  </a:solidFill>
                </a:ln>
              </a:rPr>
              <a:t>Extensión de </a:t>
            </a:r>
            <a:r>
              <a:rPr lang="es-UY" dirty="0" err="1">
                <a:ln>
                  <a:solidFill>
                    <a:schemeClr val="bg2"/>
                  </a:solidFill>
                </a:ln>
              </a:rPr>
              <a:t>PostGres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 utilizado para dar soporte a datos espaciales</a:t>
            </a: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algn="l"/>
            <a:r>
              <a:rPr lang="es-ES" sz="2600" dirty="0">
                <a:solidFill>
                  <a:schemeClr val="tx1"/>
                </a:solidFill>
              </a:rPr>
              <a:t>	</a:t>
            </a:r>
            <a:endParaRPr lang="es-ES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ES" dirty="0">
                <a:ln>
                  <a:solidFill>
                    <a:schemeClr val="bg2"/>
                  </a:solidFill>
                </a:ln>
              </a:rPr>
              <a:t>Ventajas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Fácil 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de 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instalar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s-UY" dirty="0">
                <a:ln>
                  <a:solidFill>
                    <a:schemeClr val="bg2"/>
                  </a:solidFill>
                </a:ln>
              </a:rPr>
              <a:t>Buena importación de mapas desde 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Shapefiles</a:t>
            </a:r>
            <a:endParaRPr lang="es-UY" dirty="0" smtClean="0">
              <a:ln>
                <a:solidFill>
                  <a:schemeClr val="bg2"/>
                </a:solidFill>
              </a:ln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s-UY" dirty="0" smtClean="0">
                <a:ln>
                  <a:solidFill>
                    <a:schemeClr val="bg2"/>
                  </a:solidFill>
                </a:ln>
              </a:rPr>
              <a:t>Interfaz de usuario completa y buena</a:t>
            </a:r>
          </a:p>
          <a:p>
            <a:pPr lvl="1" algn="l"/>
            <a:endParaRPr lang="es-UY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UY" dirty="0" smtClean="0">
                <a:ln>
                  <a:solidFill>
                    <a:schemeClr val="bg2"/>
                  </a:solidFill>
                </a:ln>
              </a:rPr>
              <a:t>Desventajas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UY" dirty="0" smtClean="0">
                <a:ln>
                  <a:solidFill>
                    <a:schemeClr val="bg2"/>
                  </a:solidFill>
                </a:ln>
              </a:rPr>
              <a:t>Ultima versión liberada no soporta sistemas operativos de 64 bits</a:t>
            </a: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marL="800100" lvl="1" indent="-342900" algn="l">
              <a:buFont typeface="Arial" charset="0"/>
              <a:buChar char="•"/>
            </a:pPr>
            <a:endParaRPr lang="es-ES" sz="2200" dirty="0">
              <a:solidFill>
                <a:schemeClr val="tx1"/>
              </a:solidFill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Evaluación de las Tecnologías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err="1" smtClean="0">
                <a:solidFill>
                  <a:schemeClr val="tx1"/>
                </a:solidFill>
              </a:rPr>
              <a:t>Gvsig</a:t>
            </a:r>
            <a:endParaRPr lang="es-ES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Visualización rápida desde </a:t>
            </a:r>
            <a:r>
              <a:rPr lang="es-UY" dirty="0" err="1">
                <a:ln>
                  <a:solidFill>
                    <a:schemeClr val="bg2"/>
                  </a:solidFill>
                </a:ln>
              </a:rPr>
              <a:t>Shapefiles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, como desde la base de datos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geográfica</a:t>
            </a: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Desventajas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Presenta mas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limitaciones que la base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de datos respecto a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los nombres de tablas y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columnas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Se debe reiniciar el programa luego de errores de importación porque no se recupera</a:t>
            </a: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 err="1" smtClean="0">
                <a:solidFill>
                  <a:schemeClr val="tx1"/>
                </a:solidFill>
              </a:rPr>
              <a:t>Drools</a:t>
            </a:r>
            <a:endParaRPr lang="es-ES" sz="2600" dirty="0" smtClean="0">
              <a:solidFill>
                <a:schemeClr val="tx1"/>
              </a:solidFill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Flexibilidad</a:t>
            </a: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lvl="1" algn="l"/>
            <a:r>
              <a:rPr lang="es-ES" dirty="0" smtClean="0">
                <a:ln>
                  <a:solidFill>
                    <a:schemeClr val="bg2"/>
                  </a:solidFill>
                </a:ln>
              </a:rPr>
              <a:t>Desventajas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Documentación introductoria no se encuentra rápidamente</a:t>
            </a: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5257799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Temario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rgbClr val="FFFFFF"/>
                </a:solidFill>
              </a:rPr>
              <a:t>Palabras </a:t>
            </a:r>
            <a:r>
              <a:rPr lang="es-ES" sz="2600" dirty="0" smtClean="0">
                <a:solidFill>
                  <a:srgbClr val="FFFFFF"/>
                </a:solidFill>
              </a:rPr>
              <a:t>Claves</a:t>
            </a:r>
            <a:endParaRPr lang="es-ES" sz="2600" dirty="0" smtClean="0">
              <a:solidFill>
                <a:srgbClr val="FFFFFF"/>
              </a:solidFill>
            </a:endParaRPr>
          </a:p>
          <a:p>
            <a:pPr algn="l"/>
            <a:endParaRPr lang="es-ES" sz="2600" dirty="0">
              <a:solidFill>
                <a:srgbClr val="FFFFFF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>
                <a:solidFill>
                  <a:srgbClr val="FFFFFF"/>
                </a:solidFill>
              </a:rPr>
              <a:t>Descripción del </a:t>
            </a:r>
            <a:r>
              <a:rPr lang="es-ES" sz="2600" dirty="0" smtClean="0">
                <a:solidFill>
                  <a:srgbClr val="FFFFFF"/>
                </a:solidFill>
              </a:rPr>
              <a:t>Problema</a:t>
            </a:r>
            <a:endParaRPr lang="es-ES" sz="2600" dirty="0" smtClean="0">
              <a:solidFill>
                <a:srgbClr val="FFFFFF"/>
              </a:solidFill>
            </a:endParaRPr>
          </a:p>
          <a:p>
            <a:pPr algn="l"/>
            <a:endParaRPr lang="es-ES" sz="2600" dirty="0">
              <a:solidFill>
                <a:srgbClr val="FFFFFF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>
                <a:solidFill>
                  <a:srgbClr val="FFFFFF"/>
                </a:solidFill>
              </a:rPr>
              <a:t>Solución </a:t>
            </a:r>
            <a:r>
              <a:rPr lang="es-ES" sz="2600" dirty="0" smtClean="0">
                <a:solidFill>
                  <a:srgbClr val="FFFFFF"/>
                </a:solidFill>
              </a:rPr>
              <a:t>Propuesta</a:t>
            </a:r>
            <a:endParaRPr lang="es-ES" sz="2600" dirty="0">
              <a:solidFill>
                <a:srgbClr val="FFFFFF"/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>
                <a:ln>
                  <a:solidFill>
                    <a:schemeClr val="bg2"/>
                  </a:solidFill>
                </a:ln>
                <a:solidFill>
                  <a:srgbClr val="FFFFFF"/>
                </a:solidFill>
              </a:rPr>
              <a:t>Arquitectura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  <a:solidFill>
                  <a:srgbClr val="FFFFFF"/>
                </a:solidFill>
              </a:rPr>
              <a:t>Implementación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  <a:solidFill>
                  <a:srgbClr val="FFFFFF"/>
                </a:solidFill>
              </a:rPr>
              <a:t>Resultado Final</a:t>
            </a:r>
            <a:endParaRPr lang="es-ES" dirty="0">
              <a:ln>
                <a:solidFill>
                  <a:schemeClr val="bg2"/>
                </a:solidFill>
              </a:ln>
              <a:solidFill>
                <a:srgbClr val="FFFFFF"/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  <a:solidFill>
                  <a:srgbClr val="FFFFFF"/>
                </a:solidFill>
              </a:rPr>
              <a:t>Conclusión</a:t>
            </a:r>
          </a:p>
          <a:p>
            <a:pPr lvl="1" algn="l"/>
            <a:endParaRPr lang="es-ES" dirty="0">
              <a:ln>
                <a:solidFill>
                  <a:schemeClr val="bg2"/>
                </a:solidFill>
              </a:ln>
              <a:solidFill>
                <a:srgbClr val="FFFFFF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>
                <a:solidFill>
                  <a:srgbClr val="FFFFFF"/>
                </a:solidFill>
              </a:rPr>
              <a:t>Evaluación de las </a:t>
            </a:r>
            <a:r>
              <a:rPr lang="es-ES" sz="2600" dirty="0" smtClean="0">
                <a:solidFill>
                  <a:srgbClr val="FFFFFF"/>
                </a:solidFill>
              </a:rPr>
              <a:t>Tecnologías</a:t>
            </a:r>
            <a:endParaRPr lang="es-ES" sz="2600" dirty="0">
              <a:solidFill>
                <a:srgbClr val="FFFFFF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43200" y="2971800"/>
            <a:ext cx="3810000" cy="726367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s-ES" dirty="0" smtClean="0">
                <a:solidFill>
                  <a:srgbClr val="0070C0"/>
                </a:solidFill>
              </a:rPr>
              <a:t>Preguntas?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5257799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Palabras Claves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WMS 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ESB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SOAP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REST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GetFeatureInfo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GeoServer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OpenLayers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 err="1" smtClean="0">
                <a:solidFill>
                  <a:schemeClr val="tx1"/>
                </a:solidFill>
              </a:rPr>
              <a:t>Drools</a:t>
            </a:r>
            <a:endParaRPr lang="es-ES" sz="2600" dirty="0" smtClean="0">
              <a:solidFill>
                <a:schemeClr val="tx1"/>
              </a:solidFill>
            </a:endParaRPr>
          </a:p>
          <a:p>
            <a:pPr algn="l"/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 err="1" smtClean="0">
                <a:solidFill>
                  <a:schemeClr val="tx1"/>
                </a:solidFill>
              </a:rPr>
              <a:t>PostGis</a:t>
            </a:r>
            <a:endParaRPr lang="es-ES" sz="2600" dirty="0" smtClean="0">
              <a:solidFill>
                <a:schemeClr val="tx1"/>
              </a:solidFill>
            </a:endParaRP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 err="1" smtClean="0">
                <a:solidFill>
                  <a:schemeClr val="tx1"/>
                </a:solidFill>
              </a:rPr>
              <a:t>Gvsig</a:t>
            </a:r>
            <a:endParaRPr lang="es-ES" sz="2600" dirty="0" smtClean="0">
              <a:solidFill>
                <a:schemeClr val="tx1"/>
              </a:solidFill>
            </a:endParaRPr>
          </a:p>
          <a:p>
            <a:pPr algn="l"/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UY" sz="2400" dirty="0" err="1"/>
              <a:t>Shapefiles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es-ES" sz="26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Descripción del Problema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I</a:t>
            </a:r>
            <a:r>
              <a:rPr lang="es-UY" sz="2800" dirty="0" err="1" smtClean="0"/>
              <a:t>mplementar</a:t>
            </a:r>
            <a:r>
              <a:rPr lang="es-UY" sz="2800" dirty="0" smtClean="0"/>
              <a:t> </a:t>
            </a:r>
            <a:r>
              <a:rPr lang="es-UY" sz="2800" dirty="0"/>
              <a:t>la versión SOAP del estándar </a:t>
            </a:r>
            <a:r>
              <a:rPr lang="es-UY" sz="2800" dirty="0" smtClean="0"/>
              <a:t>WMS</a:t>
            </a: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Analizar alternativas de implementación utilizando funcionalidades del ESB</a:t>
            </a: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Analizar integración entre el ESB y los servicios SOAP para la utilización</a:t>
            </a:r>
            <a:r>
              <a:rPr lang="es-UY" sz="2600" dirty="0" smtClean="0">
                <a:solidFill>
                  <a:schemeClr val="tx1"/>
                </a:solidFill>
              </a:rPr>
              <a:t> en ambientes de tecnologías </a:t>
            </a:r>
            <a:r>
              <a:rPr lang="es-UY" sz="2600" dirty="0">
                <a:solidFill>
                  <a:schemeClr val="tx1"/>
                </a:solidFill>
              </a:rPr>
              <a:t>de información </a:t>
            </a:r>
            <a:r>
              <a:rPr lang="es-UY" sz="2600" dirty="0" smtClean="0">
                <a:solidFill>
                  <a:schemeClr val="tx1"/>
                </a:solidFill>
              </a:rPr>
              <a:t>geográfica</a:t>
            </a:r>
            <a:endParaRPr lang="en-U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Descripción del Problema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Esquema</a:t>
            </a:r>
          </a:p>
          <a:p>
            <a:pPr algn="l"/>
            <a:endParaRPr lang="en-US" dirty="0" smtClean="0"/>
          </a:p>
          <a:p>
            <a:pPr algn="l"/>
            <a:endParaRPr lang="es-ES" sz="2800" dirty="0"/>
          </a:p>
          <a:p>
            <a:pPr algn="l"/>
            <a:endParaRPr lang="es-UY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857662"/>
            <a:ext cx="5143500" cy="472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6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Descripción del Problema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Cliente utiliza WMS para comunicarse con el </a:t>
            </a:r>
            <a:r>
              <a:rPr lang="es-ES" sz="2600" dirty="0" smtClean="0">
                <a:solidFill>
                  <a:schemeClr val="tx1"/>
                </a:solidFill>
              </a:rPr>
              <a:t>servidor</a:t>
            </a:r>
          </a:p>
          <a:p>
            <a:pPr algn="l"/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Servidor realiza la transformación a SOAP e invoca </a:t>
            </a:r>
            <a:r>
              <a:rPr lang="es-ES" sz="2600" dirty="0" smtClean="0">
                <a:solidFill>
                  <a:schemeClr val="tx1"/>
                </a:solidFill>
              </a:rPr>
              <a:t>WMS-SOAP</a:t>
            </a:r>
          </a:p>
          <a:p>
            <a:pPr algn="l"/>
            <a:endParaRPr lang="es-ES" sz="2600" dirty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ESB expone WMS-SOAP y realiza la transformación </a:t>
            </a:r>
            <a:r>
              <a:rPr lang="es-ES" sz="2600" dirty="0" smtClean="0">
                <a:solidFill>
                  <a:schemeClr val="tx1"/>
                </a:solidFill>
              </a:rPr>
              <a:t>SOAP-REST</a:t>
            </a:r>
          </a:p>
          <a:p>
            <a:pPr algn="l"/>
            <a:endParaRPr lang="es-E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ESB invoca WMS en el Servidor de Mapas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Solución Propuesta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Arquitectura</a:t>
            </a: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343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Solución Propuesta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Arquitectura</a:t>
            </a:r>
          </a:p>
          <a:p>
            <a:pPr lvl="1" algn="l"/>
            <a:r>
              <a:rPr lang="es-ES" dirty="0">
                <a:ln>
                  <a:solidFill>
                    <a:schemeClr val="bg2"/>
                  </a:solidFill>
                </a:ln>
              </a:rPr>
              <a:t>Se realizan tres proyectos que son servidos todos por </a:t>
            </a:r>
            <a:r>
              <a:rPr lang="es-ES" dirty="0" err="1">
                <a:ln>
                  <a:solidFill>
                    <a:schemeClr val="bg2"/>
                  </a:solidFill>
                </a:ln>
              </a:rPr>
              <a:t>Jboss</a:t>
            </a:r>
            <a:r>
              <a:rPr lang="es-ES" dirty="0">
                <a:ln>
                  <a:solidFill>
                    <a:schemeClr val="bg2"/>
                  </a:solidFill>
                </a:ln>
              </a:rPr>
              <a:t> ESB</a:t>
            </a:r>
          </a:p>
          <a:p>
            <a:pPr lvl="1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Client-wms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, interfaz de usuario web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Wms-rest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, expone los servicios necesarios para la obtención de mapas y la información brindada por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GetFeatureInfo</a:t>
            </a:r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Wms-soap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, </a:t>
            </a:r>
            <a:r>
              <a:rPr lang="es-UY" dirty="0" smtClean="0">
                <a:ln>
                  <a:solidFill>
                    <a:schemeClr val="bg2"/>
                  </a:solidFill>
                </a:ln>
              </a:rPr>
              <a:t>implementación </a:t>
            </a:r>
            <a:r>
              <a:rPr lang="es-UY" dirty="0">
                <a:ln>
                  <a:solidFill>
                    <a:schemeClr val="bg2"/>
                  </a:solidFill>
                </a:ln>
              </a:rPr>
              <a:t>SOAP de </a:t>
            </a:r>
            <a:r>
              <a:rPr lang="es-UY" dirty="0" err="1" smtClean="0">
                <a:ln>
                  <a:solidFill>
                    <a:schemeClr val="bg2"/>
                  </a:solidFill>
                </a:ln>
              </a:rPr>
              <a:t>GetFeatureInfo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 </a:t>
            </a:r>
          </a:p>
          <a:p>
            <a:pPr lvl="1" algn="l"/>
            <a:endParaRPr lang="es-ES" dirty="0" smtClean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GeoServer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, accedido únicamente por el ESB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s-ES" dirty="0" err="1" smtClean="0">
                <a:ln>
                  <a:solidFill>
                    <a:schemeClr val="bg2"/>
                  </a:solidFill>
                </a:ln>
              </a:rPr>
              <a:t>PostGis</a:t>
            </a:r>
            <a:r>
              <a:rPr lang="es-ES" dirty="0" smtClean="0">
                <a:ln>
                  <a:solidFill>
                    <a:schemeClr val="bg2"/>
                  </a:solidFill>
                </a:ln>
              </a:rPr>
              <a:t>, mantiene la información de los mapas </a:t>
            </a: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endParaRPr lang="es-ES" dirty="0">
              <a:ln>
                <a:solidFill>
                  <a:schemeClr val="bg2"/>
                </a:solidFill>
              </a:ln>
            </a:endParaRPr>
          </a:p>
          <a:p>
            <a:pPr marL="914400" lvl="1" indent="-457200" algn="l">
              <a:buFont typeface="Arial" charset="0"/>
              <a:buChar char="•"/>
            </a:pPr>
            <a:endParaRPr lang="es-ES" sz="2200" dirty="0" smtClean="0">
              <a:solidFill>
                <a:schemeClr val="tx1"/>
              </a:solidFill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239000" cy="650167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s-ES" dirty="0" smtClean="0">
                <a:solidFill>
                  <a:srgbClr val="0070C0"/>
                </a:solidFill>
              </a:rPr>
              <a:t>Solución Propuesta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62912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s-ES" sz="2600" dirty="0" smtClean="0">
                <a:solidFill>
                  <a:schemeClr val="tx1"/>
                </a:solidFill>
              </a:rPr>
              <a:t>Implementación</a:t>
            </a: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64012"/>
            <a:ext cx="6248400" cy="42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288</TotalTime>
  <Words>586</Words>
  <Application>Microsoft Office PowerPoint</Application>
  <PresentationFormat>Presentación en pantalla (4:3)</PresentationFormat>
  <Paragraphs>182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Brío</vt:lpstr>
      <vt:lpstr>WMS SOAP con ESB</vt:lpstr>
      <vt:lpstr>Temario</vt:lpstr>
      <vt:lpstr>Palabras Claves</vt:lpstr>
      <vt:lpstr>Descripción del Problema</vt:lpstr>
      <vt:lpstr>Descripción del Problema</vt:lpstr>
      <vt:lpstr>Descripción del Problema</vt:lpstr>
      <vt:lpstr>Solución Propuesta</vt:lpstr>
      <vt:lpstr>Solución Propuesta</vt:lpstr>
      <vt:lpstr>Solución Propuesta</vt:lpstr>
      <vt:lpstr>Solución Propuesta</vt:lpstr>
      <vt:lpstr>Solución Propuesta</vt:lpstr>
      <vt:lpstr>Solución Propuesta</vt:lpstr>
      <vt:lpstr>Solución Propuesta</vt:lpstr>
      <vt:lpstr>Evaluación de las Tecnologías</vt:lpstr>
      <vt:lpstr>Evaluación de las Tecnologías</vt:lpstr>
      <vt:lpstr>Evaluación de las Tecnologías</vt:lpstr>
      <vt:lpstr>Evaluación de las Tecnologías</vt:lpstr>
      <vt:lpstr>Evaluación de las Tecnologías</vt:lpstr>
      <vt:lpstr>Evaluación de las Tecnologías</vt:lpstr>
      <vt:lpstr>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WMS SOAP con ESB</dc:title>
  <dc:creator>Luciana</dc:creator>
  <cp:lastModifiedBy>Luciana</cp:lastModifiedBy>
  <cp:revision>77</cp:revision>
  <dcterms:created xsi:type="dcterms:W3CDTF">2011-06-17T23:23:30Z</dcterms:created>
  <dcterms:modified xsi:type="dcterms:W3CDTF">2011-06-18T15:26:31Z</dcterms:modified>
</cp:coreProperties>
</file>