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60" r:id="rId3"/>
    <p:sldId id="259" r:id="rId4"/>
    <p:sldId id="263" r:id="rId5"/>
    <p:sldId id="262" r:id="rId6"/>
    <p:sldId id="261" r:id="rId7"/>
    <p:sldId id="257" r:id="rId8"/>
    <p:sldId id="256" r:id="rId9"/>
  </p:sldIdLst>
  <p:sldSz cx="14400213" cy="10799763"/>
  <p:notesSz cx="9144000" cy="6858000"/>
  <p:defaultTextStyle>
    <a:defPPr>
      <a:defRPr lang="fr-FR"/>
    </a:defPPr>
    <a:lvl1pPr marL="0" algn="l" defTabSz="1248552" rtl="0" eaLnBrk="1" latinLnBrk="0" hangingPunct="1">
      <a:defRPr sz="2458" kern="1200">
        <a:solidFill>
          <a:schemeClr val="tx1"/>
        </a:solidFill>
        <a:latin typeface="+mn-lt"/>
        <a:ea typeface="+mn-ea"/>
        <a:cs typeface="+mn-cs"/>
      </a:defRPr>
    </a:lvl1pPr>
    <a:lvl2pPr marL="624276" algn="l" defTabSz="1248552" rtl="0" eaLnBrk="1" latinLnBrk="0" hangingPunct="1">
      <a:defRPr sz="2458" kern="1200">
        <a:solidFill>
          <a:schemeClr val="tx1"/>
        </a:solidFill>
        <a:latin typeface="+mn-lt"/>
        <a:ea typeface="+mn-ea"/>
        <a:cs typeface="+mn-cs"/>
      </a:defRPr>
    </a:lvl2pPr>
    <a:lvl3pPr marL="1248552" algn="l" defTabSz="1248552" rtl="0" eaLnBrk="1" latinLnBrk="0" hangingPunct="1">
      <a:defRPr sz="2458" kern="1200">
        <a:solidFill>
          <a:schemeClr val="tx1"/>
        </a:solidFill>
        <a:latin typeface="+mn-lt"/>
        <a:ea typeface="+mn-ea"/>
        <a:cs typeface="+mn-cs"/>
      </a:defRPr>
    </a:lvl3pPr>
    <a:lvl4pPr marL="1872827" algn="l" defTabSz="1248552" rtl="0" eaLnBrk="1" latinLnBrk="0" hangingPunct="1">
      <a:defRPr sz="2458" kern="1200">
        <a:solidFill>
          <a:schemeClr val="tx1"/>
        </a:solidFill>
        <a:latin typeface="+mn-lt"/>
        <a:ea typeface="+mn-ea"/>
        <a:cs typeface="+mn-cs"/>
      </a:defRPr>
    </a:lvl4pPr>
    <a:lvl5pPr marL="2497103" algn="l" defTabSz="1248552" rtl="0" eaLnBrk="1" latinLnBrk="0" hangingPunct="1">
      <a:defRPr sz="2458" kern="1200">
        <a:solidFill>
          <a:schemeClr val="tx1"/>
        </a:solidFill>
        <a:latin typeface="+mn-lt"/>
        <a:ea typeface="+mn-ea"/>
        <a:cs typeface="+mn-cs"/>
      </a:defRPr>
    </a:lvl5pPr>
    <a:lvl6pPr marL="3121379" algn="l" defTabSz="1248552" rtl="0" eaLnBrk="1" latinLnBrk="0" hangingPunct="1">
      <a:defRPr sz="2458" kern="1200">
        <a:solidFill>
          <a:schemeClr val="tx1"/>
        </a:solidFill>
        <a:latin typeface="+mn-lt"/>
        <a:ea typeface="+mn-ea"/>
        <a:cs typeface="+mn-cs"/>
      </a:defRPr>
    </a:lvl6pPr>
    <a:lvl7pPr marL="3745655" algn="l" defTabSz="1248552" rtl="0" eaLnBrk="1" latinLnBrk="0" hangingPunct="1">
      <a:defRPr sz="2458" kern="1200">
        <a:solidFill>
          <a:schemeClr val="tx1"/>
        </a:solidFill>
        <a:latin typeface="+mn-lt"/>
        <a:ea typeface="+mn-ea"/>
        <a:cs typeface="+mn-cs"/>
      </a:defRPr>
    </a:lvl7pPr>
    <a:lvl8pPr marL="4369930" algn="l" defTabSz="1248552" rtl="0" eaLnBrk="1" latinLnBrk="0" hangingPunct="1">
      <a:defRPr sz="2458" kern="1200">
        <a:solidFill>
          <a:schemeClr val="tx1"/>
        </a:solidFill>
        <a:latin typeface="+mn-lt"/>
        <a:ea typeface="+mn-ea"/>
        <a:cs typeface="+mn-cs"/>
      </a:defRPr>
    </a:lvl8pPr>
    <a:lvl9pPr marL="4994206" algn="l" defTabSz="1248552" rtl="0" eaLnBrk="1" latinLnBrk="0" hangingPunct="1">
      <a:defRPr sz="2458"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4757C1D-215F-49F3-B470-895450769E04}">
          <p14:sldIdLst>
            <p14:sldId id="258"/>
            <p14:sldId id="260"/>
            <p14:sldId id="259"/>
            <p14:sldId id="263"/>
            <p14:sldId id="262"/>
            <p14:sldId id="261"/>
          </p14:sldIdLst>
        </p14:section>
        <p14:section name="PRATIQUE" id="{2EAFB908-8984-40AB-BFD5-2A5B9184F428}">
          <p14:sldIdLst>
            <p14:sldId id="257"/>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33" autoAdjust="0"/>
  </p:normalViewPr>
  <p:slideViewPr>
    <p:cSldViewPr snapToGrid="0">
      <p:cViewPr varScale="1">
        <p:scale>
          <a:sx n="49" d="100"/>
          <a:sy n="49" d="100"/>
        </p:scale>
        <p:origin x="87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1767462"/>
            <a:ext cx="12240181" cy="3759917"/>
          </a:xfrm>
        </p:spPr>
        <p:txBody>
          <a:bodyPr anchor="b"/>
          <a:lstStyle>
            <a:lvl1pPr algn="ctr">
              <a:defRPr sz="9449"/>
            </a:lvl1pPr>
          </a:lstStyle>
          <a:p>
            <a:r>
              <a:rPr lang="fr-FR" smtClean="0"/>
              <a:t>Modifiez le style du titre</a:t>
            </a:r>
            <a:endParaRPr lang="en-US" dirty="0"/>
          </a:p>
        </p:txBody>
      </p:sp>
      <p:sp>
        <p:nvSpPr>
          <p:cNvPr id="3" name="Subtitle 2"/>
          <p:cNvSpPr>
            <a:spLocks noGrp="1"/>
          </p:cNvSpPr>
          <p:nvPr>
            <p:ph type="subTitle" idx="1"/>
          </p:nvPr>
        </p:nvSpPr>
        <p:spPr>
          <a:xfrm>
            <a:off x="1800027" y="5672376"/>
            <a:ext cx="10800160"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E1BA7CD-F69A-40F1-B5A2-14BFCB32EE1B}" type="datetimeFigureOut">
              <a:rPr lang="fr-FR" smtClean="0"/>
              <a:t>13/09/2021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318483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1BA7CD-F69A-40F1-B5A2-14BFCB32EE1B}" type="datetimeFigureOut">
              <a:rPr lang="fr-FR" smtClean="0"/>
              <a:t>13/09/2021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265060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574987"/>
            <a:ext cx="3105046" cy="91523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990015" y="574987"/>
            <a:ext cx="9135135" cy="91523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1BA7CD-F69A-40F1-B5A2-14BFCB32EE1B}" type="datetimeFigureOut">
              <a:rPr lang="fr-FR" smtClean="0"/>
              <a:t>13/09/2021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370396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1BA7CD-F69A-40F1-B5A2-14BFCB32EE1B}" type="datetimeFigureOut">
              <a:rPr lang="fr-FR" smtClean="0"/>
              <a:t>13/09/2021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114207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82515" y="2692444"/>
            <a:ext cx="12420184" cy="4492401"/>
          </a:xfrm>
        </p:spPr>
        <p:txBody>
          <a:bodyPr anchor="b"/>
          <a:lstStyle>
            <a:lvl1pPr>
              <a:defRPr sz="9449"/>
            </a:lvl1pPr>
          </a:lstStyle>
          <a:p>
            <a:r>
              <a:rPr lang="fr-FR" smtClean="0"/>
              <a:t>Modifiez le style du titre</a:t>
            </a:r>
            <a:endParaRPr lang="en-US" dirty="0"/>
          </a:p>
        </p:txBody>
      </p:sp>
      <p:sp>
        <p:nvSpPr>
          <p:cNvPr id="3" name="Text Placeholder 2"/>
          <p:cNvSpPr>
            <a:spLocks noGrp="1"/>
          </p:cNvSpPr>
          <p:nvPr>
            <p:ph type="body" idx="1"/>
          </p:nvPr>
        </p:nvSpPr>
        <p:spPr>
          <a:xfrm>
            <a:off x="982515" y="7227345"/>
            <a:ext cx="12420184"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E1BA7CD-F69A-40F1-B5A2-14BFCB32EE1B}" type="datetimeFigureOut">
              <a:rPr lang="fr-FR" smtClean="0"/>
              <a:t>13/09/2021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286997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90014" y="2874937"/>
            <a:ext cx="6120091" cy="685235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290108" y="2874937"/>
            <a:ext cx="6120091" cy="685235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E1BA7CD-F69A-40F1-B5A2-14BFCB32EE1B}" type="datetimeFigureOut">
              <a:rPr lang="fr-FR" smtClean="0"/>
              <a:t>13/09/2021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399927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574990"/>
            <a:ext cx="12420184" cy="208745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91892" y="2647443"/>
            <a:ext cx="6091964"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fr-FR" smtClean="0"/>
              <a:t>Modifiez les styles du texte du masque</a:t>
            </a:r>
          </a:p>
        </p:txBody>
      </p:sp>
      <p:sp>
        <p:nvSpPr>
          <p:cNvPr id="4" name="Content Placeholder 3"/>
          <p:cNvSpPr>
            <a:spLocks noGrp="1"/>
          </p:cNvSpPr>
          <p:nvPr>
            <p:ph sz="half" idx="2"/>
          </p:nvPr>
        </p:nvSpPr>
        <p:spPr>
          <a:xfrm>
            <a:off x="991892" y="3944914"/>
            <a:ext cx="6091964" cy="58023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290109" y="2647443"/>
            <a:ext cx="6121966"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fr-FR" smtClean="0"/>
              <a:t>Modifiez les styles du texte du masque</a:t>
            </a:r>
          </a:p>
        </p:txBody>
      </p:sp>
      <p:sp>
        <p:nvSpPr>
          <p:cNvPr id="6" name="Content Placeholder 5"/>
          <p:cNvSpPr>
            <a:spLocks noGrp="1"/>
          </p:cNvSpPr>
          <p:nvPr>
            <p:ph sz="quarter" idx="4"/>
          </p:nvPr>
        </p:nvSpPr>
        <p:spPr>
          <a:xfrm>
            <a:off x="7290109" y="3944914"/>
            <a:ext cx="6121966" cy="58023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E1BA7CD-F69A-40F1-B5A2-14BFCB32EE1B}" type="datetimeFigureOut">
              <a:rPr lang="fr-FR" smtClean="0"/>
              <a:t>13/09/2021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225405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E1BA7CD-F69A-40F1-B5A2-14BFCB32EE1B}" type="datetimeFigureOut">
              <a:rPr lang="fr-FR" smtClean="0"/>
              <a:t>13/09/2021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294829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BA7CD-F69A-40F1-B5A2-14BFCB32EE1B}" type="datetimeFigureOut">
              <a:rPr lang="fr-FR" smtClean="0"/>
              <a:t>13/09/2021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53760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91890" y="719984"/>
            <a:ext cx="4644444" cy="2519945"/>
          </a:xfrm>
        </p:spPr>
        <p:txBody>
          <a:bodyPr anchor="b"/>
          <a:lstStyle>
            <a:lvl1pPr>
              <a:defRPr sz="5039"/>
            </a:lvl1pPr>
          </a:lstStyle>
          <a:p>
            <a:r>
              <a:rPr lang="fr-FR" smtClean="0"/>
              <a:t>Modifiez le style du titre</a:t>
            </a:r>
            <a:endParaRPr lang="en-US" dirty="0"/>
          </a:p>
        </p:txBody>
      </p:sp>
      <p:sp>
        <p:nvSpPr>
          <p:cNvPr id="3" name="Content Placeholder 2"/>
          <p:cNvSpPr>
            <a:spLocks noGrp="1"/>
          </p:cNvSpPr>
          <p:nvPr>
            <p:ph idx="1"/>
          </p:nvPr>
        </p:nvSpPr>
        <p:spPr>
          <a:xfrm>
            <a:off x="6121966" y="1554968"/>
            <a:ext cx="7290108"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91890" y="3239929"/>
            <a:ext cx="464444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E1BA7CD-F69A-40F1-B5A2-14BFCB32EE1B}" type="datetimeFigureOut">
              <a:rPr lang="fr-FR" smtClean="0"/>
              <a:t>13/09/2021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98134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91890" y="719984"/>
            <a:ext cx="4644444" cy="2519945"/>
          </a:xfrm>
        </p:spPr>
        <p:txBody>
          <a:bodyPr anchor="b"/>
          <a:lstStyle>
            <a:lvl1pPr>
              <a:defRPr sz="503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121966" y="1554968"/>
            <a:ext cx="7290108"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91890" y="3239929"/>
            <a:ext cx="464444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E1BA7CD-F69A-40F1-B5A2-14BFCB32EE1B}" type="datetimeFigureOut">
              <a:rPr lang="fr-FR" smtClean="0"/>
              <a:t>13/09/2021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D00658A-006D-4C22-B8C1-92577FED5E24}" type="slidenum">
              <a:rPr lang="fr-FR" smtClean="0"/>
              <a:t>‹N°›</a:t>
            </a:fld>
            <a:endParaRPr lang="fr-FR"/>
          </a:p>
        </p:txBody>
      </p:sp>
    </p:spTree>
    <p:extLst>
      <p:ext uri="{BB962C8B-B14F-4D97-AF65-F5344CB8AC3E}">
        <p14:creationId xmlns:p14="http://schemas.microsoft.com/office/powerpoint/2010/main" val="243436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574990"/>
            <a:ext cx="12420184" cy="208745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90015" y="2874937"/>
            <a:ext cx="12420184" cy="685235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015" y="10009783"/>
            <a:ext cx="3240048"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1E1BA7CD-F69A-40F1-B5A2-14BFCB32EE1B}" type="datetimeFigureOut">
              <a:rPr lang="fr-FR" smtClean="0"/>
              <a:t>13/09/2021</a:t>
            </a:fld>
            <a:endParaRPr lang="fr-FR"/>
          </a:p>
        </p:txBody>
      </p:sp>
      <p:sp>
        <p:nvSpPr>
          <p:cNvPr id="5" name="Footer Placeholder 4"/>
          <p:cNvSpPr>
            <a:spLocks noGrp="1"/>
          </p:cNvSpPr>
          <p:nvPr>
            <p:ph type="ftr" sz="quarter" idx="3"/>
          </p:nvPr>
        </p:nvSpPr>
        <p:spPr>
          <a:xfrm>
            <a:off x="4770071" y="10009783"/>
            <a:ext cx="4860072"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170150" y="10009783"/>
            <a:ext cx="3240048"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7D00658A-006D-4C22-B8C1-92577FED5E24}" type="slidenum">
              <a:rPr lang="fr-FR" smtClean="0"/>
              <a:t>‹N°›</a:t>
            </a:fld>
            <a:endParaRPr lang="fr-FR"/>
          </a:p>
        </p:txBody>
      </p:sp>
    </p:spTree>
    <p:extLst>
      <p:ext uri="{BB962C8B-B14F-4D97-AF65-F5344CB8AC3E}">
        <p14:creationId xmlns:p14="http://schemas.microsoft.com/office/powerpoint/2010/main" val="36628419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rganigramme : Délai 24"/>
          <p:cNvSpPr/>
          <p:nvPr/>
        </p:nvSpPr>
        <p:spPr>
          <a:xfrm rot="5400000">
            <a:off x="4447109" y="-4447107"/>
            <a:ext cx="5505993" cy="14400212"/>
          </a:xfrm>
          <a:prstGeom prst="flowChartDelay">
            <a:avLst/>
          </a:prstGeom>
          <a:pattFill prst="pct20">
            <a:fgClr>
              <a:srgbClr val="0070C0"/>
            </a:fgClr>
            <a:bgClr>
              <a:schemeClr val="bg1"/>
            </a:bgClr>
          </a:patt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329057" y="510300"/>
            <a:ext cx="13754596" cy="3015567"/>
            <a:chOff x="309882" y="679503"/>
            <a:chExt cx="11620971" cy="1692287"/>
          </a:xfrm>
          <a:solidFill>
            <a:srgbClr val="0000FF"/>
          </a:solidFill>
        </p:grpSpPr>
        <p:grpSp>
          <p:nvGrpSpPr>
            <p:cNvPr id="3" name="Groupe 2"/>
            <p:cNvGrpSpPr/>
            <p:nvPr/>
          </p:nvGrpSpPr>
          <p:grpSpPr>
            <a:xfrm>
              <a:off x="9050853" y="687082"/>
              <a:ext cx="2880000" cy="1684708"/>
              <a:chOff x="7354957" y="556591"/>
              <a:chExt cx="2880000" cy="1684708"/>
            </a:xfrm>
            <a:grpFill/>
          </p:grpSpPr>
          <p:sp>
            <p:nvSpPr>
              <p:cNvPr id="11" name="Organigramme : Alternative 10"/>
              <p:cNvSpPr/>
              <p:nvPr/>
            </p:nvSpPr>
            <p:spPr>
              <a:xfrm>
                <a:off x="7354957" y="556591"/>
                <a:ext cx="2880000" cy="225287"/>
              </a:xfrm>
              <a:prstGeom prst="flowChartAlternateProcess">
                <a:avLst/>
              </a:pr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Rectangle à coins arrondis 11"/>
              <p:cNvSpPr/>
              <p:nvPr/>
            </p:nvSpPr>
            <p:spPr>
              <a:xfrm>
                <a:off x="7354957" y="914400"/>
                <a:ext cx="2160000" cy="225287"/>
              </a:xfrm>
              <a:prstGeom prst="roundRect">
                <a:avLst/>
              </a:pr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3" name="Rectangle à coins arrondis 12"/>
              <p:cNvSpPr/>
              <p:nvPr/>
            </p:nvSpPr>
            <p:spPr>
              <a:xfrm>
                <a:off x="7354957" y="1272209"/>
                <a:ext cx="1440000" cy="225287"/>
              </a:xfrm>
              <a:prstGeom prst="roundRect">
                <a:avLst/>
              </a:pr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Forme libre 13"/>
              <p:cNvSpPr/>
              <p:nvPr/>
            </p:nvSpPr>
            <p:spPr>
              <a:xfrm rot="5234499">
                <a:off x="7598615" y="1423594"/>
                <a:ext cx="594997" cy="1040413"/>
              </a:xfrm>
              <a:custGeom>
                <a:avLst/>
                <a:gdLst>
                  <a:gd name="connsiteX0" fmla="*/ 869660 w 869660"/>
                  <a:gd name="connsiteY0" fmla="*/ 1472143 h 1512818"/>
                  <a:gd name="connsiteX1" fmla="*/ 827223 w 869660"/>
                  <a:gd name="connsiteY1" fmla="*/ 1500755 h 1512818"/>
                  <a:gd name="connsiteX2" fmla="*/ 767475 w 869660"/>
                  <a:gd name="connsiteY2" fmla="*/ 1512818 h 1512818"/>
                  <a:gd name="connsiteX3" fmla="*/ 153499 w 869660"/>
                  <a:gd name="connsiteY3" fmla="*/ 1512818 h 1512818"/>
                  <a:gd name="connsiteX4" fmla="*/ 0 w 869660"/>
                  <a:gd name="connsiteY4" fmla="*/ 1359319 h 1512818"/>
                  <a:gd name="connsiteX5" fmla="*/ 0 w 869660"/>
                  <a:gd name="connsiteY5" fmla="*/ 62803 h 1512818"/>
                  <a:gd name="connsiteX6" fmla="*/ 12062 w 869660"/>
                  <a:gd name="connsiteY6" fmla="*/ 3054 h 1512818"/>
                  <a:gd name="connsiteX7" fmla="*/ 14122 w 869660"/>
                  <a:gd name="connsiteY7" fmla="*/ 0 h 151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660" h="1512818">
                    <a:moveTo>
                      <a:pt x="869660" y="1472143"/>
                    </a:moveTo>
                    <a:lnTo>
                      <a:pt x="827223" y="1500755"/>
                    </a:lnTo>
                    <a:cubicBezTo>
                      <a:pt x="808859" y="1508523"/>
                      <a:pt x="788668" y="1512818"/>
                      <a:pt x="767475" y="1512818"/>
                    </a:cubicBezTo>
                    <a:lnTo>
                      <a:pt x="153499" y="1512818"/>
                    </a:lnTo>
                    <a:cubicBezTo>
                      <a:pt x="68724" y="1512818"/>
                      <a:pt x="0" y="1444094"/>
                      <a:pt x="0" y="1359319"/>
                    </a:cubicBezTo>
                    <a:lnTo>
                      <a:pt x="0" y="62803"/>
                    </a:lnTo>
                    <a:cubicBezTo>
                      <a:pt x="0" y="41609"/>
                      <a:pt x="4295" y="21418"/>
                      <a:pt x="12062" y="3054"/>
                    </a:cubicBezTo>
                    <a:lnTo>
                      <a:pt x="14122" y="0"/>
                    </a:lnTo>
                    <a:close/>
                  </a:path>
                </a:pathLst>
              </a:cu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grpSp>
          <p:nvGrpSpPr>
            <p:cNvPr id="4" name="Groupe 3"/>
            <p:cNvGrpSpPr/>
            <p:nvPr/>
          </p:nvGrpSpPr>
          <p:grpSpPr>
            <a:xfrm flipH="1">
              <a:off x="309882" y="679503"/>
              <a:ext cx="2880000" cy="1665004"/>
              <a:chOff x="7354957" y="556591"/>
              <a:chExt cx="2880000" cy="1665004"/>
            </a:xfrm>
            <a:grpFill/>
          </p:grpSpPr>
          <p:sp>
            <p:nvSpPr>
              <p:cNvPr id="7" name="Organigramme : Alternative 6"/>
              <p:cNvSpPr/>
              <p:nvPr/>
            </p:nvSpPr>
            <p:spPr>
              <a:xfrm>
                <a:off x="7354957" y="556591"/>
                <a:ext cx="2880000" cy="225287"/>
              </a:xfrm>
              <a:prstGeom prst="flowChartAlternateProcess">
                <a:avLst/>
              </a:pr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8" name="Rectangle à coins arrondis 7"/>
              <p:cNvSpPr/>
              <p:nvPr/>
            </p:nvSpPr>
            <p:spPr>
              <a:xfrm>
                <a:off x="7354957" y="914400"/>
                <a:ext cx="2160000" cy="225287"/>
              </a:xfrm>
              <a:prstGeom prst="roundRect">
                <a:avLst/>
              </a:pr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9" name="Rectangle à coins arrondis 8"/>
              <p:cNvSpPr/>
              <p:nvPr/>
            </p:nvSpPr>
            <p:spPr>
              <a:xfrm>
                <a:off x="7354957" y="1272209"/>
                <a:ext cx="1440000" cy="225287"/>
              </a:xfrm>
              <a:prstGeom prst="roundRect">
                <a:avLst/>
              </a:pr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10" name="Forme libre 9"/>
              <p:cNvSpPr/>
              <p:nvPr/>
            </p:nvSpPr>
            <p:spPr>
              <a:xfrm rot="5234499">
                <a:off x="7596301" y="1403890"/>
                <a:ext cx="594997" cy="1040413"/>
              </a:xfrm>
              <a:custGeom>
                <a:avLst/>
                <a:gdLst>
                  <a:gd name="connsiteX0" fmla="*/ 869660 w 869660"/>
                  <a:gd name="connsiteY0" fmla="*/ 1472143 h 1512818"/>
                  <a:gd name="connsiteX1" fmla="*/ 827223 w 869660"/>
                  <a:gd name="connsiteY1" fmla="*/ 1500755 h 1512818"/>
                  <a:gd name="connsiteX2" fmla="*/ 767475 w 869660"/>
                  <a:gd name="connsiteY2" fmla="*/ 1512818 h 1512818"/>
                  <a:gd name="connsiteX3" fmla="*/ 153499 w 869660"/>
                  <a:gd name="connsiteY3" fmla="*/ 1512818 h 1512818"/>
                  <a:gd name="connsiteX4" fmla="*/ 0 w 869660"/>
                  <a:gd name="connsiteY4" fmla="*/ 1359319 h 1512818"/>
                  <a:gd name="connsiteX5" fmla="*/ 0 w 869660"/>
                  <a:gd name="connsiteY5" fmla="*/ 62803 h 1512818"/>
                  <a:gd name="connsiteX6" fmla="*/ 12062 w 869660"/>
                  <a:gd name="connsiteY6" fmla="*/ 3054 h 1512818"/>
                  <a:gd name="connsiteX7" fmla="*/ 14122 w 869660"/>
                  <a:gd name="connsiteY7" fmla="*/ 0 h 151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660" h="1512818">
                    <a:moveTo>
                      <a:pt x="869660" y="1472143"/>
                    </a:moveTo>
                    <a:lnTo>
                      <a:pt x="827223" y="1500755"/>
                    </a:lnTo>
                    <a:cubicBezTo>
                      <a:pt x="808859" y="1508523"/>
                      <a:pt x="788668" y="1512818"/>
                      <a:pt x="767475" y="1512818"/>
                    </a:cubicBezTo>
                    <a:lnTo>
                      <a:pt x="153499" y="1512818"/>
                    </a:lnTo>
                    <a:cubicBezTo>
                      <a:pt x="68724" y="1512818"/>
                      <a:pt x="0" y="1444094"/>
                      <a:pt x="0" y="1359319"/>
                    </a:cubicBezTo>
                    <a:lnTo>
                      <a:pt x="0" y="62803"/>
                    </a:lnTo>
                    <a:cubicBezTo>
                      <a:pt x="0" y="41609"/>
                      <a:pt x="4295" y="21418"/>
                      <a:pt x="12062" y="3054"/>
                    </a:cubicBezTo>
                    <a:lnTo>
                      <a:pt x="14122" y="0"/>
                    </a:lnTo>
                    <a:close/>
                  </a:path>
                </a:pathLst>
              </a:custGeom>
              <a:grp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grpSp>
        <p:sp>
          <p:nvSpPr>
            <p:cNvPr id="5" name="Rectangle 4"/>
            <p:cNvSpPr/>
            <p:nvPr/>
          </p:nvSpPr>
          <p:spPr>
            <a:xfrm>
              <a:off x="3221908" y="710551"/>
              <a:ext cx="5742655" cy="715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600" b="1" dirty="0" smtClean="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WEB DESIGN</a:t>
              </a:r>
              <a:endParaRPr lang="fr-FR" sz="9600" b="1"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3172083" y="1643760"/>
              <a:ext cx="5817814" cy="715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5400" b="1" dirty="0" smtClean="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APERCU GENERAL</a:t>
              </a:r>
              <a:endParaRPr lang="fr-FR" sz="5400" b="1"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endParaRPr>
            </a:p>
          </p:txBody>
        </p:sp>
      </p:grpSp>
      <p:grpSp>
        <p:nvGrpSpPr>
          <p:cNvPr id="26" name="Groupe 25"/>
          <p:cNvGrpSpPr/>
          <p:nvPr/>
        </p:nvGrpSpPr>
        <p:grpSpPr>
          <a:xfrm>
            <a:off x="818238" y="5914660"/>
            <a:ext cx="2067398" cy="2389848"/>
            <a:chOff x="818238" y="5914660"/>
            <a:chExt cx="2067398" cy="2389848"/>
          </a:xfrm>
        </p:grpSpPr>
        <p:sp>
          <p:nvSpPr>
            <p:cNvPr id="15" name="ZoneTexte 14"/>
            <p:cNvSpPr txBox="1"/>
            <p:nvPr/>
          </p:nvSpPr>
          <p:spPr>
            <a:xfrm>
              <a:off x="1451065" y="5914660"/>
              <a:ext cx="801743" cy="1569660"/>
            </a:xfrm>
            <a:prstGeom prst="rect">
              <a:avLst/>
            </a:prstGeom>
            <a:noFill/>
          </p:spPr>
          <p:txBody>
            <a:bodyPr wrap="square" rtlCol="0">
              <a:spAutoFit/>
            </a:bodyPr>
            <a:lstStyle/>
            <a:p>
              <a:r>
                <a:rPr lang="fr-FR" sz="9600" b="1"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1</a:t>
              </a:r>
              <a:endParaRPr lang="fr-FR" sz="8000" b="1"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endParaRPr>
            </a:p>
          </p:txBody>
        </p:sp>
        <p:sp>
          <p:nvSpPr>
            <p:cNvPr id="18" name="Rectangle 17"/>
            <p:cNvSpPr/>
            <p:nvPr/>
          </p:nvSpPr>
          <p:spPr>
            <a:xfrm>
              <a:off x="818238" y="7581286"/>
              <a:ext cx="2067398" cy="723222"/>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8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DEFINITION</a:t>
              </a:r>
              <a:endParaRPr lang="fr-FR" sz="2000"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grpSp>
        <p:nvGrpSpPr>
          <p:cNvPr id="27" name="Groupe 26"/>
          <p:cNvGrpSpPr/>
          <p:nvPr/>
        </p:nvGrpSpPr>
        <p:grpSpPr>
          <a:xfrm>
            <a:off x="5213889" y="6373237"/>
            <a:ext cx="3563583" cy="2398200"/>
            <a:chOff x="5213889" y="6373237"/>
            <a:chExt cx="3563583" cy="2398200"/>
          </a:xfrm>
        </p:grpSpPr>
        <p:sp>
          <p:nvSpPr>
            <p:cNvPr id="16" name="ZoneTexte 15"/>
            <p:cNvSpPr txBox="1"/>
            <p:nvPr/>
          </p:nvSpPr>
          <p:spPr>
            <a:xfrm>
              <a:off x="6531301" y="6373237"/>
              <a:ext cx="801743" cy="1569660"/>
            </a:xfrm>
            <a:prstGeom prst="rect">
              <a:avLst/>
            </a:prstGeom>
            <a:noFill/>
            <a:ln>
              <a:noFill/>
            </a:ln>
          </p:spPr>
          <p:txBody>
            <a:bodyPr wrap="square" rtlCol="0">
              <a:spAutoFit/>
            </a:bodyPr>
            <a:lstStyle/>
            <a:p>
              <a:r>
                <a:rPr lang="fr-FR" sz="9600" b="1"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2</a:t>
              </a:r>
              <a:endParaRPr lang="fr-FR" sz="8000" dirty="0">
                <a:ln w="0"/>
                <a:solidFill>
                  <a:srgbClr val="0000FF"/>
                </a:solidFill>
                <a:effectLst>
                  <a:outerShdw blurRad="38100" dist="25400" dir="5400000" algn="ctr" rotWithShape="0">
                    <a:srgbClr val="6E747A">
                      <a:alpha val="43000"/>
                    </a:srgbClr>
                  </a:outerShdw>
                </a:effectLst>
              </a:endParaRPr>
            </a:p>
          </p:txBody>
        </p:sp>
        <p:sp>
          <p:nvSpPr>
            <p:cNvPr id="19" name="Rectangle 18"/>
            <p:cNvSpPr/>
            <p:nvPr/>
          </p:nvSpPr>
          <p:spPr>
            <a:xfrm>
              <a:off x="5213889" y="7942897"/>
              <a:ext cx="3563583" cy="828540"/>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8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CONCEPTION</a:t>
              </a:r>
              <a:endParaRPr lang="fr-FR" sz="2000"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grpSp>
        <p:nvGrpSpPr>
          <p:cNvPr id="28" name="Groupe 27"/>
          <p:cNvGrpSpPr/>
          <p:nvPr/>
        </p:nvGrpSpPr>
        <p:grpSpPr>
          <a:xfrm>
            <a:off x="10918384" y="5835489"/>
            <a:ext cx="2728213" cy="2279795"/>
            <a:chOff x="10918384" y="5835489"/>
            <a:chExt cx="2728213" cy="2279795"/>
          </a:xfrm>
        </p:grpSpPr>
        <p:sp>
          <p:nvSpPr>
            <p:cNvPr id="17" name="ZoneTexte 16"/>
            <p:cNvSpPr txBox="1"/>
            <p:nvPr/>
          </p:nvSpPr>
          <p:spPr>
            <a:xfrm>
              <a:off x="11881618" y="5835489"/>
              <a:ext cx="801743" cy="1569660"/>
            </a:xfrm>
            <a:prstGeom prst="rect">
              <a:avLst/>
            </a:prstGeom>
            <a:noFill/>
            <a:ln>
              <a:noFill/>
            </a:ln>
          </p:spPr>
          <p:txBody>
            <a:bodyPr wrap="square" rtlCol="0">
              <a:spAutoFit/>
            </a:bodyPr>
            <a:lstStyle/>
            <a:p>
              <a:r>
                <a:rPr lang="fr-FR" sz="9600" b="1" dirty="0" smtClean="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3</a:t>
              </a:r>
              <a:endParaRPr lang="fr-FR" sz="8000" dirty="0">
                <a:ln w="0"/>
                <a:solidFill>
                  <a:srgbClr val="0000FF"/>
                </a:solidFill>
                <a:effectLst>
                  <a:outerShdw blurRad="38100" dist="25400" dir="5400000" algn="ctr" rotWithShape="0">
                    <a:srgbClr val="6E747A">
                      <a:alpha val="43000"/>
                    </a:srgbClr>
                  </a:outerShdw>
                </a:effectLst>
              </a:endParaRPr>
            </a:p>
          </p:txBody>
        </p:sp>
        <p:sp>
          <p:nvSpPr>
            <p:cNvPr id="20" name="Rectangle 19"/>
            <p:cNvSpPr/>
            <p:nvPr/>
          </p:nvSpPr>
          <p:spPr>
            <a:xfrm>
              <a:off x="10918384" y="7423893"/>
              <a:ext cx="2728213" cy="691391"/>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8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OUTILS</a:t>
              </a:r>
              <a:endParaRPr lang="fr-FR" sz="2000"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sp>
        <p:nvSpPr>
          <p:cNvPr id="21" name="Rectangle 20"/>
          <p:cNvSpPr/>
          <p:nvPr/>
        </p:nvSpPr>
        <p:spPr>
          <a:xfrm>
            <a:off x="1" y="0"/>
            <a:ext cx="14400212" cy="10486417"/>
          </a:xfrm>
          <a:prstGeom prst="rect">
            <a:avLst/>
          </a:prstGeom>
          <a:noFill/>
          <a:ln w="571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p:cNvCxnSpPr/>
          <p:nvPr/>
        </p:nvCxnSpPr>
        <p:spPr>
          <a:xfrm>
            <a:off x="3689607" y="2035373"/>
            <a:ext cx="6883142"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355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e 8"/>
          <p:cNvSpPr/>
          <p:nvPr/>
        </p:nvSpPr>
        <p:spPr>
          <a:xfrm flipH="1">
            <a:off x="12548681" y="10077855"/>
            <a:ext cx="1851532"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DESIGN</a:t>
            </a:r>
            <a:endParaRPr lang="fr-FR" b="1" dirty="0"/>
          </a:p>
        </p:txBody>
      </p:sp>
      <p:sp>
        <p:nvSpPr>
          <p:cNvPr id="8" name="Pentagone 7"/>
          <p:cNvSpPr/>
          <p:nvPr/>
        </p:nvSpPr>
        <p:spPr>
          <a:xfrm>
            <a:off x="0" y="10077855"/>
            <a:ext cx="1828800"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WEB</a:t>
            </a:r>
            <a:endParaRPr lang="fr-FR" b="1" dirty="0"/>
          </a:p>
        </p:txBody>
      </p:sp>
      <p:grpSp>
        <p:nvGrpSpPr>
          <p:cNvPr id="4" name="Groupe 3"/>
          <p:cNvGrpSpPr/>
          <p:nvPr/>
        </p:nvGrpSpPr>
        <p:grpSpPr>
          <a:xfrm>
            <a:off x="0" y="87549"/>
            <a:ext cx="14400213" cy="914400"/>
            <a:chOff x="0" y="87549"/>
            <a:chExt cx="14400213" cy="914400"/>
          </a:xfrm>
        </p:grpSpPr>
        <p:sp>
          <p:nvSpPr>
            <p:cNvPr id="2" name="Rectangle 1"/>
            <p:cNvSpPr/>
            <p:nvPr/>
          </p:nvSpPr>
          <p:spPr>
            <a:xfrm>
              <a:off x="0" y="311285"/>
              <a:ext cx="14400213" cy="466928"/>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852153" y="87549"/>
              <a:ext cx="638134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smtClean="0"/>
                <a:t>DEFINITION</a:t>
              </a:r>
              <a:endParaRPr lang="fr-FR" sz="4800" b="1" dirty="0"/>
            </a:p>
          </p:txBody>
        </p:sp>
      </p:grpSp>
      <p:sp>
        <p:nvSpPr>
          <p:cNvPr id="5" name="Rectangle 4"/>
          <p:cNvSpPr/>
          <p:nvPr/>
        </p:nvSpPr>
        <p:spPr>
          <a:xfrm>
            <a:off x="0" y="1001949"/>
            <a:ext cx="14400213" cy="9795752"/>
          </a:xfrm>
          <a:custGeom>
            <a:avLst/>
            <a:gdLst>
              <a:gd name="connsiteX0" fmla="*/ 0 w 14400213"/>
              <a:gd name="connsiteY0" fmla="*/ 0 h 8268510"/>
              <a:gd name="connsiteX1" fmla="*/ 14400213 w 14400213"/>
              <a:gd name="connsiteY1" fmla="*/ 0 h 8268510"/>
              <a:gd name="connsiteX2" fmla="*/ 14400213 w 14400213"/>
              <a:gd name="connsiteY2" fmla="*/ 8268510 h 8268510"/>
              <a:gd name="connsiteX3" fmla="*/ 0 w 14400213"/>
              <a:gd name="connsiteY3" fmla="*/ 8268510 h 8268510"/>
              <a:gd name="connsiteX4" fmla="*/ 0 w 14400213"/>
              <a:gd name="connsiteY4"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828800 w 14400213"/>
              <a:gd name="connsiteY3" fmla="*/ 8249054 h 8268510"/>
              <a:gd name="connsiteX4" fmla="*/ 0 w 14400213"/>
              <a:gd name="connsiteY4" fmla="*/ 8268510 h 8268510"/>
              <a:gd name="connsiteX5" fmla="*/ 0 w 14400213"/>
              <a:gd name="connsiteY5"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828800 w 14400213"/>
              <a:gd name="connsiteY4" fmla="*/ 8249054 h 8268510"/>
              <a:gd name="connsiteX5" fmla="*/ 0 w 14400213"/>
              <a:gd name="connsiteY5" fmla="*/ 8268510 h 8268510"/>
              <a:gd name="connsiteX6" fmla="*/ 0 w 14400213"/>
              <a:gd name="connsiteY6"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1828800 w 14400213"/>
              <a:gd name="connsiteY5" fmla="*/ 8249054 h 8268510"/>
              <a:gd name="connsiteX6" fmla="*/ 0 w 14400213"/>
              <a:gd name="connsiteY6" fmla="*/ 8268510 h 8268510"/>
              <a:gd name="connsiteX7" fmla="*/ 0 w 14400213"/>
              <a:gd name="connsiteY7"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3171217 w 14400213"/>
              <a:gd name="connsiteY5" fmla="*/ 8249054 h 8268510"/>
              <a:gd name="connsiteX6" fmla="*/ 1828800 w 14400213"/>
              <a:gd name="connsiteY6" fmla="*/ 8249054 h 8268510"/>
              <a:gd name="connsiteX7" fmla="*/ 0 w 14400213"/>
              <a:gd name="connsiteY7" fmla="*/ 8268510 h 8268510"/>
              <a:gd name="connsiteX8" fmla="*/ 0 w 14400213"/>
              <a:gd name="connsiteY8" fmla="*/ 0 h 8268510"/>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0894979 w 14400213"/>
              <a:gd name="connsiteY4" fmla="*/ 8249054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529226 w 14400213"/>
              <a:gd name="connsiteY3" fmla="*/ 8463062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560339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595336 w 14400213"/>
              <a:gd name="connsiteY6" fmla="*/ 8618705 h 9358007"/>
              <a:gd name="connsiteX7" fmla="*/ 0 w 14400213"/>
              <a:gd name="connsiteY7" fmla="*/ 8560339 h 9358007"/>
              <a:gd name="connsiteX8" fmla="*/ 0 w 14400213"/>
              <a:gd name="connsiteY8" fmla="*/ 0 h 9358007"/>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60339 h 9280186"/>
              <a:gd name="connsiteX8" fmla="*/ 0 w 14400213"/>
              <a:gd name="connsiteY8" fmla="*/ 0 h 9280186"/>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99249 h 9280186"/>
              <a:gd name="connsiteX8" fmla="*/ 0 w 14400213"/>
              <a:gd name="connsiteY8" fmla="*/ 0 h 9280186"/>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280186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478604 w 14400213"/>
              <a:gd name="connsiteY6" fmla="*/ 8599249 h 9338552"/>
              <a:gd name="connsiteX7" fmla="*/ 0 w 14400213"/>
              <a:gd name="connsiteY7" fmla="*/ 8599249 h 9338552"/>
              <a:gd name="connsiteX8" fmla="*/ 0 w 14400213"/>
              <a:gd name="connsiteY8" fmla="*/ 0 h 9338552"/>
              <a:gd name="connsiteX0" fmla="*/ 0 w 14400213"/>
              <a:gd name="connsiteY0" fmla="*/ 0 h 9338551"/>
              <a:gd name="connsiteX1" fmla="*/ 14400213 w 14400213"/>
              <a:gd name="connsiteY1" fmla="*/ 0 h 9338551"/>
              <a:gd name="connsiteX2" fmla="*/ 14400213 w 14400213"/>
              <a:gd name="connsiteY2" fmla="*/ 8579795 h 9338551"/>
              <a:gd name="connsiteX3" fmla="*/ 12840511 w 14400213"/>
              <a:gd name="connsiteY3" fmla="*/ 8599249 h 9338551"/>
              <a:gd name="connsiteX4" fmla="*/ 12237396 w 14400213"/>
              <a:gd name="connsiteY4" fmla="*/ 9338551 h 9338551"/>
              <a:gd name="connsiteX5" fmla="*/ 2178995 w 14400213"/>
              <a:gd name="connsiteY5" fmla="*/ 9299642 h 9338551"/>
              <a:gd name="connsiteX6" fmla="*/ 1478604 w 14400213"/>
              <a:gd name="connsiteY6" fmla="*/ 8599249 h 9338551"/>
              <a:gd name="connsiteX7" fmla="*/ 0 w 14400213"/>
              <a:gd name="connsiteY7" fmla="*/ 8599249 h 9338551"/>
              <a:gd name="connsiteX8" fmla="*/ 0 w 14400213"/>
              <a:gd name="connsiteY8" fmla="*/ 0 h 9338551"/>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178995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317810 h 9356719"/>
              <a:gd name="connsiteX6" fmla="*/ 1478604 w 14400213"/>
              <a:gd name="connsiteY6" fmla="*/ 8599249 h 9356719"/>
              <a:gd name="connsiteX7" fmla="*/ 0 w 14400213"/>
              <a:gd name="connsiteY7" fmla="*/ 8599249 h 9356719"/>
              <a:gd name="connsiteX8" fmla="*/ 0 w 14400213"/>
              <a:gd name="connsiteY8" fmla="*/ 0 h 935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0213" h="9356719">
                <a:moveTo>
                  <a:pt x="0" y="0"/>
                </a:moveTo>
                <a:lnTo>
                  <a:pt x="14400213" y="0"/>
                </a:lnTo>
                <a:lnTo>
                  <a:pt x="14400213" y="8579795"/>
                </a:lnTo>
                <a:lnTo>
                  <a:pt x="12840511" y="8599249"/>
                </a:lnTo>
                <a:lnTo>
                  <a:pt x="12140119" y="9356719"/>
                </a:lnTo>
                <a:lnTo>
                  <a:pt x="2276272" y="9317810"/>
                </a:lnTo>
                <a:lnTo>
                  <a:pt x="1478604" y="8599249"/>
                </a:lnTo>
                <a:lnTo>
                  <a:pt x="0" y="8599249"/>
                </a:lnTo>
                <a:lnTo>
                  <a:pt x="0" y="0"/>
                </a:lnTo>
                <a:close/>
              </a:path>
            </a:pathLst>
          </a:cu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NJJ</a:t>
            </a:r>
            <a:endParaRPr lang="fr-FR" dirty="0"/>
          </a:p>
        </p:txBody>
      </p:sp>
      <p:sp>
        <p:nvSpPr>
          <p:cNvPr id="11" name="Rectangle 10"/>
          <p:cNvSpPr/>
          <p:nvPr/>
        </p:nvSpPr>
        <p:spPr>
          <a:xfrm>
            <a:off x="291829" y="1663431"/>
            <a:ext cx="13501991" cy="7657224"/>
          </a:xfrm>
          <a:prstGeom prst="rect">
            <a:avLst/>
          </a:prstGeom>
        </p:spPr>
        <p:txBody>
          <a:bodyPr wrap="square" numCol="2">
            <a:spAutoFit/>
          </a:bodyPr>
          <a:lstStyle/>
          <a:p>
            <a:r>
              <a:rPr lang="fr-FR" dirty="0" smtClean="0"/>
              <a:t>La création et la conception de site web ou web design est la conception de l'interface web : l’architecture</a:t>
            </a:r>
          </a:p>
          <a:p>
            <a:r>
              <a:rPr lang="fr-FR" dirty="0" smtClean="0"/>
              <a:t>interactionnelle, l’organisation des pages, l’arborescence et la navigation dans un site web. La conception</a:t>
            </a:r>
          </a:p>
          <a:p>
            <a:r>
              <a:rPr lang="fr-FR" dirty="0" smtClean="0"/>
              <a:t>d'un design web tient compte des contraintes spécifiques du support Internet, notamment en termes</a:t>
            </a:r>
          </a:p>
          <a:p>
            <a:r>
              <a:rPr lang="fr-FR" dirty="0" smtClean="0"/>
              <a:t>d’ergonomie, d’utilisabilité et d’accessibilité.</a:t>
            </a:r>
          </a:p>
          <a:p>
            <a:r>
              <a:rPr lang="fr-FR" dirty="0" smtClean="0"/>
              <a:t>Le web design réclame donc des compétences en programmation, en ergonomie et en interactivité, ainsi</a:t>
            </a:r>
          </a:p>
          <a:p>
            <a:r>
              <a:rPr lang="fr-FR" dirty="0" smtClean="0"/>
              <a:t>qu'une bonne connaissance des contraintes techniques liées à ce domaine. Ces contraintes techniques</a:t>
            </a:r>
          </a:p>
          <a:p>
            <a:r>
              <a:rPr lang="fr-FR" dirty="0" smtClean="0"/>
              <a:t>incluent la diversité des terminaux web et de leurs affichages, l'accessibilité, les spécificités des différents</a:t>
            </a:r>
          </a:p>
          <a:p>
            <a:r>
              <a:rPr lang="fr-FR" dirty="0" smtClean="0"/>
              <a:t>langages et processus, la portabilité, le respect des recommandations du W3C, etc.</a:t>
            </a:r>
          </a:p>
          <a:p>
            <a:r>
              <a:rPr lang="fr-FR" dirty="0" smtClean="0"/>
              <a:t>Le web design d'un site se présente en premier temps sous forme de maquette fonctionnelle avec des</a:t>
            </a:r>
          </a:p>
          <a:p>
            <a:r>
              <a:rPr lang="fr-FR" dirty="0" smtClean="0"/>
              <a:t>spécifications techniques : ergonomie, charte graphique, identité visuelle, marketing, interactivité.</a:t>
            </a:r>
          </a:p>
          <a:p>
            <a:r>
              <a:rPr lang="fr-FR" dirty="0" smtClean="0"/>
              <a:t>Un site web peut être constitué par une simple page statique au format HTML éventuellement mise en</a:t>
            </a:r>
          </a:p>
          <a:p>
            <a:r>
              <a:rPr lang="fr-FR" dirty="0" smtClean="0"/>
              <a:t>forme ou enrichie de CSS incluant des images et des liens vers d'autres contenus, ou constitué de contenus</a:t>
            </a:r>
          </a:p>
          <a:p>
            <a:r>
              <a:rPr lang="fr-FR" dirty="0" smtClean="0"/>
              <a:t>dynamiques ou l'on peut greffer des fonctionnalités pour le rendre interactif avec des services programmés</a:t>
            </a:r>
          </a:p>
          <a:p>
            <a:r>
              <a:rPr lang="fr-FR" dirty="0" smtClean="0"/>
              <a:t>en Java, PHP ou autre langage serveur, des formulaires supposant un traitement en JavaScript, ou Ajax. Il</a:t>
            </a:r>
          </a:p>
          <a:p>
            <a:r>
              <a:rPr lang="fr-FR" dirty="0" smtClean="0"/>
              <a:t>peut reposer sur des technologies de base de données, par exemple MySQL ou </a:t>
            </a:r>
            <a:r>
              <a:rPr lang="fr-FR" dirty="0" err="1" smtClean="0"/>
              <a:t>MongoDB</a:t>
            </a:r>
            <a:r>
              <a:rPr lang="fr-FR" dirty="0" smtClean="0"/>
              <a:t>.</a:t>
            </a:r>
            <a:endParaRPr lang="fr-FR" dirty="0"/>
          </a:p>
        </p:txBody>
      </p:sp>
    </p:spTree>
    <p:extLst>
      <p:ext uri="{BB962C8B-B14F-4D97-AF65-F5344CB8AC3E}">
        <p14:creationId xmlns:p14="http://schemas.microsoft.com/office/powerpoint/2010/main" val="49948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0" y="87549"/>
            <a:ext cx="14400213" cy="914400"/>
            <a:chOff x="0" y="87549"/>
            <a:chExt cx="14400213" cy="914400"/>
          </a:xfrm>
        </p:grpSpPr>
        <p:sp>
          <p:nvSpPr>
            <p:cNvPr id="2" name="Rectangle 1"/>
            <p:cNvSpPr/>
            <p:nvPr/>
          </p:nvSpPr>
          <p:spPr>
            <a:xfrm>
              <a:off x="0" y="311285"/>
              <a:ext cx="14400213" cy="466928"/>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599235" y="87549"/>
              <a:ext cx="6634264"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smtClean="0"/>
                <a:t>UI DESIGN</a:t>
              </a:r>
              <a:endParaRPr lang="fr-FR" sz="4800" b="1" dirty="0"/>
            </a:p>
          </p:txBody>
        </p:sp>
      </p:grpSp>
      <p:sp>
        <p:nvSpPr>
          <p:cNvPr id="6" name="Pentagone 5"/>
          <p:cNvSpPr/>
          <p:nvPr/>
        </p:nvSpPr>
        <p:spPr>
          <a:xfrm>
            <a:off x="0" y="10077855"/>
            <a:ext cx="1828800"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WEB</a:t>
            </a:r>
            <a:endParaRPr lang="fr-FR" b="1" dirty="0"/>
          </a:p>
        </p:txBody>
      </p:sp>
      <p:sp>
        <p:nvSpPr>
          <p:cNvPr id="7" name="Pentagone 6"/>
          <p:cNvSpPr/>
          <p:nvPr/>
        </p:nvSpPr>
        <p:spPr>
          <a:xfrm flipH="1">
            <a:off x="12548681" y="10077855"/>
            <a:ext cx="1851532"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DESIGN</a:t>
            </a:r>
            <a:endParaRPr lang="fr-FR" b="1" dirty="0"/>
          </a:p>
        </p:txBody>
      </p:sp>
      <p:sp>
        <p:nvSpPr>
          <p:cNvPr id="8" name="Rectangle 4"/>
          <p:cNvSpPr/>
          <p:nvPr/>
        </p:nvSpPr>
        <p:spPr>
          <a:xfrm>
            <a:off x="0" y="778214"/>
            <a:ext cx="14400213" cy="10019487"/>
          </a:xfrm>
          <a:custGeom>
            <a:avLst/>
            <a:gdLst>
              <a:gd name="connsiteX0" fmla="*/ 0 w 14400213"/>
              <a:gd name="connsiteY0" fmla="*/ 0 h 8268510"/>
              <a:gd name="connsiteX1" fmla="*/ 14400213 w 14400213"/>
              <a:gd name="connsiteY1" fmla="*/ 0 h 8268510"/>
              <a:gd name="connsiteX2" fmla="*/ 14400213 w 14400213"/>
              <a:gd name="connsiteY2" fmla="*/ 8268510 h 8268510"/>
              <a:gd name="connsiteX3" fmla="*/ 0 w 14400213"/>
              <a:gd name="connsiteY3" fmla="*/ 8268510 h 8268510"/>
              <a:gd name="connsiteX4" fmla="*/ 0 w 14400213"/>
              <a:gd name="connsiteY4"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828800 w 14400213"/>
              <a:gd name="connsiteY3" fmla="*/ 8249054 h 8268510"/>
              <a:gd name="connsiteX4" fmla="*/ 0 w 14400213"/>
              <a:gd name="connsiteY4" fmla="*/ 8268510 h 8268510"/>
              <a:gd name="connsiteX5" fmla="*/ 0 w 14400213"/>
              <a:gd name="connsiteY5"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828800 w 14400213"/>
              <a:gd name="connsiteY4" fmla="*/ 8249054 h 8268510"/>
              <a:gd name="connsiteX5" fmla="*/ 0 w 14400213"/>
              <a:gd name="connsiteY5" fmla="*/ 8268510 h 8268510"/>
              <a:gd name="connsiteX6" fmla="*/ 0 w 14400213"/>
              <a:gd name="connsiteY6"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1828800 w 14400213"/>
              <a:gd name="connsiteY5" fmla="*/ 8249054 h 8268510"/>
              <a:gd name="connsiteX6" fmla="*/ 0 w 14400213"/>
              <a:gd name="connsiteY6" fmla="*/ 8268510 h 8268510"/>
              <a:gd name="connsiteX7" fmla="*/ 0 w 14400213"/>
              <a:gd name="connsiteY7"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3171217 w 14400213"/>
              <a:gd name="connsiteY5" fmla="*/ 8249054 h 8268510"/>
              <a:gd name="connsiteX6" fmla="*/ 1828800 w 14400213"/>
              <a:gd name="connsiteY6" fmla="*/ 8249054 h 8268510"/>
              <a:gd name="connsiteX7" fmla="*/ 0 w 14400213"/>
              <a:gd name="connsiteY7" fmla="*/ 8268510 h 8268510"/>
              <a:gd name="connsiteX8" fmla="*/ 0 w 14400213"/>
              <a:gd name="connsiteY8" fmla="*/ 0 h 8268510"/>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0894979 w 14400213"/>
              <a:gd name="connsiteY4" fmla="*/ 8249054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529226 w 14400213"/>
              <a:gd name="connsiteY3" fmla="*/ 8463062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560339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595336 w 14400213"/>
              <a:gd name="connsiteY6" fmla="*/ 8618705 h 9358007"/>
              <a:gd name="connsiteX7" fmla="*/ 0 w 14400213"/>
              <a:gd name="connsiteY7" fmla="*/ 8560339 h 9358007"/>
              <a:gd name="connsiteX8" fmla="*/ 0 w 14400213"/>
              <a:gd name="connsiteY8" fmla="*/ 0 h 9358007"/>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60339 h 9280186"/>
              <a:gd name="connsiteX8" fmla="*/ 0 w 14400213"/>
              <a:gd name="connsiteY8" fmla="*/ 0 h 9280186"/>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99249 h 9280186"/>
              <a:gd name="connsiteX8" fmla="*/ 0 w 14400213"/>
              <a:gd name="connsiteY8" fmla="*/ 0 h 9280186"/>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280186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478604 w 14400213"/>
              <a:gd name="connsiteY6" fmla="*/ 8599249 h 9338552"/>
              <a:gd name="connsiteX7" fmla="*/ 0 w 14400213"/>
              <a:gd name="connsiteY7" fmla="*/ 8599249 h 9338552"/>
              <a:gd name="connsiteX8" fmla="*/ 0 w 14400213"/>
              <a:gd name="connsiteY8" fmla="*/ 0 h 9338552"/>
              <a:gd name="connsiteX0" fmla="*/ 0 w 14400213"/>
              <a:gd name="connsiteY0" fmla="*/ 0 h 9338551"/>
              <a:gd name="connsiteX1" fmla="*/ 14400213 w 14400213"/>
              <a:gd name="connsiteY1" fmla="*/ 0 h 9338551"/>
              <a:gd name="connsiteX2" fmla="*/ 14400213 w 14400213"/>
              <a:gd name="connsiteY2" fmla="*/ 8579795 h 9338551"/>
              <a:gd name="connsiteX3" fmla="*/ 12840511 w 14400213"/>
              <a:gd name="connsiteY3" fmla="*/ 8599249 h 9338551"/>
              <a:gd name="connsiteX4" fmla="*/ 12237396 w 14400213"/>
              <a:gd name="connsiteY4" fmla="*/ 9338551 h 9338551"/>
              <a:gd name="connsiteX5" fmla="*/ 2178995 w 14400213"/>
              <a:gd name="connsiteY5" fmla="*/ 9299642 h 9338551"/>
              <a:gd name="connsiteX6" fmla="*/ 1478604 w 14400213"/>
              <a:gd name="connsiteY6" fmla="*/ 8599249 h 9338551"/>
              <a:gd name="connsiteX7" fmla="*/ 0 w 14400213"/>
              <a:gd name="connsiteY7" fmla="*/ 8599249 h 9338551"/>
              <a:gd name="connsiteX8" fmla="*/ 0 w 14400213"/>
              <a:gd name="connsiteY8" fmla="*/ 0 h 9338551"/>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178995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317810 h 9356719"/>
              <a:gd name="connsiteX6" fmla="*/ 1478604 w 14400213"/>
              <a:gd name="connsiteY6" fmla="*/ 8599249 h 9356719"/>
              <a:gd name="connsiteX7" fmla="*/ 0 w 14400213"/>
              <a:gd name="connsiteY7" fmla="*/ 8599249 h 9356719"/>
              <a:gd name="connsiteX8" fmla="*/ 0 w 14400213"/>
              <a:gd name="connsiteY8" fmla="*/ 0 h 935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0213" h="9356719">
                <a:moveTo>
                  <a:pt x="0" y="0"/>
                </a:moveTo>
                <a:lnTo>
                  <a:pt x="14400213" y="0"/>
                </a:lnTo>
                <a:lnTo>
                  <a:pt x="14400213" y="8579795"/>
                </a:lnTo>
                <a:lnTo>
                  <a:pt x="12840511" y="8599249"/>
                </a:lnTo>
                <a:lnTo>
                  <a:pt x="12140119" y="9356719"/>
                </a:lnTo>
                <a:lnTo>
                  <a:pt x="2276272" y="9317810"/>
                </a:lnTo>
                <a:lnTo>
                  <a:pt x="1478604" y="8599249"/>
                </a:lnTo>
                <a:lnTo>
                  <a:pt x="0" y="8599249"/>
                </a:lnTo>
                <a:lnTo>
                  <a:pt x="0" y="0"/>
                </a:lnTo>
                <a:close/>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225685"/>
            <a:ext cx="6556443" cy="8715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b="1" dirty="0" smtClean="0"/>
              <a:t>DEFINITION</a:t>
            </a:r>
          </a:p>
          <a:p>
            <a:pPr algn="just"/>
            <a:r>
              <a:rPr lang="fr-FR" dirty="0" smtClean="0"/>
              <a:t>Le </a:t>
            </a:r>
            <a:r>
              <a:rPr lang="fr-FR" dirty="0"/>
              <a:t>terme UI fait référence à l’interface par le biais de laquelle l’utilisateur interagit : être un site web, une application mobile ou un logiciel. Le travail de l’UI designer est important pour toute entreprise ou organisation souhaitant marquer sa présence sur le web.</a:t>
            </a:r>
          </a:p>
          <a:p>
            <a:pPr algn="just"/>
            <a:r>
              <a:rPr lang="fr-FR" dirty="0"/>
              <a:t>UI est l’abréviation d’user interface ou interface utilisateur. L’UI design se rapporte donc à l’environnement graphique dans lequel évolue l’utilisateur d’un logiciel, d’un site web ou d’une application.</a:t>
            </a:r>
          </a:p>
          <a:p>
            <a:pPr algn="just"/>
            <a:r>
              <a:rPr lang="fr-FR" dirty="0"/>
              <a:t>La mission de l’UI designer consiste à créer une interface agréable et pratique, facile à prendre en main.</a:t>
            </a:r>
          </a:p>
          <a:p>
            <a:pPr algn="just"/>
            <a:r>
              <a:rPr lang="fr-FR" dirty="0"/>
              <a:t>Ainsi, l’UI design fait partie de l’UX design, en cela qu’il travaille à donner la meilleure expérience possible à l’utilisateur, mais il s’attache plus particulièrement aux éléments perceptibles : éléments graphiques, boutons, navigation, typographie…</a:t>
            </a:r>
          </a:p>
          <a:p>
            <a:pPr algn="just"/>
            <a:endParaRPr lang="fr-FR" dirty="0"/>
          </a:p>
        </p:txBody>
      </p:sp>
      <p:sp>
        <p:nvSpPr>
          <p:cNvPr id="9" name="Rectangle 8"/>
          <p:cNvSpPr/>
          <p:nvPr/>
        </p:nvSpPr>
        <p:spPr>
          <a:xfrm>
            <a:off x="8096690" y="1225685"/>
            <a:ext cx="6303523" cy="8715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b="1" dirty="0" smtClean="0"/>
              <a:t>LE MÉTIER D'UI DESIGNER</a:t>
            </a:r>
          </a:p>
          <a:p>
            <a:pPr algn="just"/>
            <a:r>
              <a:rPr lang="fr-FR" dirty="0" smtClean="0"/>
              <a:t>L’UI </a:t>
            </a:r>
            <a:r>
              <a:rPr lang="fr-FR" dirty="0"/>
              <a:t>designer est responsable de la conception de l’interface qui lie l’utilisateur au produit. Il se charge de toutes les tâches relatives à la création de l’identité visuelle, parmi lesquelles le design du logo, ainsi que le choix des couleurs et de la typographie.</a:t>
            </a:r>
          </a:p>
          <a:p>
            <a:pPr algn="just"/>
            <a:r>
              <a:rPr lang="fr-FR" dirty="0"/>
              <a:t>Le travail de ce professionnel est avant tout guidé par l’efficacité dans la mesure où il organise les textes et les éléments graphiques de sorte à optimiser l’aspect esthétique de l’interface afin de susciter une émotion chez l’utilisateur.</a:t>
            </a:r>
          </a:p>
          <a:p>
            <a:pPr algn="just"/>
            <a:endParaRPr lang="fr-FR" dirty="0"/>
          </a:p>
        </p:txBody>
      </p:sp>
      <p:sp>
        <p:nvSpPr>
          <p:cNvPr id="10" name="Rectangle 9"/>
          <p:cNvSpPr/>
          <p:nvPr/>
        </p:nvSpPr>
        <p:spPr>
          <a:xfrm>
            <a:off x="3599235" y="2373550"/>
            <a:ext cx="6303523" cy="628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b="1" dirty="0" smtClean="0"/>
              <a:t>COMPÉTENCES REQUISES</a:t>
            </a:r>
          </a:p>
          <a:p>
            <a:pPr algn="just"/>
            <a:endParaRPr lang="fr-FR" dirty="0"/>
          </a:p>
          <a:p>
            <a:pPr algn="just"/>
            <a:r>
              <a:rPr lang="fr-FR" dirty="0"/>
              <a:t>Certaines qualités sont requises chez le professionnel de l’UI design, notamment une sensibilité artistique, de l’imagination et de la créativité. En outre, il doit être capable d’argumenter habilement pour faire passer ses idées. Sur le plan technique, la maîtrise de la suite Adobe (Photoshop, Illustrator et </a:t>
            </a:r>
            <a:r>
              <a:rPr lang="fr-FR" dirty="0" err="1"/>
              <a:t>Indesign</a:t>
            </a:r>
            <a:r>
              <a:rPr lang="fr-FR" dirty="0"/>
              <a:t>) est indispensable pour exercer ce métier. Certains langages de programmation comme HTML 5, JavaScript, </a:t>
            </a:r>
            <a:r>
              <a:rPr lang="fr-FR" dirty="0" err="1"/>
              <a:t>JQuery</a:t>
            </a:r>
            <a:r>
              <a:rPr lang="fr-FR" dirty="0"/>
              <a:t>, Visual Basic, PHP et MySQL sont aussi utiles à maîtriser. L’UI designer apparaît donc comme un artiste doté de réelles compétences en développement web.</a:t>
            </a:r>
          </a:p>
          <a:p>
            <a:pPr algn="just"/>
            <a:endParaRPr lang="fr-FR" dirty="0"/>
          </a:p>
        </p:txBody>
      </p:sp>
    </p:spTree>
    <p:extLst>
      <p:ext uri="{BB962C8B-B14F-4D97-AF65-F5344CB8AC3E}">
        <p14:creationId xmlns:p14="http://schemas.microsoft.com/office/powerpoint/2010/main" val="20960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0" y="87549"/>
            <a:ext cx="14400213" cy="914400"/>
            <a:chOff x="0" y="87549"/>
            <a:chExt cx="14400213" cy="914400"/>
          </a:xfrm>
        </p:grpSpPr>
        <p:sp>
          <p:nvSpPr>
            <p:cNvPr id="2" name="Rectangle 1"/>
            <p:cNvSpPr/>
            <p:nvPr/>
          </p:nvSpPr>
          <p:spPr>
            <a:xfrm>
              <a:off x="0" y="311285"/>
              <a:ext cx="14400213" cy="466928"/>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599235" y="87549"/>
              <a:ext cx="6634264"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smtClean="0"/>
                <a:t>UX DESIGN</a:t>
              </a:r>
              <a:endParaRPr lang="fr-FR" sz="4800" b="1" dirty="0"/>
            </a:p>
          </p:txBody>
        </p:sp>
      </p:grpSp>
      <p:sp>
        <p:nvSpPr>
          <p:cNvPr id="6" name="Pentagone 5"/>
          <p:cNvSpPr/>
          <p:nvPr/>
        </p:nvSpPr>
        <p:spPr>
          <a:xfrm>
            <a:off x="0" y="10077855"/>
            <a:ext cx="1828800"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WEB</a:t>
            </a:r>
            <a:endParaRPr lang="fr-FR" b="1" dirty="0"/>
          </a:p>
        </p:txBody>
      </p:sp>
      <p:sp>
        <p:nvSpPr>
          <p:cNvPr id="7" name="Pentagone 6"/>
          <p:cNvSpPr/>
          <p:nvPr/>
        </p:nvSpPr>
        <p:spPr>
          <a:xfrm flipH="1">
            <a:off x="12548681" y="10077855"/>
            <a:ext cx="1851532"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DESIGN</a:t>
            </a:r>
            <a:endParaRPr lang="fr-FR" b="1" dirty="0"/>
          </a:p>
        </p:txBody>
      </p:sp>
      <p:sp>
        <p:nvSpPr>
          <p:cNvPr id="8" name="Rectangle 4"/>
          <p:cNvSpPr/>
          <p:nvPr/>
        </p:nvSpPr>
        <p:spPr>
          <a:xfrm>
            <a:off x="0" y="778214"/>
            <a:ext cx="14400213" cy="10019487"/>
          </a:xfrm>
          <a:custGeom>
            <a:avLst/>
            <a:gdLst>
              <a:gd name="connsiteX0" fmla="*/ 0 w 14400213"/>
              <a:gd name="connsiteY0" fmla="*/ 0 h 8268510"/>
              <a:gd name="connsiteX1" fmla="*/ 14400213 w 14400213"/>
              <a:gd name="connsiteY1" fmla="*/ 0 h 8268510"/>
              <a:gd name="connsiteX2" fmla="*/ 14400213 w 14400213"/>
              <a:gd name="connsiteY2" fmla="*/ 8268510 h 8268510"/>
              <a:gd name="connsiteX3" fmla="*/ 0 w 14400213"/>
              <a:gd name="connsiteY3" fmla="*/ 8268510 h 8268510"/>
              <a:gd name="connsiteX4" fmla="*/ 0 w 14400213"/>
              <a:gd name="connsiteY4"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828800 w 14400213"/>
              <a:gd name="connsiteY3" fmla="*/ 8249054 h 8268510"/>
              <a:gd name="connsiteX4" fmla="*/ 0 w 14400213"/>
              <a:gd name="connsiteY4" fmla="*/ 8268510 h 8268510"/>
              <a:gd name="connsiteX5" fmla="*/ 0 w 14400213"/>
              <a:gd name="connsiteY5"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828800 w 14400213"/>
              <a:gd name="connsiteY4" fmla="*/ 8249054 h 8268510"/>
              <a:gd name="connsiteX5" fmla="*/ 0 w 14400213"/>
              <a:gd name="connsiteY5" fmla="*/ 8268510 h 8268510"/>
              <a:gd name="connsiteX6" fmla="*/ 0 w 14400213"/>
              <a:gd name="connsiteY6"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1828800 w 14400213"/>
              <a:gd name="connsiteY5" fmla="*/ 8249054 h 8268510"/>
              <a:gd name="connsiteX6" fmla="*/ 0 w 14400213"/>
              <a:gd name="connsiteY6" fmla="*/ 8268510 h 8268510"/>
              <a:gd name="connsiteX7" fmla="*/ 0 w 14400213"/>
              <a:gd name="connsiteY7"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3171217 w 14400213"/>
              <a:gd name="connsiteY5" fmla="*/ 8249054 h 8268510"/>
              <a:gd name="connsiteX6" fmla="*/ 1828800 w 14400213"/>
              <a:gd name="connsiteY6" fmla="*/ 8249054 h 8268510"/>
              <a:gd name="connsiteX7" fmla="*/ 0 w 14400213"/>
              <a:gd name="connsiteY7" fmla="*/ 8268510 h 8268510"/>
              <a:gd name="connsiteX8" fmla="*/ 0 w 14400213"/>
              <a:gd name="connsiteY8" fmla="*/ 0 h 8268510"/>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0894979 w 14400213"/>
              <a:gd name="connsiteY4" fmla="*/ 8249054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529226 w 14400213"/>
              <a:gd name="connsiteY3" fmla="*/ 8463062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560339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595336 w 14400213"/>
              <a:gd name="connsiteY6" fmla="*/ 8618705 h 9358007"/>
              <a:gd name="connsiteX7" fmla="*/ 0 w 14400213"/>
              <a:gd name="connsiteY7" fmla="*/ 8560339 h 9358007"/>
              <a:gd name="connsiteX8" fmla="*/ 0 w 14400213"/>
              <a:gd name="connsiteY8" fmla="*/ 0 h 9358007"/>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60339 h 9280186"/>
              <a:gd name="connsiteX8" fmla="*/ 0 w 14400213"/>
              <a:gd name="connsiteY8" fmla="*/ 0 h 9280186"/>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99249 h 9280186"/>
              <a:gd name="connsiteX8" fmla="*/ 0 w 14400213"/>
              <a:gd name="connsiteY8" fmla="*/ 0 h 9280186"/>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280186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478604 w 14400213"/>
              <a:gd name="connsiteY6" fmla="*/ 8599249 h 9338552"/>
              <a:gd name="connsiteX7" fmla="*/ 0 w 14400213"/>
              <a:gd name="connsiteY7" fmla="*/ 8599249 h 9338552"/>
              <a:gd name="connsiteX8" fmla="*/ 0 w 14400213"/>
              <a:gd name="connsiteY8" fmla="*/ 0 h 9338552"/>
              <a:gd name="connsiteX0" fmla="*/ 0 w 14400213"/>
              <a:gd name="connsiteY0" fmla="*/ 0 h 9338551"/>
              <a:gd name="connsiteX1" fmla="*/ 14400213 w 14400213"/>
              <a:gd name="connsiteY1" fmla="*/ 0 h 9338551"/>
              <a:gd name="connsiteX2" fmla="*/ 14400213 w 14400213"/>
              <a:gd name="connsiteY2" fmla="*/ 8579795 h 9338551"/>
              <a:gd name="connsiteX3" fmla="*/ 12840511 w 14400213"/>
              <a:gd name="connsiteY3" fmla="*/ 8599249 h 9338551"/>
              <a:gd name="connsiteX4" fmla="*/ 12237396 w 14400213"/>
              <a:gd name="connsiteY4" fmla="*/ 9338551 h 9338551"/>
              <a:gd name="connsiteX5" fmla="*/ 2178995 w 14400213"/>
              <a:gd name="connsiteY5" fmla="*/ 9299642 h 9338551"/>
              <a:gd name="connsiteX6" fmla="*/ 1478604 w 14400213"/>
              <a:gd name="connsiteY6" fmla="*/ 8599249 h 9338551"/>
              <a:gd name="connsiteX7" fmla="*/ 0 w 14400213"/>
              <a:gd name="connsiteY7" fmla="*/ 8599249 h 9338551"/>
              <a:gd name="connsiteX8" fmla="*/ 0 w 14400213"/>
              <a:gd name="connsiteY8" fmla="*/ 0 h 9338551"/>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178995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317810 h 9356719"/>
              <a:gd name="connsiteX6" fmla="*/ 1478604 w 14400213"/>
              <a:gd name="connsiteY6" fmla="*/ 8599249 h 9356719"/>
              <a:gd name="connsiteX7" fmla="*/ 0 w 14400213"/>
              <a:gd name="connsiteY7" fmla="*/ 8599249 h 9356719"/>
              <a:gd name="connsiteX8" fmla="*/ 0 w 14400213"/>
              <a:gd name="connsiteY8" fmla="*/ 0 h 935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0213" h="9356719">
                <a:moveTo>
                  <a:pt x="0" y="0"/>
                </a:moveTo>
                <a:lnTo>
                  <a:pt x="14400213" y="0"/>
                </a:lnTo>
                <a:lnTo>
                  <a:pt x="14400213" y="8579795"/>
                </a:lnTo>
                <a:lnTo>
                  <a:pt x="12840511" y="8599249"/>
                </a:lnTo>
                <a:lnTo>
                  <a:pt x="12140119" y="9356719"/>
                </a:lnTo>
                <a:lnTo>
                  <a:pt x="2276272" y="9317810"/>
                </a:lnTo>
                <a:lnTo>
                  <a:pt x="1478604" y="8599249"/>
                </a:lnTo>
                <a:lnTo>
                  <a:pt x="0" y="8599249"/>
                </a:lnTo>
                <a:lnTo>
                  <a:pt x="0" y="0"/>
                </a:lnTo>
                <a:close/>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225685"/>
            <a:ext cx="6556443" cy="8715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b="1" dirty="0"/>
              <a:t>UX designer</a:t>
            </a:r>
            <a:r>
              <a:rPr lang="fr-FR" dirty="0"/>
              <a:t> est l’acronyme de </a:t>
            </a:r>
            <a:r>
              <a:rPr lang="fr-FR" b="1" dirty="0"/>
              <a:t>user </a:t>
            </a:r>
            <a:r>
              <a:rPr lang="fr-FR" b="1" dirty="0" err="1"/>
              <a:t>experience</a:t>
            </a:r>
            <a:r>
              <a:rPr lang="fr-FR" b="1" dirty="0"/>
              <a:t> designer</a:t>
            </a:r>
            <a:r>
              <a:rPr lang="fr-FR" dirty="0"/>
              <a:t>. Ce professionnel est également appelé </a:t>
            </a:r>
            <a:r>
              <a:rPr lang="fr-FR" b="1" dirty="0"/>
              <a:t>Ergonome web</a:t>
            </a:r>
            <a:r>
              <a:rPr lang="fr-FR" dirty="0"/>
              <a:t>. Son métier consiste à créer des interfaces numériques, dont la manipulation procure un confort optimal à l’utilisateur. Les missions de ce technicien en informatique sont similaires à celles d’un webdesigner, à quelques détails près. Ainsi, les tâches de l’UX designer portent sur la correction des blocages lors de la navigation, l’instauration d’une solution pour améliorer l’interface et le suivi des corrections effectuées. Dans le cadre de son métier, il collabore avec une équipe de professionnels du web, particulièrement avec l’UI designer qui s’occupe de l’optimisation du rendu visuel de l’interface.</a:t>
            </a:r>
            <a:endParaRPr lang="fr-FR" dirty="0"/>
          </a:p>
        </p:txBody>
      </p:sp>
      <p:sp>
        <p:nvSpPr>
          <p:cNvPr id="9" name="Rectangle 8"/>
          <p:cNvSpPr/>
          <p:nvPr/>
        </p:nvSpPr>
        <p:spPr>
          <a:xfrm>
            <a:off x="8096690" y="1361871"/>
            <a:ext cx="6303523" cy="647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t>Compétences</a:t>
            </a:r>
          </a:p>
          <a:p>
            <a:pPr algn="just"/>
            <a:r>
              <a:rPr lang="fr-FR" dirty="0"/>
              <a:t>Le prétendant au poste d’</a:t>
            </a:r>
            <a:r>
              <a:rPr lang="fr-FR" b="1" dirty="0"/>
              <a:t>UX designer</a:t>
            </a:r>
            <a:r>
              <a:rPr lang="fr-FR" dirty="0"/>
              <a:t> doit posséder de solides connaissances en design de l’interaction et en architecture de l’information. Il doit également avoir les compétences nécessaires pour effectuer les missions d’un expert du multimédia et de la programmation. En outre, dans l’exécution de son rôle de technicien en informatique, l’</a:t>
            </a:r>
            <a:r>
              <a:rPr lang="fr-FR" b="1" dirty="0"/>
              <a:t>UX designer</a:t>
            </a:r>
            <a:r>
              <a:rPr lang="fr-FR" dirty="0"/>
              <a:t> doit avoir un sens aiguisé de l’analyse et de l’observation. Qu’il travaille en tant que freelance ou au sein d’une agence, l’UX designer doit maîtriser les différents logiciels utilisés dans le domaine du multimédia.</a:t>
            </a:r>
          </a:p>
          <a:p>
            <a:pPr algn="just"/>
            <a:endParaRPr lang="fr-FR" dirty="0"/>
          </a:p>
        </p:txBody>
      </p:sp>
      <p:sp>
        <p:nvSpPr>
          <p:cNvPr id="10" name="Rectangle 9"/>
          <p:cNvSpPr/>
          <p:nvPr/>
        </p:nvSpPr>
        <p:spPr>
          <a:xfrm>
            <a:off x="3369047" y="6420254"/>
            <a:ext cx="6303523" cy="4105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t>Les </a:t>
            </a:r>
            <a:r>
              <a:rPr lang="fr-FR" b="1" dirty="0"/>
              <a:t>rôles de l’UX designer</a:t>
            </a:r>
            <a:r>
              <a:rPr lang="fr-FR" dirty="0"/>
              <a:t> sont variés : ils concernent l’identification des points importants du site, la réalisation des études et des tests auprès des utilisateurs ou l’élaboration d’un projet conforme à l’image à véhiculer. À l’issue de son intervention, l’</a:t>
            </a:r>
            <a:r>
              <a:rPr lang="fr-FR" b="1" dirty="0"/>
              <a:t>Ergonome web</a:t>
            </a:r>
            <a:r>
              <a:rPr lang="fr-FR" dirty="0"/>
              <a:t> estime l’efficacité des améliorations apportées à la plateforme</a:t>
            </a:r>
            <a:endParaRPr lang="fr-FR" dirty="0"/>
          </a:p>
        </p:txBody>
      </p:sp>
    </p:spTree>
    <p:extLst>
      <p:ext uri="{BB962C8B-B14F-4D97-AF65-F5344CB8AC3E}">
        <p14:creationId xmlns:p14="http://schemas.microsoft.com/office/powerpoint/2010/main" val="1787095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0" y="87549"/>
            <a:ext cx="14400213" cy="914400"/>
            <a:chOff x="0" y="87549"/>
            <a:chExt cx="14400213" cy="914400"/>
          </a:xfrm>
        </p:grpSpPr>
        <p:sp>
          <p:nvSpPr>
            <p:cNvPr id="2" name="Rectangle 1"/>
            <p:cNvSpPr/>
            <p:nvPr/>
          </p:nvSpPr>
          <p:spPr>
            <a:xfrm>
              <a:off x="0" y="311285"/>
              <a:ext cx="14400213" cy="466928"/>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852153" y="87549"/>
              <a:ext cx="638134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smtClean="0"/>
                <a:t>CONCEPTION</a:t>
              </a:r>
              <a:endParaRPr lang="fr-FR" sz="4800" b="1" dirty="0"/>
            </a:p>
          </p:txBody>
        </p:sp>
      </p:grpSp>
      <p:sp>
        <p:nvSpPr>
          <p:cNvPr id="6" name="Pentagone 5"/>
          <p:cNvSpPr/>
          <p:nvPr/>
        </p:nvSpPr>
        <p:spPr>
          <a:xfrm>
            <a:off x="0" y="10077855"/>
            <a:ext cx="1828800"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WEB</a:t>
            </a:r>
            <a:endParaRPr lang="fr-FR" b="1" dirty="0"/>
          </a:p>
        </p:txBody>
      </p:sp>
      <p:sp>
        <p:nvSpPr>
          <p:cNvPr id="7" name="Pentagone 6"/>
          <p:cNvSpPr/>
          <p:nvPr/>
        </p:nvSpPr>
        <p:spPr>
          <a:xfrm flipH="1">
            <a:off x="12548681" y="10077855"/>
            <a:ext cx="1851532"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DESIGN</a:t>
            </a:r>
            <a:endParaRPr lang="fr-FR" b="1" dirty="0"/>
          </a:p>
        </p:txBody>
      </p:sp>
      <p:sp>
        <p:nvSpPr>
          <p:cNvPr id="8" name="Rectangle 4"/>
          <p:cNvSpPr/>
          <p:nvPr/>
        </p:nvSpPr>
        <p:spPr>
          <a:xfrm>
            <a:off x="0" y="778214"/>
            <a:ext cx="14400213" cy="10019487"/>
          </a:xfrm>
          <a:custGeom>
            <a:avLst/>
            <a:gdLst>
              <a:gd name="connsiteX0" fmla="*/ 0 w 14400213"/>
              <a:gd name="connsiteY0" fmla="*/ 0 h 8268510"/>
              <a:gd name="connsiteX1" fmla="*/ 14400213 w 14400213"/>
              <a:gd name="connsiteY1" fmla="*/ 0 h 8268510"/>
              <a:gd name="connsiteX2" fmla="*/ 14400213 w 14400213"/>
              <a:gd name="connsiteY2" fmla="*/ 8268510 h 8268510"/>
              <a:gd name="connsiteX3" fmla="*/ 0 w 14400213"/>
              <a:gd name="connsiteY3" fmla="*/ 8268510 h 8268510"/>
              <a:gd name="connsiteX4" fmla="*/ 0 w 14400213"/>
              <a:gd name="connsiteY4"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828800 w 14400213"/>
              <a:gd name="connsiteY3" fmla="*/ 8249054 h 8268510"/>
              <a:gd name="connsiteX4" fmla="*/ 0 w 14400213"/>
              <a:gd name="connsiteY4" fmla="*/ 8268510 h 8268510"/>
              <a:gd name="connsiteX5" fmla="*/ 0 w 14400213"/>
              <a:gd name="connsiteY5"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828800 w 14400213"/>
              <a:gd name="connsiteY4" fmla="*/ 8249054 h 8268510"/>
              <a:gd name="connsiteX5" fmla="*/ 0 w 14400213"/>
              <a:gd name="connsiteY5" fmla="*/ 8268510 h 8268510"/>
              <a:gd name="connsiteX6" fmla="*/ 0 w 14400213"/>
              <a:gd name="connsiteY6"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1828800 w 14400213"/>
              <a:gd name="connsiteY5" fmla="*/ 8249054 h 8268510"/>
              <a:gd name="connsiteX6" fmla="*/ 0 w 14400213"/>
              <a:gd name="connsiteY6" fmla="*/ 8268510 h 8268510"/>
              <a:gd name="connsiteX7" fmla="*/ 0 w 14400213"/>
              <a:gd name="connsiteY7"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3171217 w 14400213"/>
              <a:gd name="connsiteY5" fmla="*/ 8249054 h 8268510"/>
              <a:gd name="connsiteX6" fmla="*/ 1828800 w 14400213"/>
              <a:gd name="connsiteY6" fmla="*/ 8249054 h 8268510"/>
              <a:gd name="connsiteX7" fmla="*/ 0 w 14400213"/>
              <a:gd name="connsiteY7" fmla="*/ 8268510 h 8268510"/>
              <a:gd name="connsiteX8" fmla="*/ 0 w 14400213"/>
              <a:gd name="connsiteY8" fmla="*/ 0 h 8268510"/>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0894979 w 14400213"/>
              <a:gd name="connsiteY4" fmla="*/ 8249054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529226 w 14400213"/>
              <a:gd name="connsiteY3" fmla="*/ 8463062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560339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595336 w 14400213"/>
              <a:gd name="connsiteY6" fmla="*/ 8618705 h 9358007"/>
              <a:gd name="connsiteX7" fmla="*/ 0 w 14400213"/>
              <a:gd name="connsiteY7" fmla="*/ 8560339 h 9358007"/>
              <a:gd name="connsiteX8" fmla="*/ 0 w 14400213"/>
              <a:gd name="connsiteY8" fmla="*/ 0 h 9358007"/>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60339 h 9280186"/>
              <a:gd name="connsiteX8" fmla="*/ 0 w 14400213"/>
              <a:gd name="connsiteY8" fmla="*/ 0 h 9280186"/>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99249 h 9280186"/>
              <a:gd name="connsiteX8" fmla="*/ 0 w 14400213"/>
              <a:gd name="connsiteY8" fmla="*/ 0 h 9280186"/>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280186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478604 w 14400213"/>
              <a:gd name="connsiteY6" fmla="*/ 8599249 h 9338552"/>
              <a:gd name="connsiteX7" fmla="*/ 0 w 14400213"/>
              <a:gd name="connsiteY7" fmla="*/ 8599249 h 9338552"/>
              <a:gd name="connsiteX8" fmla="*/ 0 w 14400213"/>
              <a:gd name="connsiteY8" fmla="*/ 0 h 9338552"/>
              <a:gd name="connsiteX0" fmla="*/ 0 w 14400213"/>
              <a:gd name="connsiteY0" fmla="*/ 0 h 9338551"/>
              <a:gd name="connsiteX1" fmla="*/ 14400213 w 14400213"/>
              <a:gd name="connsiteY1" fmla="*/ 0 h 9338551"/>
              <a:gd name="connsiteX2" fmla="*/ 14400213 w 14400213"/>
              <a:gd name="connsiteY2" fmla="*/ 8579795 h 9338551"/>
              <a:gd name="connsiteX3" fmla="*/ 12840511 w 14400213"/>
              <a:gd name="connsiteY3" fmla="*/ 8599249 h 9338551"/>
              <a:gd name="connsiteX4" fmla="*/ 12237396 w 14400213"/>
              <a:gd name="connsiteY4" fmla="*/ 9338551 h 9338551"/>
              <a:gd name="connsiteX5" fmla="*/ 2178995 w 14400213"/>
              <a:gd name="connsiteY5" fmla="*/ 9299642 h 9338551"/>
              <a:gd name="connsiteX6" fmla="*/ 1478604 w 14400213"/>
              <a:gd name="connsiteY6" fmla="*/ 8599249 h 9338551"/>
              <a:gd name="connsiteX7" fmla="*/ 0 w 14400213"/>
              <a:gd name="connsiteY7" fmla="*/ 8599249 h 9338551"/>
              <a:gd name="connsiteX8" fmla="*/ 0 w 14400213"/>
              <a:gd name="connsiteY8" fmla="*/ 0 h 9338551"/>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178995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317810 h 9356719"/>
              <a:gd name="connsiteX6" fmla="*/ 1478604 w 14400213"/>
              <a:gd name="connsiteY6" fmla="*/ 8599249 h 9356719"/>
              <a:gd name="connsiteX7" fmla="*/ 0 w 14400213"/>
              <a:gd name="connsiteY7" fmla="*/ 8599249 h 9356719"/>
              <a:gd name="connsiteX8" fmla="*/ 0 w 14400213"/>
              <a:gd name="connsiteY8" fmla="*/ 0 h 935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0213" h="9356719">
                <a:moveTo>
                  <a:pt x="0" y="0"/>
                </a:moveTo>
                <a:lnTo>
                  <a:pt x="14400213" y="0"/>
                </a:lnTo>
                <a:lnTo>
                  <a:pt x="14400213" y="8579795"/>
                </a:lnTo>
                <a:lnTo>
                  <a:pt x="12840511" y="8599249"/>
                </a:lnTo>
                <a:lnTo>
                  <a:pt x="12140119" y="9356719"/>
                </a:lnTo>
                <a:lnTo>
                  <a:pt x="2276272" y="9317810"/>
                </a:lnTo>
                <a:lnTo>
                  <a:pt x="1478604" y="8599249"/>
                </a:lnTo>
                <a:lnTo>
                  <a:pt x="0" y="8599249"/>
                </a:lnTo>
                <a:lnTo>
                  <a:pt x="0" y="0"/>
                </a:lnTo>
                <a:close/>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23925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0" y="87549"/>
            <a:ext cx="14400213" cy="914400"/>
            <a:chOff x="0" y="87549"/>
            <a:chExt cx="14400213" cy="914400"/>
          </a:xfrm>
        </p:grpSpPr>
        <p:sp>
          <p:nvSpPr>
            <p:cNvPr id="2" name="Rectangle 1"/>
            <p:cNvSpPr/>
            <p:nvPr/>
          </p:nvSpPr>
          <p:spPr>
            <a:xfrm>
              <a:off x="0" y="311285"/>
              <a:ext cx="14400213" cy="466928"/>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852153" y="87549"/>
              <a:ext cx="638134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smtClean="0"/>
                <a:t>OUTILS</a:t>
              </a:r>
              <a:endParaRPr lang="fr-FR" sz="4800" b="1" dirty="0"/>
            </a:p>
          </p:txBody>
        </p:sp>
      </p:grpSp>
      <p:sp>
        <p:nvSpPr>
          <p:cNvPr id="7" name="Pentagone 6"/>
          <p:cNvSpPr/>
          <p:nvPr/>
        </p:nvSpPr>
        <p:spPr>
          <a:xfrm>
            <a:off x="0" y="10077855"/>
            <a:ext cx="1828800"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WEB</a:t>
            </a:r>
            <a:endParaRPr lang="fr-FR" b="1" dirty="0"/>
          </a:p>
        </p:txBody>
      </p:sp>
      <p:sp>
        <p:nvSpPr>
          <p:cNvPr id="8" name="Pentagone 7"/>
          <p:cNvSpPr/>
          <p:nvPr/>
        </p:nvSpPr>
        <p:spPr>
          <a:xfrm flipH="1">
            <a:off x="12548681" y="10077855"/>
            <a:ext cx="1851532" cy="721908"/>
          </a:xfrm>
          <a:prstGeom prst="homePlat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DESIGN</a:t>
            </a:r>
            <a:endParaRPr lang="fr-FR" b="1" dirty="0"/>
          </a:p>
        </p:txBody>
      </p:sp>
      <p:sp>
        <p:nvSpPr>
          <p:cNvPr id="9" name="Rectangle 4"/>
          <p:cNvSpPr/>
          <p:nvPr/>
        </p:nvSpPr>
        <p:spPr>
          <a:xfrm>
            <a:off x="0" y="778214"/>
            <a:ext cx="14400213" cy="10019487"/>
          </a:xfrm>
          <a:custGeom>
            <a:avLst/>
            <a:gdLst>
              <a:gd name="connsiteX0" fmla="*/ 0 w 14400213"/>
              <a:gd name="connsiteY0" fmla="*/ 0 h 8268510"/>
              <a:gd name="connsiteX1" fmla="*/ 14400213 w 14400213"/>
              <a:gd name="connsiteY1" fmla="*/ 0 h 8268510"/>
              <a:gd name="connsiteX2" fmla="*/ 14400213 w 14400213"/>
              <a:gd name="connsiteY2" fmla="*/ 8268510 h 8268510"/>
              <a:gd name="connsiteX3" fmla="*/ 0 w 14400213"/>
              <a:gd name="connsiteY3" fmla="*/ 8268510 h 8268510"/>
              <a:gd name="connsiteX4" fmla="*/ 0 w 14400213"/>
              <a:gd name="connsiteY4"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828800 w 14400213"/>
              <a:gd name="connsiteY3" fmla="*/ 8249054 h 8268510"/>
              <a:gd name="connsiteX4" fmla="*/ 0 w 14400213"/>
              <a:gd name="connsiteY4" fmla="*/ 8268510 h 8268510"/>
              <a:gd name="connsiteX5" fmla="*/ 0 w 14400213"/>
              <a:gd name="connsiteY5"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828800 w 14400213"/>
              <a:gd name="connsiteY4" fmla="*/ 8249054 h 8268510"/>
              <a:gd name="connsiteX5" fmla="*/ 0 w 14400213"/>
              <a:gd name="connsiteY5" fmla="*/ 8268510 h 8268510"/>
              <a:gd name="connsiteX6" fmla="*/ 0 w 14400213"/>
              <a:gd name="connsiteY6"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1828800 w 14400213"/>
              <a:gd name="connsiteY5" fmla="*/ 8249054 h 8268510"/>
              <a:gd name="connsiteX6" fmla="*/ 0 w 14400213"/>
              <a:gd name="connsiteY6" fmla="*/ 8268510 h 8268510"/>
              <a:gd name="connsiteX7" fmla="*/ 0 w 14400213"/>
              <a:gd name="connsiteY7" fmla="*/ 0 h 8268510"/>
              <a:gd name="connsiteX0" fmla="*/ 0 w 14400213"/>
              <a:gd name="connsiteY0" fmla="*/ 0 h 8268510"/>
              <a:gd name="connsiteX1" fmla="*/ 14400213 w 14400213"/>
              <a:gd name="connsiteY1" fmla="*/ 0 h 8268510"/>
              <a:gd name="connsiteX2" fmla="*/ 14400213 w 14400213"/>
              <a:gd name="connsiteY2" fmla="*/ 8268510 h 8268510"/>
              <a:gd name="connsiteX3" fmla="*/ 12412494 w 14400213"/>
              <a:gd name="connsiteY3" fmla="*/ 8249054 h 8268510"/>
              <a:gd name="connsiteX4" fmla="*/ 10894979 w 14400213"/>
              <a:gd name="connsiteY4" fmla="*/ 8249054 h 8268510"/>
              <a:gd name="connsiteX5" fmla="*/ 3171217 w 14400213"/>
              <a:gd name="connsiteY5" fmla="*/ 8249054 h 8268510"/>
              <a:gd name="connsiteX6" fmla="*/ 1828800 w 14400213"/>
              <a:gd name="connsiteY6" fmla="*/ 8249054 h 8268510"/>
              <a:gd name="connsiteX7" fmla="*/ 0 w 14400213"/>
              <a:gd name="connsiteY7" fmla="*/ 8268510 h 8268510"/>
              <a:gd name="connsiteX8" fmla="*/ 0 w 14400213"/>
              <a:gd name="connsiteY8" fmla="*/ 0 h 8268510"/>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0894979 w 14400213"/>
              <a:gd name="connsiteY4" fmla="*/ 8249054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828800 w 14400213"/>
              <a:gd name="connsiteY6" fmla="*/ 8249054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412494 w 14400213"/>
              <a:gd name="connsiteY3" fmla="*/ 8249054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529226 w 14400213"/>
              <a:gd name="connsiteY3" fmla="*/ 8463062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268510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268510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789889 w 14400213"/>
              <a:gd name="connsiteY6" fmla="*/ 8424152 h 9358007"/>
              <a:gd name="connsiteX7" fmla="*/ 0 w 14400213"/>
              <a:gd name="connsiteY7" fmla="*/ 8560339 h 9358007"/>
              <a:gd name="connsiteX8" fmla="*/ 0 w 14400213"/>
              <a:gd name="connsiteY8" fmla="*/ 0 h 9358007"/>
              <a:gd name="connsiteX0" fmla="*/ 0 w 14400213"/>
              <a:gd name="connsiteY0" fmla="*/ 0 h 9358007"/>
              <a:gd name="connsiteX1" fmla="*/ 14400213 w 14400213"/>
              <a:gd name="connsiteY1" fmla="*/ 0 h 9358007"/>
              <a:gd name="connsiteX2" fmla="*/ 14400213 w 14400213"/>
              <a:gd name="connsiteY2" fmla="*/ 8579795 h 9358007"/>
              <a:gd name="connsiteX3" fmla="*/ 12840511 w 14400213"/>
              <a:gd name="connsiteY3" fmla="*/ 8599249 h 9358007"/>
              <a:gd name="connsiteX4" fmla="*/ 12237396 w 14400213"/>
              <a:gd name="connsiteY4" fmla="*/ 9280186 h 9358007"/>
              <a:gd name="connsiteX5" fmla="*/ 1984442 w 14400213"/>
              <a:gd name="connsiteY5" fmla="*/ 9358007 h 9358007"/>
              <a:gd name="connsiteX6" fmla="*/ 1595336 w 14400213"/>
              <a:gd name="connsiteY6" fmla="*/ 8618705 h 9358007"/>
              <a:gd name="connsiteX7" fmla="*/ 0 w 14400213"/>
              <a:gd name="connsiteY7" fmla="*/ 8560339 h 9358007"/>
              <a:gd name="connsiteX8" fmla="*/ 0 w 14400213"/>
              <a:gd name="connsiteY8" fmla="*/ 0 h 9358007"/>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60339 h 9280186"/>
              <a:gd name="connsiteX8" fmla="*/ 0 w 14400213"/>
              <a:gd name="connsiteY8" fmla="*/ 0 h 9280186"/>
              <a:gd name="connsiteX0" fmla="*/ 0 w 14400213"/>
              <a:gd name="connsiteY0" fmla="*/ 0 h 9280186"/>
              <a:gd name="connsiteX1" fmla="*/ 14400213 w 14400213"/>
              <a:gd name="connsiteY1" fmla="*/ 0 h 9280186"/>
              <a:gd name="connsiteX2" fmla="*/ 14400213 w 14400213"/>
              <a:gd name="connsiteY2" fmla="*/ 8579795 h 9280186"/>
              <a:gd name="connsiteX3" fmla="*/ 12840511 w 14400213"/>
              <a:gd name="connsiteY3" fmla="*/ 8599249 h 9280186"/>
              <a:gd name="connsiteX4" fmla="*/ 12237396 w 14400213"/>
              <a:gd name="connsiteY4" fmla="*/ 9280186 h 9280186"/>
              <a:gd name="connsiteX5" fmla="*/ 2120629 w 14400213"/>
              <a:gd name="connsiteY5" fmla="*/ 9280186 h 9280186"/>
              <a:gd name="connsiteX6" fmla="*/ 1595336 w 14400213"/>
              <a:gd name="connsiteY6" fmla="*/ 8618705 h 9280186"/>
              <a:gd name="connsiteX7" fmla="*/ 0 w 14400213"/>
              <a:gd name="connsiteY7" fmla="*/ 8599249 h 9280186"/>
              <a:gd name="connsiteX8" fmla="*/ 0 w 14400213"/>
              <a:gd name="connsiteY8" fmla="*/ 0 h 9280186"/>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280186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595336 w 14400213"/>
              <a:gd name="connsiteY6" fmla="*/ 8618705 h 9338552"/>
              <a:gd name="connsiteX7" fmla="*/ 0 w 14400213"/>
              <a:gd name="connsiteY7" fmla="*/ 8599249 h 9338552"/>
              <a:gd name="connsiteX8" fmla="*/ 0 w 14400213"/>
              <a:gd name="connsiteY8" fmla="*/ 0 h 9338552"/>
              <a:gd name="connsiteX0" fmla="*/ 0 w 14400213"/>
              <a:gd name="connsiteY0" fmla="*/ 0 h 9338552"/>
              <a:gd name="connsiteX1" fmla="*/ 14400213 w 14400213"/>
              <a:gd name="connsiteY1" fmla="*/ 0 h 9338552"/>
              <a:gd name="connsiteX2" fmla="*/ 14400213 w 14400213"/>
              <a:gd name="connsiteY2" fmla="*/ 8579795 h 9338552"/>
              <a:gd name="connsiteX3" fmla="*/ 12840511 w 14400213"/>
              <a:gd name="connsiteY3" fmla="*/ 8599249 h 9338552"/>
              <a:gd name="connsiteX4" fmla="*/ 12237396 w 14400213"/>
              <a:gd name="connsiteY4" fmla="*/ 9338551 h 9338552"/>
              <a:gd name="connsiteX5" fmla="*/ 2120629 w 14400213"/>
              <a:gd name="connsiteY5" fmla="*/ 9338552 h 9338552"/>
              <a:gd name="connsiteX6" fmla="*/ 1478604 w 14400213"/>
              <a:gd name="connsiteY6" fmla="*/ 8599249 h 9338552"/>
              <a:gd name="connsiteX7" fmla="*/ 0 w 14400213"/>
              <a:gd name="connsiteY7" fmla="*/ 8599249 h 9338552"/>
              <a:gd name="connsiteX8" fmla="*/ 0 w 14400213"/>
              <a:gd name="connsiteY8" fmla="*/ 0 h 9338552"/>
              <a:gd name="connsiteX0" fmla="*/ 0 w 14400213"/>
              <a:gd name="connsiteY0" fmla="*/ 0 h 9338551"/>
              <a:gd name="connsiteX1" fmla="*/ 14400213 w 14400213"/>
              <a:gd name="connsiteY1" fmla="*/ 0 h 9338551"/>
              <a:gd name="connsiteX2" fmla="*/ 14400213 w 14400213"/>
              <a:gd name="connsiteY2" fmla="*/ 8579795 h 9338551"/>
              <a:gd name="connsiteX3" fmla="*/ 12840511 w 14400213"/>
              <a:gd name="connsiteY3" fmla="*/ 8599249 h 9338551"/>
              <a:gd name="connsiteX4" fmla="*/ 12237396 w 14400213"/>
              <a:gd name="connsiteY4" fmla="*/ 9338551 h 9338551"/>
              <a:gd name="connsiteX5" fmla="*/ 2178995 w 14400213"/>
              <a:gd name="connsiteY5" fmla="*/ 9299642 h 9338551"/>
              <a:gd name="connsiteX6" fmla="*/ 1478604 w 14400213"/>
              <a:gd name="connsiteY6" fmla="*/ 8599249 h 9338551"/>
              <a:gd name="connsiteX7" fmla="*/ 0 w 14400213"/>
              <a:gd name="connsiteY7" fmla="*/ 8599249 h 9338551"/>
              <a:gd name="connsiteX8" fmla="*/ 0 w 14400213"/>
              <a:gd name="connsiteY8" fmla="*/ 0 h 9338551"/>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178995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299642 h 9356719"/>
              <a:gd name="connsiteX6" fmla="*/ 1478604 w 14400213"/>
              <a:gd name="connsiteY6" fmla="*/ 8599249 h 9356719"/>
              <a:gd name="connsiteX7" fmla="*/ 0 w 14400213"/>
              <a:gd name="connsiteY7" fmla="*/ 8599249 h 9356719"/>
              <a:gd name="connsiteX8" fmla="*/ 0 w 14400213"/>
              <a:gd name="connsiteY8" fmla="*/ 0 h 9356719"/>
              <a:gd name="connsiteX0" fmla="*/ 0 w 14400213"/>
              <a:gd name="connsiteY0" fmla="*/ 0 h 9356719"/>
              <a:gd name="connsiteX1" fmla="*/ 14400213 w 14400213"/>
              <a:gd name="connsiteY1" fmla="*/ 0 h 9356719"/>
              <a:gd name="connsiteX2" fmla="*/ 14400213 w 14400213"/>
              <a:gd name="connsiteY2" fmla="*/ 8579795 h 9356719"/>
              <a:gd name="connsiteX3" fmla="*/ 12840511 w 14400213"/>
              <a:gd name="connsiteY3" fmla="*/ 8599249 h 9356719"/>
              <a:gd name="connsiteX4" fmla="*/ 12140119 w 14400213"/>
              <a:gd name="connsiteY4" fmla="*/ 9356719 h 9356719"/>
              <a:gd name="connsiteX5" fmla="*/ 2276272 w 14400213"/>
              <a:gd name="connsiteY5" fmla="*/ 9317810 h 9356719"/>
              <a:gd name="connsiteX6" fmla="*/ 1478604 w 14400213"/>
              <a:gd name="connsiteY6" fmla="*/ 8599249 h 9356719"/>
              <a:gd name="connsiteX7" fmla="*/ 0 w 14400213"/>
              <a:gd name="connsiteY7" fmla="*/ 8599249 h 9356719"/>
              <a:gd name="connsiteX8" fmla="*/ 0 w 14400213"/>
              <a:gd name="connsiteY8" fmla="*/ 0 h 935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0213" h="9356719">
                <a:moveTo>
                  <a:pt x="0" y="0"/>
                </a:moveTo>
                <a:lnTo>
                  <a:pt x="14400213" y="0"/>
                </a:lnTo>
                <a:lnTo>
                  <a:pt x="14400213" y="8579795"/>
                </a:lnTo>
                <a:lnTo>
                  <a:pt x="12840511" y="8599249"/>
                </a:lnTo>
                <a:lnTo>
                  <a:pt x="12140119" y="9356719"/>
                </a:lnTo>
                <a:lnTo>
                  <a:pt x="2276272" y="9317810"/>
                </a:lnTo>
                <a:lnTo>
                  <a:pt x="1478604" y="8599249"/>
                </a:lnTo>
                <a:lnTo>
                  <a:pt x="0" y="8599249"/>
                </a:lnTo>
                <a:lnTo>
                  <a:pt x="0" y="0"/>
                </a:lnTo>
                <a:close/>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48202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4400213" cy="1641764"/>
          </a:xfrm>
          <a:prstGeom prst="rect">
            <a:avLst/>
          </a:prstGeom>
          <a:solidFill>
            <a:schemeClr val="bg1">
              <a:lumMod val="85000"/>
            </a:schemeClr>
          </a:solidFill>
          <a:ln>
            <a:noFill/>
          </a:ln>
          <a:effectLst>
            <a:outerShdw blurRad="50800" dist="63500" dir="7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 name="Rectangle 2"/>
          <p:cNvSpPr/>
          <p:nvPr/>
        </p:nvSpPr>
        <p:spPr>
          <a:xfrm>
            <a:off x="0" y="9393383"/>
            <a:ext cx="14400213" cy="1406381"/>
          </a:xfrm>
          <a:prstGeom prst="rect">
            <a:avLst/>
          </a:prstGeom>
          <a:solidFill>
            <a:schemeClr val="bg1">
              <a:lumMod val="85000"/>
            </a:schemeClr>
          </a:solidFill>
          <a:ln>
            <a:noFill/>
          </a:ln>
          <a:effectLst>
            <a:outerShdw blurRad="76200" dist="88900" dir="150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 name="Rectangle 3"/>
          <p:cNvSpPr/>
          <p:nvPr/>
        </p:nvSpPr>
        <p:spPr>
          <a:xfrm>
            <a:off x="0" y="2022836"/>
            <a:ext cx="6680850" cy="7024255"/>
          </a:xfrm>
          <a:prstGeom prst="rect">
            <a:avLst/>
          </a:prstGeom>
          <a:solidFill>
            <a:schemeClr val="bg1">
              <a:lumMod val="85000"/>
            </a:scheme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Rectangle 4"/>
          <p:cNvSpPr/>
          <p:nvPr/>
        </p:nvSpPr>
        <p:spPr>
          <a:xfrm>
            <a:off x="7142706" y="1986467"/>
            <a:ext cx="7157244" cy="7024255"/>
          </a:xfrm>
          <a:prstGeom prst="rect">
            <a:avLst/>
          </a:prstGeom>
          <a:solidFill>
            <a:schemeClr val="bg1">
              <a:lumMod val="85000"/>
            </a:schemeClr>
          </a:solidFill>
          <a:ln>
            <a:solidFill>
              <a:schemeClr val="bg1">
                <a:lumMod val="85000"/>
              </a:schemeClr>
            </a:solid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7" name="Rectangle 6"/>
          <p:cNvSpPr/>
          <p:nvPr/>
        </p:nvSpPr>
        <p:spPr>
          <a:xfrm>
            <a:off x="13527378" y="353291"/>
            <a:ext cx="716467" cy="64423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94024" y="2223654"/>
            <a:ext cx="914400" cy="914400"/>
          </a:xfrm>
          <a:prstGeom prst="ellipse">
            <a:avLst/>
          </a:prstGeom>
          <a:solidFill>
            <a:srgbClr val="0000FF"/>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94024" y="7866028"/>
            <a:ext cx="914400" cy="914400"/>
          </a:xfrm>
          <a:prstGeom prst="ellipse">
            <a:avLst/>
          </a:prstGeom>
          <a:solidFill>
            <a:srgbClr val="0000FF"/>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5512126" y="7890200"/>
            <a:ext cx="914400" cy="914400"/>
          </a:xfrm>
          <a:prstGeom prst="ellipse">
            <a:avLst/>
          </a:prstGeom>
          <a:solidFill>
            <a:srgbClr val="0000FF"/>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385450" y="2192518"/>
            <a:ext cx="914400" cy="914400"/>
          </a:xfrm>
          <a:prstGeom prst="ellipse">
            <a:avLst/>
          </a:prstGeom>
          <a:solidFill>
            <a:srgbClr val="0000FF"/>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686990" y="2792346"/>
            <a:ext cx="5155660" cy="5256000"/>
          </a:xfrm>
          <a:prstGeom prst="ellipse">
            <a:avLst/>
          </a:prstGeom>
          <a:blipFill dpi="0" rotWithShape="1">
            <a:blip r:embed="rId2">
              <a:extLst>
                <a:ext uri="{28A0092B-C50C-407E-A947-70E740481C1C}">
                  <a14:useLocalDpi xmlns:a14="http://schemas.microsoft.com/office/drawing/2010/main" val="0"/>
                </a:ext>
              </a:extLst>
            </a:blip>
            <a:srcRect/>
            <a:stretch>
              <a:fillRect l="6146" t="5859" r="8666" b="9969"/>
            </a:stretch>
          </a:blipFill>
          <a:ln w="381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0" name="Groupe 29"/>
          <p:cNvGrpSpPr/>
          <p:nvPr/>
        </p:nvGrpSpPr>
        <p:grpSpPr>
          <a:xfrm>
            <a:off x="7142706" y="2156274"/>
            <a:ext cx="6983709" cy="1548000"/>
            <a:chOff x="7142706" y="2156274"/>
            <a:chExt cx="6983709" cy="1548000"/>
          </a:xfrm>
        </p:grpSpPr>
        <p:sp>
          <p:nvSpPr>
            <p:cNvPr id="20" name="Rectangle 19"/>
            <p:cNvSpPr/>
            <p:nvPr/>
          </p:nvSpPr>
          <p:spPr>
            <a:xfrm>
              <a:off x="8202282" y="2277608"/>
              <a:ext cx="5924133" cy="1258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7142706" y="2156274"/>
              <a:ext cx="1548000" cy="1548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1" name="Rectangle 20"/>
          <p:cNvSpPr/>
          <p:nvPr/>
        </p:nvSpPr>
        <p:spPr>
          <a:xfrm>
            <a:off x="540326" y="581891"/>
            <a:ext cx="12987051" cy="12963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602674" y="10039169"/>
            <a:ext cx="12987051" cy="12963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4287001" y="82365"/>
            <a:ext cx="5924133" cy="1258316"/>
          </a:xfrm>
          <a:prstGeom prst="rect">
            <a:avLst/>
          </a:prstGeom>
          <a:solidFill>
            <a:srgbClr val="0000F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effectLst>
                  <a:outerShdw blurRad="50800" dist="38100" dir="8100000" algn="tr" rotWithShape="0">
                    <a:prstClr val="black">
                      <a:alpha val="40000"/>
                    </a:prstClr>
                  </a:outerShdw>
                </a:effectLst>
              </a:rPr>
              <a:t>WEB DESIGN WEEK……</a:t>
            </a:r>
            <a:endParaRPr lang="fr-FR" sz="4400" b="1" dirty="0">
              <a:effectLst>
                <a:outerShdw blurRad="50800" dist="38100" dir="8100000" algn="tr" rotWithShape="0">
                  <a:prstClr val="black">
                    <a:alpha val="40000"/>
                  </a:prstClr>
                </a:outerShdw>
              </a:effectLst>
            </a:endParaRPr>
          </a:p>
        </p:txBody>
      </p:sp>
      <p:sp>
        <p:nvSpPr>
          <p:cNvPr id="24" name="Rectangle à coins arrondis 23"/>
          <p:cNvSpPr/>
          <p:nvPr/>
        </p:nvSpPr>
        <p:spPr>
          <a:xfrm>
            <a:off x="4071784" y="9450223"/>
            <a:ext cx="5924133" cy="1258316"/>
          </a:xfrm>
          <a:prstGeom prst="roundRect">
            <a:avLst/>
          </a:prstGeom>
          <a:solidFill>
            <a:srgbClr val="0000FF"/>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8" name="Groupe 27"/>
          <p:cNvGrpSpPr/>
          <p:nvPr/>
        </p:nvGrpSpPr>
        <p:grpSpPr>
          <a:xfrm>
            <a:off x="7192026" y="5673094"/>
            <a:ext cx="6952060" cy="1548000"/>
            <a:chOff x="7192026" y="5673094"/>
            <a:chExt cx="6952060" cy="1548000"/>
          </a:xfrm>
        </p:grpSpPr>
        <p:sp>
          <p:nvSpPr>
            <p:cNvPr id="25" name="Rectangle 24"/>
            <p:cNvSpPr/>
            <p:nvPr/>
          </p:nvSpPr>
          <p:spPr>
            <a:xfrm>
              <a:off x="8219953" y="5813201"/>
              <a:ext cx="5924133" cy="1258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7192026" y="5673094"/>
              <a:ext cx="1548000" cy="1548000"/>
            </a:xfrm>
            <a:prstGeom prst="ellipse">
              <a:avLst/>
            </a:prstGeom>
            <a:solidFill>
              <a:srgbClr val="0000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 name="Groupe 28"/>
          <p:cNvGrpSpPr/>
          <p:nvPr/>
        </p:nvGrpSpPr>
        <p:grpSpPr>
          <a:xfrm>
            <a:off x="7192026" y="3914684"/>
            <a:ext cx="6968296" cy="1548000"/>
            <a:chOff x="7192026" y="3914684"/>
            <a:chExt cx="6968296" cy="1548000"/>
          </a:xfrm>
        </p:grpSpPr>
        <p:sp>
          <p:nvSpPr>
            <p:cNvPr id="26" name="Rectangle 25"/>
            <p:cNvSpPr/>
            <p:nvPr/>
          </p:nvSpPr>
          <p:spPr>
            <a:xfrm>
              <a:off x="8236189" y="4067726"/>
              <a:ext cx="5924133" cy="1258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7192026" y="3914684"/>
              <a:ext cx="1548000" cy="1548000"/>
            </a:xfrm>
            <a:prstGeom prst="ellipse">
              <a:avLst/>
            </a:prstGeom>
            <a:solidFill>
              <a:srgbClr val="0000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Rectangle 26"/>
          <p:cNvSpPr/>
          <p:nvPr/>
        </p:nvSpPr>
        <p:spPr>
          <a:xfrm>
            <a:off x="8236189" y="7555288"/>
            <a:ext cx="5924133" cy="1258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3527378" y="9774455"/>
            <a:ext cx="716467" cy="644236"/>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94024" y="9774455"/>
            <a:ext cx="716467" cy="644236"/>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94024" y="353291"/>
            <a:ext cx="716467" cy="64423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7192026" y="7431504"/>
            <a:ext cx="1548000" cy="1548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droite 16"/>
          <p:cNvSpPr/>
          <p:nvPr/>
        </p:nvSpPr>
        <p:spPr>
          <a:xfrm flipH="1">
            <a:off x="167421" y="496293"/>
            <a:ext cx="508650" cy="3582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droite 30"/>
          <p:cNvSpPr/>
          <p:nvPr/>
        </p:nvSpPr>
        <p:spPr>
          <a:xfrm flipH="1">
            <a:off x="128511" y="9924869"/>
            <a:ext cx="508650" cy="3582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31"/>
          <p:cNvSpPr/>
          <p:nvPr/>
        </p:nvSpPr>
        <p:spPr>
          <a:xfrm>
            <a:off x="13604785" y="473782"/>
            <a:ext cx="508650" cy="3582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lèche droite 32"/>
          <p:cNvSpPr/>
          <p:nvPr/>
        </p:nvSpPr>
        <p:spPr>
          <a:xfrm>
            <a:off x="13648155" y="9924869"/>
            <a:ext cx="508650" cy="3582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4287001" y="9774455"/>
            <a:ext cx="674105" cy="6442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5816948" y="9757263"/>
            <a:ext cx="674105" cy="6442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7200106" y="9774455"/>
            <a:ext cx="674105" cy="6442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681438" y="9774455"/>
            <a:ext cx="674105" cy="6442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6568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e 37"/>
          <p:cNvGrpSpPr/>
          <p:nvPr/>
        </p:nvGrpSpPr>
        <p:grpSpPr>
          <a:xfrm>
            <a:off x="1" y="1466383"/>
            <a:ext cx="4913207" cy="7466027"/>
            <a:chOff x="1" y="1466383"/>
            <a:chExt cx="4913207" cy="7466027"/>
          </a:xfrm>
          <a:solidFill>
            <a:srgbClr val="0000FF"/>
          </a:solidFill>
        </p:grpSpPr>
        <p:sp>
          <p:nvSpPr>
            <p:cNvPr id="16" name="Forme libre 15"/>
            <p:cNvSpPr/>
            <p:nvPr/>
          </p:nvSpPr>
          <p:spPr>
            <a:xfrm>
              <a:off x="1" y="1466383"/>
              <a:ext cx="4913207" cy="715707"/>
            </a:xfrm>
            <a:custGeom>
              <a:avLst/>
              <a:gdLst>
                <a:gd name="connsiteX0" fmla="*/ 0 w 4913207"/>
                <a:gd name="connsiteY0" fmla="*/ 0 h 715707"/>
                <a:gd name="connsiteX1" fmla="*/ 4913207 w 4913207"/>
                <a:gd name="connsiteY1" fmla="*/ 0 h 715707"/>
                <a:gd name="connsiteX2" fmla="*/ 4913207 w 4913207"/>
                <a:gd name="connsiteY2" fmla="*/ 715707 h 715707"/>
                <a:gd name="connsiteX3" fmla="*/ 0 w 4913207"/>
                <a:gd name="connsiteY3" fmla="*/ 715707 h 715707"/>
                <a:gd name="connsiteX4" fmla="*/ 0 w 4913207"/>
                <a:gd name="connsiteY4" fmla="*/ 0 h 715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207" h="715707">
                  <a:moveTo>
                    <a:pt x="0" y="0"/>
                  </a:moveTo>
                  <a:lnTo>
                    <a:pt x="4913207" y="0"/>
                  </a:lnTo>
                  <a:lnTo>
                    <a:pt x="4913207" y="715707"/>
                  </a:lnTo>
                  <a:lnTo>
                    <a:pt x="0" y="715707"/>
                  </a:lnTo>
                  <a:lnTo>
                    <a:pt x="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1" y="2473036"/>
              <a:ext cx="4913207" cy="6459374"/>
            </a:xfrm>
            <a:custGeom>
              <a:avLst/>
              <a:gdLst>
                <a:gd name="connsiteX0" fmla="*/ 0 w 4913207"/>
                <a:gd name="connsiteY0" fmla="*/ 0 h 6459374"/>
                <a:gd name="connsiteX1" fmla="*/ 4913207 w 4913207"/>
                <a:gd name="connsiteY1" fmla="*/ 0 h 6459374"/>
                <a:gd name="connsiteX2" fmla="*/ 4913207 w 4913207"/>
                <a:gd name="connsiteY2" fmla="*/ 6459374 h 6459374"/>
                <a:gd name="connsiteX3" fmla="*/ 0 w 4913207"/>
                <a:gd name="connsiteY3" fmla="*/ 6459374 h 6459374"/>
                <a:gd name="connsiteX4" fmla="*/ 0 w 4913207"/>
                <a:gd name="connsiteY4" fmla="*/ 0 h 6459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207" h="6459374">
                  <a:moveTo>
                    <a:pt x="0" y="0"/>
                  </a:moveTo>
                  <a:lnTo>
                    <a:pt x="4913207" y="0"/>
                  </a:lnTo>
                  <a:lnTo>
                    <a:pt x="4913207" y="6459374"/>
                  </a:lnTo>
                  <a:lnTo>
                    <a:pt x="0" y="6459374"/>
                  </a:lnTo>
                  <a:lnTo>
                    <a:pt x="0" y="0"/>
                  </a:lnTo>
                  <a:close/>
                </a:path>
              </a:pathLst>
            </a:custGeom>
            <a:grp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grpSp>
      <p:grpSp>
        <p:nvGrpSpPr>
          <p:cNvPr id="37" name="Groupe 36"/>
          <p:cNvGrpSpPr/>
          <p:nvPr/>
        </p:nvGrpSpPr>
        <p:grpSpPr>
          <a:xfrm>
            <a:off x="9375431" y="1466382"/>
            <a:ext cx="5184000" cy="7466027"/>
            <a:chOff x="9375431" y="1466382"/>
            <a:chExt cx="5184000" cy="7466027"/>
          </a:xfrm>
          <a:solidFill>
            <a:srgbClr val="0000FF"/>
          </a:solidFill>
        </p:grpSpPr>
        <p:sp>
          <p:nvSpPr>
            <p:cNvPr id="17" name="Forme libre 16"/>
            <p:cNvSpPr/>
            <p:nvPr/>
          </p:nvSpPr>
          <p:spPr>
            <a:xfrm>
              <a:off x="9408358" y="1466382"/>
              <a:ext cx="4971073" cy="7466027"/>
            </a:xfrm>
            <a:custGeom>
              <a:avLst/>
              <a:gdLst>
                <a:gd name="connsiteX0" fmla="*/ 0 w 4971073"/>
                <a:gd name="connsiteY0" fmla="*/ 0 h 7466027"/>
                <a:gd name="connsiteX1" fmla="*/ 4971073 w 4971073"/>
                <a:gd name="connsiteY1" fmla="*/ 0 h 7466027"/>
                <a:gd name="connsiteX2" fmla="*/ 4971073 w 4971073"/>
                <a:gd name="connsiteY2" fmla="*/ 7466027 h 7466027"/>
                <a:gd name="connsiteX3" fmla="*/ 0 w 4971073"/>
                <a:gd name="connsiteY3" fmla="*/ 7466027 h 7466027"/>
                <a:gd name="connsiteX4" fmla="*/ 0 w 4971073"/>
                <a:gd name="connsiteY4" fmla="*/ 0 h 7466027"/>
                <a:gd name="connsiteX5" fmla="*/ 28932 w 4971073"/>
                <a:gd name="connsiteY5" fmla="*/ 715708 h 7466027"/>
                <a:gd name="connsiteX6" fmla="*/ 28932 w 4971073"/>
                <a:gd name="connsiteY6" fmla="*/ 1006654 h 7466027"/>
                <a:gd name="connsiteX7" fmla="*/ 4942140 w 4971073"/>
                <a:gd name="connsiteY7" fmla="*/ 1006654 h 7466027"/>
                <a:gd name="connsiteX8" fmla="*/ 4942140 w 4971073"/>
                <a:gd name="connsiteY8" fmla="*/ 715708 h 7466027"/>
                <a:gd name="connsiteX9" fmla="*/ 28932 w 4971073"/>
                <a:gd name="connsiteY9" fmla="*/ 715708 h 746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71073" h="7466027">
                  <a:moveTo>
                    <a:pt x="0" y="0"/>
                  </a:moveTo>
                  <a:lnTo>
                    <a:pt x="4971073" y="0"/>
                  </a:lnTo>
                  <a:lnTo>
                    <a:pt x="4971073" y="7466027"/>
                  </a:lnTo>
                  <a:lnTo>
                    <a:pt x="0" y="7466027"/>
                  </a:lnTo>
                  <a:lnTo>
                    <a:pt x="0" y="0"/>
                  </a:lnTo>
                  <a:close/>
                  <a:moveTo>
                    <a:pt x="28932" y="715708"/>
                  </a:moveTo>
                  <a:lnTo>
                    <a:pt x="28932" y="1006654"/>
                  </a:lnTo>
                  <a:lnTo>
                    <a:pt x="4942140" y="1006654"/>
                  </a:lnTo>
                  <a:lnTo>
                    <a:pt x="4942140" y="715708"/>
                  </a:lnTo>
                  <a:lnTo>
                    <a:pt x="28932" y="715708"/>
                  </a:lnTo>
                  <a:close/>
                </a:path>
              </a:pathLst>
            </a:custGeom>
            <a:grp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18" name="Forme libre 17"/>
            <p:cNvSpPr/>
            <p:nvPr/>
          </p:nvSpPr>
          <p:spPr>
            <a:xfrm>
              <a:off x="9375431" y="2182090"/>
              <a:ext cx="5184000" cy="290946"/>
            </a:xfrm>
            <a:custGeom>
              <a:avLst/>
              <a:gdLst>
                <a:gd name="connsiteX0" fmla="*/ 0 w 4913208"/>
                <a:gd name="connsiteY0" fmla="*/ 0 h 290946"/>
                <a:gd name="connsiteX1" fmla="*/ 4913208 w 4913208"/>
                <a:gd name="connsiteY1" fmla="*/ 0 h 290946"/>
                <a:gd name="connsiteX2" fmla="*/ 4913208 w 4913208"/>
                <a:gd name="connsiteY2" fmla="*/ 290946 h 290946"/>
                <a:gd name="connsiteX3" fmla="*/ 0 w 4913208"/>
                <a:gd name="connsiteY3" fmla="*/ 290946 h 290946"/>
                <a:gd name="connsiteX4" fmla="*/ 0 w 4913208"/>
                <a:gd name="connsiteY4" fmla="*/ 0 h 290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208" h="290946">
                  <a:moveTo>
                    <a:pt x="0" y="0"/>
                  </a:moveTo>
                  <a:lnTo>
                    <a:pt x="4913208" y="0"/>
                  </a:lnTo>
                  <a:lnTo>
                    <a:pt x="4913208" y="290946"/>
                  </a:lnTo>
                  <a:lnTo>
                    <a:pt x="0" y="29094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9" name="Groupe 38"/>
          <p:cNvGrpSpPr/>
          <p:nvPr/>
        </p:nvGrpSpPr>
        <p:grpSpPr>
          <a:xfrm>
            <a:off x="5194156" y="1466381"/>
            <a:ext cx="3803073" cy="7466027"/>
            <a:chOff x="5194156" y="1466381"/>
            <a:chExt cx="3803073" cy="7466027"/>
          </a:xfrm>
        </p:grpSpPr>
        <p:sp>
          <p:nvSpPr>
            <p:cNvPr id="7" name="Rectangle 6"/>
            <p:cNvSpPr/>
            <p:nvPr/>
          </p:nvSpPr>
          <p:spPr>
            <a:xfrm>
              <a:off x="5194156" y="1466381"/>
              <a:ext cx="3803073" cy="7466027"/>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2363" tIns="46182" rIns="92363" bIns="46182" numCol="1" spcCol="0" rtlCol="0" fromWordArt="0" anchor="ctr" anchorCtr="0" forceAA="0" compatLnSpc="1">
              <a:prstTxWarp prst="textNoShape">
                <a:avLst/>
              </a:prstTxWarp>
              <a:noAutofit/>
            </a:bodyPr>
            <a:lstStyle/>
            <a:p>
              <a:pPr algn="ctr"/>
              <a:endParaRPr lang="fr-FR" sz="2483"/>
            </a:p>
          </p:txBody>
        </p:sp>
        <p:sp>
          <p:nvSpPr>
            <p:cNvPr id="8" name="Ellipse 7"/>
            <p:cNvSpPr/>
            <p:nvPr/>
          </p:nvSpPr>
          <p:spPr>
            <a:xfrm>
              <a:off x="5324337" y="1657900"/>
              <a:ext cx="3430556" cy="3436359"/>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4" name="Ellipse 43"/>
            <p:cNvSpPr/>
            <p:nvPr/>
          </p:nvSpPr>
          <p:spPr>
            <a:xfrm>
              <a:off x="5380414" y="5285778"/>
              <a:ext cx="3430556" cy="3436359"/>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sp>
        <p:nvSpPr>
          <p:cNvPr id="29" name="Forme libre 28"/>
          <p:cNvSpPr/>
          <p:nvPr/>
        </p:nvSpPr>
        <p:spPr>
          <a:xfrm>
            <a:off x="-1" y="1"/>
            <a:ext cx="14400213" cy="1083341"/>
          </a:xfrm>
          <a:custGeom>
            <a:avLst/>
            <a:gdLst>
              <a:gd name="connsiteX0" fmla="*/ 0 w 14400213"/>
              <a:gd name="connsiteY0" fmla="*/ 0 h 1083341"/>
              <a:gd name="connsiteX1" fmla="*/ 14400213 w 14400213"/>
              <a:gd name="connsiteY1" fmla="*/ 0 h 1083341"/>
              <a:gd name="connsiteX2" fmla="*/ 14400213 w 14400213"/>
              <a:gd name="connsiteY2" fmla="*/ 1083341 h 1083341"/>
              <a:gd name="connsiteX3" fmla="*/ 8898401 w 14400213"/>
              <a:gd name="connsiteY3" fmla="*/ 1083341 h 1083341"/>
              <a:gd name="connsiteX4" fmla="*/ 8836760 w 14400213"/>
              <a:gd name="connsiteY4" fmla="*/ 1018897 h 1083341"/>
              <a:gd name="connsiteX5" fmla="*/ 6955220 w 14400213"/>
              <a:gd name="connsiteY5" fmla="*/ 541669 h 1083341"/>
              <a:gd name="connsiteX6" fmla="*/ 5073680 w 14400213"/>
              <a:gd name="connsiteY6" fmla="*/ 1018897 h 1083341"/>
              <a:gd name="connsiteX7" fmla="*/ 5012040 w 14400213"/>
              <a:gd name="connsiteY7" fmla="*/ 1083341 h 1083341"/>
              <a:gd name="connsiteX8" fmla="*/ 0 w 14400213"/>
              <a:gd name="connsiteY8" fmla="*/ 1083341 h 1083341"/>
              <a:gd name="connsiteX9" fmla="*/ 0 w 14400213"/>
              <a:gd name="connsiteY9" fmla="*/ 0 h 10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0213" h="1083341">
                <a:moveTo>
                  <a:pt x="0" y="0"/>
                </a:moveTo>
                <a:lnTo>
                  <a:pt x="14400213" y="0"/>
                </a:lnTo>
                <a:lnTo>
                  <a:pt x="14400213" y="1083341"/>
                </a:lnTo>
                <a:lnTo>
                  <a:pt x="8898401" y="1083341"/>
                </a:lnTo>
                <a:lnTo>
                  <a:pt x="8836760" y="1018897"/>
                </a:lnTo>
                <a:cubicBezTo>
                  <a:pt x="8526766" y="738450"/>
                  <a:pt x="7801049" y="541669"/>
                  <a:pt x="6955220" y="541669"/>
                </a:cubicBezTo>
                <a:cubicBezTo>
                  <a:pt x="6109391" y="541669"/>
                  <a:pt x="5383675" y="738450"/>
                  <a:pt x="5073680" y="1018897"/>
                </a:cubicBezTo>
                <a:lnTo>
                  <a:pt x="5012040" y="1083341"/>
                </a:lnTo>
                <a:lnTo>
                  <a:pt x="0" y="1083341"/>
                </a:lnTo>
                <a:lnTo>
                  <a:pt x="0" y="0"/>
                </a:lnTo>
                <a:close/>
              </a:path>
            </a:pathLst>
          </a:cu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36" name="Forme libre 35"/>
          <p:cNvSpPr/>
          <p:nvPr/>
        </p:nvSpPr>
        <p:spPr>
          <a:xfrm>
            <a:off x="-1" y="9223355"/>
            <a:ext cx="14400212" cy="1537931"/>
          </a:xfrm>
          <a:custGeom>
            <a:avLst/>
            <a:gdLst>
              <a:gd name="connsiteX0" fmla="*/ 4342102 w 14400212"/>
              <a:gd name="connsiteY0" fmla="*/ 0 h 1537931"/>
              <a:gd name="connsiteX1" fmla="*/ 9911629 w 14400212"/>
              <a:gd name="connsiteY1" fmla="*/ 0 h 1537931"/>
              <a:gd name="connsiteX2" fmla="*/ 9911629 w 14400212"/>
              <a:gd name="connsiteY2" fmla="*/ 77671 h 1537931"/>
              <a:gd name="connsiteX3" fmla="*/ 14400212 w 14400212"/>
              <a:gd name="connsiteY3" fmla="*/ 77671 h 1537931"/>
              <a:gd name="connsiteX4" fmla="*/ 14400212 w 14400212"/>
              <a:gd name="connsiteY4" fmla="*/ 1537931 h 1537931"/>
              <a:gd name="connsiteX5" fmla="*/ 0 w 14400212"/>
              <a:gd name="connsiteY5" fmla="*/ 1537931 h 1537931"/>
              <a:gd name="connsiteX6" fmla="*/ 0 w 14400212"/>
              <a:gd name="connsiteY6" fmla="*/ 77671 h 1537931"/>
              <a:gd name="connsiteX7" fmla="*/ 4342102 w 14400212"/>
              <a:gd name="connsiteY7" fmla="*/ 77671 h 15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00212" h="1537931">
                <a:moveTo>
                  <a:pt x="4342102" y="0"/>
                </a:moveTo>
                <a:lnTo>
                  <a:pt x="9911629" y="0"/>
                </a:lnTo>
                <a:lnTo>
                  <a:pt x="9911629" y="77671"/>
                </a:lnTo>
                <a:lnTo>
                  <a:pt x="14400212" y="77671"/>
                </a:lnTo>
                <a:lnTo>
                  <a:pt x="14400212" y="1537931"/>
                </a:lnTo>
                <a:lnTo>
                  <a:pt x="0" y="1537931"/>
                </a:lnTo>
                <a:lnTo>
                  <a:pt x="0" y="77671"/>
                </a:lnTo>
                <a:lnTo>
                  <a:pt x="4342102" y="77671"/>
                </a:lnTo>
                <a:close/>
              </a:path>
            </a:pathLst>
          </a:cu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40" name="Arc 39"/>
          <p:cNvSpPr/>
          <p:nvPr/>
        </p:nvSpPr>
        <p:spPr>
          <a:xfrm>
            <a:off x="-532028" y="0"/>
            <a:ext cx="1031132" cy="1466381"/>
          </a:xfrm>
          <a:prstGeom prst="arc">
            <a:avLst>
              <a:gd name="adj1" fmla="val 16200000"/>
              <a:gd name="adj2" fmla="val 2737779"/>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Arc 41"/>
          <p:cNvSpPr/>
          <p:nvPr/>
        </p:nvSpPr>
        <p:spPr>
          <a:xfrm flipH="1">
            <a:off x="13863865" y="-20160"/>
            <a:ext cx="1031132" cy="1466381"/>
          </a:xfrm>
          <a:prstGeom prst="arc">
            <a:avLst>
              <a:gd name="adj1" fmla="val 16200000"/>
              <a:gd name="adj2" fmla="val 2737779"/>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556269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618</Words>
  <Application>Microsoft Office PowerPoint</Application>
  <PresentationFormat>Personnalisé</PresentationFormat>
  <Paragraphs>55</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SANN SHABIB</dc:creator>
  <cp:lastModifiedBy>SANN SHABIB</cp:lastModifiedBy>
  <cp:revision>24</cp:revision>
  <dcterms:created xsi:type="dcterms:W3CDTF">2021-09-12T16:44:53Z</dcterms:created>
  <dcterms:modified xsi:type="dcterms:W3CDTF">2021-09-13T11:36:09Z</dcterms:modified>
</cp:coreProperties>
</file>