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</p:sldIdLst>
  <p:sldSz cx="18000663" cy="15119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27600"/>
    <a:srgbClr val="C13807"/>
    <a:srgbClr val="F5ED87"/>
    <a:srgbClr val="F8F3AE"/>
    <a:srgbClr val="FFD7AB"/>
    <a:srgbClr val="FFC17D"/>
    <a:srgbClr val="F9EDD7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34AF9-1664-4634-98DD-8A193B72BA2B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1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DE5D-594E-47CD-B450-F9783F2F5B6E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6" y="2137205"/>
            <a:ext cx="180006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" y="127144"/>
            <a:ext cx="18000663" cy="1870621"/>
          </a:xfrm>
        </p:spPr>
        <p:txBody>
          <a:bodyPr>
            <a:normAutofit/>
          </a:bodyPr>
          <a:lstStyle>
            <a:lvl1pPr algn="l">
              <a:defRPr sz="4883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801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34AF9-1664-4634-98DD-8A193B72BA2B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6" y="2137205"/>
            <a:ext cx="180006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" y="127144"/>
            <a:ext cx="18000663" cy="1870621"/>
          </a:xfrm>
        </p:spPr>
        <p:txBody>
          <a:bodyPr>
            <a:normAutofit/>
          </a:bodyPr>
          <a:lstStyle>
            <a:lvl1pPr algn="l">
              <a:defRPr sz="4883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329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46EE5-268D-471D-B947-D13DA9B4CE5A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" y="2137205"/>
            <a:ext cx="180006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" y="127144"/>
            <a:ext cx="18000663" cy="1870621"/>
          </a:xfrm>
        </p:spPr>
        <p:txBody>
          <a:bodyPr>
            <a:normAutofit/>
          </a:bodyPr>
          <a:lstStyle>
            <a:lvl1pPr algn="l">
              <a:defRPr sz="4883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856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C7920F-C745-465C-985A-A7B9E121AE72}"/>
              </a:ext>
            </a:extLst>
          </p:cNvPr>
          <p:cNvSpPr/>
          <p:nvPr userDrawn="1"/>
        </p:nvSpPr>
        <p:spPr>
          <a:xfrm>
            <a:off x="6" y="2"/>
            <a:ext cx="18000663" cy="1511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0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41" b="0" i="0" u="none" strike="noStrike" kern="1200" cap="none" spc="0" normalizeH="0" baseline="0" noProof="0" dirty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039" y="605486"/>
            <a:ext cx="16200596" cy="251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039" y="3527867"/>
            <a:ext cx="16200596" cy="997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038" y="14013409"/>
            <a:ext cx="42001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BCE156-0F35-4A58-B0EF-48ABD7BC9BC2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230" y="14013409"/>
            <a:ext cx="5700210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0480" y="14013409"/>
            <a:ext cx="42001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33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defTabSz="1240121" rtl="0" eaLnBrk="1" latinLnBrk="0" hangingPunct="1">
        <a:spcBef>
          <a:spcPct val="0"/>
        </a:spcBef>
        <a:buNone/>
        <a:defRPr sz="5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5046" indent="-465046" algn="l" defTabSz="1240121" rtl="0" eaLnBrk="1" latinLnBrk="0" hangingPunct="1">
        <a:spcBef>
          <a:spcPct val="20000"/>
        </a:spcBef>
        <a:buFont typeface="Arial" pitchFamily="34" charset="0"/>
        <a:buChar char="•"/>
        <a:defRPr sz="4339" kern="1200">
          <a:solidFill>
            <a:schemeClr val="tx1"/>
          </a:solidFill>
          <a:latin typeface="+mn-lt"/>
          <a:ea typeface="+mn-ea"/>
          <a:cs typeface="+mn-cs"/>
        </a:defRPr>
      </a:lvl1pPr>
      <a:lvl2pPr marL="1007598" indent="-387538" algn="l" defTabSz="1240121" rtl="0" eaLnBrk="1" latinLnBrk="0" hangingPunct="1">
        <a:spcBef>
          <a:spcPct val="20000"/>
        </a:spcBef>
        <a:buFont typeface="Arial" pitchFamily="34" charset="0"/>
        <a:buChar char="–"/>
        <a:defRPr sz="3797" kern="1200">
          <a:solidFill>
            <a:schemeClr val="tx1"/>
          </a:solidFill>
          <a:latin typeface="+mn-lt"/>
          <a:ea typeface="+mn-ea"/>
          <a:cs typeface="+mn-cs"/>
        </a:defRPr>
      </a:lvl2pPr>
      <a:lvl3pPr marL="1550152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3pPr>
      <a:lvl4pPr marL="2170211" indent="-310031" algn="l" defTabSz="1240121" rtl="0" eaLnBrk="1" latinLnBrk="0" hangingPunct="1">
        <a:spcBef>
          <a:spcPct val="20000"/>
        </a:spcBef>
        <a:buFont typeface="Arial" pitchFamily="34" charset="0"/>
        <a:buChar char="–"/>
        <a:defRPr sz="2713" kern="1200">
          <a:solidFill>
            <a:schemeClr val="tx1"/>
          </a:solidFill>
          <a:latin typeface="+mn-lt"/>
          <a:ea typeface="+mn-ea"/>
          <a:cs typeface="+mn-cs"/>
        </a:defRPr>
      </a:lvl4pPr>
      <a:lvl5pPr marL="2790273" indent="-310031" algn="l" defTabSz="1240121" rtl="0" eaLnBrk="1" latinLnBrk="0" hangingPunct="1">
        <a:spcBef>
          <a:spcPct val="20000"/>
        </a:spcBef>
        <a:buFont typeface="Arial" pitchFamily="34" charset="0"/>
        <a:buChar char="»"/>
        <a:defRPr sz="2713" kern="1200">
          <a:solidFill>
            <a:schemeClr val="tx1"/>
          </a:solidFill>
          <a:latin typeface="+mn-lt"/>
          <a:ea typeface="+mn-ea"/>
          <a:cs typeface="+mn-cs"/>
        </a:defRPr>
      </a:lvl5pPr>
      <a:lvl6pPr marL="3410334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2713" kern="1200">
          <a:solidFill>
            <a:schemeClr val="tx1"/>
          </a:solidFill>
          <a:latin typeface="+mn-lt"/>
          <a:ea typeface="+mn-ea"/>
          <a:cs typeface="+mn-cs"/>
        </a:defRPr>
      </a:lvl6pPr>
      <a:lvl7pPr marL="4030394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2713" kern="1200">
          <a:solidFill>
            <a:schemeClr val="tx1"/>
          </a:solidFill>
          <a:latin typeface="+mn-lt"/>
          <a:ea typeface="+mn-ea"/>
          <a:cs typeface="+mn-cs"/>
        </a:defRPr>
      </a:lvl7pPr>
      <a:lvl8pPr marL="4650454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2713" kern="1200">
          <a:solidFill>
            <a:schemeClr val="tx1"/>
          </a:solidFill>
          <a:latin typeface="+mn-lt"/>
          <a:ea typeface="+mn-ea"/>
          <a:cs typeface="+mn-cs"/>
        </a:defRPr>
      </a:lvl8pPr>
      <a:lvl9pPr marL="5270514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27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1pPr>
      <a:lvl2pPr marL="620061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2pPr>
      <a:lvl3pPr marL="1240121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860182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4pPr>
      <a:lvl5pPr marL="2480242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5pPr>
      <a:lvl6pPr marL="3100303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6pPr>
      <a:lvl7pPr marL="3720363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7pPr>
      <a:lvl8pPr marL="4340424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8pPr>
      <a:lvl9pPr marL="4960484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94.png"/><Relationship Id="rId21" Type="http://schemas.openxmlformats.org/officeDocument/2006/relationships/image" Target="../media/image111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image" Target="../media/image30.png"/><Relationship Id="rId16" Type="http://schemas.openxmlformats.org/officeDocument/2006/relationships/image" Target="../media/image105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4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3.png"/><Relationship Id="rId10" Type="http://schemas.openxmlformats.org/officeDocument/2006/relationships/image" Target="../media/image101.png"/><Relationship Id="rId19" Type="http://schemas.openxmlformats.org/officeDocument/2006/relationships/image" Target="../media/image109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.jpe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3D48F0-7C69-ECC1-B0D3-302351A1149E}"/>
              </a:ext>
            </a:extLst>
          </p:cNvPr>
          <p:cNvSpPr/>
          <p:nvPr/>
        </p:nvSpPr>
        <p:spPr>
          <a:xfrm>
            <a:off x="5031164" y="1083006"/>
            <a:ext cx="4209117" cy="59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6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ET data from </a:t>
            </a:r>
            <a:r>
              <a:rPr lang="zh-CN" altLang="en-US" sz="3260" dirty="0">
                <a:solidFill>
                  <a:prstClr val="black"/>
                </a:solidFill>
                <a:latin typeface="Cambria Math" panose="02040503050406030204" pitchFamily="18" charset="0"/>
                <a:ea typeface="微软雅黑"/>
                <a:cs typeface="Calibri" panose="020F0502020204030204" pitchFamily="34" charset="0"/>
              </a:rPr>
              <a:t>ERA</a:t>
            </a:r>
            <a:r>
              <a:rPr lang="en-US" altLang="zh-CN" sz="326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5</a:t>
            </a:r>
            <a:endParaRPr lang="zh-CN" altLang="en-US" sz="3260" dirty="0">
              <a:solidFill>
                <a:srgbClr val="003760"/>
              </a:solidFill>
              <a:latin typeface="Cambria Math" panose="02040503050406030204" pitchFamily="18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0373A-7D34-E027-378E-6B7E089EB39F}"/>
              </a:ext>
            </a:extLst>
          </p:cNvPr>
          <p:cNvSpPr/>
          <p:nvPr/>
        </p:nvSpPr>
        <p:spPr>
          <a:xfrm>
            <a:off x="10007658" y="1070061"/>
            <a:ext cx="1980256" cy="59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6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UTrack</a:t>
            </a:r>
            <a:endParaRPr lang="zh-CN" altLang="en-US" sz="3260" dirty="0">
              <a:solidFill>
                <a:prstClr val="black"/>
              </a:solidFill>
              <a:latin typeface="Cambria Math" panose="02040503050406030204" pitchFamily="18" charset="0"/>
              <a:ea typeface="微软雅黑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DCCDAB-84B0-A5A4-AFAE-25F54734A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77883"/>
              </p:ext>
            </p:extLst>
          </p:nvPr>
        </p:nvGraphicFramePr>
        <p:xfrm>
          <a:off x="6079100" y="1696938"/>
          <a:ext cx="643183" cy="654383"/>
        </p:xfrm>
        <a:graphic>
          <a:graphicData uri="http://schemas.openxmlformats.org/drawingml/2006/table">
            <a:tbl>
              <a:tblPr firstRow="1" bandRow="1"/>
              <a:tblGrid>
                <a:gridCol w="643183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654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b="0" i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A56BF84-AC09-3F18-9313-ADA14D788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98903"/>
              </p:ext>
            </p:extLst>
          </p:nvPr>
        </p:nvGraphicFramePr>
        <p:xfrm>
          <a:off x="6722276" y="1696937"/>
          <a:ext cx="654010" cy="654383"/>
        </p:xfrm>
        <a:graphic>
          <a:graphicData uri="http://schemas.openxmlformats.org/drawingml/2006/table">
            <a:tbl>
              <a:tblPr firstRow="1" bandRow="1"/>
              <a:tblGrid>
                <a:gridCol w="654010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654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b="0" i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B7518FB-31DA-739F-247A-F1447688C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96689"/>
              </p:ext>
            </p:extLst>
          </p:nvPr>
        </p:nvGraphicFramePr>
        <p:xfrm>
          <a:off x="7376286" y="1696936"/>
          <a:ext cx="654010" cy="654383"/>
        </p:xfrm>
        <a:graphic>
          <a:graphicData uri="http://schemas.openxmlformats.org/drawingml/2006/table">
            <a:tbl>
              <a:tblPr firstRow="1" bandRow="1"/>
              <a:tblGrid>
                <a:gridCol w="654010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654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b="0" i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3499BAD-94AD-692F-72AE-4342DB9F3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73977"/>
              </p:ext>
            </p:extLst>
          </p:nvPr>
        </p:nvGraphicFramePr>
        <p:xfrm>
          <a:off x="6079093" y="2351321"/>
          <a:ext cx="654010" cy="654383"/>
        </p:xfrm>
        <a:graphic>
          <a:graphicData uri="http://schemas.openxmlformats.org/drawingml/2006/table">
            <a:tbl>
              <a:tblPr firstRow="1" bandRow="1"/>
              <a:tblGrid>
                <a:gridCol w="654010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654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b="0" i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B512F0D-8929-FCFB-931A-A06F2E63A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75138"/>
                  </p:ext>
                </p:extLst>
              </p:nvPr>
            </p:nvGraphicFramePr>
            <p:xfrm>
              <a:off x="6722276" y="2351320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i="1" dirty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ED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B512F0D-8929-FCFB-931A-A06F2E63A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75138"/>
                  </p:ext>
                </p:extLst>
              </p:nvPr>
            </p:nvGraphicFramePr>
            <p:xfrm>
              <a:off x="6722276" y="2351320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7" t="-917" r="-1835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0E2008C-9AB3-4DD7-A4F8-F2AB35A7D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61758"/>
              </p:ext>
            </p:extLst>
          </p:nvPr>
        </p:nvGraphicFramePr>
        <p:xfrm>
          <a:off x="7376286" y="2351319"/>
          <a:ext cx="654010" cy="654383"/>
        </p:xfrm>
        <a:graphic>
          <a:graphicData uri="http://schemas.openxmlformats.org/drawingml/2006/table">
            <a:tbl>
              <a:tblPr firstRow="1" bandRow="1"/>
              <a:tblGrid>
                <a:gridCol w="654010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654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b="0" i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AB7A7F-F794-437A-81A8-B0EF6238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42722"/>
              </p:ext>
            </p:extLst>
          </p:nvPr>
        </p:nvGraphicFramePr>
        <p:xfrm>
          <a:off x="6079093" y="3008879"/>
          <a:ext cx="654010" cy="654383"/>
        </p:xfrm>
        <a:graphic>
          <a:graphicData uri="http://schemas.openxmlformats.org/drawingml/2006/table">
            <a:tbl>
              <a:tblPr firstRow="1" bandRow="1"/>
              <a:tblGrid>
                <a:gridCol w="654010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654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b="0" i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7C7394-2B7F-CB4A-3926-A3D4937CE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82014"/>
              </p:ext>
            </p:extLst>
          </p:nvPr>
        </p:nvGraphicFramePr>
        <p:xfrm>
          <a:off x="6722276" y="3008878"/>
          <a:ext cx="654010" cy="654383"/>
        </p:xfrm>
        <a:graphic>
          <a:graphicData uri="http://schemas.openxmlformats.org/drawingml/2006/table">
            <a:tbl>
              <a:tblPr firstRow="1" bandRow="1"/>
              <a:tblGrid>
                <a:gridCol w="654010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654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b="0" i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72208EE-39BD-26E7-ED43-204FAE5D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65873"/>
              </p:ext>
            </p:extLst>
          </p:nvPr>
        </p:nvGraphicFramePr>
        <p:xfrm>
          <a:off x="7376286" y="3008877"/>
          <a:ext cx="654010" cy="654383"/>
        </p:xfrm>
        <a:graphic>
          <a:graphicData uri="http://schemas.openxmlformats.org/drawingml/2006/table">
            <a:tbl>
              <a:tblPr firstRow="1" bandRow="1"/>
              <a:tblGrid>
                <a:gridCol w="654010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654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b="0" i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A6C781AB-1338-A780-E24B-B1A5C9CD1F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7306393"/>
                  </p:ext>
                </p:extLst>
              </p:nvPr>
            </p:nvGraphicFramePr>
            <p:xfrm>
              <a:off x="10050522" y="1693762"/>
              <a:ext cx="643183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43183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A6C781AB-1338-A780-E24B-B1A5C9CD1F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7306393"/>
                  </p:ext>
                </p:extLst>
              </p:nvPr>
            </p:nvGraphicFramePr>
            <p:xfrm>
              <a:off x="10050522" y="1693762"/>
              <a:ext cx="643183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43183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35" t="-917" r="-1869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33C573C-C245-3AB2-EC61-9EEEF92304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910839"/>
                  </p:ext>
                </p:extLst>
              </p:nvPr>
            </p:nvGraphicFramePr>
            <p:xfrm>
              <a:off x="10693698" y="1693761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33C573C-C245-3AB2-EC61-9EEEF92304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910839"/>
                  </p:ext>
                </p:extLst>
              </p:nvPr>
            </p:nvGraphicFramePr>
            <p:xfrm>
              <a:off x="10693698" y="1693761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917" r="-1852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504EE39-8F42-B928-8B37-20B0D0BD8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924467"/>
                  </p:ext>
                </p:extLst>
              </p:nvPr>
            </p:nvGraphicFramePr>
            <p:xfrm>
              <a:off x="11347708" y="1693760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504EE39-8F42-B928-8B37-20B0D0BD8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924467"/>
                  </p:ext>
                </p:extLst>
              </p:nvPr>
            </p:nvGraphicFramePr>
            <p:xfrm>
              <a:off x="11347708" y="1693760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26" t="-917" r="-1852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AD16E50-397D-F983-CF14-33C106D25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041514"/>
                  </p:ext>
                </p:extLst>
              </p:nvPr>
            </p:nvGraphicFramePr>
            <p:xfrm>
              <a:off x="10050515" y="2348145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AD16E50-397D-F983-CF14-33C106D25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041514"/>
                  </p:ext>
                </p:extLst>
              </p:nvPr>
            </p:nvGraphicFramePr>
            <p:xfrm>
              <a:off x="10050515" y="2348145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26" t="-926" r="-2778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D8E820F6-4B3D-A587-78F2-9A5DF8424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9567376"/>
                  </p:ext>
                </p:extLst>
              </p:nvPr>
            </p:nvGraphicFramePr>
            <p:xfrm>
              <a:off x="10693698" y="2348144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ED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D8E820F6-4B3D-A587-78F2-9A5DF8424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9567376"/>
                  </p:ext>
                </p:extLst>
              </p:nvPr>
            </p:nvGraphicFramePr>
            <p:xfrm>
              <a:off x="10693698" y="2348144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26" t="-926" r="-185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32CBCD43-2A68-E1AA-9B6C-1FB16BE2E0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746051"/>
                  </p:ext>
                </p:extLst>
              </p:nvPr>
            </p:nvGraphicFramePr>
            <p:xfrm>
              <a:off x="11347708" y="2348143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ED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32CBCD43-2A68-E1AA-9B6C-1FB16BE2E0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746051"/>
                  </p:ext>
                </p:extLst>
              </p:nvPr>
            </p:nvGraphicFramePr>
            <p:xfrm>
              <a:off x="11347708" y="2348143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926" t="-926" r="-185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53C1FF2-8C0B-417A-72FF-E1E6CF30C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455148"/>
                  </p:ext>
                </p:extLst>
              </p:nvPr>
            </p:nvGraphicFramePr>
            <p:xfrm>
              <a:off x="10050515" y="3005703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53C1FF2-8C0B-417A-72FF-E1E6CF30C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455148"/>
                  </p:ext>
                </p:extLst>
              </p:nvPr>
            </p:nvGraphicFramePr>
            <p:xfrm>
              <a:off x="10050515" y="3005703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26" t="-926" r="-2778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5B7D76AC-C08F-EF48-89E2-0EB2E6FF91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365735"/>
                  </p:ext>
                </p:extLst>
              </p:nvPr>
            </p:nvGraphicFramePr>
            <p:xfrm>
              <a:off x="10693698" y="3005702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ED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5B7D76AC-C08F-EF48-89E2-0EB2E6FF91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365735"/>
                  </p:ext>
                </p:extLst>
              </p:nvPr>
            </p:nvGraphicFramePr>
            <p:xfrm>
              <a:off x="10693698" y="3005702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26" t="-926" r="-185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D70FE57B-2850-42CB-20F6-AB3AA8AFA0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594143"/>
                  </p:ext>
                </p:extLst>
              </p:nvPr>
            </p:nvGraphicFramePr>
            <p:xfrm>
              <a:off x="11347708" y="3005701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ED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D70FE57B-2850-42CB-20F6-AB3AA8AFA0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594143"/>
                  </p:ext>
                </p:extLst>
              </p:nvPr>
            </p:nvGraphicFramePr>
            <p:xfrm>
              <a:off x="11347708" y="3005701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926" t="-926" r="-185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5818DF2-2FF1-4C2A-CB73-31F221AEC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75766"/>
              </p:ext>
            </p:extLst>
          </p:nvPr>
        </p:nvGraphicFramePr>
        <p:xfrm>
          <a:off x="12997032" y="11368181"/>
          <a:ext cx="2770559" cy="1066800"/>
        </p:xfrm>
        <a:graphic>
          <a:graphicData uri="http://schemas.openxmlformats.org/drawingml/2006/table">
            <a:tbl>
              <a:tblPr firstRow="1" bandRow="1"/>
              <a:tblGrid>
                <a:gridCol w="2770559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505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3200" b="0" i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Within</a:t>
                      </a:r>
                      <a:r>
                        <a:rPr lang="en-US" altLang="zh-CN" sz="3200" b="0" i="0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China mainland</a:t>
                      </a:r>
                      <a:endParaRPr lang="zh-CN" altLang="en-US" sz="32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9787A38-60B6-5E75-BC43-199A762D9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34329"/>
              </p:ext>
            </p:extLst>
          </p:nvPr>
        </p:nvGraphicFramePr>
        <p:xfrm>
          <a:off x="12997027" y="12437897"/>
          <a:ext cx="2770560" cy="1066800"/>
        </p:xfrm>
        <a:graphic>
          <a:graphicData uri="http://schemas.openxmlformats.org/drawingml/2006/table">
            <a:tbl>
              <a:tblPr firstRow="1" bandRow="1"/>
              <a:tblGrid>
                <a:gridCol w="2770560">
                  <a:extLst>
                    <a:ext uri="{9D8B030D-6E8A-4147-A177-3AD203B41FA5}">
                      <a16:colId xmlns:a16="http://schemas.microsoft.com/office/drawing/2014/main" val="2608505081"/>
                    </a:ext>
                  </a:extLst>
                </a:gridCol>
              </a:tblGrid>
              <a:tr h="411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i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Outside</a:t>
                      </a:r>
                      <a:r>
                        <a:rPr lang="en-US" altLang="zh-CN" sz="3200" b="0" i="0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China mainland</a:t>
                      </a:r>
                      <a:endParaRPr lang="zh-CN" altLang="en-US" sz="32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057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5D7D215-58CC-A652-77F4-5688B5E70C32}"/>
                  </a:ext>
                </a:extLst>
              </p:cNvPr>
              <p:cNvSpPr/>
              <p:nvPr/>
            </p:nvSpPr>
            <p:spPr>
              <a:xfrm>
                <a:off x="2382539" y="2102144"/>
                <a:ext cx="3458068" cy="1095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26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326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ET in source grid k</a:t>
                </a:r>
                <a:endParaRPr lang="zh-CN" altLang="en-US" sz="3260" dirty="0">
                  <a:solidFill>
                    <a:srgbClr val="003760"/>
                  </a:solidFill>
                  <a:latin typeface="Cambria Math" panose="02040503050406030204" pitchFamily="18" charset="0"/>
                  <a:ea typeface="微软雅黑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5D7D215-58CC-A652-77F4-5688B5E70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539" y="2102144"/>
                <a:ext cx="3458068" cy="1095685"/>
              </a:xfrm>
              <a:prstGeom prst="rect">
                <a:avLst/>
              </a:prstGeom>
              <a:blipFill>
                <a:blip r:embed="rId12"/>
                <a:stretch>
                  <a:fillRect t="-9444" r="-88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553A6C2-6FD6-574F-BA06-98B5F7387B89}"/>
                  </a:ext>
                </a:extLst>
              </p:cNvPr>
              <p:cNvSpPr/>
              <p:nvPr/>
            </p:nvSpPr>
            <p:spPr>
              <a:xfrm>
                <a:off x="12189721" y="1625814"/>
                <a:ext cx="4341328" cy="2099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altLang="zh-CN" sz="326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326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Fraction of ET from source grid k that generate precipitation in sink grid l</a:t>
                </a:r>
                <a:endParaRPr lang="zh-CN" altLang="en-US" sz="3260" dirty="0">
                  <a:solidFill>
                    <a:srgbClr val="003760"/>
                  </a:solidFill>
                  <a:latin typeface="Cambria Math" panose="02040503050406030204" pitchFamily="18" charset="0"/>
                  <a:ea typeface="微软雅黑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553A6C2-6FD6-574F-BA06-98B5F7387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721" y="1625814"/>
                <a:ext cx="4341328" cy="2099036"/>
              </a:xfrm>
              <a:prstGeom prst="rect">
                <a:avLst/>
              </a:prstGeom>
              <a:blipFill>
                <a:blip r:embed="rId13"/>
                <a:stretch>
                  <a:fillRect l="-1124" t="-4942" r="-5618" b="-9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0D36AA-1710-1C13-06E7-4971647E5E69}"/>
              </a:ext>
            </a:extLst>
          </p:cNvPr>
          <p:cNvCxnSpPr>
            <a:cxnSpLocks/>
            <a:stCxn id="29" idx="0"/>
            <a:endCxn id="39" idx="2"/>
          </p:cNvCxnSpPr>
          <p:nvPr/>
        </p:nvCxnSpPr>
        <p:spPr>
          <a:xfrm flipV="1">
            <a:off x="9057456" y="7275934"/>
            <a:ext cx="0" cy="1936072"/>
          </a:xfrm>
          <a:prstGeom prst="line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04A8A6D-2B85-D918-A885-944FD2EBE5FF}"/>
              </a:ext>
            </a:extLst>
          </p:cNvPr>
          <p:cNvSpPr/>
          <p:nvPr/>
        </p:nvSpPr>
        <p:spPr>
          <a:xfrm>
            <a:off x="2728612" y="10918161"/>
            <a:ext cx="4296214" cy="59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60" dirty="0">
                <a:solidFill>
                  <a:srgbClr val="26262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 is the province count</a:t>
            </a:r>
            <a:endParaRPr lang="zh-CN" altLang="en-US" sz="3260" dirty="0">
              <a:solidFill>
                <a:srgbClr val="262626"/>
              </a:solidFill>
              <a:latin typeface="Cambria Math" panose="02040503050406030204" pitchFamily="18" charset="0"/>
              <a:ea typeface="微软雅黑"/>
              <a:cs typeface="Calibri" panose="020F050202020403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6828F1C-08F8-0ED6-1C45-9DCF8638A515}"/>
              </a:ext>
            </a:extLst>
          </p:cNvPr>
          <p:cNvGrpSpPr/>
          <p:nvPr/>
        </p:nvGrpSpPr>
        <p:grpSpPr>
          <a:xfrm>
            <a:off x="7532075" y="9212006"/>
            <a:ext cx="3050762" cy="2156177"/>
            <a:chOff x="9958268" y="10571197"/>
            <a:chExt cx="3050762" cy="2156177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9884271-0B1F-E874-AA45-FB990D761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4" t="10862" r="8822" b="10598"/>
            <a:stretch/>
          </p:blipFill>
          <p:spPr>
            <a:xfrm>
              <a:off x="9958268" y="10571197"/>
              <a:ext cx="3050762" cy="21561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22B374F-CB19-6D64-D1B4-FF5514D03B7F}"/>
                    </a:ext>
                  </a:extLst>
                </p:cNvPr>
                <p:cNvSpPr/>
                <p:nvPr/>
              </p:nvSpPr>
              <p:spPr>
                <a:xfrm>
                  <a:off x="10225972" y="10803043"/>
                  <a:ext cx="901722" cy="6344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6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6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326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sz="3260" dirty="0">
                    <a:solidFill>
                      <a:srgbClr val="003760"/>
                    </a:solidFill>
                    <a:latin typeface="Calibri" panose="020F0502020204030204" pitchFamily="34" charset="0"/>
                    <a:ea typeface="微软雅黑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22B374F-CB19-6D64-D1B4-FF5514D03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5972" y="10803043"/>
                  <a:ext cx="901722" cy="63440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DEC9411-9BC9-9D8A-3C7C-7D89793ECFDE}"/>
                  </a:ext>
                </a:extLst>
              </p:cNvPr>
              <p:cNvSpPr/>
              <p:nvPr/>
            </p:nvSpPr>
            <p:spPr>
              <a:xfrm>
                <a:off x="7050750" y="11512170"/>
                <a:ext cx="4209119" cy="213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6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6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326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326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</m:oMath>
                </a14:m>
                <a:r>
                  <a:rPr lang="en-US" altLang="zh-CN" sz="326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Fraction of precipitation in sink province j originating from source province </a:t>
                </a:r>
                <a:r>
                  <a:rPr lang="en-US" altLang="zh-CN" sz="3260" dirty="0" err="1">
                    <a:solidFill>
                      <a:srgbClr val="26262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endParaRPr lang="zh-CN" altLang="en-US" sz="3260" dirty="0">
                  <a:solidFill>
                    <a:srgbClr val="262626"/>
                  </a:solidFill>
                  <a:latin typeface="Cambria Math" panose="02040503050406030204" pitchFamily="18" charset="0"/>
                  <a:ea typeface="微软雅黑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DEC9411-9BC9-9D8A-3C7C-7D89793EC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750" y="11512170"/>
                <a:ext cx="4209119" cy="2139432"/>
              </a:xfrm>
              <a:prstGeom prst="rect">
                <a:avLst/>
              </a:prstGeom>
              <a:blipFill>
                <a:blip r:embed="rId16"/>
                <a:stretch>
                  <a:fillRect l="-3188" t="-4274" r="-3043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E49610AB-B2F1-E47B-EFCA-9E55FC377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347015"/>
                  </p:ext>
                </p:extLst>
              </p:nvPr>
            </p:nvGraphicFramePr>
            <p:xfrm>
              <a:off x="8087275" y="5309611"/>
              <a:ext cx="643183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43183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E49610AB-B2F1-E47B-EFCA-9E55FC377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347015"/>
                  </p:ext>
                </p:extLst>
              </p:nvPr>
            </p:nvGraphicFramePr>
            <p:xfrm>
              <a:off x="8087275" y="5309611"/>
              <a:ext cx="643183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43183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935" t="-917" r="-1869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AAB0DC1B-0EEF-CC26-DE44-33E0B44C9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191047"/>
                  </p:ext>
                </p:extLst>
              </p:nvPr>
            </p:nvGraphicFramePr>
            <p:xfrm>
              <a:off x="8730451" y="5309610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AAB0DC1B-0EEF-CC26-DE44-33E0B44C9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191047"/>
                  </p:ext>
                </p:extLst>
              </p:nvPr>
            </p:nvGraphicFramePr>
            <p:xfrm>
              <a:off x="8730451" y="5309610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926" t="-917" r="-1852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33">
                <a:extLst>
                  <a:ext uri="{FF2B5EF4-FFF2-40B4-BE49-F238E27FC236}">
                    <a16:creationId xmlns:a16="http://schemas.microsoft.com/office/drawing/2014/main" id="{D9617075-D9FD-7A39-0A1C-F72885803B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681099"/>
                  </p:ext>
                </p:extLst>
              </p:nvPr>
            </p:nvGraphicFramePr>
            <p:xfrm>
              <a:off x="9384461" y="5309609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33">
                <a:extLst>
                  <a:ext uri="{FF2B5EF4-FFF2-40B4-BE49-F238E27FC236}">
                    <a16:creationId xmlns:a16="http://schemas.microsoft.com/office/drawing/2014/main" id="{D9617075-D9FD-7A39-0A1C-F72885803B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681099"/>
                  </p:ext>
                </p:extLst>
              </p:nvPr>
            </p:nvGraphicFramePr>
            <p:xfrm>
              <a:off x="9384461" y="5309609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926" t="-917" r="-1852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49AADDCA-F913-4B3E-8A19-F7A7882217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540755"/>
                  </p:ext>
                </p:extLst>
              </p:nvPr>
            </p:nvGraphicFramePr>
            <p:xfrm>
              <a:off x="8087268" y="5963994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49AADDCA-F913-4B3E-8A19-F7A7882217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540755"/>
                  </p:ext>
                </p:extLst>
              </p:nvPr>
            </p:nvGraphicFramePr>
            <p:xfrm>
              <a:off x="8087268" y="5963994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926" t="-926" r="-2778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AD946149-E7B9-E8F4-8073-1DD7355EF5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76966"/>
                  </p:ext>
                </p:extLst>
              </p:nvPr>
            </p:nvGraphicFramePr>
            <p:xfrm>
              <a:off x="8730451" y="5963993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ED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AD946149-E7B9-E8F4-8073-1DD7355EF5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76966"/>
                  </p:ext>
                </p:extLst>
              </p:nvPr>
            </p:nvGraphicFramePr>
            <p:xfrm>
              <a:off x="8730451" y="5963993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926" t="-926" r="-185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>
                <a:extLst>
                  <a:ext uri="{FF2B5EF4-FFF2-40B4-BE49-F238E27FC236}">
                    <a16:creationId xmlns:a16="http://schemas.microsoft.com/office/drawing/2014/main" id="{FFCA719E-4F3C-CA03-7A2D-27A1649725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938494"/>
                  </p:ext>
                </p:extLst>
              </p:nvPr>
            </p:nvGraphicFramePr>
            <p:xfrm>
              <a:off x="9384461" y="5963992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ED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>
                <a:extLst>
                  <a:ext uri="{FF2B5EF4-FFF2-40B4-BE49-F238E27FC236}">
                    <a16:creationId xmlns:a16="http://schemas.microsoft.com/office/drawing/2014/main" id="{FFCA719E-4F3C-CA03-7A2D-27A1649725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938494"/>
                  </p:ext>
                </p:extLst>
              </p:nvPr>
            </p:nvGraphicFramePr>
            <p:xfrm>
              <a:off x="9384461" y="5963992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26" t="-926" r="-185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2EC4E1FA-07B8-84ED-D08B-250FFEFC6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448686"/>
                  </p:ext>
                </p:extLst>
              </p:nvPr>
            </p:nvGraphicFramePr>
            <p:xfrm>
              <a:off x="8087268" y="6621552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2EC4E1FA-07B8-84ED-D08B-250FFEFC6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448686"/>
                  </p:ext>
                </p:extLst>
              </p:nvPr>
            </p:nvGraphicFramePr>
            <p:xfrm>
              <a:off x="8087268" y="6621552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926" t="-926" r="-2778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>
                <a:extLst>
                  <a:ext uri="{FF2B5EF4-FFF2-40B4-BE49-F238E27FC236}">
                    <a16:creationId xmlns:a16="http://schemas.microsoft.com/office/drawing/2014/main" id="{AD4A4816-7F6F-8436-0DD7-DF30D236C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628663"/>
                  </p:ext>
                </p:extLst>
              </p:nvPr>
            </p:nvGraphicFramePr>
            <p:xfrm>
              <a:off x="8730451" y="6621551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ED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>
                <a:extLst>
                  <a:ext uri="{FF2B5EF4-FFF2-40B4-BE49-F238E27FC236}">
                    <a16:creationId xmlns:a16="http://schemas.microsoft.com/office/drawing/2014/main" id="{AD4A4816-7F6F-8436-0DD7-DF30D236C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628663"/>
                  </p:ext>
                </p:extLst>
              </p:nvPr>
            </p:nvGraphicFramePr>
            <p:xfrm>
              <a:off x="8730451" y="6621551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926" t="-926" r="-185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39">
                <a:extLst>
                  <a:ext uri="{FF2B5EF4-FFF2-40B4-BE49-F238E27FC236}">
                    <a16:creationId xmlns:a16="http://schemas.microsoft.com/office/drawing/2014/main" id="{1F7C0EC4-C529-53CE-07AD-82BE2FDD7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260793"/>
                  </p:ext>
                </p:extLst>
              </p:nvPr>
            </p:nvGraphicFramePr>
            <p:xfrm>
              <a:off x="9384461" y="6621550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b="0" i="1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9ED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39">
                <a:extLst>
                  <a:ext uri="{FF2B5EF4-FFF2-40B4-BE49-F238E27FC236}">
                    <a16:creationId xmlns:a16="http://schemas.microsoft.com/office/drawing/2014/main" id="{1F7C0EC4-C529-53CE-07AD-82BE2FDD7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260793"/>
                  </p:ext>
                </p:extLst>
              </p:nvPr>
            </p:nvGraphicFramePr>
            <p:xfrm>
              <a:off x="9384461" y="6621550"/>
              <a:ext cx="654010" cy="654383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54010">
                      <a:extLst>
                        <a:ext uri="{9D8B030D-6E8A-4147-A177-3AD203B41FA5}">
                          <a16:colId xmlns:a16="http://schemas.microsoft.com/office/drawing/2014/main" val="2608505081"/>
                        </a:ext>
                      </a:extLst>
                    </a:gridCol>
                  </a:tblGrid>
                  <a:tr h="6543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926" t="-926" r="-185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405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0BD360A-FB55-CFEE-FFDD-FD66E55D3665}"/>
                  </a:ext>
                </a:extLst>
              </p:cNvPr>
              <p:cNvSpPr/>
              <p:nvPr/>
            </p:nvSpPr>
            <p:spPr>
              <a:xfrm>
                <a:off x="2528751" y="5053574"/>
                <a:ext cx="4209118" cy="2099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altLang="zh-CN" sz="326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26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3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𝑘𝑙</m:t>
                        </m:r>
                      </m:sub>
                    </m:sSub>
                  </m:oMath>
                </a14:m>
                <a:endParaRPr lang="en-US" altLang="zh-CN" sz="326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326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Precipitation in sink grid l originating from of ET in source grid k</a:t>
                </a:r>
                <a:endParaRPr lang="zh-CN" altLang="en-US" sz="3260" dirty="0">
                  <a:solidFill>
                    <a:srgbClr val="003760"/>
                  </a:solidFill>
                  <a:latin typeface="Cambria Math" panose="02040503050406030204" pitchFamily="18" charset="0"/>
                  <a:ea typeface="微软雅黑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0BD360A-FB55-CFEE-FFDD-FD66E55D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51" y="5053574"/>
                <a:ext cx="4209118" cy="2099036"/>
              </a:xfrm>
              <a:prstGeom prst="rect">
                <a:avLst/>
              </a:prstGeom>
              <a:blipFill>
                <a:blip r:embed="rId26"/>
                <a:stretch>
                  <a:fillRect l="-2609" t="-4070" r="-4493" b="-9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53A4E5F-6F62-2723-F1ED-6A42F02C7C1C}"/>
              </a:ext>
            </a:extLst>
          </p:cNvPr>
          <p:cNvCxnSpPr>
            <a:cxnSpLocks/>
            <a:stCxn id="12" idx="2"/>
            <a:endCxn id="21" idx="2"/>
          </p:cNvCxnSpPr>
          <p:nvPr/>
        </p:nvCxnSpPr>
        <p:spPr>
          <a:xfrm rot="5400000" flipH="1" flipV="1">
            <a:off x="9033404" y="1675960"/>
            <a:ext cx="3176" cy="3971422"/>
          </a:xfrm>
          <a:prstGeom prst="bentConnector3">
            <a:avLst>
              <a:gd name="adj1" fmla="val -20835548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2E0E723-27A2-5A89-BDBF-D92CADA631D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034992" y="4331365"/>
            <a:ext cx="0" cy="9782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AA8C550-C164-8405-A1B7-5A29E7537C58}"/>
                  </a:ext>
                </a:extLst>
              </p:cNvPr>
              <p:cNvSpPr/>
              <p:nvPr/>
            </p:nvSpPr>
            <p:spPr>
              <a:xfrm>
                <a:off x="2582402" y="9655331"/>
                <a:ext cx="4355017" cy="1265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6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326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326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326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326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326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326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6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326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326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6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326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𝑘𝑙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60" dirty="0">
                  <a:solidFill>
                    <a:srgbClr val="003760"/>
                  </a:solidFill>
                  <a:latin typeface="Cambria Math" panose="02040503050406030204" pitchFamily="18" charset="0"/>
                  <a:ea typeface="微软雅黑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AA8C550-C164-8405-A1B7-5A29E7537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2" y="9655331"/>
                <a:ext cx="4355017" cy="126566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5AC2CA00-2EF2-C406-BCDC-E51FCB017180}"/>
              </a:ext>
            </a:extLst>
          </p:cNvPr>
          <p:cNvSpPr txBox="1"/>
          <p:nvPr/>
        </p:nvSpPr>
        <p:spPr>
          <a:xfrm>
            <a:off x="1399306" y="428300"/>
            <a:ext cx="14704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Step 1: </a:t>
            </a:r>
            <a:r>
              <a:rPr lang="en-US" altLang="zh-CN" sz="3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Precipitation fraction calculation</a:t>
            </a:r>
            <a:endParaRPr lang="zh-CN" altLang="en-US" sz="3200" dirty="0">
              <a:solidFill>
                <a:srgbClr val="0070C0"/>
              </a:solidFill>
              <a:latin typeface="Cambria Math" panose="02040503050406030204" pitchFamily="18" charset="0"/>
              <a:ea typeface="微软雅黑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1F76E87-3E64-39D1-0E59-2C6D68E5D6CB}"/>
              </a:ext>
            </a:extLst>
          </p:cNvPr>
          <p:cNvSpPr txBox="1"/>
          <p:nvPr/>
        </p:nvSpPr>
        <p:spPr>
          <a:xfrm>
            <a:off x="1344852" y="7899563"/>
            <a:ext cx="8224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Step 2: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微软雅黑"/>
                <a:cs typeface="Calibri" panose="020F0502020204030204" pitchFamily="34" charset="0"/>
              </a:rPr>
              <a:t>ggregate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微软雅黑"/>
                <a:cs typeface="Calibri" panose="020F0502020204030204" pitchFamily="34" charset="0"/>
              </a:rPr>
              <a:t>grids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to the province scale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A8170CC-C83A-C989-AA57-56A23A6E6F40}"/>
              </a:ext>
            </a:extLst>
          </p:cNvPr>
          <p:cNvSpPr/>
          <p:nvPr/>
        </p:nvSpPr>
        <p:spPr>
          <a:xfrm>
            <a:off x="1198830" y="160421"/>
            <a:ext cx="15492274" cy="728891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Arial" panose="020B0604020202020204"/>
              <a:ea typeface="微软雅黑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79A5C5D-3BD4-0E8E-FF85-AD20772B716A}"/>
              </a:ext>
            </a:extLst>
          </p:cNvPr>
          <p:cNvSpPr/>
          <p:nvPr/>
        </p:nvSpPr>
        <p:spPr>
          <a:xfrm>
            <a:off x="1198829" y="7663121"/>
            <a:ext cx="15492274" cy="6165174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Arial" panose="020B0604020202020204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610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21089</TotalTime>
  <Words>33</Words>
  <Application>Microsoft Office PowerPoint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研究背景</dc:title>
  <dc:creator>珊 桑</dc:creator>
  <cp:lastModifiedBy>dell</cp:lastModifiedBy>
  <cp:revision>138</cp:revision>
  <dcterms:created xsi:type="dcterms:W3CDTF">2023-10-01T14:56:33Z</dcterms:created>
  <dcterms:modified xsi:type="dcterms:W3CDTF">2024-10-28T14:15:56Z</dcterms:modified>
</cp:coreProperties>
</file>