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</p:sldIdLst>
  <p:sldSz cx="18000663" cy="15119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27600"/>
    <a:srgbClr val="C13807"/>
    <a:srgbClr val="F5ED87"/>
    <a:srgbClr val="F8F3AE"/>
    <a:srgbClr val="FFD7AB"/>
    <a:srgbClr val="FFC17D"/>
    <a:srgbClr val="F9EDD7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34AF9-1664-4634-98DD-8A193B72BA2B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2024/10/28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1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DE5D-594E-47CD-B450-F9783F2F5B6E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2024/10/28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6" y="2137205"/>
            <a:ext cx="180006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" y="127144"/>
            <a:ext cx="18000663" cy="1870621"/>
          </a:xfrm>
        </p:spPr>
        <p:txBody>
          <a:bodyPr>
            <a:normAutofit/>
          </a:bodyPr>
          <a:lstStyle>
            <a:lvl1pPr algn="l">
              <a:defRPr sz="4883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801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34AF9-1664-4634-98DD-8A193B72BA2B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2024/10/28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6" y="2137205"/>
            <a:ext cx="180006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" y="127144"/>
            <a:ext cx="18000663" cy="1870621"/>
          </a:xfrm>
        </p:spPr>
        <p:txBody>
          <a:bodyPr>
            <a:normAutofit/>
          </a:bodyPr>
          <a:lstStyle>
            <a:lvl1pPr algn="l">
              <a:defRPr sz="4883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329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D46EE5-268D-471D-B947-D13DA9B4CE5A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2024/10/28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" y="2137205"/>
            <a:ext cx="180006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" y="127144"/>
            <a:ext cx="18000663" cy="1870621"/>
          </a:xfrm>
        </p:spPr>
        <p:txBody>
          <a:bodyPr>
            <a:normAutofit/>
          </a:bodyPr>
          <a:lstStyle>
            <a:lvl1pPr algn="l">
              <a:defRPr sz="4883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856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C7920F-C745-465C-985A-A7B9E121AE72}"/>
              </a:ext>
            </a:extLst>
          </p:cNvPr>
          <p:cNvSpPr/>
          <p:nvPr userDrawn="1"/>
        </p:nvSpPr>
        <p:spPr>
          <a:xfrm>
            <a:off x="6" y="2"/>
            <a:ext cx="18000663" cy="1511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0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41" b="0" i="0" u="none" strike="noStrike" kern="1200" cap="none" spc="0" normalizeH="0" baseline="0" noProof="0" dirty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039" y="605486"/>
            <a:ext cx="16200596" cy="251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039" y="3527867"/>
            <a:ext cx="16200596" cy="997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038" y="14013409"/>
            <a:ext cx="42001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BCE156-0F35-4A58-B0EF-48ABD7BC9BC2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2024/10/28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230" y="14013409"/>
            <a:ext cx="5700210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0480" y="14013409"/>
            <a:ext cx="42001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33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defTabSz="1240121" rtl="0" eaLnBrk="1" latinLnBrk="0" hangingPunct="1">
        <a:spcBef>
          <a:spcPct val="0"/>
        </a:spcBef>
        <a:buNone/>
        <a:defRPr sz="5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5046" indent="-465046" algn="l" defTabSz="1240121" rtl="0" eaLnBrk="1" latinLnBrk="0" hangingPunct="1">
        <a:spcBef>
          <a:spcPct val="20000"/>
        </a:spcBef>
        <a:buFont typeface="Arial" pitchFamily="34" charset="0"/>
        <a:buChar char="•"/>
        <a:defRPr sz="4339" kern="1200">
          <a:solidFill>
            <a:schemeClr val="tx1"/>
          </a:solidFill>
          <a:latin typeface="+mn-lt"/>
          <a:ea typeface="+mn-ea"/>
          <a:cs typeface="+mn-cs"/>
        </a:defRPr>
      </a:lvl1pPr>
      <a:lvl2pPr marL="1007598" indent="-387538" algn="l" defTabSz="1240121" rtl="0" eaLnBrk="1" latinLnBrk="0" hangingPunct="1">
        <a:spcBef>
          <a:spcPct val="20000"/>
        </a:spcBef>
        <a:buFont typeface="Arial" pitchFamily="34" charset="0"/>
        <a:buChar char="–"/>
        <a:defRPr sz="3797" kern="1200">
          <a:solidFill>
            <a:schemeClr val="tx1"/>
          </a:solidFill>
          <a:latin typeface="+mn-lt"/>
          <a:ea typeface="+mn-ea"/>
          <a:cs typeface="+mn-cs"/>
        </a:defRPr>
      </a:lvl2pPr>
      <a:lvl3pPr marL="1550152" indent="-310031" algn="l" defTabSz="1240121" rtl="0" eaLnBrk="1" latinLnBrk="0" hangingPunct="1">
        <a:spcBef>
          <a:spcPct val="20000"/>
        </a:spcBef>
        <a:buFont typeface="Arial" pitchFamily="34" charset="0"/>
        <a:buChar char="•"/>
        <a:defRPr sz="3255" kern="1200">
          <a:solidFill>
            <a:schemeClr val="tx1"/>
          </a:solidFill>
          <a:latin typeface="+mn-lt"/>
          <a:ea typeface="+mn-ea"/>
          <a:cs typeface="+mn-cs"/>
        </a:defRPr>
      </a:lvl3pPr>
      <a:lvl4pPr marL="2170211" indent="-310031" algn="l" defTabSz="1240121" rtl="0" eaLnBrk="1" latinLnBrk="0" hangingPunct="1">
        <a:spcBef>
          <a:spcPct val="20000"/>
        </a:spcBef>
        <a:buFont typeface="Arial" pitchFamily="34" charset="0"/>
        <a:buChar char="–"/>
        <a:defRPr sz="2713" kern="1200">
          <a:solidFill>
            <a:schemeClr val="tx1"/>
          </a:solidFill>
          <a:latin typeface="+mn-lt"/>
          <a:ea typeface="+mn-ea"/>
          <a:cs typeface="+mn-cs"/>
        </a:defRPr>
      </a:lvl4pPr>
      <a:lvl5pPr marL="2790273" indent="-310031" algn="l" defTabSz="1240121" rtl="0" eaLnBrk="1" latinLnBrk="0" hangingPunct="1">
        <a:spcBef>
          <a:spcPct val="20000"/>
        </a:spcBef>
        <a:buFont typeface="Arial" pitchFamily="34" charset="0"/>
        <a:buChar char="»"/>
        <a:defRPr sz="2713" kern="1200">
          <a:solidFill>
            <a:schemeClr val="tx1"/>
          </a:solidFill>
          <a:latin typeface="+mn-lt"/>
          <a:ea typeface="+mn-ea"/>
          <a:cs typeface="+mn-cs"/>
        </a:defRPr>
      </a:lvl5pPr>
      <a:lvl6pPr marL="3410334" indent="-310031" algn="l" defTabSz="1240121" rtl="0" eaLnBrk="1" latinLnBrk="0" hangingPunct="1">
        <a:spcBef>
          <a:spcPct val="20000"/>
        </a:spcBef>
        <a:buFont typeface="Arial" pitchFamily="34" charset="0"/>
        <a:buChar char="•"/>
        <a:defRPr sz="2713" kern="1200">
          <a:solidFill>
            <a:schemeClr val="tx1"/>
          </a:solidFill>
          <a:latin typeface="+mn-lt"/>
          <a:ea typeface="+mn-ea"/>
          <a:cs typeface="+mn-cs"/>
        </a:defRPr>
      </a:lvl6pPr>
      <a:lvl7pPr marL="4030394" indent="-310031" algn="l" defTabSz="1240121" rtl="0" eaLnBrk="1" latinLnBrk="0" hangingPunct="1">
        <a:spcBef>
          <a:spcPct val="20000"/>
        </a:spcBef>
        <a:buFont typeface="Arial" pitchFamily="34" charset="0"/>
        <a:buChar char="•"/>
        <a:defRPr sz="2713" kern="1200">
          <a:solidFill>
            <a:schemeClr val="tx1"/>
          </a:solidFill>
          <a:latin typeface="+mn-lt"/>
          <a:ea typeface="+mn-ea"/>
          <a:cs typeface="+mn-cs"/>
        </a:defRPr>
      </a:lvl7pPr>
      <a:lvl8pPr marL="4650454" indent="-310031" algn="l" defTabSz="1240121" rtl="0" eaLnBrk="1" latinLnBrk="0" hangingPunct="1">
        <a:spcBef>
          <a:spcPct val="20000"/>
        </a:spcBef>
        <a:buFont typeface="Arial" pitchFamily="34" charset="0"/>
        <a:buChar char="•"/>
        <a:defRPr sz="2713" kern="1200">
          <a:solidFill>
            <a:schemeClr val="tx1"/>
          </a:solidFill>
          <a:latin typeface="+mn-lt"/>
          <a:ea typeface="+mn-ea"/>
          <a:cs typeface="+mn-cs"/>
        </a:defRPr>
      </a:lvl8pPr>
      <a:lvl9pPr marL="5270514" indent="-310031" algn="l" defTabSz="1240121" rtl="0" eaLnBrk="1" latinLnBrk="0" hangingPunct="1">
        <a:spcBef>
          <a:spcPct val="20000"/>
        </a:spcBef>
        <a:buFont typeface="Arial" pitchFamily="34" charset="0"/>
        <a:buChar char="•"/>
        <a:defRPr sz="27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1pPr>
      <a:lvl2pPr marL="620061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2pPr>
      <a:lvl3pPr marL="1240121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860182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4pPr>
      <a:lvl5pPr marL="2480242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5pPr>
      <a:lvl6pPr marL="3100303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6pPr>
      <a:lvl7pPr marL="3720363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7pPr>
      <a:lvl8pPr marL="4340424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8pPr>
      <a:lvl9pPr marL="4960484" algn="l" defTabSz="1240121" rtl="0" eaLnBrk="1" latinLnBrk="0" hangingPunct="1">
        <a:defRPr sz="2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AE3BF260-A90F-CC88-AA0D-9849F6F8269E}"/>
              </a:ext>
            </a:extLst>
          </p:cNvPr>
          <p:cNvSpPr/>
          <p:nvPr/>
        </p:nvSpPr>
        <p:spPr>
          <a:xfrm>
            <a:off x="1453365" y="2191197"/>
            <a:ext cx="14344074" cy="5356711"/>
          </a:xfrm>
          <a:prstGeom prst="parallelogram">
            <a:avLst>
              <a:gd name="adj" fmla="val 18962"/>
            </a:avLst>
          </a:prstGeom>
          <a:solidFill>
            <a:srgbClr val="E5F4D4"/>
          </a:solidFill>
          <a:ln cap="flat"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41" dirty="0">
              <a:latin typeface="+mn-ea"/>
            </a:endParaRPr>
          </a:p>
        </p:txBody>
      </p:sp>
      <p:sp>
        <p:nvSpPr>
          <p:cNvPr id="4" name="任意多边形 31">
            <a:extLst>
              <a:ext uri="{FF2B5EF4-FFF2-40B4-BE49-F238E27FC236}">
                <a16:creationId xmlns:a16="http://schemas.microsoft.com/office/drawing/2014/main" id="{6010083C-D47E-5368-92D2-F93A62AB2D47}"/>
              </a:ext>
            </a:extLst>
          </p:cNvPr>
          <p:cNvSpPr/>
          <p:nvPr/>
        </p:nvSpPr>
        <p:spPr>
          <a:xfrm>
            <a:off x="2575704" y="3495039"/>
            <a:ext cx="4054982" cy="2001918"/>
          </a:xfrm>
          <a:custGeom>
            <a:avLst/>
            <a:gdLst>
              <a:gd name="connsiteX0" fmla="*/ 646143 w 4466783"/>
              <a:gd name="connsiteY0" fmla="*/ 852449 h 2769279"/>
              <a:gd name="connsiteX1" fmla="*/ 1112868 w 4466783"/>
              <a:gd name="connsiteY1" fmla="*/ 290474 h 2769279"/>
              <a:gd name="connsiteX2" fmla="*/ 1970118 w 4466783"/>
              <a:gd name="connsiteY2" fmla="*/ 61874 h 2769279"/>
              <a:gd name="connsiteX3" fmla="*/ 3360768 w 4466783"/>
              <a:gd name="connsiteY3" fmla="*/ 4724 h 2769279"/>
              <a:gd name="connsiteX4" fmla="*/ 4084668 w 4466783"/>
              <a:gd name="connsiteY4" fmla="*/ 157124 h 2769279"/>
              <a:gd name="connsiteX5" fmla="*/ 4446618 w 4466783"/>
              <a:gd name="connsiteY5" fmla="*/ 747674 h 2769279"/>
              <a:gd name="connsiteX6" fmla="*/ 4370418 w 4466783"/>
              <a:gd name="connsiteY6" fmla="*/ 1281074 h 2769279"/>
              <a:gd name="connsiteX7" fmla="*/ 3951318 w 4466783"/>
              <a:gd name="connsiteY7" fmla="*/ 2119274 h 2769279"/>
              <a:gd name="connsiteX8" fmla="*/ 2760693 w 4466783"/>
              <a:gd name="connsiteY8" fmla="*/ 2490749 h 2769279"/>
              <a:gd name="connsiteX9" fmla="*/ 1693893 w 4466783"/>
              <a:gd name="connsiteY9" fmla="*/ 2766974 h 2769279"/>
              <a:gd name="connsiteX10" fmla="*/ 198468 w 4466783"/>
              <a:gd name="connsiteY10" fmla="*/ 2595524 h 2769279"/>
              <a:gd name="connsiteX11" fmla="*/ 17493 w 4466783"/>
              <a:gd name="connsiteY11" fmla="*/ 2138324 h 2769279"/>
              <a:gd name="connsiteX12" fmla="*/ 207993 w 4466783"/>
              <a:gd name="connsiteY12" fmla="*/ 1614449 h 2769279"/>
              <a:gd name="connsiteX13" fmla="*/ 646143 w 4466783"/>
              <a:gd name="connsiteY13" fmla="*/ 852449 h 276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66783" h="2769279">
                <a:moveTo>
                  <a:pt x="646143" y="852449"/>
                </a:moveTo>
                <a:cubicBezTo>
                  <a:pt x="796956" y="631786"/>
                  <a:pt x="892206" y="422236"/>
                  <a:pt x="1112868" y="290474"/>
                </a:cubicBezTo>
                <a:cubicBezTo>
                  <a:pt x="1333530" y="158712"/>
                  <a:pt x="1595468" y="109499"/>
                  <a:pt x="1970118" y="61874"/>
                </a:cubicBezTo>
                <a:cubicBezTo>
                  <a:pt x="2344768" y="14249"/>
                  <a:pt x="3008343" y="-11151"/>
                  <a:pt x="3360768" y="4724"/>
                </a:cubicBezTo>
                <a:cubicBezTo>
                  <a:pt x="3713193" y="20599"/>
                  <a:pt x="3903693" y="33299"/>
                  <a:pt x="4084668" y="157124"/>
                </a:cubicBezTo>
                <a:cubicBezTo>
                  <a:pt x="4265643" y="280949"/>
                  <a:pt x="4398993" y="560349"/>
                  <a:pt x="4446618" y="747674"/>
                </a:cubicBezTo>
                <a:cubicBezTo>
                  <a:pt x="4494243" y="934999"/>
                  <a:pt x="4452968" y="1052474"/>
                  <a:pt x="4370418" y="1281074"/>
                </a:cubicBezTo>
                <a:cubicBezTo>
                  <a:pt x="4287868" y="1509674"/>
                  <a:pt x="4219605" y="1917662"/>
                  <a:pt x="3951318" y="2119274"/>
                </a:cubicBezTo>
                <a:cubicBezTo>
                  <a:pt x="3683031" y="2320886"/>
                  <a:pt x="3136930" y="2382799"/>
                  <a:pt x="2760693" y="2490749"/>
                </a:cubicBezTo>
                <a:cubicBezTo>
                  <a:pt x="2384456" y="2598699"/>
                  <a:pt x="2120930" y="2749512"/>
                  <a:pt x="1693893" y="2766974"/>
                </a:cubicBezTo>
                <a:cubicBezTo>
                  <a:pt x="1266856" y="2784436"/>
                  <a:pt x="477868" y="2700299"/>
                  <a:pt x="198468" y="2595524"/>
                </a:cubicBezTo>
                <a:cubicBezTo>
                  <a:pt x="-80932" y="2490749"/>
                  <a:pt x="15906" y="2301836"/>
                  <a:pt x="17493" y="2138324"/>
                </a:cubicBezTo>
                <a:cubicBezTo>
                  <a:pt x="19080" y="1974812"/>
                  <a:pt x="101630" y="1833524"/>
                  <a:pt x="207993" y="1614449"/>
                </a:cubicBezTo>
                <a:cubicBezTo>
                  <a:pt x="314355" y="1395374"/>
                  <a:pt x="495330" y="1073112"/>
                  <a:pt x="646143" y="852449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41">
              <a:solidFill>
                <a:srgbClr val="003760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071DB5-45F2-E9CE-AE07-F7A2FA39A4BE}"/>
              </a:ext>
            </a:extLst>
          </p:cNvPr>
          <p:cNvSpPr txBox="1"/>
          <p:nvPr/>
        </p:nvSpPr>
        <p:spPr>
          <a:xfrm>
            <a:off x="2683606" y="5465980"/>
            <a:ext cx="3409435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+mn-ea"/>
                <a:cs typeface="Calibri" panose="020F0502020204030204" pitchFamily="34" charset="0"/>
              </a:rPr>
              <a:t>Source region </a:t>
            </a:r>
            <a:r>
              <a:rPr lang="en-US" altLang="zh-CN" sz="3200" b="1" dirty="0" err="1">
                <a:solidFill>
                  <a:prstClr val="black"/>
                </a:solidFill>
                <a:latin typeface="+mn-ea"/>
                <a:cs typeface="Calibri" panose="020F0502020204030204" pitchFamily="34" charset="0"/>
              </a:rPr>
              <a:t>i</a:t>
            </a:r>
            <a:endParaRPr lang="en-US" altLang="zh-CN" sz="3200" b="1" dirty="0">
              <a:solidFill>
                <a:prstClr val="black"/>
              </a:solidFill>
              <a:latin typeface="+mn-ea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+mn-ea"/>
                <a:cs typeface="Calibri" panose="020F0502020204030204" pitchFamily="34" charset="0"/>
              </a:rPr>
              <a:t>Sink region 1</a:t>
            </a:r>
            <a:endParaRPr lang="zh-CN" altLang="en-US" sz="3200" b="1" dirty="0">
              <a:solidFill>
                <a:prstClr val="black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6" name="上弧形箭头 120">
            <a:extLst>
              <a:ext uri="{FF2B5EF4-FFF2-40B4-BE49-F238E27FC236}">
                <a16:creationId xmlns:a16="http://schemas.microsoft.com/office/drawing/2014/main" id="{D905C4B4-78A0-35F1-84AA-7DCBD56C4615}"/>
              </a:ext>
            </a:extLst>
          </p:cNvPr>
          <p:cNvSpPr/>
          <p:nvPr/>
        </p:nvSpPr>
        <p:spPr>
          <a:xfrm>
            <a:off x="4676392" y="545645"/>
            <a:ext cx="9371606" cy="1776280"/>
          </a:xfrm>
          <a:prstGeom prst="curvedDownArrow">
            <a:avLst>
              <a:gd name="adj1" fmla="val 15680"/>
              <a:gd name="adj2" fmla="val 33545"/>
              <a:gd name="adj3" fmla="val 29105"/>
            </a:avLst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41" ker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上弧形箭头 21">
            <a:extLst>
              <a:ext uri="{FF2B5EF4-FFF2-40B4-BE49-F238E27FC236}">
                <a16:creationId xmlns:a16="http://schemas.microsoft.com/office/drawing/2014/main" id="{8070C66E-3210-E549-7282-4A7E1EC7242E}"/>
              </a:ext>
            </a:extLst>
          </p:cNvPr>
          <p:cNvSpPr/>
          <p:nvPr/>
        </p:nvSpPr>
        <p:spPr>
          <a:xfrm>
            <a:off x="4683647" y="980584"/>
            <a:ext cx="5105144" cy="1341347"/>
          </a:xfrm>
          <a:prstGeom prst="curvedDownArrow">
            <a:avLst>
              <a:gd name="adj1" fmla="val 15680"/>
              <a:gd name="adj2" fmla="val 35986"/>
              <a:gd name="adj3" fmla="val 29105"/>
            </a:avLst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41" kern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B4C1F8-79B2-F586-3E01-77894C9C7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17" y="4803060"/>
            <a:ext cx="752029" cy="60338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966292-0037-BBEA-5484-6ED01025672E}"/>
              </a:ext>
            </a:extLst>
          </p:cNvPr>
          <p:cNvCxnSpPr>
            <a:cxnSpLocks/>
          </p:cNvCxnSpPr>
          <p:nvPr/>
        </p:nvCxnSpPr>
        <p:spPr>
          <a:xfrm flipV="1">
            <a:off x="3107891" y="1820425"/>
            <a:ext cx="0" cy="1152000"/>
          </a:xfrm>
          <a:prstGeom prst="straightConnector1">
            <a:avLst/>
          </a:prstGeom>
          <a:noFill/>
          <a:ln w="5080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8BE245-E497-AB31-69E0-AB944798C1C7}"/>
              </a:ext>
            </a:extLst>
          </p:cNvPr>
          <p:cNvCxnSpPr/>
          <p:nvPr/>
        </p:nvCxnSpPr>
        <p:spPr>
          <a:xfrm flipH="1" flipV="1">
            <a:off x="3435411" y="1696663"/>
            <a:ext cx="0" cy="1260000"/>
          </a:xfrm>
          <a:prstGeom prst="straightConnector1">
            <a:avLst/>
          </a:prstGeom>
          <a:noFill/>
          <a:ln w="5080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E58CC2-4140-16F9-2E5A-17197490DADD}"/>
              </a:ext>
            </a:extLst>
          </p:cNvPr>
          <p:cNvCxnSpPr/>
          <p:nvPr/>
        </p:nvCxnSpPr>
        <p:spPr>
          <a:xfrm flipH="1" flipV="1">
            <a:off x="4381705" y="1823623"/>
            <a:ext cx="0" cy="1152000"/>
          </a:xfrm>
          <a:prstGeom prst="straightConnector1">
            <a:avLst/>
          </a:prstGeom>
          <a:noFill/>
          <a:ln w="5080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D4137BFF-AB0A-ABA1-1589-9D890BDA6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20" y="4257751"/>
            <a:ext cx="488649" cy="9772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1F6A36-C4E6-D01E-F8AB-341A152D60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04" y="3621374"/>
            <a:ext cx="1159217" cy="14518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A1CC9EB-13E0-120B-229F-BCC76AFB58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1" t="19127" r="-1929" b="22753"/>
          <a:stretch/>
        </p:blipFill>
        <p:spPr>
          <a:xfrm>
            <a:off x="3010097" y="4188709"/>
            <a:ext cx="1314123" cy="1308255"/>
          </a:xfrm>
          <a:prstGeom prst="parallelogram">
            <a:avLst>
              <a:gd name="adj" fmla="val 5676"/>
            </a:avLst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61745B-95C8-CBDE-9EBB-B20B6CE63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31" y="3717587"/>
            <a:ext cx="752029" cy="6033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71547CB-64B8-1A5D-04E4-8D57D53F2C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69" y="3314458"/>
            <a:ext cx="844932" cy="9134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5EAFBBC-07CA-D74C-5FBC-90128511DB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22" y="4095937"/>
            <a:ext cx="488649" cy="977299"/>
          </a:xfrm>
          <a:prstGeom prst="rect">
            <a:avLst/>
          </a:prstGeom>
        </p:spPr>
      </p:pic>
      <p:sp>
        <p:nvSpPr>
          <p:cNvPr id="18" name="任意多边形 31">
            <a:extLst>
              <a:ext uri="{FF2B5EF4-FFF2-40B4-BE49-F238E27FC236}">
                <a16:creationId xmlns:a16="http://schemas.microsoft.com/office/drawing/2014/main" id="{5191B6EC-90FA-B0D7-3FC2-B4988FB1E0F4}"/>
              </a:ext>
            </a:extLst>
          </p:cNvPr>
          <p:cNvSpPr/>
          <p:nvPr/>
        </p:nvSpPr>
        <p:spPr>
          <a:xfrm>
            <a:off x="6750764" y="3550641"/>
            <a:ext cx="4054982" cy="2001918"/>
          </a:xfrm>
          <a:custGeom>
            <a:avLst/>
            <a:gdLst>
              <a:gd name="connsiteX0" fmla="*/ 646143 w 4466783"/>
              <a:gd name="connsiteY0" fmla="*/ 852449 h 2769279"/>
              <a:gd name="connsiteX1" fmla="*/ 1112868 w 4466783"/>
              <a:gd name="connsiteY1" fmla="*/ 290474 h 2769279"/>
              <a:gd name="connsiteX2" fmla="*/ 1970118 w 4466783"/>
              <a:gd name="connsiteY2" fmla="*/ 61874 h 2769279"/>
              <a:gd name="connsiteX3" fmla="*/ 3360768 w 4466783"/>
              <a:gd name="connsiteY3" fmla="*/ 4724 h 2769279"/>
              <a:gd name="connsiteX4" fmla="*/ 4084668 w 4466783"/>
              <a:gd name="connsiteY4" fmla="*/ 157124 h 2769279"/>
              <a:gd name="connsiteX5" fmla="*/ 4446618 w 4466783"/>
              <a:gd name="connsiteY5" fmla="*/ 747674 h 2769279"/>
              <a:gd name="connsiteX6" fmla="*/ 4370418 w 4466783"/>
              <a:gd name="connsiteY6" fmla="*/ 1281074 h 2769279"/>
              <a:gd name="connsiteX7" fmla="*/ 3951318 w 4466783"/>
              <a:gd name="connsiteY7" fmla="*/ 2119274 h 2769279"/>
              <a:gd name="connsiteX8" fmla="*/ 2760693 w 4466783"/>
              <a:gd name="connsiteY8" fmla="*/ 2490749 h 2769279"/>
              <a:gd name="connsiteX9" fmla="*/ 1693893 w 4466783"/>
              <a:gd name="connsiteY9" fmla="*/ 2766974 h 2769279"/>
              <a:gd name="connsiteX10" fmla="*/ 198468 w 4466783"/>
              <a:gd name="connsiteY10" fmla="*/ 2595524 h 2769279"/>
              <a:gd name="connsiteX11" fmla="*/ 17493 w 4466783"/>
              <a:gd name="connsiteY11" fmla="*/ 2138324 h 2769279"/>
              <a:gd name="connsiteX12" fmla="*/ 207993 w 4466783"/>
              <a:gd name="connsiteY12" fmla="*/ 1614449 h 2769279"/>
              <a:gd name="connsiteX13" fmla="*/ 646143 w 4466783"/>
              <a:gd name="connsiteY13" fmla="*/ 852449 h 276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66783" h="2769279">
                <a:moveTo>
                  <a:pt x="646143" y="852449"/>
                </a:moveTo>
                <a:cubicBezTo>
                  <a:pt x="796956" y="631786"/>
                  <a:pt x="892206" y="422236"/>
                  <a:pt x="1112868" y="290474"/>
                </a:cubicBezTo>
                <a:cubicBezTo>
                  <a:pt x="1333530" y="158712"/>
                  <a:pt x="1595468" y="109499"/>
                  <a:pt x="1970118" y="61874"/>
                </a:cubicBezTo>
                <a:cubicBezTo>
                  <a:pt x="2344768" y="14249"/>
                  <a:pt x="3008343" y="-11151"/>
                  <a:pt x="3360768" y="4724"/>
                </a:cubicBezTo>
                <a:cubicBezTo>
                  <a:pt x="3713193" y="20599"/>
                  <a:pt x="3903693" y="33299"/>
                  <a:pt x="4084668" y="157124"/>
                </a:cubicBezTo>
                <a:cubicBezTo>
                  <a:pt x="4265643" y="280949"/>
                  <a:pt x="4398993" y="560349"/>
                  <a:pt x="4446618" y="747674"/>
                </a:cubicBezTo>
                <a:cubicBezTo>
                  <a:pt x="4494243" y="934999"/>
                  <a:pt x="4452968" y="1052474"/>
                  <a:pt x="4370418" y="1281074"/>
                </a:cubicBezTo>
                <a:cubicBezTo>
                  <a:pt x="4287868" y="1509674"/>
                  <a:pt x="4219605" y="1917662"/>
                  <a:pt x="3951318" y="2119274"/>
                </a:cubicBezTo>
                <a:cubicBezTo>
                  <a:pt x="3683031" y="2320886"/>
                  <a:pt x="3136930" y="2382799"/>
                  <a:pt x="2760693" y="2490749"/>
                </a:cubicBezTo>
                <a:cubicBezTo>
                  <a:pt x="2384456" y="2598699"/>
                  <a:pt x="2120930" y="2749512"/>
                  <a:pt x="1693893" y="2766974"/>
                </a:cubicBezTo>
                <a:cubicBezTo>
                  <a:pt x="1266856" y="2784436"/>
                  <a:pt x="477868" y="2700299"/>
                  <a:pt x="198468" y="2595524"/>
                </a:cubicBezTo>
                <a:cubicBezTo>
                  <a:pt x="-80932" y="2490749"/>
                  <a:pt x="15906" y="2301836"/>
                  <a:pt x="17493" y="2138324"/>
                </a:cubicBezTo>
                <a:cubicBezTo>
                  <a:pt x="19080" y="1974812"/>
                  <a:pt x="101630" y="1833524"/>
                  <a:pt x="207993" y="1614449"/>
                </a:cubicBezTo>
                <a:cubicBezTo>
                  <a:pt x="314355" y="1395374"/>
                  <a:pt x="495330" y="1073112"/>
                  <a:pt x="646143" y="852449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41">
              <a:solidFill>
                <a:srgbClr val="003760"/>
              </a:solidFill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422F302-0C0C-B18B-27C2-140E6D2081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76" y="4858662"/>
            <a:ext cx="752029" cy="6033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8483477-2A77-D5A4-1DD4-AA1D2AB126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80" y="4313352"/>
            <a:ext cx="488649" cy="97729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44D72F6-5E0F-93D5-C495-B070071F3A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64" y="3676976"/>
            <a:ext cx="1159217" cy="14518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98AEC08-23B2-7858-29B7-7923318677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1" t="19127" r="-1929" b="22753"/>
          <a:stretch/>
        </p:blipFill>
        <p:spPr>
          <a:xfrm>
            <a:off x="7185156" y="4244304"/>
            <a:ext cx="1314123" cy="1297998"/>
          </a:xfrm>
          <a:prstGeom prst="parallelogram">
            <a:avLst>
              <a:gd name="adj" fmla="val 5676"/>
            </a:avLst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836EE0F-390C-A13D-F166-53DFEE68F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88" y="3799522"/>
            <a:ext cx="752029" cy="60338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99C976F-9108-8DE5-5EFB-BD4D638C06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29" y="3370059"/>
            <a:ext cx="844932" cy="9134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EB4FE5D-B5B9-F229-D148-674E417C14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82" y="4151540"/>
            <a:ext cx="488649" cy="977299"/>
          </a:xfrm>
          <a:prstGeom prst="rect">
            <a:avLst/>
          </a:prstGeom>
        </p:spPr>
      </p:pic>
      <p:sp>
        <p:nvSpPr>
          <p:cNvPr id="26" name="任意多边形 31">
            <a:extLst>
              <a:ext uri="{FF2B5EF4-FFF2-40B4-BE49-F238E27FC236}">
                <a16:creationId xmlns:a16="http://schemas.microsoft.com/office/drawing/2014/main" id="{95C5DECE-6404-C247-F28A-276FD3340A5E}"/>
              </a:ext>
            </a:extLst>
          </p:cNvPr>
          <p:cNvSpPr/>
          <p:nvPr/>
        </p:nvSpPr>
        <p:spPr>
          <a:xfrm>
            <a:off x="11326596" y="3495039"/>
            <a:ext cx="4054982" cy="2001918"/>
          </a:xfrm>
          <a:custGeom>
            <a:avLst/>
            <a:gdLst>
              <a:gd name="connsiteX0" fmla="*/ 646143 w 4466783"/>
              <a:gd name="connsiteY0" fmla="*/ 852449 h 2769279"/>
              <a:gd name="connsiteX1" fmla="*/ 1112868 w 4466783"/>
              <a:gd name="connsiteY1" fmla="*/ 290474 h 2769279"/>
              <a:gd name="connsiteX2" fmla="*/ 1970118 w 4466783"/>
              <a:gd name="connsiteY2" fmla="*/ 61874 h 2769279"/>
              <a:gd name="connsiteX3" fmla="*/ 3360768 w 4466783"/>
              <a:gd name="connsiteY3" fmla="*/ 4724 h 2769279"/>
              <a:gd name="connsiteX4" fmla="*/ 4084668 w 4466783"/>
              <a:gd name="connsiteY4" fmla="*/ 157124 h 2769279"/>
              <a:gd name="connsiteX5" fmla="*/ 4446618 w 4466783"/>
              <a:gd name="connsiteY5" fmla="*/ 747674 h 2769279"/>
              <a:gd name="connsiteX6" fmla="*/ 4370418 w 4466783"/>
              <a:gd name="connsiteY6" fmla="*/ 1281074 h 2769279"/>
              <a:gd name="connsiteX7" fmla="*/ 3951318 w 4466783"/>
              <a:gd name="connsiteY7" fmla="*/ 2119274 h 2769279"/>
              <a:gd name="connsiteX8" fmla="*/ 2760693 w 4466783"/>
              <a:gd name="connsiteY8" fmla="*/ 2490749 h 2769279"/>
              <a:gd name="connsiteX9" fmla="*/ 1693893 w 4466783"/>
              <a:gd name="connsiteY9" fmla="*/ 2766974 h 2769279"/>
              <a:gd name="connsiteX10" fmla="*/ 198468 w 4466783"/>
              <a:gd name="connsiteY10" fmla="*/ 2595524 h 2769279"/>
              <a:gd name="connsiteX11" fmla="*/ 17493 w 4466783"/>
              <a:gd name="connsiteY11" fmla="*/ 2138324 h 2769279"/>
              <a:gd name="connsiteX12" fmla="*/ 207993 w 4466783"/>
              <a:gd name="connsiteY12" fmla="*/ 1614449 h 2769279"/>
              <a:gd name="connsiteX13" fmla="*/ 646143 w 4466783"/>
              <a:gd name="connsiteY13" fmla="*/ 852449 h 276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66783" h="2769279">
                <a:moveTo>
                  <a:pt x="646143" y="852449"/>
                </a:moveTo>
                <a:cubicBezTo>
                  <a:pt x="796956" y="631786"/>
                  <a:pt x="892206" y="422236"/>
                  <a:pt x="1112868" y="290474"/>
                </a:cubicBezTo>
                <a:cubicBezTo>
                  <a:pt x="1333530" y="158712"/>
                  <a:pt x="1595468" y="109499"/>
                  <a:pt x="1970118" y="61874"/>
                </a:cubicBezTo>
                <a:cubicBezTo>
                  <a:pt x="2344768" y="14249"/>
                  <a:pt x="3008343" y="-11151"/>
                  <a:pt x="3360768" y="4724"/>
                </a:cubicBezTo>
                <a:cubicBezTo>
                  <a:pt x="3713193" y="20599"/>
                  <a:pt x="3903693" y="33299"/>
                  <a:pt x="4084668" y="157124"/>
                </a:cubicBezTo>
                <a:cubicBezTo>
                  <a:pt x="4265643" y="280949"/>
                  <a:pt x="4398993" y="560349"/>
                  <a:pt x="4446618" y="747674"/>
                </a:cubicBezTo>
                <a:cubicBezTo>
                  <a:pt x="4494243" y="934999"/>
                  <a:pt x="4452968" y="1052474"/>
                  <a:pt x="4370418" y="1281074"/>
                </a:cubicBezTo>
                <a:cubicBezTo>
                  <a:pt x="4287868" y="1509674"/>
                  <a:pt x="4219605" y="1917662"/>
                  <a:pt x="3951318" y="2119274"/>
                </a:cubicBezTo>
                <a:cubicBezTo>
                  <a:pt x="3683031" y="2320886"/>
                  <a:pt x="3136930" y="2382799"/>
                  <a:pt x="2760693" y="2490749"/>
                </a:cubicBezTo>
                <a:cubicBezTo>
                  <a:pt x="2384456" y="2598699"/>
                  <a:pt x="2120930" y="2749512"/>
                  <a:pt x="1693893" y="2766974"/>
                </a:cubicBezTo>
                <a:cubicBezTo>
                  <a:pt x="1266856" y="2784436"/>
                  <a:pt x="477868" y="2700299"/>
                  <a:pt x="198468" y="2595524"/>
                </a:cubicBezTo>
                <a:cubicBezTo>
                  <a:pt x="-80932" y="2490749"/>
                  <a:pt x="15906" y="2301836"/>
                  <a:pt x="17493" y="2138324"/>
                </a:cubicBezTo>
                <a:cubicBezTo>
                  <a:pt x="19080" y="1974812"/>
                  <a:pt x="101630" y="1833524"/>
                  <a:pt x="207993" y="1614449"/>
                </a:cubicBezTo>
                <a:cubicBezTo>
                  <a:pt x="314355" y="1395374"/>
                  <a:pt x="495330" y="1073112"/>
                  <a:pt x="646143" y="852449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41">
              <a:solidFill>
                <a:srgbClr val="003760"/>
              </a:solidFill>
              <a:latin typeface="+mn-ea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8B2F51B-5B48-FA9C-EE22-2DC5D3AD3E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07" y="4803060"/>
            <a:ext cx="752029" cy="60338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7121DB2-0DAD-A3F0-EBF3-2026C3E38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812" y="4257751"/>
            <a:ext cx="488649" cy="97729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7BA0502-94B0-C09A-31E4-619166CF1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724" y="3541164"/>
            <a:ext cx="1159217" cy="145185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798DE30-A4A8-EF5F-D6E5-46D3AE27AA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1" t="19127" r="-1929" b="22753"/>
          <a:stretch/>
        </p:blipFill>
        <p:spPr>
          <a:xfrm>
            <a:off x="11760988" y="4188709"/>
            <a:ext cx="1314123" cy="1308255"/>
          </a:xfrm>
          <a:prstGeom prst="parallelogram">
            <a:avLst>
              <a:gd name="adj" fmla="val 5676"/>
            </a:avLst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0C96954-A054-9194-209C-FB545B0916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568" y="3734581"/>
            <a:ext cx="752029" cy="60338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256C122-EB95-0648-1E24-6F1DABCF99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60" y="3314458"/>
            <a:ext cx="844932" cy="91344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9D35136-B398-D15B-66AC-F913234D4C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152" y="4095937"/>
            <a:ext cx="488649" cy="97729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09627B0-F8FC-0D50-EFF1-247D6226F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35" y="2222206"/>
            <a:ext cx="1574471" cy="134076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BE50000-14D9-77C1-71F8-3CFE1DFE5E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422" y="2249648"/>
            <a:ext cx="1574471" cy="1340761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42650DAA-1396-7EE6-D38A-FE0D239058E2}"/>
              </a:ext>
            </a:extLst>
          </p:cNvPr>
          <p:cNvSpPr txBox="1"/>
          <p:nvPr/>
        </p:nvSpPr>
        <p:spPr>
          <a:xfrm>
            <a:off x="7185156" y="6003524"/>
            <a:ext cx="3114543" cy="5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+mn-ea"/>
                <a:cs typeface="Calibri" panose="020F0502020204030204" pitchFamily="34" charset="0"/>
              </a:rPr>
              <a:t>Sink region 2</a:t>
            </a:r>
            <a:endParaRPr lang="zh-CN" altLang="en-US" sz="3200" b="1" i="1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DC5A82-044C-33C2-19FB-253CDB2863A3}"/>
              </a:ext>
            </a:extLst>
          </p:cNvPr>
          <p:cNvSpPr txBox="1"/>
          <p:nvPr/>
        </p:nvSpPr>
        <p:spPr>
          <a:xfrm>
            <a:off x="11822168" y="6003524"/>
            <a:ext cx="3027691" cy="5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+mn-ea"/>
                <a:cs typeface="Calibri" panose="020F0502020204030204" pitchFamily="34" charset="0"/>
              </a:rPr>
              <a:t>Sink region n</a:t>
            </a:r>
            <a:endParaRPr lang="zh-CN" altLang="en-US" sz="3200" b="1" i="1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3500CAA-5A27-11AF-85DA-5D4A2D04BD7E}"/>
              </a:ext>
            </a:extLst>
          </p:cNvPr>
          <p:cNvSpPr txBox="1"/>
          <p:nvPr/>
        </p:nvSpPr>
        <p:spPr>
          <a:xfrm>
            <a:off x="10271969" y="5869376"/>
            <a:ext cx="1506915" cy="5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+mn-ea"/>
                <a:cs typeface="Calibri" panose="020F0502020204030204" pitchFamily="34" charset="0"/>
              </a:rPr>
              <a:t>……</a:t>
            </a:r>
            <a:endParaRPr lang="zh-CN" altLang="en-US" sz="3200" b="1" dirty="0">
              <a:solidFill>
                <a:prstClr val="black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9" name="上弧形箭头 21">
            <a:extLst>
              <a:ext uri="{FF2B5EF4-FFF2-40B4-BE49-F238E27FC236}">
                <a16:creationId xmlns:a16="http://schemas.microsoft.com/office/drawing/2014/main" id="{33571575-611D-C107-7291-16AE823EA60B}"/>
              </a:ext>
            </a:extLst>
          </p:cNvPr>
          <p:cNvSpPr/>
          <p:nvPr/>
        </p:nvSpPr>
        <p:spPr>
          <a:xfrm>
            <a:off x="4760611" y="701847"/>
            <a:ext cx="6860011" cy="1649916"/>
          </a:xfrm>
          <a:prstGeom prst="curvedDownArrow">
            <a:avLst>
              <a:gd name="adj1" fmla="val 15680"/>
              <a:gd name="adj2" fmla="val 35986"/>
              <a:gd name="adj3" fmla="val 29105"/>
            </a:avLst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41" kern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3521794-EDCE-7086-2C25-6848DBECF544}"/>
              </a:ext>
            </a:extLst>
          </p:cNvPr>
          <p:cNvCxnSpPr/>
          <p:nvPr/>
        </p:nvCxnSpPr>
        <p:spPr>
          <a:xfrm flipV="1">
            <a:off x="4665319" y="1895746"/>
            <a:ext cx="0" cy="1080000"/>
          </a:xfrm>
          <a:prstGeom prst="straightConnector1">
            <a:avLst/>
          </a:prstGeom>
          <a:noFill/>
          <a:ln w="5080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F3754E9-6966-9CFD-BB3E-77A989B51176}"/>
                  </a:ext>
                </a:extLst>
              </p:cNvPr>
              <p:cNvSpPr txBox="1"/>
              <p:nvPr/>
            </p:nvSpPr>
            <p:spPr>
              <a:xfrm>
                <a:off x="9951710" y="1799860"/>
                <a:ext cx="7829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1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797" b="1" dirty="0">
                          <a:solidFill>
                            <a:srgbClr val="008000"/>
                          </a:solidFill>
                          <a:latin typeface="+mn-ea"/>
                          <a:cs typeface="Calibri" panose="020F0502020204030204" pitchFamily="34" charset="0"/>
                        </a:rPr>
                        <m:t>……</m:t>
                      </m:r>
                    </m:oMath>
                  </m:oMathPara>
                </a14:m>
                <a:endParaRPr lang="zh-CN" altLang="en-US" sz="3797" b="1" dirty="0">
                  <a:solidFill>
                    <a:srgbClr val="008000"/>
                  </a:solidFill>
                  <a:latin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F3754E9-6966-9CFD-BB3E-77A989B5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710" y="1799860"/>
                <a:ext cx="782985" cy="400110"/>
              </a:xfrm>
              <a:prstGeom prst="rect">
                <a:avLst/>
              </a:prstGeom>
              <a:blipFill>
                <a:blip r:embed="rId8"/>
                <a:stretch>
                  <a:fillRect l="-24031" r="-5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A4B2FF32-445E-3D31-4C30-9D38D6DA9075}"/>
              </a:ext>
            </a:extLst>
          </p:cNvPr>
          <p:cNvSpPr txBox="1"/>
          <p:nvPr/>
        </p:nvSpPr>
        <p:spPr>
          <a:xfrm>
            <a:off x="1453368" y="6781200"/>
            <a:ext cx="7526939" cy="5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Evaporationshed</a:t>
            </a:r>
            <a:r>
              <a:rPr lang="en-US" altLang="zh-CN" sz="3200" b="1" dirty="0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 of source region </a:t>
            </a:r>
            <a:r>
              <a:rPr lang="en-US" altLang="zh-CN" sz="3200" b="1" dirty="0" err="1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i</a:t>
            </a:r>
            <a:endParaRPr lang="zh-CN" altLang="en-US" sz="3200" b="1" dirty="0">
              <a:solidFill>
                <a:srgbClr val="00800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59962C-F653-2F2D-B713-F41A99438700}"/>
              </a:ext>
            </a:extLst>
          </p:cNvPr>
          <p:cNvSpPr txBox="1"/>
          <p:nvPr/>
        </p:nvSpPr>
        <p:spPr>
          <a:xfrm>
            <a:off x="9382873" y="7594321"/>
            <a:ext cx="7526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Green water value of source region </a:t>
            </a:r>
            <a:r>
              <a:rPr lang="en-US" altLang="zh-CN" sz="3200" dirty="0" err="1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 :</a:t>
            </a:r>
          </a:p>
          <a:p>
            <a:pPr>
              <a:defRPr/>
            </a:pPr>
            <a:r>
              <a:rPr lang="en-US" altLang="zh-CN" sz="3200" dirty="0" err="1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GV</a:t>
            </a:r>
            <a:r>
              <a:rPr lang="en-US" altLang="zh-CN" sz="3200" baseline="-25000" dirty="0" err="1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 = W</a:t>
            </a:r>
            <a:r>
              <a:rPr lang="en-US" altLang="zh-CN" sz="3200" baseline="-250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i,1</a:t>
            </a:r>
            <a:r>
              <a:rPr lang="en-US" altLang="zh-CN" sz="32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 × S</a:t>
            </a:r>
            <a:r>
              <a:rPr lang="en-US" altLang="zh-CN" sz="3200" baseline="-250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 + W</a:t>
            </a:r>
            <a:r>
              <a:rPr lang="en-US" altLang="zh-CN" sz="3200" baseline="-250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i,2</a:t>
            </a:r>
            <a:r>
              <a:rPr lang="en-US" altLang="zh-CN" sz="32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 × S</a:t>
            </a:r>
            <a:r>
              <a:rPr lang="en-US" altLang="zh-CN" sz="3200" baseline="-250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2</a:t>
            </a:r>
            <a:r>
              <a:rPr lang="en-US" altLang="zh-CN" sz="32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 + …… + </a:t>
            </a:r>
          </a:p>
          <a:p>
            <a:pPr>
              <a:defRPr/>
            </a:pPr>
            <a:r>
              <a:rPr lang="en-US" altLang="zh-CN" sz="3200" dirty="0" err="1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W</a:t>
            </a:r>
            <a:r>
              <a:rPr lang="en-US" altLang="zh-CN" sz="3200" baseline="-25000" dirty="0" err="1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i,n</a:t>
            </a:r>
            <a:r>
              <a:rPr lang="en-US" altLang="zh-CN" sz="32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 × S</a:t>
            </a:r>
            <a:r>
              <a:rPr lang="en-US" altLang="zh-CN" sz="3200" baseline="-250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n</a:t>
            </a:r>
            <a:endParaRPr lang="en-US" altLang="zh-CN" sz="32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07F244-1123-3CCE-A9E9-B468B9E3A92A}"/>
              </a:ext>
            </a:extLst>
          </p:cNvPr>
          <p:cNvSpPr txBox="1"/>
          <p:nvPr/>
        </p:nvSpPr>
        <p:spPr>
          <a:xfrm>
            <a:off x="13849609" y="2937844"/>
            <a:ext cx="2817769" cy="5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55" dirty="0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Precipitation</a:t>
            </a:r>
            <a:endParaRPr lang="zh-CN" altLang="en-US" sz="3255" dirty="0">
              <a:solidFill>
                <a:srgbClr val="0070C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50946D1-67BB-59E4-997E-1A6D31BE8B10}"/>
              </a:ext>
            </a:extLst>
          </p:cNvPr>
          <p:cNvSpPr txBox="1"/>
          <p:nvPr/>
        </p:nvSpPr>
        <p:spPr>
          <a:xfrm>
            <a:off x="1766655" y="2879111"/>
            <a:ext cx="390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Evapotranspiration</a:t>
            </a:r>
            <a:endParaRPr lang="zh-CN" altLang="en-US" sz="3200" dirty="0">
              <a:solidFill>
                <a:srgbClr val="00800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46" name="上弧形箭头 21">
            <a:extLst>
              <a:ext uri="{FF2B5EF4-FFF2-40B4-BE49-F238E27FC236}">
                <a16:creationId xmlns:a16="http://schemas.microsoft.com/office/drawing/2014/main" id="{BBD6FDA4-C661-DF3A-2A18-97C6A46F68B3}"/>
              </a:ext>
            </a:extLst>
          </p:cNvPr>
          <p:cNvSpPr/>
          <p:nvPr/>
        </p:nvSpPr>
        <p:spPr>
          <a:xfrm>
            <a:off x="4825747" y="1492362"/>
            <a:ext cx="1566733" cy="777222"/>
          </a:xfrm>
          <a:prstGeom prst="curvedDownArrow">
            <a:avLst>
              <a:gd name="adj1" fmla="val 15680"/>
              <a:gd name="adj2" fmla="val 35986"/>
              <a:gd name="adj3" fmla="val 29105"/>
            </a:avLst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41" b="1" kern="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2DB555C0-9D56-1391-3885-A83B289C4F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86" y="2232480"/>
            <a:ext cx="1574471" cy="1340761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D21666DC-9550-5972-31F6-3B275AD41724}"/>
              </a:ext>
            </a:extLst>
          </p:cNvPr>
          <p:cNvSpPr/>
          <p:nvPr/>
        </p:nvSpPr>
        <p:spPr>
          <a:xfrm>
            <a:off x="589719" y="7579759"/>
            <a:ext cx="9108786" cy="159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Fraction of precipitation in sink region j originating from source region i: </a:t>
            </a:r>
            <a:r>
              <a:rPr lang="en-US" altLang="zh-CN" sz="3200" dirty="0" err="1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W</a:t>
            </a:r>
            <a:r>
              <a:rPr lang="en-US" altLang="zh-CN" sz="3200" baseline="-25000" dirty="0" err="1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i,j</a:t>
            </a:r>
            <a:endParaRPr lang="en-US" altLang="zh-CN" sz="3200" dirty="0">
              <a:solidFill>
                <a:srgbClr val="008000"/>
              </a:solidFill>
              <a:latin typeface="+mn-ea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altLang="zh-CN" sz="3200" dirty="0">
                <a:solidFill>
                  <a:srgbClr val="E27600"/>
                </a:solidFill>
                <a:latin typeface="+mn-ea"/>
                <a:cs typeface="Calibri" panose="020F0502020204030204" pitchFamily="34" charset="0"/>
              </a:rPr>
              <a:t>Socio-economic statistics of sink region j: </a:t>
            </a:r>
            <a:r>
              <a:rPr lang="en-US" altLang="zh-CN" sz="3200" dirty="0" err="1">
                <a:solidFill>
                  <a:srgbClr val="E27600"/>
                </a:solidFill>
                <a:latin typeface="+mn-ea"/>
                <a:cs typeface="Calibri" panose="020F0502020204030204" pitchFamily="34" charset="0"/>
              </a:rPr>
              <a:t>S</a:t>
            </a:r>
            <a:r>
              <a:rPr lang="en-US" altLang="zh-CN" sz="3200" baseline="-25000" dirty="0" err="1">
                <a:solidFill>
                  <a:srgbClr val="E27600"/>
                </a:solidFill>
                <a:latin typeface="+mn-ea"/>
                <a:cs typeface="Calibri" panose="020F0502020204030204" pitchFamily="34" charset="0"/>
              </a:rPr>
              <a:t>j</a:t>
            </a:r>
            <a:endParaRPr lang="zh-CN" altLang="en-US" sz="3200" baseline="-25000" dirty="0">
              <a:solidFill>
                <a:srgbClr val="E2760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AB7AEF-63BB-12E9-B868-DF1F20EC7EC4}"/>
              </a:ext>
            </a:extLst>
          </p:cNvPr>
          <p:cNvSpPr txBox="1"/>
          <p:nvPr/>
        </p:nvSpPr>
        <p:spPr>
          <a:xfrm>
            <a:off x="8009599" y="1668700"/>
            <a:ext cx="1283581" cy="67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797" b="1" dirty="0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W</a:t>
            </a:r>
            <a:r>
              <a:rPr lang="en-US" altLang="zh-CN" sz="3797" b="1" baseline="-25000" dirty="0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i,2</a:t>
            </a:r>
            <a:endParaRPr lang="zh-CN" altLang="en-US" sz="3797" b="1" baseline="-25000" dirty="0">
              <a:solidFill>
                <a:srgbClr val="00800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3167C40-BC33-2B6E-DDAA-FC7DA3144184}"/>
              </a:ext>
            </a:extLst>
          </p:cNvPr>
          <p:cNvSpPr txBox="1"/>
          <p:nvPr/>
        </p:nvSpPr>
        <p:spPr>
          <a:xfrm>
            <a:off x="4967322" y="1666555"/>
            <a:ext cx="1283581" cy="67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797" b="1" dirty="0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W</a:t>
            </a:r>
            <a:r>
              <a:rPr lang="en-US" altLang="zh-CN" sz="3797" b="1" baseline="-25000" dirty="0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i,1</a:t>
            </a:r>
            <a:endParaRPr lang="zh-CN" altLang="en-US" sz="3797" b="1" baseline="-25000" dirty="0">
              <a:solidFill>
                <a:srgbClr val="00800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7AF330-D2E3-1F80-2104-3C3F13037BF6}"/>
              </a:ext>
            </a:extLst>
          </p:cNvPr>
          <p:cNvSpPr txBox="1"/>
          <p:nvPr/>
        </p:nvSpPr>
        <p:spPr>
          <a:xfrm>
            <a:off x="12365343" y="1678764"/>
            <a:ext cx="1283581" cy="67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797" b="1" dirty="0" err="1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W</a:t>
            </a:r>
            <a:r>
              <a:rPr lang="en-US" altLang="zh-CN" sz="3797" b="1" baseline="-25000" dirty="0" err="1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i,n</a:t>
            </a:r>
            <a:endParaRPr lang="zh-CN" altLang="en-US" sz="3797" b="1" baseline="-25000" dirty="0">
              <a:solidFill>
                <a:srgbClr val="00800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A949BAB-8ABA-FA37-B23D-AA9C7503CD66}"/>
              </a:ext>
            </a:extLst>
          </p:cNvPr>
          <p:cNvSpPr txBox="1"/>
          <p:nvPr/>
        </p:nvSpPr>
        <p:spPr>
          <a:xfrm>
            <a:off x="7447325" y="819297"/>
            <a:ext cx="3569630" cy="42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41"/>
              </a:lnSpc>
            </a:pPr>
            <a:r>
              <a:rPr lang="en-US" altLang="zh-CN" sz="3200" dirty="0">
                <a:solidFill>
                  <a:prstClr val="black"/>
                </a:solidFill>
                <a:latin typeface="+mn-ea"/>
                <a:cs typeface="Calibri" panose="020F0502020204030204" pitchFamily="34" charset="0"/>
              </a:rPr>
              <a:t>Prevailing winds</a:t>
            </a:r>
            <a:endParaRPr lang="zh-CN" altLang="en-US" sz="3200" dirty="0">
              <a:solidFill>
                <a:prstClr val="black"/>
              </a:solidFill>
              <a:latin typeface="+mn-ea"/>
              <a:cs typeface="Calibri" panose="020F0502020204030204" pitchFamily="34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35F54E8-06FE-5CA9-463A-06358926095E}"/>
              </a:ext>
            </a:extLst>
          </p:cNvPr>
          <p:cNvCxnSpPr/>
          <p:nvPr/>
        </p:nvCxnSpPr>
        <p:spPr>
          <a:xfrm flipH="1" flipV="1">
            <a:off x="2794109" y="1883776"/>
            <a:ext cx="0" cy="1080000"/>
          </a:xfrm>
          <a:prstGeom prst="straightConnector1">
            <a:avLst/>
          </a:prstGeom>
          <a:noFill/>
          <a:ln w="5080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7A835A8-363D-0938-B4CB-14A6C96BA6E8}"/>
              </a:ext>
            </a:extLst>
          </p:cNvPr>
          <p:cNvSpPr txBox="1"/>
          <p:nvPr/>
        </p:nvSpPr>
        <p:spPr>
          <a:xfrm>
            <a:off x="10693746" y="5361637"/>
            <a:ext cx="5344620" cy="5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60" dirty="0">
                <a:solidFill>
                  <a:srgbClr val="E27600"/>
                </a:solidFill>
                <a:latin typeface="+mn-ea"/>
                <a:cs typeface="Calibri" panose="020F0502020204030204" pitchFamily="34" charset="0"/>
              </a:rPr>
              <a:t>Socio-economic activities</a:t>
            </a:r>
            <a:endParaRPr lang="zh-CN" altLang="en-US" sz="3260" dirty="0">
              <a:latin typeface="+mn-ea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CFA0C65-3508-C3B5-6908-82480C37705C}"/>
              </a:ext>
            </a:extLst>
          </p:cNvPr>
          <p:cNvSpPr/>
          <p:nvPr/>
        </p:nvSpPr>
        <p:spPr>
          <a:xfrm>
            <a:off x="561473" y="10381454"/>
            <a:ext cx="4006340" cy="1067132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8000"/>
                </a:solidFill>
                <a:latin typeface="+mn-ea"/>
                <a:cs typeface="Calibri" panose="020F0502020204030204" pitchFamily="34" charset="0"/>
              </a:rPr>
              <a:t>Evapotranspiration</a:t>
            </a:r>
            <a:endParaRPr lang="zh-CN" altLang="en-US" sz="3200" dirty="0">
              <a:solidFill>
                <a:srgbClr val="00800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5AB5FBA-47D2-6579-3720-D7C016125BB1}"/>
              </a:ext>
            </a:extLst>
          </p:cNvPr>
          <p:cNvSpPr/>
          <p:nvPr/>
        </p:nvSpPr>
        <p:spPr>
          <a:xfrm>
            <a:off x="4731531" y="10369280"/>
            <a:ext cx="4006800" cy="10721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Precipitation</a:t>
            </a:r>
            <a:endParaRPr lang="zh-CN" altLang="en-US" sz="3200" dirty="0">
              <a:solidFill>
                <a:srgbClr val="0070C0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307273-EA8A-D6B5-872C-1F4AE603CA75}"/>
              </a:ext>
            </a:extLst>
          </p:cNvPr>
          <p:cNvSpPr/>
          <p:nvPr/>
        </p:nvSpPr>
        <p:spPr>
          <a:xfrm>
            <a:off x="13072107" y="10325360"/>
            <a:ext cx="4006800" cy="1072120"/>
          </a:xfrm>
          <a:prstGeom prst="roundRect">
            <a:avLst/>
          </a:prstGeom>
          <a:noFill/>
          <a:ln w="28575">
            <a:solidFill>
              <a:srgbClr val="E27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E27600"/>
                </a:solidFill>
                <a:latin typeface="+mn-ea"/>
                <a:cs typeface="Calibri" panose="020F0502020204030204" pitchFamily="34" charset="0"/>
              </a:rPr>
              <a:t>Socio-economic activities</a:t>
            </a:r>
            <a:endParaRPr lang="zh-CN" altLang="en-US" sz="3200" dirty="0">
              <a:latin typeface="+mn-ea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30AD86DB-03C7-383D-DE33-F113228A541C}"/>
              </a:ext>
            </a:extLst>
          </p:cNvPr>
          <p:cNvCxnSpPr>
            <a:cxnSpLocks/>
            <a:stCxn id="60" idx="0"/>
            <a:endCxn id="63" idx="0"/>
          </p:cNvCxnSpPr>
          <p:nvPr/>
        </p:nvCxnSpPr>
        <p:spPr>
          <a:xfrm rot="5400000" flipH="1" flipV="1">
            <a:off x="4643700" y="8290223"/>
            <a:ext cx="12174" cy="4170288"/>
          </a:xfrm>
          <a:prstGeom prst="curvedConnector3">
            <a:avLst>
              <a:gd name="adj1" fmla="val 817112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6312E969-69DC-9F02-E410-F3B722E72700}"/>
              </a:ext>
            </a:extLst>
          </p:cNvPr>
          <p:cNvCxnSpPr>
            <a:cxnSpLocks/>
            <a:stCxn id="63" idx="0"/>
            <a:endCxn id="78" idx="0"/>
          </p:cNvCxnSpPr>
          <p:nvPr/>
        </p:nvCxnSpPr>
        <p:spPr>
          <a:xfrm rot="16200000" flipH="1">
            <a:off x="8817352" y="8286858"/>
            <a:ext cx="5445" cy="4170288"/>
          </a:xfrm>
          <a:prstGeom prst="curvedConnector3">
            <a:avLst>
              <a:gd name="adj1" fmla="val -1716167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375DFFC-CD6B-18D6-5664-4DDBE0856798}"/>
              </a:ext>
            </a:extLst>
          </p:cNvPr>
          <p:cNvSpPr txBox="1"/>
          <p:nvPr/>
        </p:nvSpPr>
        <p:spPr>
          <a:xfrm>
            <a:off x="2908567" y="9494667"/>
            <a:ext cx="356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C00000"/>
                </a:solidFill>
                <a:latin typeface="+mn-ea"/>
              </a:rPr>
              <a:t>①</a:t>
            </a:r>
            <a:r>
              <a:rPr lang="en-US" altLang="zh-CN" sz="3600" dirty="0">
                <a:solidFill>
                  <a:srgbClr val="C00000"/>
                </a:solidFill>
                <a:latin typeface="+mn-ea"/>
              </a:rPr>
              <a:t>precipitate</a:t>
            </a:r>
            <a:endParaRPr lang="zh-CN" altLang="en-US" sz="3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1067DDE-9114-606E-87EA-FADB749DE9C4}"/>
              </a:ext>
            </a:extLst>
          </p:cNvPr>
          <p:cNvSpPr txBox="1"/>
          <p:nvPr/>
        </p:nvSpPr>
        <p:spPr>
          <a:xfrm>
            <a:off x="7273370" y="9486753"/>
            <a:ext cx="311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C00000"/>
                </a:solidFill>
                <a:latin typeface="+mn-ea"/>
              </a:rPr>
              <a:t>②</a:t>
            </a:r>
            <a:r>
              <a:rPr lang="en-US" altLang="zh-CN" sz="3600" dirty="0">
                <a:solidFill>
                  <a:srgbClr val="C00000"/>
                </a:solidFill>
                <a:latin typeface="+mn-ea"/>
              </a:rPr>
              <a:t>recharge</a:t>
            </a:r>
            <a:endParaRPr lang="zh-CN" altLang="en-US" sz="360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B43CE55-8739-DCF2-0859-46FEC9CD6C73}"/>
              </a:ext>
            </a:extLst>
          </p:cNvPr>
          <p:cNvCxnSpPr>
            <a:cxnSpLocks/>
          </p:cNvCxnSpPr>
          <p:nvPr/>
        </p:nvCxnSpPr>
        <p:spPr>
          <a:xfrm flipV="1">
            <a:off x="3725509" y="1555733"/>
            <a:ext cx="0" cy="1440000"/>
          </a:xfrm>
          <a:prstGeom prst="straightConnector1">
            <a:avLst/>
          </a:prstGeom>
          <a:noFill/>
          <a:ln w="5080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415D6F8-9B69-38C9-486C-971EF64F4D21}"/>
              </a:ext>
            </a:extLst>
          </p:cNvPr>
          <p:cNvCxnSpPr/>
          <p:nvPr/>
        </p:nvCxnSpPr>
        <p:spPr>
          <a:xfrm flipH="1" flipV="1">
            <a:off x="4069071" y="1704685"/>
            <a:ext cx="0" cy="1260000"/>
          </a:xfrm>
          <a:prstGeom prst="straightConnector1">
            <a:avLst/>
          </a:prstGeom>
          <a:noFill/>
          <a:ln w="5080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F725A047-B05D-BC6D-9645-53C7E417DF60}"/>
              </a:ext>
            </a:extLst>
          </p:cNvPr>
          <p:cNvSpPr/>
          <p:nvPr/>
        </p:nvSpPr>
        <p:spPr>
          <a:xfrm>
            <a:off x="8901819" y="10374725"/>
            <a:ext cx="4006800" cy="10721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Water resources</a:t>
            </a:r>
            <a:endParaRPr lang="zh-CN" altLang="en-US" sz="3200" dirty="0">
              <a:solidFill>
                <a:srgbClr val="0070C0"/>
              </a:solidFill>
              <a:latin typeface="+mn-ea"/>
              <a:cs typeface="Calibri" panose="020F0502020204030204" pitchFamily="34" charset="0"/>
            </a:endParaRP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A587D7BF-EDDF-0E7A-36F9-5B608B51FE16}"/>
              </a:ext>
            </a:extLst>
          </p:cNvPr>
          <p:cNvCxnSpPr>
            <a:cxnSpLocks/>
            <a:stCxn id="78" idx="0"/>
            <a:endCxn id="64" idx="0"/>
          </p:cNvCxnSpPr>
          <p:nvPr/>
        </p:nvCxnSpPr>
        <p:spPr>
          <a:xfrm rot="5400000" flipH="1" flipV="1">
            <a:off x="12965681" y="8264899"/>
            <a:ext cx="49365" cy="4170288"/>
          </a:xfrm>
          <a:prstGeom prst="curvedConnector3">
            <a:avLst>
              <a:gd name="adj1" fmla="val 202544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4062D6D9-AE4D-8E85-1DC6-98F9BB70433E}"/>
              </a:ext>
            </a:extLst>
          </p:cNvPr>
          <p:cNvSpPr txBox="1"/>
          <p:nvPr/>
        </p:nvSpPr>
        <p:spPr>
          <a:xfrm>
            <a:off x="11575148" y="9387317"/>
            <a:ext cx="281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C00000"/>
                </a:solidFill>
                <a:latin typeface="+mn-ea"/>
              </a:rPr>
              <a:t>③</a:t>
            </a:r>
            <a:r>
              <a:rPr lang="en-US" altLang="zh-CN" sz="3600" dirty="0">
                <a:solidFill>
                  <a:srgbClr val="C00000"/>
                </a:solidFill>
                <a:latin typeface="+mn-ea"/>
              </a:rPr>
              <a:t>sustain</a:t>
            </a:r>
            <a:endParaRPr lang="zh-CN" altLang="en-US" sz="36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768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Temp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21086</TotalTime>
  <Words>85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研究背景</dc:title>
  <dc:creator>珊 桑</dc:creator>
  <cp:lastModifiedBy>dell</cp:lastModifiedBy>
  <cp:revision>137</cp:revision>
  <dcterms:created xsi:type="dcterms:W3CDTF">2023-10-01T14:56:33Z</dcterms:created>
  <dcterms:modified xsi:type="dcterms:W3CDTF">2024-10-28T14:15:49Z</dcterms:modified>
</cp:coreProperties>
</file>