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370" r:id="rId6"/>
    <p:sldId id="355" r:id="rId7"/>
    <p:sldId id="358" r:id="rId8"/>
    <p:sldId id="360" r:id="rId9"/>
    <p:sldId id="359" r:id="rId10"/>
    <p:sldId id="361" r:id="rId11"/>
    <p:sldId id="363" r:id="rId12"/>
    <p:sldId id="364" r:id="rId13"/>
    <p:sldId id="366" r:id="rId14"/>
    <p:sldId id="362" r:id="rId15"/>
    <p:sldId id="367" r:id="rId16"/>
    <p:sldId id="368" r:id="rId17"/>
    <p:sldId id="369" r:id="rId18"/>
    <p:sldId id="268" r:id="rId1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6" autoAdjust="0"/>
    <p:restoredTop sz="97384" autoAdjust="0"/>
  </p:normalViewPr>
  <p:slideViewPr>
    <p:cSldViewPr>
      <p:cViewPr varScale="1">
        <p:scale>
          <a:sx n="112" d="100"/>
          <a:sy n="112" d="100"/>
        </p:scale>
        <p:origin x="1566" y="102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157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442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930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356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546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180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568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943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34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614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738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515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0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2022.  4.  27</a:t>
            </a:r>
          </a:p>
          <a:p>
            <a:pPr algn="ctr" defTabSz="1330325" eaLnBrk="0" latinLnBrk="0" hangingPunct="0">
              <a:buSzPct val="100000"/>
              <a:defRPr/>
            </a:pP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충북대학교 산업인공지능학과</a:t>
            </a:r>
            <a:endParaRPr lang="en-US" altLang="ko-KR" sz="2400" kern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[21-4</a:t>
            </a:r>
            <a:r>
              <a:rPr lang="ko-KR" altLang="en-US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r>
              <a:rPr lang="en-US" altLang="ko-KR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r>
              <a:rPr lang="ko-KR" altLang="en-US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김상순</a:t>
            </a:r>
            <a:r>
              <a:rPr lang="en-US" altLang="ko-KR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정수현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모서리가 둥근 직사각형 5">
            <a:extLst>
              <a:ext uri="{FF2B5EF4-FFF2-40B4-BE49-F238E27FC236}">
                <a16:creationId xmlns="" xmlns:a16="http://schemas.microsoft.com/office/drawing/2014/main" id="{B617F58B-277B-412B-9E81-F894F83F82B2}"/>
              </a:ext>
            </a:extLst>
          </p:cNvPr>
          <p:cNvSpPr/>
          <p:nvPr/>
        </p:nvSpPr>
        <p:spPr>
          <a:xfrm>
            <a:off x="395536" y="421854"/>
            <a:ext cx="3469881" cy="44852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>
                <a:solidFill>
                  <a:schemeClr val="bg1"/>
                </a:solidFill>
              </a:rPr>
              <a:t>지능화 캡스톤 프로젝트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76FA47DE-6AFD-4F94-A1F9-0E54C53554E4}"/>
              </a:ext>
            </a:extLst>
          </p:cNvPr>
          <p:cNvGrpSpPr/>
          <p:nvPr/>
        </p:nvGrpSpPr>
        <p:grpSpPr>
          <a:xfrm>
            <a:off x="467544" y="1864915"/>
            <a:ext cx="8425337" cy="1077218"/>
            <a:chOff x="-168184" y="3061083"/>
            <a:chExt cx="9038172" cy="1077218"/>
          </a:xfrm>
        </p:grpSpPr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67A053AD-83D3-4195-B956-35FAF5223169}"/>
                </a:ext>
              </a:extLst>
            </p:cNvPr>
            <p:cNvSpPr/>
            <p:nvPr/>
          </p:nvSpPr>
          <p:spPr>
            <a:xfrm>
              <a:off x="-168184" y="3061083"/>
              <a:ext cx="9038172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r>
                <a:rPr lang="ko-KR" altLang="en-US" sz="4400" kern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검출과 분할</a:t>
              </a:r>
              <a:r>
                <a:rPr lang="en-US" altLang="ko-KR" sz="4400" kern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/>
              </a:r>
              <a:br>
                <a:rPr lang="en-US" altLang="ko-KR" sz="4400" kern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</a:br>
              <a:r>
                <a:rPr lang="en-US" altLang="ko-KR" sz="2000" kern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-Object Detection, Segmentation,Mask-RCNN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8BFA6532-6D7C-40B0-B351-D5E084786973}"/>
                </a:ext>
              </a:extLst>
            </p:cNvPr>
            <p:cNvSpPr/>
            <p:nvPr/>
          </p:nvSpPr>
          <p:spPr>
            <a:xfrm>
              <a:off x="899592" y="3278004"/>
              <a:ext cx="5985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endParaRPr lang="ko-KR" altLang="en-US" sz="40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Mask R-CNN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0" y="950178"/>
            <a:ext cx="91440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b="1" smtClean="0">
                <a:latin typeface="+mn-ea"/>
              </a:rPr>
              <a:t>Faster R-CNN</a:t>
            </a:r>
            <a:br>
              <a:rPr lang="en-US" altLang="ko-KR" sz="2000" b="1" smtClean="0">
                <a:latin typeface="+mn-ea"/>
              </a:rPr>
            </a:br>
            <a:r>
              <a:rPr lang="en-US" altLang="ko-KR" sz="1200" smtClean="0">
                <a:latin typeface="+mn-ea"/>
              </a:rPr>
              <a:t>-&gt; Fast R-CNN</a:t>
            </a:r>
            <a:r>
              <a:rPr lang="ko-KR" altLang="en-US" sz="1200" smtClean="0">
                <a:latin typeface="+mn-ea"/>
              </a:rPr>
              <a:t>의 단점을 보완</a:t>
            </a:r>
            <a:r>
              <a:rPr lang="en-US" altLang="ko-KR" sz="1200" smtClean="0">
                <a:latin typeface="+mn-ea"/>
              </a:rPr>
              <a:t>.</a:t>
            </a:r>
            <a:br>
              <a:rPr lang="en-US" altLang="ko-KR" sz="1200" smtClean="0">
                <a:latin typeface="+mn-ea"/>
              </a:rPr>
            </a:br>
            <a:r>
              <a:rPr lang="en-US" altLang="ko-KR" sz="1200" smtClean="0">
                <a:latin typeface="+mn-ea"/>
              </a:rPr>
              <a:t/>
            </a:r>
            <a:br>
              <a:rPr lang="en-US" altLang="ko-KR" sz="1200" smtClean="0">
                <a:latin typeface="+mn-ea"/>
              </a:rPr>
            </a:br>
            <a:r>
              <a:rPr lang="en-US" altLang="ko-KR" sz="1200" smtClean="0">
                <a:latin typeface="+mn-ea"/>
              </a:rPr>
              <a:t>-&gt;</a:t>
            </a:r>
            <a:r>
              <a:rPr lang="ko-KR" altLang="en-US" sz="1200" smtClean="0"/>
              <a:t>  </a:t>
            </a:r>
            <a:r>
              <a:rPr lang="en-US" altLang="ko-KR" sz="1200"/>
              <a:t>Deep Network</a:t>
            </a:r>
            <a:r>
              <a:rPr lang="ko-KR" altLang="en-US" sz="1200"/>
              <a:t>를 사용하여 </a:t>
            </a:r>
            <a:r>
              <a:rPr lang="en-US" altLang="ko-KR" sz="1200"/>
              <a:t>Region Proposal</a:t>
            </a:r>
            <a:r>
              <a:rPr lang="ko-KR" altLang="en-US" sz="1200"/>
              <a:t>를 </a:t>
            </a:r>
            <a:r>
              <a:rPr lang="ko-KR" altLang="en-US" sz="1200" smtClean="0"/>
              <a:t>진행하는 </a:t>
            </a:r>
            <a:r>
              <a:rPr lang="en-US" altLang="ko-KR" sz="1200" smtClean="0"/>
              <a:t>RPN </a:t>
            </a:r>
            <a:br>
              <a:rPr lang="en-US" altLang="ko-KR" sz="1200" smtClean="0"/>
            </a:br>
            <a:r>
              <a:rPr lang="en-US" altLang="ko-KR" sz="1200" smtClean="0"/>
              <a:t>(</a:t>
            </a:r>
            <a:r>
              <a:rPr lang="en-US" altLang="ko-KR" sz="1200"/>
              <a:t>Region Proposal Networks</a:t>
            </a:r>
            <a:r>
              <a:rPr lang="en-US" altLang="ko-KR" sz="1200" smtClean="0"/>
              <a:t>)</a:t>
            </a:r>
            <a:r>
              <a:rPr lang="ko-KR" altLang="en-US" sz="1200" smtClean="0"/>
              <a:t>이 적용됨</a:t>
            </a:r>
            <a:r>
              <a:rPr lang="en-US" altLang="ko-KR" sz="1200" smtClean="0"/>
              <a:t>.</a:t>
            </a:r>
            <a:br>
              <a:rPr lang="en-US" altLang="ko-KR" sz="1200" smtClean="0"/>
            </a:br>
            <a:r>
              <a:rPr lang="en-US" altLang="ko-KR" sz="1200" smtClean="0"/>
              <a:t>-&gt; </a:t>
            </a:r>
            <a:r>
              <a:rPr lang="nn-NO" altLang="ko-KR" sz="1200"/>
              <a:t>Faster R-CNN = RPN + Fast R-CNN</a:t>
            </a:r>
            <a:endParaRPr lang="en-US" altLang="ko-KR" sz="120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120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1200" smtClean="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200" smtClean="0"/>
              <a:t>3</a:t>
            </a:r>
            <a:r>
              <a:rPr lang="ko-KR" altLang="en-US" sz="1200" smtClean="0"/>
              <a:t>개의 </a:t>
            </a:r>
            <a:r>
              <a:rPr lang="en-US" altLang="ko-KR" sz="1200" smtClean="0"/>
              <a:t>R-CNN </a:t>
            </a:r>
            <a:r>
              <a:rPr lang="ko-KR" altLang="en-US" sz="1200" smtClean="0"/>
              <a:t>비교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-&gt; </a:t>
            </a:r>
            <a:r>
              <a:rPr lang="ko-KR" altLang="en-US" sz="1200" smtClean="0"/>
              <a:t>전체적으로 성능이 향상됨</a:t>
            </a:r>
            <a:r>
              <a:rPr lang="en-US" altLang="ko-KR" sz="1200" smtClean="0"/>
              <a:t>.</a:t>
            </a:r>
            <a:br>
              <a:rPr lang="en-US" altLang="ko-KR" sz="1200" smtClean="0"/>
            </a:br>
            <a:r>
              <a:rPr lang="en-US" altLang="ko-KR" sz="1200" smtClean="0"/>
              <a:t>-&gt;</a:t>
            </a:r>
            <a:r>
              <a:rPr lang="ko-KR" altLang="en-US" sz="1200"/>
              <a:t>속도가 한 이미지에 </a:t>
            </a:r>
            <a:r>
              <a:rPr lang="en-US" altLang="ko-KR" sz="1200" smtClean="0"/>
              <a:t>0.2</a:t>
            </a:r>
            <a:r>
              <a:rPr lang="ko-KR" altLang="en-US" sz="1200" smtClean="0"/>
              <a:t>초로 </a:t>
            </a:r>
            <a:r>
              <a:rPr lang="en-US" altLang="ko-KR" sz="1200" smtClean="0"/>
              <a:t>1</a:t>
            </a:r>
            <a:r>
              <a:rPr lang="ko-KR" altLang="en-US" sz="1200"/>
              <a:t>초에 </a:t>
            </a:r>
            <a:r>
              <a:rPr lang="en-US" altLang="ko-KR" sz="1200"/>
              <a:t>5</a:t>
            </a:r>
            <a:r>
              <a:rPr lang="ko-KR" altLang="en-US" sz="1200" smtClean="0"/>
              <a:t>프레임</a:t>
            </a:r>
            <a:r>
              <a:rPr lang="en-US" altLang="ko-KR" sz="1200" smtClean="0"/>
              <a:t>(</a:t>
            </a:r>
            <a:r>
              <a:rPr lang="en-US" altLang="ko-KR" sz="1200"/>
              <a:t>5fps</a:t>
            </a:r>
            <a:r>
              <a:rPr lang="en-US" altLang="ko-KR" sz="1200" smtClean="0"/>
              <a:t>).</a:t>
            </a:r>
            <a:r>
              <a:rPr lang="ko-KR" altLang="en-US" sz="1200" smtClean="0"/>
              <a:t> </a:t>
            </a:r>
            <a:r>
              <a:rPr lang="en-US" altLang="ko-KR" sz="1200"/>
              <a:t>Detector</a:t>
            </a:r>
            <a:r>
              <a:rPr lang="ko-KR" altLang="en-US" sz="1200"/>
              <a:t>가 </a:t>
            </a:r>
            <a:r>
              <a:rPr lang="en-US" altLang="ko-KR" sz="1200"/>
              <a:t>Real time </a:t>
            </a:r>
            <a:r>
              <a:rPr lang="en-US" altLang="ko-KR" sz="1200" smtClean="0"/>
              <a:t>Detector</a:t>
            </a:r>
            <a:r>
              <a:rPr lang="ko-KR" altLang="en-US" sz="1200" smtClean="0"/>
              <a:t>으로는 개선이 필요</a:t>
            </a:r>
            <a:r>
              <a:rPr lang="en-US" altLang="ko-KR" sz="1200" smtClean="0"/>
              <a:t>.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-&gt;RoI Pooling</a:t>
            </a:r>
            <a:r>
              <a:rPr lang="ko-KR" altLang="en-US" sz="1200"/>
              <a:t>에서 </a:t>
            </a:r>
            <a:r>
              <a:rPr lang="en-US" altLang="ko-KR" sz="1200"/>
              <a:t>RoI</a:t>
            </a:r>
            <a:r>
              <a:rPr lang="ko-KR" altLang="en-US" sz="1200"/>
              <a:t>가 </a:t>
            </a:r>
            <a:r>
              <a:rPr lang="en-US" altLang="ko-KR" sz="1200"/>
              <a:t>stride</a:t>
            </a:r>
            <a:r>
              <a:rPr lang="ko-KR" altLang="en-US" sz="1200"/>
              <a:t>로 항상 딱 떨어지진 않기 </a:t>
            </a:r>
            <a:r>
              <a:rPr lang="ko-KR" altLang="en-US" sz="1200" smtClean="0"/>
              <a:t>때문에 픽셀 </a:t>
            </a:r>
            <a:r>
              <a:rPr lang="ko-KR" altLang="en-US" sz="1200"/>
              <a:t>손실이 있을 수 </a:t>
            </a:r>
            <a:r>
              <a:rPr lang="ko-KR" altLang="en-US" sz="1200" smtClean="0"/>
              <a:t>있어 정교한 </a:t>
            </a:r>
            <a:r>
              <a:rPr lang="ko-KR" altLang="en-US" sz="1200"/>
              <a:t>작업이 필요한 </a:t>
            </a:r>
            <a:r>
              <a:rPr lang="en-US" altLang="ko-KR" sz="1200"/>
              <a:t>Object Detection </a:t>
            </a:r>
            <a:r>
              <a:rPr lang="ko-KR" altLang="en-US" sz="1200" smtClean="0"/>
              <a:t>문제에는더 </a:t>
            </a:r>
            <a:r>
              <a:rPr lang="ko-KR" altLang="en-US" sz="1200"/>
              <a:t>좋은 방법이 필요해 </a:t>
            </a:r>
            <a:r>
              <a:rPr lang="ko-KR" altLang="en-US" sz="1200" smtClean="0"/>
              <a:t>보임</a:t>
            </a:r>
            <a:r>
              <a:rPr lang="en-US" altLang="ko-KR" sz="1200" smtClean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ko-KR" altLang="en-US" sz="1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5" y="1020418"/>
            <a:ext cx="2880320" cy="22847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27" y="3717033"/>
            <a:ext cx="2615889" cy="16475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5569" y="3608491"/>
            <a:ext cx="5245769" cy="17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70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Mask R-CNN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0" y="950178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b="1" smtClean="0">
                <a:latin typeface="+mn-ea"/>
              </a:rPr>
              <a:t>Mask R-CNN</a:t>
            </a:r>
            <a:br>
              <a:rPr lang="en-US" altLang="ko-KR" sz="2000" b="1" smtClean="0">
                <a:latin typeface="+mn-ea"/>
              </a:rPr>
            </a:br>
            <a:r>
              <a:rPr lang="en-US" altLang="ko-KR" sz="1200" b="1" smtClean="0">
                <a:latin typeface="+mn-ea"/>
              </a:rPr>
              <a:t>-&gt;</a:t>
            </a:r>
            <a:r>
              <a:rPr lang="ko-KR" altLang="en-US" sz="1200">
                <a:latin typeface="+mn-ea"/>
              </a:rPr>
              <a:t> 해당 구조는 </a:t>
            </a:r>
            <a:r>
              <a:rPr lang="en-US" altLang="ko-KR" sz="1200">
                <a:latin typeface="+mn-ea"/>
              </a:rPr>
              <a:t>Faster R-CNN</a:t>
            </a:r>
            <a:r>
              <a:rPr lang="ko-KR" altLang="en-US" sz="1200">
                <a:latin typeface="+mn-ea"/>
              </a:rPr>
              <a:t>의 </a:t>
            </a:r>
            <a:r>
              <a:rPr lang="en-US" altLang="ko-KR" sz="1200">
                <a:latin typeface="+mn-ea"/>
              </a:rPr>
              <a:t>ROI</a:t>
            </a:r>
            <a:r>
              <a:rPr lang="ko-KR" altLang="en-US" sz="1200">
                <a:latin typeface="+mn-ea"/>
              </a:rPr>
              <a:t>에 대하여 </a:t>
            </a:r>
            <a:r>
              <a:rPr lang="en-US" altLang="ko-KR" sz="1200">
                <a:latin typeface="+mn-ea"/>
              </a:rPr>
              <a:t>Pixel</a:t>
            </a:r>
            <a:r>
              <a:rPr lang="ko-KR" altLang="en-US" sz="1200">
                <a:latin typeface="+mn-ea"/>
              </a:rPr>
              <a:t> 단위의 </a:t>
            </a:r>
            <a:r>
              <a:rPr lang="en-US" altLang="ko-KR" sz="1200">
                <a:latin typeface="+mn-ea"/>
              </a:rPr>
              <a:t>Segmentation mask</a:t>
            </a:r>
            <a:r>
              <a:rPr lang="ko-KR" altLang="en-US" sz="1200">
                <a:latin typeface="+mn-ea"/>
              </a:rPr>
              <a:t>를 예측 하는 </a:t>
            </a:r>
            <a:r>
              <a:rPr lang="en-US" altLang="ko-KR" sz="1200">
                <a:latin typeface="+mn-ea"/>
              </a:rPr>
              <a:t>branch</a:t>
            </a:r>
            <a:r>
              <a:rPr lang="ko-KR" altLang="en-US" sz="1200">
                <a:latin typeface="+mn-ea"/>
              </a:rPr>
              <a:t>를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 smtClean="0">
                <a:latin typeface="+mn-ea"/>
              </a:rPr>
              <a:t>추가</a:t>
            </a:r>
            <a:r>
              <a:rPr lang="en-US" altLang="ko-KR" sz="1200" smtClean="0">
                <a:latin typeface="+mn-ea"/>
              </a:rPr>
              <a:t>.</a:t>
            </a:r>
            <a:br>
              <a:rPr lang="en-US" altLang="ko-KR" sz="1200" smtClean="0">
                <a:latin typeface="+mn-ea"/>
              </a:rPr>
            </a:br>
            <a:r>
              <a:rPr lang="en-US" altLang="ko-KR" sz="1200" smtClean="0">
                <a:latin typeface="+mn-ea"/>
              </a:rPr>
              <a:t>   : </a:t>
            </a:r>
            <a:r>
              <a:rPr lang="ko-KR" altLang="en-US" sz="1200"/>
              <a:t>객체의 </a:t>
            </a:r>
            <a:r>
              <a:rPr lang="en-US" altLang="ko-KR" sz="1200"/>
              <a:t>class</a:t>
            </a:r>
            <a:r>
              <a:rPr lang="ko-KR" altLang="en-US" sz="1200"/>
              <a:t>를 예측하는 </a:t>
            </a:r>
            <a:r>
              <a:rPr lang="en-US" altLang="ko-KR" sz="1200"/>
              <a:t>classification </a:t>
            </a:r>
            <a:r>
              <a:rPr lang="en-US" altLang="ko-KR" sz="1200" smtClean="0"/>
              <a:t>branch.</a:t>
            </a:r>
            <a:br>
              <a:rPr lang="en-US" altLang="ko-KR" sz="1200" smtClean="0"/>
            </a:br>
            <a:r>
              <a:rPr lang="en-US" altLang="ko-KR" sz="1200" smtClean="0"/>
              <a:t>   : </a:t>
            </a:r>
            <a:r>
              <a:rPr lang="en-US" altLang="ko-KR" sz="1200" smtClean="0"/>
              <a:t>bounding box </a:t>
            </a:r>
            <a:r>
              <a:rPr lang="en-US" altLang="ko-KR" sz="1200"/>
              <a:t>regression</a:t>
            </a:r>
            <a:r>
              <a:rPr lang="ko-KR" altLang="en-US" sz="1200"/>
              <a:t>을 수행하는 </a:t>
            </a:r>
            <a:r>
              <a:rPr lang="en-US" altLang="ko-KR" sz="1200"/>
              <a:t>bounding box </a:t>
            </a:r>
            <a:r>
              <a:rPr lang="en-US" altLang="ko-KR" sz="1200"/>
              <a:t>regression </a:t>
            </a:r>
            <a:r>
              <a:rPr lang="en-US" altLang="ko-KR" sz="1200" smtClean="0"/>
              <a:t>branch.</a:t>
            </a:r>
            <a:br>
              <a:rPr lang="en-US" altLang="ko-KR" sz="1200" smtClean="0"/>
            </a:br>
            <a:r>
              <a:rPr lang="en-US" altLang="ko-KR" sz="1200" smtClean="0"/>
              <a:t>   : </a:t>
            </a:r>
            <a:r>
              <a:rPr lang="ko-KR" altLang="en-US" sz="1200"/>
              <a:t>행으로 </a:t>
            </a:r>
            <a:r>
              <a:rPr lang="en-US" altLang="ko-KR" sz="1200"/>
              <a:t>segmentation mask</a:t>
            </a:r>
            <a:r>
              <a:rPr lang="ko-KR" altLang="en-US" sz="1200"/>
              <a:t>를 예측하는 </a:t>
            </a:r>
            <a:r>
              <a:rPr lang="en-US" altLang="ko-KR" sz="1200"/>
              <a:t>mask branch</a:t>
            </a:r>
            <a:r>
              <a:rPr lang="ko-KR" altLang="en-US" sz="1200"/>
              <a:t>를 추가한 </a:t>
            </a:r>
            <a:r>
              <a:rPr lang="ko-KR" altLang="en-US" sz="1200" smtClean="0"/>
              <a:t>구조</a:t>
            </a:r>
            <a:endParaRPr lang="en-US" altLang="ko-KR" sz="120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200">
                <a:latin typeface="+mn-ea"/>
              </a:rPr>
              <a:t/>
            </a:r>
            <a:br>
              <a:rPr lang="en-US" altLang="ko-KR" sz="1200">
                <a:latin typeface="+mn-ea"/>
              </a:rPr>
            </a:br>
            <a:r>
              <a:rPr lang="en-US" altLang="ko-KR" sz="1200">
                <a:latin typeface="+mn-ea"/>
              </a:rPr>
              <a:t>-&gt; Mask branch</a:t>
            </a:r>
            <a:r>
              <a:rPr lang="ko-KR" altLang="en-US" sz="1200">
                <a:latin typeface="+mn-ea"/>
              </a:rPr>
              <a:t>는 </a:t>
            </a:r>
            <a:r>
              <a:rPr lang="en-US" altLang="ko-KR" sz="1200">
                <a:latin typeface="+mn-ea"/>
              </a:rPr>
              <a:t>classification, bounding box regression branch</a:t>
            </a:r>
            <a:r>
              <a:rPr lang="ko-KR" altLang="en-US" sz="1200">
                <a:latin typeface="+mn-ea"/>
              </a:rPr>
              <a:t>와 </a:t>
            </a:r>
            <a:r>
              <a:rPr lang="ko-KR" altLang="en-US" sz="1200" smtClean="0">
                <a:latin typeface="+mn-ea"/>
              </a:rPr>
              <a:t>독립적임</a:t>
            </a:r>
            <a:r>
              <a:rPr lang="en-US" altLang="ko-KR" sz="1200" smtClean="0">
                <a:latin typeface="+mn-ea"/>
              </a:rPr>
              <a:t/>
            </a:r>
            <a:br>
              <a:rPr lang="en-US" altLang="ko-KR" sz="1200" smtClean="0">
                <a:latin typeface="+mn-ea"/>
              </a:rPr>
            </a:br>
            <a:r>
              <a:rPr lang="en-US" altLang="ko-KR" sz="1200" smtClean="0">
                <a:latin typeface="+mn-ea"/>
              </a:rPr>
              <a:t>   </a:t>
            </a:r>
            <a:br>
              <a:rPr lang="en-US" altLang="ko-KR" sz="1200" smtClean="0">
                <a:latin typeface="+mn-ea"/>
              </a:rPr>
            </a:br>
            <a:r>
              <a:rPr lang="en-US" altLang="ko-KR" sz="1200" smtClean="0">
                <a:latin typeface="+mn-ea"/>
              </a:rPr>
              <a:t>-&gt;</a:t>
            </a:r>
            <a:r>
              <a:rPr lang="ko-KR" altLang="en-US" sz="1200">
                <a:latin typeface="+mn-ea"/>
              </a:rPr>
              <a:t> </a:t>
            </a:r>
            <a:r>
              <a:rPr lang="en-US" altLang="ko-KR" sz="1200">
                <a:latin typeface="+mn-ea"/>
              </a:rPr>
              <a:t>Small FCN </a:t>
            </a:r>
            <a:r>
              <a:rPr lang="ko-KR" altLang="en-US" sz="1200">
                <a:latin typeface="+mn-ea"/>
              </a:rPr>
              <a:t>이기 때문에 연산 속도 빠름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+mn-ea"/>
              </a:rPr>
              <a:t> </a:t>
            </a:r>
            <a:endParaRPr lang="en-US" altLang="ko-KR" sz="1200" smtClean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5B4E2E22-79B6-4711-A96B-1707D2573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692" y="4077072"/>
            <a:ext cx="5544616" cy="265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62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Mask R-CNN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26779" y="882298"/>
            <a:ext cx="8706254" cy="5991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300"/>
              </a:lnSpc>
              <a:buFontTx/>
              <a:buChar char="-"/>
            </a:pPr>
            <a:r>
              <a:rPr lang="en-US" altLang="ko-KR" sz="2000" b="1" smtClean="0">
                <a:latin typeface="+mn-ea"/>
              </a:rPr>
              <a:t>Mask R-CNN</a:t>
            </a:r>
            <a:br>
              <a:rPr lang="en-US" altLang="ko-KR" sz="2000" b="1" smtClean="0">
                <a:latin typeface="+mn-ea"/>
              </a:rPr>
            </a:br>
            <a:r>
              <a:rPr lang="en-US" altLang="ko-KR" sz="2000" b="1" smtClean="0">
                <a:latin typeface="+mn-ea"/>
              </a:rPr>
              <a:t/>
            </a:r>
            <a:br>
              <a:rPr lang="en-US" altLang="ko-KR" sz="2000" b="1" smtClean="0">
                <a:latin typeface="+mn-ea"/>
              </a:rPr>
            </a:br>
            <a:r>
              <a:rPr lang="en-US" altLang="ko-KR" sz="2000" b="1" smtClean="0">
                <a:latin typeface="+mn-ea"/>
              </a:rPr>
              <a:t/>
            </a:r>
            <a:br>
              <a:rPr lang="en-US" altLang="ko-KR" sz="2000" b="1" smtClean="0">
                <a:latin typeface="+mn-ea"/>
              </a:rPr>
            </a:br>
            <a:r>
              <a:rPr lang="en-US" altLang="ko-KR" sz="2000" b="1" smtClean="0">
                <a:latin typeface="+mn-ea"/>
              </a:rPr>
              <a:t/>
            </a:r>
            <a:br>
              <a:rPr lang="en-US" altLang="ko-KR" sz="2000" b="1" smtClean="0">
                <a:latin typeface="+mn-ea"/>
              </a:rPr>
            </a:br>
            <a:r>
              <a:rPr lang="en-US" altLang="ko-KR" sz="2000" b="1" smtClean="0">
                <a:latin typeface="+mn-ea"/>
              </a:rPr>
              <a:t/>
            </a:r>
            <a:br>
              <a:rPr lang="en-US" altLang="ko-KR" sz="2000" b="1" smtClean="0">
                <a:latin typeface="+mn-ea"/>
              </a:rPr>
            </a:br>
            <a:r>
              <a:rPr lang="en-US" altLang="ko-KR" sz="2000" b="1" smtClean="0">
                <a:latin typeface="+mn-ea"/>
              </a:rPr>
              <a:t/>
            </a:r>
            <a:br>
              <a:rPr lang="en-US" altLang="ko-KR" sz="2000" b="1" smtClean="0">
                <a:latin typeface="+mn-ea"/>
              </a:rPr>
            </a:br>
            <a:r>
              <a:rPr lang="en-US" altLang="ko-KR" sz="2000" b="1" smtClean="0">
                <a:latin typeface="+mn-ea"/>
              </a:rPr>
              <a:t/>
            </a:r>
            <a:br>
              <a:rPr lang="en-US" altLang="ko-KR" sz="2000" b="1" smtClean="0">
                <a:latin typeface="+mn-ea"/>
              </a:rPr>
            </a:br>
            <a:r>
              <a:rPr lang="en-US" altLang="ko-KR" sz="2000" b="1" smtClean="0">
                <a:latin typeface="+mn-ea"/>
              </a:rPr>
              <a:t/>
            </a:r>
            <a:br>
              <a:rPr lang="en-US" altLang="ko-KR" sz="2000" b="1" smtClean="0">
                <a:latin typeface="+mn-ea"/>
              </a:rPr>
            </a:br>
            <a:r>
              <a:rPr lang="en-US" altLang="ko-KR" sz="2000" b="1" smtClean="0">
                <a:latin typeface="+mn-ea"/>
              </a:rPr>
              <a:t/>
            </a:r>
            <a:br>
              <a:rPr lang="en-US" altLang="ko-KR" sz="2000" b="1" smtClean="0">
                <a:latin typeface="+mn-ea"/>
              </a:rPr>
            </a:br>
            <a:r>
              <a:rPr lang="en-US" altLang="ko-KR" sz="1200" b="1" smtClean="0">
                <a:latin typeface="+mn-ea"/>
              </a:rPr>
              <a:t/>
            </a:r>
            <a:br>
              <a:rPr lang="en-US" altLang="ko-KR" sz="1200" b="1" smtClean="0">
                <a:latin typeface="+mn-ea"/>
              </a:rPr>
            </a:br>
            <a:r>
              <a:rPr lang="en-US" altLang="ko-KR" sz="1200" b="1" smtClean="0">
                <a:latin typeface="+mn-ea"/>
              </a:rPr>
              <a:t>-&gt;</a:t>
            </a:r>
            <a:r>
              <a:rPr lang="ko-KR" altLang="en-US" sz="1200" smtClean="0"/>
              <a:t> </a:t>
            </a:r>
            <a:r>
              <a:rPr lang="en-US" altLang="ko-KR" sz="1200" smtClean="0"/>
              <a:t>N x N </a:t>
            </a:r>
            <a:r>
              <a:rPr lang="ko-KR" altLang="en-US" sz="1200" smtClean="0"/>
              <a:t>사이즈의 인풋 이미지가 주어졌을때 </a:t>
            </a:r>
            <a:r>
              <a:rPr lang="en-US" altLang="ko-KR" sz="1200" smtClean="0"/>
              <a:t>Mask R-CNN</a:t>
            </a:r>
            <a:r>
              <a:rPr lang="ko-KR" altLang="en-US" sz="1200" smtClean="0"/>
              <a:t>의 </a:t>
            </a:r>
            <a:r>
              <a:rPr lang="en-US" altLang="ko-KR" sz="1200"/>
              <a:t>process</a:t>
            </a:r>
            <a:br>
              <a:rPr lang="en-US" altLang="ko-KR" sz="1200"/>
            </a:br>
            <a:r>
              <a:rPr lang="en-US" altLang="ko-KR" sz="1200"/>
              <a:t>     : 1. 800~1024 </a:t>
            </a:r>
            <a:r>
              <a:rPr lang="ko-KR" altLang="en-US" sz="1200"/>
              <a:t>사이즈로 이미지를 </a:t>
            </a:r>
            <a:r>
              <a:rPr lang="en-US" altLang="ko-KR" sz="1200" b="1"/>
              <a:t>resize</a:t>
            </a:r>
            <a:r>
              <a:rPr lang="ko-KR" altLang="en-US" sz="1200"/>
              <a:t>해준다</a:t>
            </a:r>
            <a:r>
              <a:rPr lang="en-US" altLang="ko-KR" sz="1200"/>
              <a:t>. (using bilinear </a:t>
            </a:r>
            <a:r>
              <a:rPr lang="en-US" altLang="ko-KR" sz="1200" smtClean="0"/>
              <a:t>interpolation)</a:t>
            </a:r>
            <a:br>
              <a:rPr lang="en-US" altLang="ko-KR" sz="1200" smtClean="0"/>
            </a:br>
            <a:r>
              <a:rPr lang="en-US" altLang="ko-KR" sz="1200" smtClean="0"/>
              <a:t>     : 2</a:t>
            </a:r>
            <a:r>
              <a:rPr lang="en-US" altLang="ko-KR" sz="1200"/>
              <a:t>. Backbone network</a:t>
            </a:r>
            <a:r>
              <a:rPr lang="ko-KR" altLang="en-US" sz="1200"/>
              <a:t>의 인풋으로 들어가기 위해 </a:t>
            </a:r>
            <a:r>
              <a:rPr lang="en-US" altLang="ko-KR" sz="1200"/>
              <a:t>1024 x 1024</a:t>
            </a:r>
            <a:r>
              <a:rPr lang="ko-KR" altLang="en-US" sz="1200"/>
              <a:t>의 인풋사이즈로 맞춰준다</a:t>
            </a:r>
            <a:r>
              <a:rPr lang="en-US" altLang="ko-KR" sz="1200"/>
              <a:t>. (</a:t>
            </a:r>
            <a:r>
              <a:rPr lang="en-US" altLang="ko-KR" sz="1200" b="1"/>
              <a:t>using padding</a:t>
            </a:r>
            <a:r>
              <a:rPr lang="en-US" altLang="ko-KR" sz="1200"/>
              <a:t>)</a:t>
            </a:r>
            <a:br>
              <a:rPr lang="en-US" altLang="ko-KR" sz="1200"/>
            </a:br>
            <a:r>
              <a:rPr lang="en-US" altLang="ko-KR" sz="1200" smtClean="0"/>
              <a:t>     : 3</a:t>
            </a:r>
            <a:r>
              <a:rPr lang="en-US" altLang="ko-KR" sz="1200"/>
              <a:t>. </a:t>
            </a:r>
            <a:r>
              <a:rPr lang="en-US" altLang="ko-KR" sz="1200" b="1"/>
              <a:t>ResNet-101</a:t>
            </a:r>
            <a:r>
              <a:rPr lang="ko-KR" altLang="en-US" sz="1200"/>
              <a:t>을 통해 각 </a:t>
            </a:r>
            <a:r>
              <a:rPr lang="en-US" altLang="ko-KR" sz="1200"/>
              <a:t>layer(stage)</a:t>
            </a:r>
            <a:r>
              <a:rPr lang="ko-KR" altLang="en-US" sz="1200"/>
              <a:t>에서 </a:t>
            </a:r>
            <a:r>
              <a:rPr lang="en-US" altLang="ko-KR" sz="1200"/>
              <a:t>feature map (C1, C2, C3, C4, C5)</a:t>
            </a:r>
            <a:r>
              <a:rPr lang="ko-KR" altLang="en-US" sz="1200"/>
              <a:t>를 생성한다</a:t>
            </a:r>
            <a:r>
              <a:rPr lang="en-US" altLang="ko-KR" sz="1200" smtClean="0"/>
              <a:t>.</a:t>
            </a:r>
            <a:br>
              <a:rPr lang="en-US" altLang="ko-KR" sz="1200" smtClean="0"/>
            </a:br>
            <a:r>
              <a:rPr lang="en-US" altLang="ko-KR" sz="1200" smtClean="0"/>
              <a:t>     : 4</a:t>
            </a:r>
            <a:r>
              <a:rPr lang="en-US" altLang="ko-KR" sz="1200"/>
              <a:t>. FPN</a:t>
            </a:r>
            <a:r>
              <a:rPr lang="ko-KR" altLang="en-US" sz="1200"/>
              <a:t>을 통해 이전에 생성된 </a:t>
            </a:r>
            <a:r>
              <a:rPr lang="en-US" altLang="ko-KR" sz="1200"/>
              <a:t>feature map</a:t>
            </a:r>
            <a:r>
              <a:rPr lang="ko-KR" altLang="en-US" sz="1200"/>
              <a:t>에서 </a:t>
            </a:r>
            <a:r>
              <a:rPr lang="en-US" altLang="ko-KR" sz="1200"/>
              <a:t>P2, P3, P4, P5, P6 feature map</a:t>
            </a:r>
            <a:r>
              <a:rPr lang="ko-KR" altLang="en-US" sz="1200"/>
              <a:t>을 생성한다</a:t>
            </a:r>
            <a:r>
              <a:rPr lang="en-US" altLang="ko-KR" sz="1200" smtClean="0"/>
              <a:t>.</a:t>
            </a:r>
            <a:br>
              <a:rPr lang="en-US" altLang="ko-KR" sz="1200" smtClean="0"/>
            </a:br>
            <a:r>
              <a:rPr lang="en-US" altLang="ko-KR" sz="1200" smtClean="0"/>
              <a:t>     : 5</a:t>
            </a:r>
            <a:r>
              <a:rPr lang="en-US" altLang="ko-KR" sz="1200"/>
              <a:t>. </a:t>
            </a:r>
            <a:r>
              <a:rPr lang="ko-KR" altLang="en-US" sz="1200"/>
              <a:t>최종 생성된 </a:t>
            </a:r>
            <a:r>
              <a:rPr lang="en-US" altLang="ko-KR" sz="1200"/>
              <a:t>feature map</a:t>
            </a:r>
            <a:r>
              <a:rPr lang="ko-KR" altLang="en-US" sz="1200"/>
              <a:t>에 각각 </a:t>
            </a:r>
            <a:r>
              <a:rPr lang="en-US" altLang="ko-KR" sz="1200"/>
              <a:t>RPN</a:t>
            </a:r>
            <a:r>
              <a:rPr lang="ko-KR" altLang="en-US" sz="1200"/>
              <a:t>을 적용하여 </a:t>
            </a:r>
            <a:r>
              <a:rPr lang="en-US" altLang="ko-KR" sz="1200"/>
              <a:t>classification, bbox regression output</a:t>
            </a:r>
            <a:r>
              <a:rPr lang="ko-KR" altLang="en-US" sz="1200"/>
              <a:t>값을 도출한다</a:t>
            </a:r>
            <a:r>
              <a:rPr lang="en-US" altLang="ko-KR" sz="1200" smtClean="0"/>
              <a:t>.</a:t>
            </a:r>
            <a:br>
              <a:rPr lang="en-US" altLang="ko-KR" sz="1200" smtClean="0"/>
            </a:br>
            <a:r>
              <a:rPr lang="en-US" altLang="ko-KR" sz="1200" smtClean="0"/>
              <a:t>     : 6</a:t>
            </a:r>
            <a:r>
              <a:rPr lang="en-US" altLang="ko-KR" sz="1200"/>
              <a:t>. output</a:t>
            </a:r>
            <a:r>
              <a:rPr lang="ko-KR" altLang="en-US" sz="1200"/>
              <a:t>으로 얻은 </a:t>
            </a:r>
            <a:r>
              <a:rPr lang="en-US" altLang="ko-KR" sz="1200"/>
              <a:t>bbox regression</a:t>
            </a:r>
            <a:r>
              <a:rPr lang="ko-KR" altLang="en-US" sz="1200"/>
              <a:t>값을 원래 이미지로 </a:t>
            </a:r>
            <a:r>
              <a:rPr lang="en-US" altLang="ko-KR" sz="1200"/>
              <a:t>projection</a:t>
            </a:r>
            <a:r>
              <a:rPr lang="ko-KR" altLang="en-US" sz="1200"/>
              <a:t>시켜서 </a:t>
            </a:r>
            <a:r>
              <a:rPr lang="en-US" altLang="ko-KR" sz="1200"/>
              <a:t>anchor box</a:t>
            </a:r>
            <a:r>
              <a:rPr lang="ko-KR" altLang="en-US" sz="1200"/>
              <a:t>를 생성한다</a:t>
            </a:r>
            <a:r>
              <a:rPr lang="en-US" altLang="ko-KR" sz="1200" smtClean="0"/>
              <a:t>.</a:t>
            </a:r>
            <a:br>
              <a:rPr lang="en-US" altLang="ko-KR" sz="1200" smtClean="0"/>
            </a:br>
            <a:r>
              <a:rPr lang="en-US" altLang="ko-KR" sz="1200" smtClean="0"/>
              <a:t>     : 7</a:t>
            </a:r>
            <a:r>
              <a:rPr lang="en-US" altLang="ko-KR" sz="1200"/>
              <a:t>. Non-max-suppression</a:t>
            </a:r>
            <a:r>
              <a:rPr lang="ko-KR" altLang="en-US" sz="1200"/>
              <a:t>을 통해 생성된 </a:t>
            </a:r>
            <a:r>
              <a:rPr lang="en-US" altLang="ko-KR" sz="1200"/>
              <a:t>anchor box </a:t>
            </a:r>
            <a:r>
              <a:rPr lang="ko-KR" altLang="en-US" sz="1200"/>
              <a:t>중 </a:t>
            </a:r>
            <a:r>
              <a:rPr lang="en-US" altLang="ko-KR" sz="1200"/>
              <a:t>score</a:t>
            </a:r>
            <a:r>
              <a:rPr lang="ko-KR" altLang="en-US" sz="1200"/>
              <a:t>가 가장 높은 </a:t>
            </a:r>
            <a:r>
              <a:rPr lang="en-US" altLang="ko-KR" sz="1200"/>
              <a:t>anchor box</a:t>
            </a:r>
            <a:r>
              <a:rPr lang="ko-KR" altLang="en-US" sz="1200"/>
              <a:t>를 제외하고 모두 삭제한다</a:t>
            </a:r>
            <a:r>
              <a:rPr lang="en-US" altLang="ko-KR" sz="1200" smtClean="0"/>
              <a:t>.</a:t>
            </a:r>
            <a:br>
              <a:rPr lang="en-US" altLang="ko-KR" sz="1200" smtClean="0"/>
            </a:br>
            <a:r>
              <a:rPr lang="en-US" altLang="ko-KR" sz="1200" smtClean="0"/>
              <a:t>     : 8</a:t>
            </a:r>
            <a:r>
              <a:rPr lang="en-US" altLang="ko-KR" sz="1200"/>
              <a:t>. </a:t>
            </a:r>
            <a:r>
              <a:rPr lang="ko-KR" altLang="en-US" sz="1200"/>
              <a:t>각각 크기가 서로다른 </a:t>
            </a:r>
            <a:r>
              <a:rPr lang="en-US" altLang="ko-KR" sz="1200"/>
              <a:t>anchor box</a:t>
            </a:r>
            <a:r>
              <a:rPr lang="ko-KR" altLang="en-US" sz="1200"/>
              <a:t>들을 </a:t>
            </a:r>
            <a:r>
              <a:rPr lang="en-US" altLang="ko-KR" sz="1200"/>
              <a:t>RoI align</a:t>
            </a:r>
            <a:r>
              <a:rPr lang="ko-KR" altLang="en-US" sz="1200"/>
              <a:t>을 통해 </a:t>
            </a:r>
            <a:r>
              <a:rPr lang="en-US" altLang="ko-KR" sz="1200"/>
              <a:t>size</a:t>
            </a:r>
            <a:r>
              <a:rPr lang="ko-KR" altLang="en-US" sz="1200"/>
              <a:t>를 맞춰준다</a:t>
            </a:r>
            <a:r>
              <a:rPr lang="en-US" altLang="ko-KR" sz="1200" smtClean="0"/>
              <a:t>.</a:t>
            </a:r>
            <a:br>
              <a:rPr lang="en-US" altLang="ko-KR" sz="1200" smtClean="0"/>
            </a:br>
            <a:r>
              <a:rPr lang="en-US" altLang="ko-KR" sz="1200" smtClean="0"/>
              <a:t>     : 9. </a:t>
            </a:r>
            <a:r>
              <a:rPr lang="en-US" altLang="ko-KR" sz="1200"/>
              <a:t>Fast R-CNN</a:t>
            </a:r>
            <a:r>
              <a:rPr lang="ko-KR" altLang="en-US" sz="1200"/>
              <a:t>에서의 </a:t>
            </a:r>
            <a:r>
              <a:rPr lang="en-US" altLang="ko-KR" sz="1200"/>
              <a:t>classification, bbox regression branch</a:t>
            </a:r>
            <a:r>
              <a:rPr lang="ko-KR" altLang="en-US" sz="1200"/>
              <a:t>와 더불어 </a:t>
            </a:r>
            <a:r>
              <a:rPr lang="en-US" altLang="ko-KR" sz="1200"/>
              <a:t>mask branch</a:t>
            </a:r>
            <a:r>
              <a:rPr lang="ko-KR" altLang="en-US" sz="1200"/>
              <a:t>에 </a:t>
            </a:r>
            <a:r>
              <a:rPr lang="en-US" altLang="ko-KR" sz="1200"/>
              <a:t>anchor box</a:t>
            </a:r>
            <a:r>
              <a:rPr lang="ko-KR" altLang="en-US" sz="1200"/>
              <a:t>값을 통과시킨다</a:t>
            </a:r>
            <a:r>
              <a:rPr lang="en-US" altLang="ko-KR" sz="1200"/>
              <a:t>.</a:t>
            </a:r>
            <a:endParaRPr lang="en-US" altLang="ko-KR" sz="120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671" y="1291297"/>
            <a:ext cx="4357456" cy="256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76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Mask R-CNN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0" y="950178"/>
            <a:ext cx="9144000" cy="4811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300"/>
              </a:lnSpc>
              <a:buFontTx/>
              <a:buChar char="-"/>
            </a:pPr>
            <a:r>
              <a:rPr lang="en-US" altLang="ko-KR" sz="2000" b="1" smtClean="0">
                <a:latin typeface="+mn-ea"/>
              </a:rPr>
              <a:t>Mask R-CNN</a:t>
            </a:r>
            <a:br>
              <a:rPr lang="en-US" altLang="ko-KR" sz="2000" b="1" smtClean="0">
                <a:latin typeface="+mn-ea"/>
              </a:rPr>
            </a:br>
            <a:r>
              <a:rPr lang="en-US" altLang="ko-KR" sz="1200" smtClean="0">
                <a:latin typeface="+mn-ea"/>
              </a:rPr>
              <a:t>-&gt;FPN(</a:t>
            </a:r>
            <a:r>
              <a:rPr lang="en-US" altLang="ko-KR" sz="1200" smtClean="0"/>
              <a:t>Feature </a:t>
            </a:r>
            <a:r>
              <a:rPr lang="en-US" altLang="ko-KR" sz="1200" smtClean="0"/>
              <a:t>Pyramid </a:t>
            </a:r>
            <a:r>
              <a:rPr lang="en-US" altLang="ko-KR" sz="1200" smtClean="0"/>
              <a:t>Network)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  : Faster R-CNN</a:t>
            </a:r>
            <a:r>
              <a:rPr lang="ko-KR" altLang="en-US" sz="1200" smtClean="0"/>
              <a:t>에서는 </a:t>
            </a:r>
            <a:r>
              <a:rPr lang="en-US" altLang="ko-KR" sz="1200" smtClean="0"/>
              <a:t>backbone</a:t>
            </a:r>
            <a:r>
              <a:rPr lang="ko-KR" altLang="en-US" sz="1200" smtClean="0"/>
              <a:t>의 결과로 나온 </a:t>
            </a:r>
            <a:r>
              <a:rPr lang="en-US" altLang="ko-KR" sz="1200" smtClean="0"/>
              <a:t>1</a:t>
            </a:r>
            <a:r>
              <a:rPr lang="ko-KR" altLang="en-US" sz="1200" smtClean="0"/>
              <a:t>개의 </a:t>
            </a:r>
            <a:r>
              <a:rPr lang="en-US" altLang="ko-KR" sz="1200" smtClean="0"/>
              <a:t>feature map</a:t>
            </a:r>
            <a:r>
              <a:rPr lang="ko-KR" altLang="en-US" sz="1200" smtClean="0"/>
              <a:t>에서 </a:t>
            </a:r>
            <a:r>
              <a:rPr lang="en-US" altLang="ko-KR" sz="1200" smtClean="0"/>
              <a:t>roi</a:t>
            </a:r>
            <a:r>
              <a:rPr lang="ko-KR" altLang="en-US" sz="1200" smtClean="0"/>
              <a:t>를 생성하고 </a:t>
            </a:r>
            <a:r>
              <a:rPr lang="en-US" altLang="ko-KR" sz="1200" smtClean="0"/>
              <a:t>classification </a:t>
            </a:r>
            <a:r>
              <a:rPr lang="ko-KR" altLang="en-US" sz="1200" smtClean="0"/>
              <a:t>및 </a:t>
            </a:r>
            <a:r>
              <a:rPr lang="en-US" altLang="ko-KR" sz="1200" smtClean="0"/>
              <a:t>Bounding box </a:t>
            </a:r>
            <a:r>
              <a:rPr lang="en-US" altLang="ko-KR" sz="1200" smtClean="0"/>
              <a:t>regression</a:t>
            </a:r>
            <a:r>
              <a:rPr lang="ko-KR" altLang="en-US" sz="1200" smtClean="0"/>
              <a:t>을 진행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  : </a:t>
            </a:r>
            <a:r>
              <a:rPr lang="ko-KR" altLang="en-US" sz="1200" smtClean="0"/>
              <a:t>최종 </a:t>
            </a:r>
            <a:r>
              <a:rPr lang="en-US" altLang="ko-KR" sz="1200" smtClean="0"/>
              <a:t>layer</a:t>
            </a:r>
            <a:r>
              <a:rPr lang="ko-KR" altLang="en-US" sz="1200" smtClean="0"/>
              <a:t>에서 다양한 크기의 </a:t>
            </a:r>
            <a:r>
              <a:rPr lang="en-US" altLang="ko-KR" sz="1200" smtClean="0"/>
              <a:t>object</a:t>
            </a:r>
            <a:r>
              <a:rPr lang="ko-KR" altLang="en-US" sz="1200" smtClean="0"/>
              <a:t>를 검출해야하므로 여러 </a:t>
            </a:r>
            <a:r>
              <a:rPr lang="en-US" altLang="ko-KR" sz="1200" smtClean="0"/>
              <a:t>scale</a:t>
            </a:r>
            <a:r>
              <a:rPr lang="ko-KR" altLang="en-US" sz="1200" smtClean="0"/>
              <a:t>값으로 </a:t>
            </a:r>
            <a:r>
              <a:rPr lang="en-US" altLang="ko-KR" sz="1200" smtClean="0"/>
              <a:t>anchor</a:t>
            </a:r>
            <a:r>
              <a:rPr lang="ko-KR" altLang="en-US" sz="1200" smtClean="0"/>
              <a:t>를 생성하므로 비효율적</a:t>
            </a:r>
            <a:r>
              <a:rPr lang="en-US" altLang="ko-KR" sz="1200" smtClean="0"/>
              <a:t>.</a:t>
            </a:r>
            <a:br>
              <a:rPr lang="en-US" altLang="ko-KR" sz="1200" smtClean="0"/>
            </a:br>
            <a:r>
              <a:rPr lang="en-US" altLang="ko-KR" sz="1200" smtClean="0"/>
              <a:t>  :</a:t>
            </a:r>
            <a:r>
              <a:rPr lang="ko-KR" altLang="en-US" sz="1200" smtClean="0"/>
              <a:t> </a:t>
            </a:r>
            <a:r>
              <a:rPr lang="en-US" altLang="ko-KR" sz="1200" smtClean="0"/>
              <a:t>layer</a:t>
            </a:r>
            <a:r>
              <a:rPr lang="ko-KR" altLang="en-US" sz="1200" smtClean="0"/>
              <a:t>를 통과할수록 아주 중요한 </a:t>
            </a:r>
            <a:r>
              <a:rPr lang="en-US" altLang="ko-KR" sz="1200" smtClean="0"/>
              <a:t>feature</a:t>
            </a:r>
            <a:r>
              <a:rPr lang="ko-KR" altLang="en-US" sz="1200" smtClean="0"/>
              <a:t>만 남게되고 중간중간의 </a:t>
            </a:r>
            <a:r>
              <a:rPr lang="en-US" altLang="ko-KR" sz="1200" smtClean="0"/>
              <a:t>feature</a:t>
            </a:r>
            <a:r>
              <a:rPr lang="ko-KR" altLang="en-US" sz="1200" smtClean="0"/>
              <a:t>들은 모두 잃어버림</a:t>
            </a:r>
            <a:r>
              <a:rPr lang="en-US" altLang="ko-KR" sz="1200" smtClean="0"/>
              <a:t>.</a:t>
            </a:r>
            <a:br>
              <a:rPr lang="en-US" altLang="ko-KR" sz="1200" smtClean="0"/>
            </a:b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  :  FPN</a:t>
            </a:r>
            <a:r>
              <a:rPr lang="ko-KR" altLang="en-US" sz="1200" smtClean="0"/>
              <a:t>은 마지막 </a:t>
            </a:r>
            <a:r>
              <a:rPr lang="en-US" altLang="ko-KR" sz="1200" smtClean="0"/>
              <a:t>layer</a:t>
            </a:r>
            <a:r>
              <a:rPr lang="ko-KR" altLang="en-US" sz="1200" smtClean="0"/>
              <a:t>의 </a:t>
            </a:r>
            <a:r>
              <a:rPr lang="en-US" altLang="ko-KR" sz="1200" smtClean="0"/>
              <a:t>feature map</a:t>
            </a:r>
            <a:r>
              <a:rPr lang="ko-KR" altLang="en-US" sz="1200" smtClean="0"/>
              <a:t>에서 이전의 중간 </a:t>
            </a:r>
            <a:r>
              <a:rPr lang="en-US" altLang="ko-KR" sz="1200" smtClean="0"/>
              <a:t>feature map</a:t>
            </a:r>
            <a:r>
              <a:rPr lang="ko-KR" altLang="en-US" sz="1200" smtClean="0"/>
              <a:t>들을 더하면서 이전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ko-KR" altLang="en-US" sz="1200" smtClean="0"/>
              <a:t>정보까지 </a:t>
            </a:r>
            <a:r>
              <a:rPr lang="ko-KR" altLang="en-US" sz="1200" smtClean="0"/>
              <a:t>유지할 수 있도록 함</a:t>
            </a:r>
            <a:r>
              <a:rPr lang="en-US" altLang="ko-KR" sz="1200" smtClean="0"/>
              <a:t>.</a:t>
            </a:r>
            <a:br>
              <a:rPr lang="en-US" altLang="ko-KR" sz="1200" smtClean="0"/>
            </a:br>
            <a:r>
              <a:rPr lang="en-US" altLang="ko-KR" sz="1200" smtClean="0"/>
              <a:t>  : </a:t>
            </a:r>
            <a:r>
              <a:rPr lang="ko-KR" altLang="en-US" sz="1200" smtClean="0"/>
              <a:t>여러 </a:t>
            </a:r>
            <a:r>
              <a:rPr lang="en-US" altLang="ko-KR" sz="1200" smtClean="0"/>
              <a:t>scale</a:t>
            </a:r>
            <a:r>
              <a:rPr lang="ko-KR" altLang="en-US" sz="1200" smtClean="0"/>
              <a:t>값으로 </a:t>
            </a:r>
            <a:r>
              <a:rPr lang="en-US" altLang="ko-KR" sz="1200" smtClean="0"/>
              <a:t>anchor</a:t>
            </a:r>
            <a:r>
              <a:rPr lang="ko-KR" altLang="en-US" sz="1200" smtClean="0"/>
              <a:t>를 생성할 필요가 없이 모두 동일한 </a:t>
            </a:r>
            <a:r>
              <a:rPr lang="en-US" altLang="ko-KR" sz="1200" smtClean="0"/>
              <a:t>scale</a:t>
            </a:r>
            <a:r>
              <a:rPr lang="ko-KR" altLang="en-US" sz="1200" smtClean="0"/>
              <a:t>의 </a:t>
            </a:r>
            <a:r>
              <a:rPr lang="en-US" altLang="ko-KR" sz="1200" smtClean="0"/>
              <a:t>anchor</a:t>
            </a:r>
            <a:r>
              <a:rPr lang="ko-KR" altLang="en-US" sz="1200" smtClean="0"/>
              <a:t>를 생성하여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ko-KR" altLang="en-US" sz="1200" smtClean="0"/>
              <a:t> 효율적</a:t>
            </a:r>
            <a:r>
              <a:rPr lang="en-US" altLang="ko-KR" sz="1200" smtClean="0"/>
              <a:t>.</a:t>
            </a:r>
            <a:br>
              <a:rPr lang="en-US" altLang="ko-KR" sz="1200" smtClean="0"/>
            </a:br>
            <a:r>
              <a:rPr lang="en-US" altLang="ko-KR" sz="1200" smtClean="0"/>
              <a:t>  : </a:t>
            </a:r>
            <a:r>
              <a:rPr lang="ko-KR" altLang="en-US" sz="1200" smtClean="0"/>
              <a:t>작은 </a:t>
            </a:r>
            <a:r>
              <a:rPr lang="en-US" altLang="ko-KR" sz="1200" smtClean="0"/>
              <a:t>feature map</a:t>
            </a:r>
            <a:r>
              <a:rPr lang="ko-KR" altLang="en-US" sz="1200" smtClean="0"/>
              <a:t>에서는 큰 </a:t>
            </a:r>
            <a:r>
              <a:rPr lang="en-US" altLang="ko-KR" sz="1200" smtClean="0"/>
              <a:t>anchor</a:t>
            </a:r>
            <a:r>
              <a:rPr lang="ko-KR" altLang="en-US" sz="1200" smtClean="0"/>
              <a:t>를 생성하여 큰 </a:t>
            </a:r>
            <a:r>
              <a:rPr lang="en-US" altLang="ko-KR" sz="1200" smtClean="0"/>
              <a:t>object</a:t>
            </a:r>
            <a:r>
              <a:rPr lang="ko-KR" altLang="en-US" sz="1200" smtClean="0"/>
              <a:t>를</a:t>
            </a:r>
            <a:r>
              <a:rPr lang="en-US" altLang="ko-KR" sz="1200" smtClean="0"/>
              <a:t>, </a:t>
            </a:r>
            <a:r>
              <a:rPr lang="ko-KR" altLang="en-US" sz="1200" smtClean="0"/>
              <a:t>큰 </a:t>
            </a:r>
            <a:r>
              <a:rPr lang="en-US" altLang="ko-KR" sz="1200" smtClean="0"/>
              <a:t>feature map</a:t>
            </a:r>
            <a:r>
              <a:rPr lang="ko-KR" altLang="en-US" sz="1200" smtClean="0"/>
              <a:t>에서는 다소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ko-KR" altLang="en-US" sz="1200" smtClean="0"/>
              <a:t> 작은 </a:t>
            </a:r>
            <a:r>
              <a:rPr lang="en-US" altLang="ko-KR" sz="1200" smtClean="0"/>
              <a:t>anchor</a:t>
            </a:r>
            <a:r>
              <a:rPr lang="ko-KR" altLang="en-US" sz="1200" smtClean="0"/>
              <a:t>를 생성하여 작은 </a:t>
            </a:r>
            <a:r>
              <a:rPr lang="en-US" altLang="ko-KR" sz="1200" smtClean="0"/>
              <a:t>object</a:t>
            </a:r>
            <a:r>
              <a:rPr lang="ko-KR" altLang="en-US" sz="1200" smtClean="0"/>
              <a:t>를 </a:t>
            </a:r>
            <a:r>
              <a:rPr lang="en-US" altLang="ko-KR" sz="1200" smtClean="0"/>
              <a:t>detect</a:t>
            </a:r>
            <a:r>
              <a:rPr lang="ko-KR" altLang="en-US" sz="1200" smtClean="0"/>
              <a:t>할 수 있도록 설계</a:t>
            </a:r>
            <a:r>
              <a:rPr lang="en-US" altLang="ko-KR" sz="1200"/>
              <a:t>. </a:t>
            </a:r>
            <a:br>
              <a:rPr lang="en-US" altLang="ko-KR" sz="1200"/>
            </a:br>
            <a:r>
              <a:rPr lang="en-US" altLang="ko-KR" sz="1200"/>
              <a:t>  : 2</a:t>
            </a:r>
            <a:r>
              <a:rPr lang="ko-KR" altLang="en-US" sz="1200"/>
              <a:t>배로 </a:t>
            </a:r>
            <a:r>
              <a:rPr lang="en-US" altLang="ko-KR" sz="1200"/>
              <a:t>upsampling</a:t>
            </a:r>
            <a:r>
              <a:rPr lang="ko-KR" altLang="en-US" sz="1200"/>
              <a:t>을 한 후 이전 </a:t>
            </a:r>
            <a:r>
              <a:rPr lang="en-US" altLang="ko-KR" sz="1200"/>
              <a:t>layer</a:t>
            </a:r>
            <a:r>
              <a:rPr lang="ko-KR" altLang="en-US" sz="1200"/>
              <a:t>의 </a:t>
            </a:r>
            <a:r>
              <a:rPr lang="en-US" altLang="ko-KR" sz="1200"/>
              <a:t>feature map</a:t>
            </a:r>
            <a:r>
              <a:rPr lang="ko-KR" altLang="en-US" sz="1200"/>
              <a:t>을 </a:t>
            </a:r>
            <a:r>
              <a:rPr lang="en-US" altLang="ko-KR" sz="1200"/>
              <a:t>1x1 Fully convolution </a:t>
            </a:r>
            <a:r>
              <a:rPr lang="ko-KR" altLang="en-US" sz="1200"/>
              <a:t>연산을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ko-KR" altLang="en-US" sz="1200" smtClean="0"/>
              <a:t>통해 </a:t>
            </a:r>
            <a:r>
              <a:rPr lang="en-US" altLang="ko-KR" sz="1200" smtClean="0"/>
              <a:t>filter</a:t>
            </a:r>
            <a:r>
              <a:rPr lang="ko-KR" altLang="en-US" sz="1200"/>
              <a:t>개수를 똑같이 맞춰준후 더함으로써 새로운 </a:t>
            </a:r>
            <a:r>
              <a:rPr lang="en-US" altLang="ko-KR" sz="1200"/>
              <a:t>feature map</a:t>
            </a:r>
            <a:r>
              <a:rPr lang="ko-KR" altLang="en-US" sz="1200"/>
              <a:t>을 </a:t>
            </a:r>
            <a:r>
              <a:rPr lang="ko-KR" altLang="en-US" sz="1200" smtClean="0"/>
              <a:t>생성</a:t>
            </a:r>
            <a:r>
              <a:rPr lang="en-US" altLang="ko-KR" sz="1200" smtClean="0"/>
              <a:t>.</a:t>
            </a:r>
            <a:endParaRPr lang="en-US" altLang="ko-KR" sz="120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542" y="3348852"/>
            <a:ext cx="2383173" cy="211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60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Mask R-CNN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0" y="950178"/>
            <a:ext cx="9144000" cy="5106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300"/>
              </a:lnSpc>
              <a:buFontTx/>
              <a:buChar char="-"/>
            </a:pPr>
            <a:r>
              <a:rPr lang="en-US" altLang="ko-KR" sz="2000" b="1" smtClean="0">
                <a:latin typeface="+mn-ea"/>
              </a:rPr>
              <a:t>Mask R-CNN</a:t>
            </a:r>
            <a:br>
              <a:rPr lang="en-US" altLang="ko-KR" sz="2000" b="1" smtClean="0">
                <a:latin typeface="+mn-ea"/>
              </a:rPr>
            </a:br>
            <a:r>
              <a:rPr lang="en-US" altLang="ko-KR" sz="1200" smtClean="0">
                <a:latin typeface="+mn-ea"/>
              </a:rPr>
              <a:t>-&gt;</a:t>
            </a:r>
            <a:r>
              <a:rPr lang="en-US" altLang="ko-KR" sz="1200" smtClean="0"/>
              <a:t>ROI</a:t>
            </a:r>
            <a:r>
              <a:rPr lang="ko-KR" altLang="en-US" sz="1200" smtClean="0"/>
              <a:t> </a:t>
            </a:r>
            <a:r>
              <a:rPr lang="en-US" altLang="ko-KR" sz="1200" smtClean="0"/>
              <a:t>Align  </a:t>
            </a:r>
            <a:br>
              <a:rPr lang="en-US" altLang="ko-KR" sz="1200" smtClean="0"/>
            </a:br>
            <a:r>
              <a:rPr lang="en-US" altLang="ko-KR" sz="1200" smtClean="0"/>
              <a:t>  : Faster R-CNN</a:t>
            </a:r>
            <a:r>
              <a:rPr lang="ko-KR" altLang="en-US" sz="1200" smtClean="0"/>
              <a:t>에서 </a:t>
            </a:r>
            <a:r>
              <a:rPr lang="en-US" altLang="ko-KR" sz="1200" smtClean="0"/>
              <a:t>RoI pooling</a:t>
            </a:r>
            <a:r>
              <a:rPr lang="ko-KR" altLang="en-US" sz="1200" smtClean="0"/>
              <a:t>은 </a:t>
            </a:r>
            <a:r>
              <a:rPr lang="en-US" altLang="ko-KR" sz="1200" smtClean="0"/>
              <a:t>object detection</a:t>
            </a:r>
            <a:r>
              <a:rPr lang="ko-KR" altLang="en-US" sz="1200" smtClean="0"/>
              <a:t>을 위한 모델이였기에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ko-KR" altLang="en-US" sz="1200" smtClean="0"/>
              <a:t>정확한 위치 정보를 담는것이 중요하지 않음</a:t>
            </a:r>
            <a:r>
              <a:rPr lang="en-US" altLang="ko-KR" sz="1200" smtClean="0"/>
              <a:t>.</a:t>
            </a:r>
            <a:br>
              <a:rPr lang="en-US" altLang="ko-KR" sz="1200" smtClean="0"/>
            </a:br>
            <a:r>
              <a:rPr lang="en-US" altLang="ko-KR" sz="1200" smtClean="0"/>
              <a:t>  : </a:t>
            </a:r>
            <a:r>
              <a:rPr lang="ko-KR" altLang="en-US" sz="1200" smtClean="0"/>
              <a:t>인접 픽셀들로 </a:t>
            </a:r>
            <a:r>
              <a:rPr lang="en-US" altLang="ko-KR" sz="1200" smtClean="0"/>
              <a:t>box</a:t>
            </a:r>
            <a:r>
              <a:rPr lang="ko-KR" altLang="en-US" sz="1200" smtClean="0"/>
              <a:t>를 이동시킨 후 </a:t>
            </a:r>
            <a:r>
              <a:rPr lang="en-US" altLang="ko-KR" sz="1200" smtClean="0"/>
              <a:t>pooling</a:t>
            </a:r>
            <a:r>
              <a:rPr lang="ko-KR" altLang="en-US" sz="1200" smtClean="0"/>
              <a:t>을 진행 함</a:t>
            </a:r>
            <a:r>
              <a:rPr lang="en-US" altLang="ko-KR" sz="1200"/>
              <a:t>.</a:t>
            </a:r>
            <a:br>
              <a:rPr lang="en-US" altLang="ko-KR" sz="1200"/>
            </a:b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 smtClean="0"/>
              <a:t>  : </a:t>
            </a:r>
            <a:r>
              <a:rPr lang="en-US" altLang="ko-KR" sz="1200"/>
              <a:t>RoI</a:t>
            </a:r>
            <a:r>
              <a:rPr lang="ko-KR" altLang="en-US" sz="1200"/>
              <a:t>가 소수점 좌표를 가지면 좌표를 반올림하는 식으로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ko-KR" altLang="en-US" sz="1200" smtClean="0"/>
              <a:t>이동시킨후 </a:t>
            </a:r>
            <a:r>
              <a:rPr lang="en-US" altLang="ko-KR" sz="1200" smtClean="0"/>
              <a:t>pooling</a:t>
            </a:r>
            <a:r>
              <a:rPr lang="ko-KR" altLang="en-US" sz="1200" smtClean="0"/>
              <a:t>을 하는 경우</a:t>
            </a:r>
            <a:r>
              <a:rPr lang="en-US" altLang="ko-KR" sz="1200" smtClean="0"/>
              <a:t> input </a:t>
            </a:r>
            <a:r>
              <a:rPr lang="en-US" altLang="ko-KR" sz="1200"/>
              <a:t>image</a:t>
            </a:r>
            <a:r>
              <a:rPr lang="ko-KR" altLang="en-US" sz="1200"/>
              <a:t>의 위치정보가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ko-KR" altLang="en-US" sz="1200" smtClean="0"/>
              <a:t>왜곡되기 </a:t>
            </a:r>
            <a:r>
              <a:rPr lang="ko-KR" altLang="en-US" sz="1200"/>
              <a:t>때문에 </a:t>
            </a:r>
            <a:r>
              <a:rPr lang="en-US" altLang="ko-KR" sz="1200"/>
              <a:t>segmentation</a:t>
            </a:r>
            <a:r>
              <a:rPr lang="ko-KR" altLang="en-US" sz="1200"/>
              <a:t>에서는 </a:t>
            </a:r>
            <a:r>
              <a:rPr lang="ko-KR" altLang="en-US" sz="1200" smtClean="0"/>
              <a:t>문제가 발생됨</a:t>
            </a:r>
            <a:r>
              <a:rPr lang="en-US" altLang="ko-KR" sz="1200" smtClean="0"/>
              <a:t>.</a:t>
            </a:r>
            <a:br>
              <a:rPr lang="en-US" altLang="ko-KR" sz="1200" smtClean="0"/>
            </a:br>
            <a:r>
              <a:rPr lang="en-US" altLang="ko-KR" sz="1200" smtClean="0"/>
              <a:t>  : </a:t>
            </a:r>
            <a:r>
              <a:rPr lang="ko-KR" altLang="en-US" sz="1200" smtClean="0"/>
              <a:t>따라서 </a:t>
            </a:r>
            <a:r>
              <a:rPr lang="en-US" altLang="ko-KR" sz="1200"/>
              <a:t>bilinear interpolation</a:t>
            </a:r>
            <a:r>
              <a:rPr lang="ko-KR" altLang="en-US" sz="1200"/>
              <a:t>을 이용해서 위치정보를 </a:t>
            </a:r>
            <a:r>
              <a:rPr lang="ko-KR" altLang="en-US" sz="1200" smtClean="0"/>
              <a:t>담는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ko-KR" altLang="en-US" sz="1200" smtClean="0"/>
              <a:t> </a:t>
            </a:r>
            <a:r>
              <a:rPr lang="en-US" altLang="ko-KR" sz="1200"/>
              <a:t>RoI align</a:t>
            </a:r>
            <a:r>
              <a:rPr lang="ko-KR" altLang="en-US" sz="1200"/>
              <a:t>을 </a:t>
            </a:r>
            <a:r>
              <a:rPr lang="ko-KR" altLang="en-US" sz="1200" smtClean="0"/>
              <a:t>이용하여 진행</a:t>
            </a:r>
            <a:r>
              <a:rPr lang="en-US" altLang="ko-KR" sz="1200"/>
              <a:t>.</a:t>
            </a:r>
            <a:endParaRPr lang="en-US" altLang="ko-KR" sz="120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973048"/>
            <a:ext cx="2454445" cy="28159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4077072"/>
            <a:ext cx="3843754" cy="230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41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smtClean="0">
                <a:latin typeface="+mn-ea"/>
              </a:rPr>
              <a:t>Object Detection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b="1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ko-KR" sz="2000" b="1" smtClean="0">
                <a:latin typeface="+mn-ea"/>
              </a:rPr>
              <a:t>Segmentation</a:t>
            </a:r>
            <a:br>
              <a:rPr lang="en-US" altLang="ko-KR" sz="2000" b="1" smtClean="0">
                <a:latin typeface="+mn-ea"/>
              </a:rPr>
            </a:br>
            <a:r>
              <a:rPr lang="en-US" altLang="ko-KR" sz="1200" b="1" smtClean="0">
                <a:latin typeface="+mn-ea"/>
              </a:rPr>
              <a:t>: </a:t>
            </a:r>
            <a:r>
              <a:rPr lang="en-US" altLang="ko-KR" sz="1200"/>
              <a:t>Sliding</a:t>
            </a:r>
            <a:r>
              <a:rPr lang="ko-KR" altLang="en-US" sz="1200"/>
              <a:t> </a:t>
            </a:r>
            <a:r>
              <a:rPr lang="en-US" altLang="ko-KR" sz="1200" smtClean="0"/>
              <a:t>window</a:t>
            </a:r>
            <a:br>
              <a:rPr lang="en-US" altLang="ko-KR" sz="1200" smtClean="0"/>
            </a:br>
            <a:r>
              <a:rPr lang="en-US" altLang="ko-KR" sz="1200" smtClean="0"/>
              <a:t>: </a:t>
            </a:r>
            <a:r>
              <a:rPr lang="en-US" altLang="ko-KR" sz="1200"/>
              <a:t>Fully</a:t>
            </a:r>
            <a:r>
              <a:rPr lang="ko-KR" altLang="en-US" sz="1200"/>
              <a:t> </a:t>
            </a:r>
            <a:r>
              <a:rPr lang="en-US" altLang="ko-KR" sz="1200" smtClean="0"/>
              <a:t>convolutional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endParaRPr lang="en-US" altLang="ko-KR" sz="1200" b="1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smtClean="0">
                <a:latin typeface="+mn-ea"/>
              </a:rPr>
              <a:t>Mask R-CNN</a:t>
            </a:r>
            <a:br>
              <a:rPr lang="en-US" altLang="ko-KR" sz="2000" b="1" smtClean="0">
                <a:latin typeface="+mn-ea"/>
              </a:rPr>
            </a:br>
            <a:r>
              <a:rPr lang="en-US" altLang="ko-KR" sz="1200" smtClean="0">
                <a:latin typeface="+mn-ea"/>
              </a:rPr>
              <a:t>: R-CNN</a:t>
            </a:r>
            <a:br>
              <a:rPr lang="en-US" altLang="ko-KR" sz="1200" smtClean="0">
                <a:latin typeface="+mn-ea"/>
              </a:rPr>
            </a:br>
            <a:r>
              <a:rPr lang="en-US" altLang="ko-KR" sz="1200" smtClean="0">
                <a:latin typeface="+mn-ea"/>
              </a:rPr>
              <a:t>: Fast R-CNN</a:t>
            </a:r>
            <a:br>
              <a:rPr lang="en-US" altLang="ko-KR" sz="1200" smtClean="0">
                <a:latin typeface="+mn-ea"/>
              </a:rPr>
            </a:br>
            <a:r>
              <a:rPr lang="en-US" altLang="ko-KR" sz="1200" smtClean="0">
                <a:latin typeface="+mn-ea"/>
              </a:rPr>
              <a:t>: Faster R-CNN</a:t>
            </a:r>
            <a:r>
              <a:rPr lang="en-US" altLang="ko-KR" sz="1200">
                <a:latin typeface="+mn-ea"/>
              </a:rPr>
              <a:t/>
            </a:r>
            <a:br>
              <a:rPr lang="en-US" altLang="ko-KR" sz="1200">
                <a:latin typeface="+mn-ea"/>
              </a:rPr>
            </a:br>
            <a:r>
              <a:rPr lang="en-US" altLang="ko-KR" sz="1200" smtClean="0">
                <a:latin typeface="+mn-ea"/>
              </a:rPr>
              <a:t>: Mask R-CNN</a:t>
            </a:r>
            <a:br>
              <a:rPr lang="en-US" altLang="ko-KR" sz="1200" smtClean="0">
                <a:latin typeface="+mn-ea"/>
              </a:rPr>
            </a:br>
            <a:r>
              <a:rPr lang="en-US" altLang="ko-KR" sz="1200" smtClean="0">
                <a:latin typeface="+mn-ea"/>
              </a:rPr>
              <a:t>     -&gt;</a:t>
            </a:r>
            <a:r>
              <a:rPr lang="en-US" altLang="ko-KR" sz="1200">
                <a:latin typeface="+mn-ea"/>
              </a:rPr>
              <a:t> FPN(</a:t>
            </a:r>
            <a:r>
              <a:rPr lang="en-US" altLang="ko-KR" sz="1200"/>
              <a:t>Feature Pyramid Network)</a:t>
            </a:r>
            <a:r>
              <a:rPr lang="en-US" altLang="ko-KR" sz="1200" smtClean="0">
                <a:latin typeface="+mn-ea"/>
              </a:rPr>
              <a:t/>
            </a:r>
            <a:br>
              <a:rPr lang="en-US" altLang="ko-KR" sz="1200" smtClean="0">
                <a:latin typeface="+mn-ea"/>
              </a:rPr>
            </a:br>
            <a:r>
              <a:rPr lang="en-US" altLang="ko-KR" sz="1200" smtClean="0">
                <a:latin typeface="+mn-ea"/>
              </a:rPr>
              <a:t>     -&gt; ROI Align</a:t>
            </a:r>
            <a:endParaRPr lang="en-US" altLang="ko-KR" sz="120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304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Object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Detection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53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Object Detection</a:t>
            </a:r>
          </a:p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여러 물체를 식별 하는 </a:t>
            </a:r>
            <a:r>
              <a:rPr lang="en-US" altLang="ko-KR" sz="1600" dirty="0"/>
              <a:t>Classification </a:t>
            </a:r>
            <a:r>
              <a:rPr lang="ko-KR" altLang="en-US" sz="1600" dirty="0"/>
              <a:t>과 해당 물체의 위치를 나타내는 </a:t>
            </a:r>
            <a:r>
              <a:rPr lang="en-US" altLang="ko-KR" sz="1600" dirty="0" err="1"/>
              <a:t>Bouding</a:t>
            </a:r>
            <a:r>
              <a:rPr lang="en-US" altLang="ko-KR" sz="1600" dirty="0"/>
              <a:t> box</a:t>
            </a:r>
          </a:p>
          <a:p>
            <a:pPr>
              <a:lnSpc>
                <a:spcPts val="23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처리로 영상의 물체 판별과 위치 정보를 전달</a:t>
            </a:r>
            <a:endParaRPr lang="en-US" altLang="ko-KR" sz="1600" dirty="0"/>
          </a:p>
          <a:p>
            <a:pPr>
              <a:lnSpc>
                <a:spcPts val="2300"/>
              </a:lnSpc>
            </a:pPr>
            <a:endParaRPr lang="en-US" altLang="ko-KR" sz="1600" dirty="0"/>
          </a:p>
          <a:p>
            <a:pPr>
              <a:lnSpc>
                <a:spcPts val="2300"/>
              </a:lnSpc>
            </a:pPr>
            <a:r>
              <a:rPr lang="en-US" altLang="ko-KR" sz="1600" dirty="0"/>
              <a:t> Object Detection = Classification + Localization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A901CE00-2C01-48EE-A897-E940559D6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142663"/>
            <a:ext cx="2520280" cy="25387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95007519-D395-48C4-B425-9450341B7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370" y="3142663"/>
            <a:ext cx="4358938" cy="253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62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Segmentation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Semantic Segmentation </a:t>
            </a:r>
          </a:p>
          <a:p>
            <a:pPr>
              <a:lnSpc>
                <a:spcPts val="2300"/>
              </a:lnSpc>
            </a:pP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개별 객체를 구별하지 않고 픽셀의 카테고리만 구별</a:t>
            </a:r>
            <a:endParaRPr lang="en-US" altLang="ko-KR" sz="1200" dirty="0"/>
          </a:p>
          <a:p>
            <a:pPr>
              <a:lnSpc>
                <a:spcPts val="2300"/>
              </a:lnSpc>
            </a:pPr>
            <a:r>
              <a:rPr lang="en-US" altLang="ko-KR" sz="1200" dirty="0"/>
              <a:t>    </a:t>
            </a:r>
            <a:r>
              <a:rPr lang="ko-KR" altLang="en-US" sz="1200" dirty="0"/>
              <a:t>물체가 붙어 있을 경우 하나의 클래스로 인식</a:t>
            </a:r>
            <a:endParaRPr lang="en-US" altLang="ko-KR" sz="1200" dirty="0"/>
          </a:p>
          <a:p>
            <a:pPr>
              <a:lnSpc>
                <a:spcPts val="2300"/>
              </a:lnSpc>
            </a:pPr>
            <a:endParaRPr lang="en-US" altLang="ko-KR" sz="1200" dirty="0"/>
          </a:p>
          <a:p>
            <a:pPr>
              <a:lnSpc>
                <a:spcPts val="2300"/>
              </a:lnSpc>
            </a:pPr>
            <a:r>
              <a:rPr lang="en-US" altLang="ko-KR" sz="1200" dirty="0"/>
              <a:t>1) Sliding</a:t>
            </a:r>
            <a:r>
              <a:rPr lang="ko-KR" altLang="en-US" sz="1200" dirty="0"/>
              <a:t> </a:t>
            </a:r>
            <a:r>
              <a:rPr lang="en-US" altLang="ko-KR" sz="1200" dirty="0"/>
              <a:t>window</a:t>
            </a:r>
          </a:p>
          <a:p>
            <a:pPr>
              <a:lnSpc>
                <a:spcPts val="2300"/>
              </a:lnSpc>
            </a:pPr>
            <a:r>
              <a:rPr lang="en-US" altLang="ko-KR" sz="1200" dirty="0"/>
              <a:t> - </a:t>
            </a:r>
            <a:r>
              <a:rPr lang="ko-KR" altLang="en-US" sz="1200" dirty="0"/>
              <a:t>이미지를 작은 단위로 쪼개고 어떤 부류에 속하는지 분류</a:t>
            </a:r>
            <a:endParaRPr lang="en-US" altLang="ko-KR" sz="1200" dirty="0"/>
          </a:p>
          <a:p>
            <a:pPr>
              <a:lnSpc>
                <a:spcPts val="2300"/>
              </a:lnSpc>
            </a:pPr>
            <a:r>
              <a:rPr lang="en-US" altLang="ko-KR" sz="1200" dirty="0"/>
              <a:t>  : </a:t>
            </a:r>
            <a:r>
              <a:rPr lang="ko-KR" altLang="en-US" sz="1200" dirty="0"/>
              <a:t>모든 픽셀이 나눠지고 </a:t>
            </a:r>
            <a:r>
              <a:rPr lang="en-US" altLang="ko-KR" sz="1200" dirty="0"/>
              <a:t>forward/</a:t>
            </a:r>
            <a:r>
              <a:rPr lang="en-US" altLang="ko-KR" sz="1200" dirty="0" err="1"/>
              <a:t>backword</a:t>
            </a:r>
            <a:r>
              <a:rPr lang="en-US" altLang="ko-KR" sz="1200" dirty="0"/>
              <a:t> pass(CNN) </a:t>
            </a:r>
            <a:r>
              <a:rPr lang="ko-KR" altLang="en-US" sz="1200" dirty="0"/>
              <a:t>하는 과정 필요하여 비효율적</a:t>
            </a:r>
            <a:endParaRPr lang="en-US" altLang="ko-KR" sz="1200" dirty="0"/>
          </a:p>
          <a:p>
            <a:pPr>
              <a:lnSpc>
                <a:spcPts val="2300"/>
              </a:lnSpc>
            </a:pPr>
            <a:r>
              <a:rPr lang="en-US" altLang="ko-KR" sz="1200" dirty="0"/>
              <a:t>  : </a:t>
            </a:r>
            <a:r>
              <a:rPr lang="ko-KR" altLang="en-US" sz="1200" dirty="0"/>
              <a:t>근접한 픽셀과는 공유할 수 있는 특징들이 반영 </a:t>
            </a:r>
            <a:r>
              <a:rPr lang="ko-KR" altLang="en-US" sz="1200"/>
              <a:t>되지 </a:t>
            </a:r>
            <a:r>
              <a:rPr lang="ko-KR" altLang="en-US" sz="1200" smtClean="0"/>
              <a:t>않음</a:t>
            </a:r>
            <a:endParaRPr lang="en-US" altLang="ko-KR" sz="1600" dirty="0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FA16DF8-06F5-4725-97E9-B521398FE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16" y="4209795"/>
            <a:ext cx="3304888" cy="13681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D7C299C8-978F-4F1C-9088-2EA92B859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3579581"/>
            <a:ext cx="5225679" cy="262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2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Segmentation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22022" y="950178"/>
            <a:ext cx="8706254" cy="215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Semantic Segmentation</a:t>
            </a:r>
          </a:p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 </a:t>
            </a:r>
            <a:endParaRPr lang="en-US" altLang="ko-KR" sz="1600" dirty="0"/>
          </a:p>
          <a:p>
            <a:pPr>
              <a:lnSpc>
                <a:spcPts val="2300"/>
              </a:lnSpc>
            </a:pPr>
            <a:r>
              <a:rPr lang="en-US" altLang="ko-KR" sz="1200" dirty="0"/>
              <a:t>2</a:t>
            </a:r>
            <a:r>
              <a:rPr lang="en-US" altLang="ko-KR" sz="1200" smtClean="0"/>
              <a:t>) </a:t>
            </a:r>
            <a:r>
              <a:rPr lang="en-US" altLang="ko-KR" sz="1200" dirty="0"/>
              <a:t>Fully</a:t>
            </a:r>
            <a:r>
              <a:rPr lang="ko-KR" altLang="en-US" sz="1200" dirty="0"/>
              <a:t> </a:t>
            </a:r>
            <a:r>
              <a:rPr lang="en-US" altLang="ko-KR" sz="1200" dirty="0"/>
              <a:t>convolutional</a:t>
            </a:r>
          </a:p>
          <a:p>
            <a:pPr>
              <a:lnSpc>
                <a:spcPts val="2300"/>
              </a:lnSpc>
            </a:pPr>
            <a:r>
              <a:rPr lang="en-US" altLang="ko-KR" sz="1200" dirty="0"/>
              <a:t> - Sliding</a:t>
            </a:r>
            <a:r>
              <a:rPr lang="ko-KR" altLang="en-US" sz="1200" dirty="0"/>
              <a:t> </a:t>
            </a:r>
            <a:r>
              <a:rPr lang="en-US" altLang="ko-KR" sz="1200" dirty="0"/>
              <a:t>window</a:t>
            </a:r>
            <a:r>
              <a:rPr lang="ko-KR" altLang="en-US" sz="1200" dirty="0"/>
              <a:t>를 개선 한 방법</a:t>
            </a:r>
            <a:endParaRPr lang="en-US" altLang="ko-KR" sz="1200" dirty="0"/>
          </a:p>
          <a:p>
            <a:pPr>
              <a:lnSpc>
                <a:spcPts val="2300"/>
              </a:lnSpc>
            </a:pPr>
            <a:r>
              <a:rPr lang="en-US" altLang="ko-KR" sz="1200"/>
              <a:t>  </a:t>
            </a:r>
            <a:r>
              <a:rPr lang="en-US" altLang="ko-KR" sz="1200" smtClean="0"/>
              <a:t>: 3X3 </a:t>
            </a:r>
            <a:r>
              <a:rPr lang="en-US" altLang="ko-KR" sz="1200" dirty="0"/>
              <a:t>zero padding </a:t>
            </a:r>
            <a:r>
              <a:rPr lang="ko-KR" altLang="en-US" sz="1200" dirty="0"/>
              <a:t>통해 이미지 공간 손실 시키지 않고 </a:t>
            </a:r>
            <a:r>
              <a:rPr lang="en-US" altLang="ko-KR" sz="1200" dirty="0"/>
              <a:t>C*H*W </a:t>
            </a:r>
            <a:r>
              <a:rPr lang="ko-KR" altLang="en-US" sz="1200" dirty="0"/>
              <a:t>의 </a:t>
            </a:r>
            <a:r>
              <a:rPr lang="en-US" altLang="ko-KR" sz="1200" dirty="0"/>
              <a:t>Prediction </a:t>
            </a:r>
            <a:r>
              <a:rPr lang="ko-KR" altLang="en-US" sz="1200" dirty="0"/>
              <a:t>획득</a:t>
            </a:r>
            <a:endParaRPr lang="en-US" altLang="ko-KR" sz="1200" dirty="0"/>
          </a:p>
          <a:p>
            <a:pPr>
              <a:lnSpc>
                <a:spcPts val="2300"/>
              </a:lnSpc>
            </a:pPr>
            <a:r>
              <a:rPr lang="en-US" altLang="ko-KR" sz="1200"/>
              <a:t>  </a:t>
            </a:r>
            <a:r>
              <a:rPr lang="en-US" altLang="ko-KR" sz="1200" smtClean="0"/>
              <a:t>: conv</a:t>
            </a:r>
            <a:r>
              <a:rPr lang="ko-KR" altLang="en-US" sz="1200" smtClean="0"/>
              <a:t> </a:t>
            </a:r>
            <a:r>
              <a:rPr lang="en-US" altLang="ko-KR" sz="1200" dirty="0"/>
              <a:t>Layer</a:t>
            </a:r>
            <a:r>
              <a:rPr lang="ko-KR" altLang="en-US" sz="1200" dirty="0"/>
              <a:t> 쌓아 네트워크 학습</a:t>
            </a:r>
            <a:r>
              <a:rPr lang="en-US" altLang="ko-KR" sz="1200" dirty="0"/>
              <a:t>, </a:t>
            </a:r>
            <a:r>
              <a:rPr lang="ko-KR" altLang="en-US" sz="1200" dirty="0"/>
              <a:t>모든 픽셀 </a:t>
            </a:r>
            <a:r>
              <a:rPr lang="en-US" altLang="ko-KR" sz="1200" dirty="0"/>
              <a:t>classification loss </a:t>
            </a:r>
            <a:r>
              <a:rPr lang="ko-KR" altLang="en-US" sz="1200" dirty="0"/>
              <a:t>계산 및 평균값 구함</a:t>
            </a:r>
            <a:endParaRPr lang="en-US" altLang="ko-KR" sz="1200" dirty="0"/>
          </a:p>
          <a:p>
            <a:pPr>
              <a:lnSpc>
                <a:spcPts val="2300"/>
              </a:lnSpc>
            </a:pPr>
            <a:r>
              <a:rPr lang="en-US" altLang="ko-KR" sz="1200"/>
              <a:t>  </a:t>
            </a:r>
            <a:r>
              <a:rPr lang="en-US" altLang="ko-KR" sz="1200" smtClean="0"/>
              <a:t>: </a:t>
            </a:r>
            <a:r>
              <a:rPr lang="ko-KR" altLang="en-US" sz="1200" smtClean="0"/>
              <a:t>크기 </a:t>
            </a:r>
            <a:r>
              <a:rPr lang="ko-KR" altLang="en-US" sz="1200" dirty="0"/>
              <a:t>유지하기 위해 </a:t>
            </a:r>
            <a:r>
              <a:rPr lang="ko-KR" altLang="en-US" sz="1200"/>
              <a:t>비용이 </a:t>
            </a:r>
            <a:r>
              <a:rPr lang="ko-KR" altLang="en-US" sz="1200" smtClean="0"/>
              <a:t>큼</a:t>
            </a:r>
            <a:endParaRPr lang="en-US" altLang="ko-KR" sz="1200" dirty="0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9C625AFF-93F3-42D4-B3FE-5135BD97E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492" y="3293912"/>
            <a:ext cx="64293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2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Segmentation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22022" y="950178"/>
            <a:ext cx="8706254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Semantic Segmentation</a:t>
            </a:r>
          </a:p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 </a:t>
            </a:r>
            <a:endParaRPr lang="en-US" altLang="ko-KR" sz="1600" dirty="0"/>
          </a:p>
          <a:p>
            <a:pPr>
              <a:lnSpc>
                <a:spcPts val="2300"/>
              </a:lnSpc>
            </a:pPr>
            <a:r>
              <a:rPr lang="en-US" altLang="ko-KR" sz="1200" dirty="0"/>
              <a:t>3</a:t>
            </a:r>
            <a:r>
              <a:rPr lang="en-US" altLang="ko-KR" sz="1200" smtClean="0"/>
              <a:t>) </a:t>
            </a:r>
            <a:r>
              <a:rPr lang="en-US" altLang="ko-KR" sz="1200" dirty="0"/>
              <a:t>Fully</a:t>
            </a:r>
            <a:r>
              <a:rPr lang="ko-KR" altLang="en-US" sz="1200" dirty="0"/>
              <a:t> </a:t>
            </a:r>
            <a:r>
              <a:rPr lang="en-US" altLang="ko-KR" sz="1200" dirty="0"/>
              <a:t>convolutional</a:t>
            </a:r>
          </a:p>
          <a:p>
            <a:pPr>
              <a:lnSpc>
                <a:spcPts val="2300"/>
              </a:lnSpc>
            </a:pPr>
            <a:r>
              <a:rPr lang="en-US" altLang="ko-KR" sz="1200" dirty="0"/>
              <a:t> - </a:t>
            </a:r>
            <a:r>
              <a:rPr lang="en-US" altLang="ko-KR" sz="1200" dirty="0" err="1"/>
              <a:t>Downsmaple</a:t>
            </a:r>
            <a:r>
              <a:rPr lang="en-US" altLang="ko-KR" sz="1200" dirty="0"/>
              <a:t> &amp; </a:t>
            </a:r>
            <a:r>
              <a:rPr lang="en-US" altLang="ko-KR" sz="1200" dirty="0" err="1"/>
              <a:t>Upsample</a:t>
            </a:r>
            <a:endParaRPr lang="en-US" altLang="ko-KR" sz="1200" dirty="0"/>
          </a:p>
          <a:p>
            <a:pPr>
              <a:lnSpc>
                <a:spcPts val="2300"/>
              </a:lnSpc>
            </a:pPr>
            <a:r>
              <a:rPr lang="en-US" altLang="ko-KR" sz="1200" dirty="0"/>
              <a:t>  : Fully</a:t>
            </a:r>
            <a:r>
              <a:rPr lang="ko-KR" altLang="en-US" sz="1200" dirty="0"/>
              <a:t> </a:t>
            </a:r>
            <a:r>
              <a:rPr lang="en-US" altLang="ko-KR" sz="1200" dirty="0"/>
              <a:t>convolutional</a:t>
            </a:r>
            <a:r>
              <a:rPr lang="ko-KR" altLang="en-US" sz="1200" dirty="0"/>
              <a:t> 방법으로 대부분 해당 방식 이용</a:t>
            </a:r>
            <a:endParaRPr lang="en-US" altLang="ko-KR" sz="1200" dirty="0"/>
          </a:p>
          <a:p>
            <a:pPr>
              <a:lnSpc>
                <a:spcPts val="2300"/>
              </a:lnSpc>
            </a:pPr>
            <a:r>
              <a:rPr lang="en-US" altLang="ko-KR" sz="1200" dirty="0"/>
              <a:t>  : </a:t>
            </a:r>
            <a:r>
              <a:rPr lang="ko-KR" altLang="en-US" sz="1200" dirty="0"/>
              <a:t>내부에 </a:t>
            </a:r>
            <a:r>
              <a:rPr lang="en-US" altLang="ko-KR" sz="1200" dirty="0"/>
              <a:t>Down/Up Sampling </a:t>
            </a:r>
            <a:r>
              <a:rPr lang="ko-KR" altLang="en-US" sz="1200" dirty="0"/>
              <a:t>하는 </a:t>
            </a:r>
            <a:r>
              <a:rPr lang="en-US" altLang="ko-KR" sz="1200" dirty="0"/>
              <a:t>convolution </a:t>
            </a:r>
            <a:r>
              <a:rPr lang="ko-KR" altLang="en-US" sz="1200" dirty="0"/>
              <a:t>존재</a:t>
            </a:r>
            <a:endParaRPr lang="en-US" altLang="ko-KR" sz="1200" dirty="0"/>
          </a:p>
          <a:p>
            <a:pPr>
              <a:lnSpc>
                <a:spcPts val="2300"/>
              </a:lnSpc>
            </a:pPr>
            <a:r>
              <a:rPr lang="en-US" altLang="ko-KR" sz="1200"/>
              <a:t>  </a:t>
            </a:r>
            <a:r>
              <a:rPr lang="en-US" altLang="ko-KR" sz="1200" smtClean="0"/>
              <a:t>: </a:t>
            </a:r>
            <a:r>
              <a:rPr lang="ko-KR" altLang="en-US" sz="1200" smtClean="0"/>
              <a:t>모든 </a:t>
            </a:r>
            <a:r>
              <a:rPr lang="ko-KR" altLang="en-US" sz="1200" dirty="0"/>
              <a:t>픽셀에 </a:t>
            </a:r>
            <a:r>
              <a:rPr lang="en-US" altLang="ko-KR" sz="1200" dirty="0"/>
              <a:t>cross entropy </a:t>
            </a:r>
            <a:r>
              <a:rPr lang="ko-KR" altLang="en-US" sz="1200" dirty="0"/>
              <a:t>계산하여 네트워크 전체 </a:t>
            </a:r>
            <a:r>
              <a:rPr lang="ko-KR" altLang="en-US" sz="1200" dirty="0" err="1"/>
              <a:t>역전파</a:t>
            </a:r>
            <a:r>
              <a:rPr lang="ko-KR" altLang="en-US" sz="1200" dirty="0"/>
              <a:t> 이용하여 </a:t>
            </a:r>
            <a:r>
              <a:rPr lang="en-US" altLang="ko-KR" sz="1200" dirty="0"/>
              <a:t>End to End</a:t>
            </a:r>
            <a:r>
              <a:rPr lang="ko-KR" altLang="en-US" sz="1200" dirty="0"/>
              <a:t>로 학습</a:t>
            </a:r>
            <a:endParaRPr lang="en-US" altLang="ko-KR" sz="1200" dirty="0"/>
          </a:p>
          <a:p>
            <a:pPr>
              <a:lnSpc>
                <a:spcPts val="2300"/>
              </a:lnSpc>
            </a:pPr>
            <a:r>
              <a:rPr lang="en-US" altLang="ko-KR" sz="1200"/>
              <a:t>  </a:t>
            </a:r>
            <a:r>
              <a:rPr lang="en-US" altLang="ko-KR" sz="1200" smtClean="0"/>
              <a:t>: Lower </a:t>
            </a:r>
            <a:r>
              <a:rPr lang="en-US" altLang="ko-KR" sz="1200" dirty="0"/>
              <a:t>resolution </a:t>
            </a:r>
            <a:r>
              <a:rPr lang="ko-KR" altLang="en-US" sz="1200" dirty="0"/>
              <a:t>처리로 네트워크를 더 깊게 만들 수 있음</a:t>
            </a:r>
            <a:endParaRPr lang="en-US" altLang="ko-KR" sz="1200" dirty="0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3AF58F21-61CF-4029-8714-0D3624935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342" y="3402131"/>
            <a:ext cx="6543675" cy="3190875"/>
          </a:xfrm>
          <a:prstGeom prst="rect">
            <a:avLst/>
          </a:prstGeom>
        </p:spPr>
      </p:pic>
      <p:sp>
        <p:nvSpPr>
          <p:cNvPr id="11" name="제목 10">
            <a:extLst>
              <a:ext uri="{FF2B5EF4-FFF2-40B4-BE49-F238E27FC236}">
                <a16:creationId xmlns="" xmlns:a16="http://schemas.microsoft.com/office/drawing/2014/main" id="{1E836F1E-8130-439D-9D04-C57D292FF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6354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Segmentation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22022" y="950178"/>
            <a:ext cx="8706254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>
                <a:latin typeface="+mn-ea"/>
              </a:rPr>
              <a:t>Instance </a:t>
            </a:r>
            <a:r>
              <a:rPr lang="en-US" altLang="ko-KR" sz="2000" b="1" smtClean="0">
                <a:latin typeface="+mn-ea"/>
              </a:rPr>
              <a:t>Segmentation</a:t>
            </a: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>
                <a:latin typeface="+mn-ea"/>
              </a:rPr>
              <a:t> </a:t>
            </a:r>
            <a:r>
              <a:rPr lang="en-US" altLang="ko-KR" sz="1200" smtClean="0">
                <a:latin typeface="+mn-ea"/>
              </a:rPr>
              <a:t>- Object </a:t>
            </a:r>
            <a:r>
              <a:rPr lang="en-US" altLang="ko-KR" sz="1200" dirty="0">
                <a:latin typeface="+mn-ea"/>
              </a:rPr>
              <a:t>Detection </a:t>
            </a:r>
            <a:r>
              <a:rPr lang="ko-KR" altLang="en-US" sz="1200" dirty="0">
                <a:latin typeface="+mn-ea"/>
              </a:rPr>
              <a:t>모델로 구별 후 </a:t>
            </a:r>
            <a:r>
              <a:rPr lang="en-US" altLang="ko-KR" sz="1200" dirty="0">
                <a:latin typeface="+mn-ea"/>
              </a:rPr>
              <a:t>Object</a:t>
            </a:r>
            <a:r>
              <a:rPr lang="ko-KR" altLang="en-US" sz="1200" dirty="0">
                <a:latin typeface="+mn-ea"/>
              </a:rPr>
              <a:t>별로 </a:t>
            </a:r>
            <a:r>
              <a:rPr lang="en-US" altLang="ko-KR" sz="1200" dirty="0">
                <a:latin typeface="+mn-ea"/>
              </a:rPr>
              <a:t>Semantic Segmentation</a:t>
            </a:r>
            <a:r>
              <a:rPr lang="ko-KR" altLang="en-US" sz="1200" dirty="0">
                <a:latin typeface="+mn-ea"/>
              </a:rPr>
              <a:t> 수행</a:t>
            </a:r>
            <a:endParaRPr lang="en-US" altLang="ko-KR" sz="12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200">
                <a:latin typeface="+mn-ea"/>
              </a:rPr>
              <a:t> </a:t>
            </a:r>
            <a:r>
              <a:rPr lang="en-US" altLang="ko-KR" sz="1200" smtClean="0">
                <a:latin typeface="+mn-ea"/>
              </a:rPr>
              <a:t>- </a:t>
            </a:r>
            <a:r>
              <a:rPr lang="ko-KR" altLang="en-US" sz="1200" smtClean="0">
                <a:latin typeface="+mn-ea"/>
              </a:rPr>
              <a:t>두개 </a:t>
            </a:r>
            <a:r>
              <a:rPr lang="ko-KR" altLang="en-US" sz="1200" dirty="0">
                <a:latin typeface="+mn-ea"/>
              </a:rPr>
              <a:t>이상 객체가 동일한 클래스 속해도 서로 다른 객체 일 경우 다른 </a:t>
            </a:r>
            <a:r>
              <a:rPr lang="en-US" altLang="ko-KR" sz="1200" dirty="0">
                <a:latin typeface="+mn-ea"/>
              </a:rPr>
              <a:t>Mask</a:t>
            </a:r>
            <a:r>
              <a:rPr lang="ko-KR" altLang="en-US" sz="1200" dirty="0">
                <a:latin typeface="+mn-ea"/>
              </a:rPr>
              <a:t>값 적용</a:t>
            </a:r>
            <a:endParaRPr lang="en-US" altLang="ko-KR" sz="12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>
                <a:latin typeface="+mn-ea"/>
              </a:rPr>
              <a:t> </a:t>
            </a:r>
            <a:r>
              <a:rPr lang="en-US" altLang="ko-KR" sz="1200" smtClean="0">
                <a:latin typeface="+mn-ea"/>
              </a:rPr>
              <a:t>- </a:t>
            </a:r>
            <a:r>
              <a:rPr lang="ko-KR" altLang="en-US" sz="1200" smtClean="0">
                <a:latin typeface="+mn-ea"/>
              </a:rPr>
              <a:t>대표적인 </a:t>
            </a:r>
            <a:r>
              <a:rPr lang="ko-KR" altLang="en-US" sz="1200" dirty="0">
                <a:latin typeface="+mn-ea"/>
              </a:rPr>
              <a:t>방식 </a:t>
            </a:r>
            <a:r>
              <a:rPr lang="en-US" altLang="ko-KR" sz="1200" dirty="0">
                <a:latin typeface="+mn-ea"/>
              </a:rPr>
              <a:t>Mask R-CNN</a:t>
            </a:r>
            <a:endParaRPr lang="en-US" altLang="ko-KR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079C1BEA-EF7B-4764-BB2B-5F043237F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072" y="2852936"/>
            <a:ext cx="6236653" cy="295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0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Mask R-CNN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0" y="950178"/>
            <a:ext cx="9144000" cy="3001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b="1" smtClean="0">
                <a:latin typeface="+mn-ea"/>
              </a:rPr>
              <a:t>R-CNN</a:t>
            </a:r>
            <a:br>
              <a:rPr lang="en-US" altLang="ko-KR" sz="2000" b="1" smtClean="0">
                <a:latin typeface="+mn-ea"/>
              </a:rPr>
            </a:br>
            <a:r>
              <a:rPr lang="en-US" altLang="ko-KR" sz="1200" smtClean="0">
                <a:latin typeface="+mn-ea"/>
              </a:rPr>
              <a:t>-&gt; </a:t>
            </a:r>
            <a:r>
              <a:rPr lang="en-US" altLang="ko-KR" sz="1200" smtClean="0"/>
              <a:t>CNN</a:t>
            </a:r>
            <a:r>
              <a:rPr lang="ko-KR" altLang="en-US" sz="1200" smtClean="0"/>
              <a:t>을 사용한 최초의 </a:t>
            </a:r>
            <a:r>
              <a:rPr lang="en-US" altLang="ko-KR" sz="1200" smtClean="0"/>
              <a:t>Object Detection </a:t>
            </a:r>
            <a:r>
              <a:rPr lang="ko-KR" altLang="en-US" sz="1200" smtClean="0"/>
              <a:t>방법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-&gt; </a:t>
            </a:r>
            <a:r>
              <a:rPr lang="ko-KR" altLang="en-US" sz="1200" smtClean="0"/>
              <a:t>단점이 존재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	1) AlexNet</a:t>
            </a:r>
            <a:r>
              <a:rPr lang="ko-KR" altLang="en-US" sz="1200" smtClean="0"/>
              <a:t>을 그대로 사용하기 위해 </a:t>
            </a:r>
            <a:r>
              <a:rPr lang="en-US" altLang="ko-KR" sz="1200" smtClean="0"/>
              <a:t>Image</a:t>
            </a:r>
            <a:r>
              <a:rPr lang="ko-KR" altLang="en-US" sz="1200" smtClean="0"/>
              <a:t>를 </a:t>
            </a:r>
            <a:r>
              <a:rPr lang="en-US" altLang="ko-KR" sz="1200" smtClean="0"/>
              <a:t>224x224 </a:t>
            </a:r>
            <a:r>
              <a:rPr lang="ko-KR" altLang="en-US" sz="1200" smtClean="0"/>
              <a:t>크기로 강제로 </a:t>
            </a:r>
            <a:r>
              <a:rPr lang="en-US" altLang="ko-KR" sz="1200" smtClean="0"/>
              <a:t> warping </a:t>
            </a:r>
            <a:r>
              <a:rPr lang="ko-KR" altLang="en-US" sz="1200" smtClean="0"/>
              <a:t>시켰기 때문에 이미지 변형으로 인한 </a:t>
            </a:r>
            <a:r>
              <a:rPr lang="en-US" altLang="ko-KR" sz="1200" smtClean="0"/>
              <a:t>	</a:t>
            </a:r>
            <a:r>
              <a:rPr lang="ko-KR" altLang="en-US" sz="1200" smtClean="0"/>
              <a:t>성능 손실이 존재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	2) Selective Search</a:t>
            </a:r>
            <a:r>
              <a:rPr lang="ko-KR" altLang="en-US" sz="1200"/>
              <a:t>를 통해 뽑힌 </a:t>
            </a:r>
            <a:r>
              <a:rPr lang="en-US" altLang="ko-KR" sz="1200" smtClean="0"/>
              <a:t>2000</a:t>
            </a:r>
            <a:r>
              <a:rPr lang="ko-KR" altLang="en-US" sz="1200" smtClean="0"/>
              <a:t>개의 </a:t>
            </a:r>
            <a:r>
              <a:rPr lang="en-US" altLang="ko-KR" sz="1200" smtClean="0"/>
              <a:t>Image </a:t>
            </a:r>
            <a:r>
              <a:rPr lang="en-US" altLang="ko-KR" sz="1200"/>
              <a:t>Proposal </a:t>
            </a:r>
            <a:r>
              <a:rPr lang="ko-KR" altLang="en-US" sz="1200"/>
              <a:t>후보를 모두 </a:t>
            </a:r>
            <a:r>
              <a:rPr lang="en-US" altLang="ko-KR" sz="1200"/>
              <a:t>CNN </a:t>
            </a:r>
            <a:r>
              <a:rPr lang="ko-KR" altLang="en-US" sz="1200"/>
              <a:t>모델에 집어 넣기 때문에</a:t>
            </a:r>
            <a:r>
              <a:rPr lang="en-US" altLang="ko-KR" sz="1200"/>
              <a:t>, training, </a:t>
            </a:r>
            <a:r>
              <a:rPr lang="en-US" altLang="ko-KR" sz="1200" smtClean="0"/>
              <a:t>	testing </a:t>
            </a:r>
            <a:r>
              <a:rPr lang="ko-KR" altLang="en-US" sz="1200" smtClean="0"/>
              <a:t>시간이 매우 </a:t>
            </a:r>
            <a:r>
              <a:rPr lang="ko-KR" altLang="en-US" sz="1200"/>
              <a:t>오래 </a:t>
            </a:r>
            <a:r>
              <a:rPr lang="ko-KR" altLang="en-US" sz="1200" smtClean="0"/>
              <a:t>걸림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	3) </a:t>
            </a:r>
            <a:r>
              <a:rPr lang="en-US" altLang="ko-KR" sz="1200"/>
              <a:t>Selective Search</a:t>
            </a:r>
            <a:r>
              <a:rPr lang="ko-KR" altLang="en-US" sz="1200"/>
              <a:t>나 </a:t>
            </a:r>
            <a:r>
              <a:rPr lang="en-US" altLang="ko-KR" sz="1200"/>
              <a:t>SVM</a:t>
            </a:r>
            <a:r>
              <a:rPr lang="ko-KR" altLang="en-US" sz="1200"/>
              <a:t>이 </a:t>
            </a:r>
            <a:r>
              <a:rPr lang="en-US" altLang="ko-KR" sz="1200"/>
              <a:t>GPU</a:t>
            </a:r>
            <a:r>
              <a:rPr lang="ko-KR" altLang="en-US" sz="1200"/>
              <a:t>를 사용하기엔 적합한 구조가 </a:t>
            </a:r>
            <a:r>
              <a:rPr lang="ko-KR" altLang="en-US" sz="1200" smtClean="0"/>
              <a:t>아님</a:t>
            </a:r>
            <a:r>
              <a:rPr lang="en-US" altLang="ko-KR" sz="1200" smtClean="0"/>
              <a:t>.</a:t>
            </a:r>
            <a:br>
              <a:rPr lang="en-US" altLang="ko-KR" sz="1200" smtClean="0"/>
            </a:br>
            <a:r>
              <a:rPr lang="en-US" altLang="ko-KR" sz="1200" smtClean="0"/>
              <a:t>	4) </a:t>
            </a:r>
            <a:r>
              <a:rPr lang="ko-KR" altLang="en-US" sz="1200"/>
              <a:t>뒷 부분에서 수행한 </a:t>
            </a:r>
            <a:r>
              <a:rPr lang="en-US" altLang="ko-KR" sz="1200"/>
              <a:t>Computation</a:t>
            </a:r>
            <a:r>
              <a:rPr lang="ko-KR" altLang="en-US" sz="1200"/>
              <a:t>을 </a:t>
            </a:r>
            <a:r>
              <a:rPr lang="en-US" altLang="ko-KR" sz="1200"/>
              <a:t>Share</a:t>
            </a:r>
            <a:r>
              <a:rPr lang="ko-KR" altLang="en-US" sz="1200"/>
              <a:t>하지 </a:t>
            </a:r>
            <a:r>
              <a:rPr lang="ko-KR" altLang="en-US" sz="1200" smtClean="0"/>
              <a:t>않음</a:t>
            </a:r>
            <a:r>
              <a:rPr lang="en-US" altLang="ko-KR" sz="1200" smtClean="0"/>
              <a:t> </a:t>
            </a:r>
            <a:r>
              <a:rPr lang="en-US" altLang="ko-KR" sz="1200"/>
              <a:t>(No Back Propagation</a:t>
            </a:r>
            <a:r>
              <a:rPr lang="en-US" altLang="ko-KR" sz="1200" smtClean="0"/>
              <a:t>)</a:t>
            </a:r>
            <a:br>
              <a:rPr lang="en-US" altLang="ko-KR" sz="1200" smtClean="0"/>
            </a:br>
            <a:r>
              <a:rPr lang="en-US" altLang="ko-KR" sz="1200" smtClean="0"/>
              <a:t> -&gt; </a:t>
            </a:r>
            <a:r>
              <a:rPr lang="ko-KR" altLang="en-US" sz="1200" smtClean="0"/>
              <a:t>이러한 단점을 해결하는데에 초점을 두고 성능 좋은 </a:t>
            </a:r>
            <a:r>
              <a:rPr lang="en-US" altLang="ko-KR" sz="1200" smtClean="0"/>
              <a:t>Object Detection </a:t>
            </a:r>
            <a:r>
              <a:rPr lang="ko-KR" altLang="en-US" sz="1200" smtClean="0"/>
              <a:t>방법들이 새로 발생됨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46912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Mask R-CNN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0" y="950178"/>
            <a:ext cx="91440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b="1" smtClean="0">
                <a:latin typeface="+mn-ea"/>
              </a:rPr>
              <a:t>Fast R-CNN</a:t>
            </a:r>
            <a:br>
              <a:rPr lang="en-US" altLang="ko-KR" sz="2000" b="1" smtClean="0">
                <a:latin typeface="+mn-ea"/>
              </a:rPr>
            </a:br>
            <a:r>
              <a:rPr lang="en-US" altLang="ko-KR" sz="1200" smtClean="0">
                <a:latin typeface="+mn-ea"/>
              </a:rPr>
              <a:t>-&gt; </a:t>
            </a:r>
            <a:r>
              <a:rPr lang="en-US" altLang="ko-KR" sz="1200" smtClean="0"/>
              <a:t>R-CNN</a:t>
            </a:r>
            <a:r>
              <a:rPr lang="ko-KR" altLang="en-US" sz="1200" smtClean="0"/>
              <a:t>의 단점을 보완한 방법</a:t>
            </a:r>
            <a:r>
              <a:rPr lang="en-US" altLang="ko-KR" sz="1200" smtClean="0"/>
              <a:t>.</a:t>
            </a:r>
            <a:br>
              <a:rPr lang="en-US" altLang="ko-KR" sz="1200" smtClean="0"/>
            </a:b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-&gt;Selective Search</a:t>
            </a:r>
            <a:r>
              <a:rPr lang="ko-KR" altLang="en-US" sz="1200" smtClean="0"/>
              <a:t>를 통해 </a:t>
            </a:r>
            <a:r>
              <a:rPr lang="en-US" altLang="ko-KR" sz="1200" smtClean="0"/>
              <a:t>Region Proposal</a:t>
            </a:r>
            <a:r>
              <a:rPr lang="ko-KR" altLang="en-US" sz="1200" smtClean="0"/>
              <a:t>을 통해 뽑아낸 영역을 </a:t>
            </a:r>
            <a:r>
              <a:rPr lang="en-US" altLang="ko-KR" sz="1200" smtClean="0"/>
              <a:t>Crop</a:t>
            </a:r>
            <a:br>
              <a:rPr lang="en-US" altLang="ko-KR" sz="1200" smtClean="0"/>
            </a:br>
            <a:r>
              <a:rPr lang="ko-KR" altLang="en-US" sz="1200" smtClean="0"/>
              <a:t>하지 않고 그대로 가지고 있고</a:t>
            </a:r>
            <a:r>
              <a:rPr lang="en-US" altLang="ko-KR" sz="1200" smtClean="0"/>
              <a:t>, </a:t>
            </a:r>
            <a:r>
              <a:rPr lang="ko-KR" altLang="en-US" sz="1200" smtClean="0"/>
              <a:t>전체 이미지를 </a:t>
            </a:r>
            <a:r>
              <a:rPr lang="en-US" altLang="ko-KR" sz="1200" smtClean="0"/>
              <a:t>CNN Model</a:t>
            </a:r>
            <a:r>
              <a:rPr lang="ko-KR" altLang="en-US" sz="1200" smtClean="0"/>
              <a:t>에 집어 넣은 후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CNN</a:t>
            </a:r>
            <a:r>
              <a:rPr lang="ko-KR" altLang="en-US" sz="1200" smtClean="0"/>
              <a:t>으로부터 나온 </a:t>
            </a:r>
            <a:r>
              <a:rPr lang="en-US" altLang="ko-KR" sz="1200" smtClean="0"/>
              <a:t>Feature Map</a:t>
            </a:r>
            <a:r>
              <a:rPr lang="ko-KR" altLang="en-US" sz="1200" smtClean="0"/>
              <a:t>에 </a:t>
            </a:r>
            <a:r>
              <a:rPr lang="en-US" altLang="ko-KR" sz="1200" smtClean="0"/>
              <a:t>RoI Projection</a:t>
            </a:r>
            <a:r>
              <a:rPr lang="ko-KR" altLang="en-US" sz="1200" smtClean="0"/>
              <a:t>을 하는 방식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   </a:t>
            </a:r>
            <a:r>
              <a:rPr lang="en-US" altLang="ko-KR" sz="1200" smtClean="0">
                <a:sym typeface="Wingdings" panose="05000000000000000000" pitchFamily="2" charset="2"/>
              </a:rPr>
              <a:t></a:t>
            </a:r>
            <a:r>
              <a:rPr lang="en-US" altLang="ko-KR" sz="1200" smtClean="0"/>
              <a:t> Input Image </a:t>
            </a:r>
            <a:r>
              <a:rPr lang="en-US" altLang="ko-KR" sz="1200" b="1" smtClean="0"/>
              <a:t>2000</a:t>
            </a:r>
            <a:r>
              <a:rPr lang="ko-KR" altLang="en-US" sz="1200" b="1" smtClean="0"/>
              <a:t>장 </a:t>
            </a:r>
            <a:r>
              <a:rPr lang="en-US" altLang="ko-KR" sz="1200" b="1" smtClean="0"/>
              <a:t>-&gt; 1</a:t>
            </a:r>
            <a:r>
              <a:rPr lang="ko-KR" altLang="en-US" sz="1200" b="1" smtClean="0"/>
              <a:t>장</a:t>
            </a:r>
            <a:r>
              <a:rPr lang="en-US" altLang="ko-KR" sz="1200" b="1" smtClean="0"/>
              <a:t/>
            </a:r>
            <a:br>
              <a:rPr lang="en-US" altLang="ko-KR" sz="1200" b="1" smtClean="0"/>
            </a:br>
            <a:r>
              <a:rPr lang="en-US" altLang="ko-KR" sz="1200" b="1" smtClean="0"/>
              <a:t/>
            </a:r>
            <a:br>
              <a:rPr lang="en-US" altLang="ko-KR" sz="1200" b="1" smtClean="0"/>
            </a:br>
            <a:r>
              <a:rPr lang="en-US" altLang="ko-KR" sz="1200" smtClean="0"/>
              <a:t>-&gt; RoI (Region of Interest) Pooling </a:t>
            </a:r>
            <a:br>
              <a:rPr lang="en-US" altLang="ko-KR" sz="1200" smtClean="0"/>
            </a:br>
            <a:r>
              <a:rPr lang="en-US" altLang="ko-KR" sz="1200" smtClean="0"/>
              <a:t>  : </a:t>
            </a:r>
            <a:r>
              <a:rPr lang="ko-KR" altLang="en-US" sz="1200" smtClean="0"/>
              <a:t>크기가 </a:t>
            </a:r>
            <a:r>
              <a:rPr lang="ko-KR" altLang="en-US" sz="1200"/>
              <a:t>다른 </a:t>
            </a:r>
            <a:r>
              <a:rPr lang="en-US" altLang="ko-KR" sz="1200"/>
              <a:t>Feature Map</a:t>
            </a:r>
            <a:r>
              <a:rPr lang="ko-KR" altLang="en-US" sz="1200"/>
              <a:t>의 </a:t>
            </a:r>
            <a:r>
              <a:rPr lang="en-US" altLang="ko-KR" sz="1200"/>
              <a:t>Region</a:t>
            </a:r>
            <a:r>
              <a:rPr lang="ko-KR" altLang="en-US" sz="1200" smtClean="0"/>
              <a:t>마다 </a:t>
            </a:r>
            <a:r>
              <a:rPr lang="en-US" altLang="ko-KR" sz="1200" smtClean="0"/>
              <a:t>Stride</a:t>
            </a:r>
            <a:r>
              <a:rPr lang="ko-KR" altLang="en-US" sz="1200"/>
              <a:t>를 다르게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  Max </a:t>
            </a:r>
            <a:r>
              <a:rPr lang="en-US" altLang="ko-KR" sz="1200"/>
              <a:t>Pooling</a:t>
            </a:r>
            <a:r>
              <a:rPr lang="ko-KR" altLang="en-US" sz="1200"/>
              <a:t>을 </a:t>
            </a:r>
            <a:r>
              <a:rPr lang="ko-KR" altLang="en-US" sz="1200" smtClean="0"/>
              <a:t>진행하여 결과값을 </a:t>
            </a:r>
            <a:r>
              <a:rPr lang="ko-KR" altLang="en-US" sz="1200"/>
              <a:t>맞추는 </a:t>
            </a:r>
            <a:r>
              <a:rPr lang="ko-KR" altLang="en-US" sz="1200" smtClean="0"/>
              <a:t>방법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 smtClean="0"/>
              <a:t>-&gt;</a:t>
            </a:r>
            <a:r>
              <a:rPr lang="en-US" altLang="ko-KR" sz="1200"/>
              <a:t>Classification &amp; Bounding Box </a:t>
            </a:r>
            <a:r>
              <a:rPr lang="en-US" altLang="ko-KR" sz="1200" smtClean="0"/>
              <a:t>Regression</a:t>
            </a:r>
            <a:br>
              <a:rPr lang="en-US" altLang="ko-KR" sz="1200" smtClean="0"/>
            </a:br>
            <a:r>
              <a:rPr lang="en-US" altLang="ko-KR" sz="1200" smtClean="0"/>
              <a:t>  : </a:t>
            </a:r>
            <a:r>
              <a:rPr lang="en-US" altLang="ko-KR" sz="1200"/>
              <a:t>Fast R-CNN</a:t>
            </a:r>
            <a:r>
              <a:rPr lang="ko-KR" altLang="en-US" sz="1200"/>
              <a:t>은 </a:t>
            </a:r>
            <a:r>
              <a:rPr lang="en-US" altLang="ko-KR" sz="1200"/>
              <a:t>Softmax</a:t>
            </a:r>
            <a:r>
              <a:rPr lang="ko-KR" altLang="en-US" sz="1200"/>
              <a:t>를 사용하여 </a:t>
            </a:r>
            <a:r>
              <a:rPr lang="en-US" altLang="ko-KR" sz="1200"/>
              <a:t>Classification</a:t>
            </a:r>
            <a:r>
              <a:rPr lang="ko-KR" altLang="en-US" sz="1200"/>
              <a:t>을 </a:t>
            </a:r>
            <a:r>
              <a:rPr lang="ko-KR" altLang="en-US" sz="1200" smtClean="0"/>
              <a:t>진행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-&gt; </a:t>
            </a:r>
            <a:r>
              <a:rPr lang="en-US" altLang="ko-KR" sz="1200" smtClean="0"/>
              <a:t>0) Selective </a:t>
            </a:r>
            <a:r>
              <a:rPr lang="en-US" altLang="ko-KR" sz="1200"/>
              <a:t>Search</a:t>
            </a:r>
            <a:r>
              <a:rPr lang="ko-KR" altLang="en-US" sz="1200"/>
              <a:t>를 진행하여 </a:t>
            </a:r>
            <a:r>
              <a:rPr lang="en-US" altLang="ko-KR" sz="1200"/>
              <a:t>RoI</a:t>
            </a:r>
            <a:r>
              <a:rPr lang="ko-KR" altLang="en-US" sz="1200" smtClean="0"/>
              <a:t>영역 선택 추출</a:t>
            </a:r>
            <a:r>
              <a:rPr lang="en-US" altLang="ko-KR" sz="1200" smtClean="0"/>
              <a:t>.</a:t>
            </a:r>
            <a:br>
              <a:rPr lang="en-US" altLang="ko-KR" sz="1200" smtClean="0"/>
            </a:br>
            <a:r>
              <a:rPr lang="en-US" altLang="ko-KR" sz="1200" smtClean="0"/>
              <a:t>    1)</a:t>
            </a:r>
            <a:r>
              <a:rPr lang="ko-KR" altLang="en-US" sz="1200"/>
              <a:t> </a:t>
            </a:r>
            <a:r>
              <a:rPr lang="en-US" altLang="ko-KR" sz="1200"/>
              <a:t>CNN </a:t>
            </a:r>
            <a:r>
              <a:rPr lang="ko-KR" altLang="en-US" sz="1200"/>
              <a:t>모델에 이미지 전체를 집어넣어 </a:t>
            </a:r>
            <a:r>
              <a:rPr lang="en-US" altLang="ko-KR" sz="1200"/>
              <a:t>Feature Map</a:t>
            </a:r>
            <a:r>
              <a:rPr lang="ko-KR" altLang="en-US" sz="1200" smtClean="0"/>
              <a:t>을 출력</a:t>
            </a:r>
            <a:r>
              <a:rPr lang="en-US" altLang="ko-KR" sz="1200"/>
              <a:t>.</a:t>
            </a:r>
            <a:br>
              <a:rPr lang="en-US" altLang="ko-KR" sz="1200"/>
            </a:br>
            <a:r>
              <a:rPr lang="en-US" altLang="ko-KR" sz="1200"/>
              <a:t>    2) RoI</a:t>
            </a:r>
            <a:r>
              <a:rPr lang="ko-KR" altLang="en-US" sz="1200"/>
              <a:t>영역을 </a:t>
            </a:r>
            <a:r>
              <a:rPr lang="en-US" altLang="ko-KR" sz="1200"/>
              <a:t>Feature Map</a:t>
            </a:r>
            <a:r>
              <a:rPr lang="ko-KR" altLang="en-US" sz="1200"/>
              <a:t>에 적용시킨 </a:t>
            </a:r>
            <a:r>
              <a:rPr lang="ko-KR" altLang="en-US" sz="1200" smtClean="0"/>
              <a:t>후 </a:t>
            </a:r>
            <a:r>
              <a:rPr lang="en-US" altLang="ko-KR" sz="1200" smtClean="0"/>
              <a:t>RoI </a:t>
            </a:r>
            <a:r>
              <a:rPr lang="en-US" altLang="ko-KR" sz="1200"/>
              <a:t>Pooling</a:t>
            </a:r>
            <a:r>
              <a:rPr lang="ko-KR" altLang="en-US" sz="1200"/>
              <a:t>을 진행하여 </a:t>
            </a:r>
            <a:r>
              <a:rPr lang="en-US" altLang="ko-KR" sz="1200"/>
              <a:t>Fixed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    Length </a:t>
            </a:r>
            <a:r>
              <a:rPr lang="en-US" altLang="ko-KR" sz="1200"/>
              <a:t>Feature Vector</a:t>
            </a:r>
            <a:br>
              <a:rPr lang="en-US" altLang="ko-KR" sz="1200"/>
            </a:br>
            <a:r>
              <a:rPr lang="en-US" altLang="ko-KR" sz="1200"/>
              <a:t>    3</a:t>
            </a:r>
            <a:r>
              <a:rPr lang="en-US" altLang="ko-KR" sz="1200" smtClean="0"/>
              <a:t>)  </a:t>
            </a:r>
            <a:r>
              <a:rPr lang="en-US" altLang="ko-KR" sz="1200"/>
              <a:t>Fully-Connected Layer</a:t>
            </a:r>
            <a:r>
              <a:rPr lang="ko-KR" altLang="en-US" sz="1200"/>
              <a:t>를 거쳐 두 자식 </a:t>
            </a:r>
            <a:r>
              <a:rPr lang="en-US" altLang="ko-KR" sz="1200"/>
              <a:t>Layer</a:t>
            </a:r>
            <a:r>
              <a:rPr lang="ko-KR" altLang="en-US" sz="1200"/>
              <a:t>를 </a:t>
            </a:r>
            <a:r>
              <a:rPr lang="ko-KR" altLang="en-US" sz="1200" smtClean="0"/>
              <a:t>통해</a:t>
            </a:r>
            <a:r>
              <a:rPr lang="en-US" altLang="ko-KR" sz="1200"/>
              <a:t>Class Prediction,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     Bounding </a:t>
            </a:r>
            <a:r>
              <a:rPr lang="en-US" altLang="ko-KR" sz="1200"/>
              <a:t>Box Regression</a:t>
            </a:r>
            <a:r>
              <a:rPr lang="ko-KR" altLang="en-US" sz="1200"/>
              <a:t>을 진행</a:t>
            </a:r>
            <a:endParaRPr lang="en-US" altLang="ko-KR" sz="120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ko-KR" altLang="en-US" sz="120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ko-KR" altLang="en-US" sz="120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ko-KR" altLang="en-US" sz="120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120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162" y="1628800"/>
            <a:ext cx="3496816" cy="18427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140" y="3411840"/>
            <a:ext cx="3496816" cy="162443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028384" y="3547781"/>
            <a:ext cx="1077594" cy="1249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(3)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5359" y="4920468"/>
            <a:ext cx="2968377" cy="171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8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schemas.microsoft.com/office/infopath/2007/PartnerControls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11025</TotalTime>
  <Words>317</Words>
  <Application>Microsoft Office PowerPoint</Application>
  <PresentationFormat>화면 슬라이드 쇼(4:3)</PresentationFormat>
  <Paragraphs>99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HY견고딕</vt:lpstr>
      <vt:lpstr>HY헤드라인M</vt:lpstr>
      <vt:lpstr>맑은 고딕</vt:lpstr>
      <vt:lpstr>문체부 제목 돋음체</vt:lpstr>
      <vt:lpstr>바른돋움 3</vt:lpstr>
      <vt:lpstr>-윤고딕330</vt:lpstr>
      <vt:lpstr>-윤고딕340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Microsoft 계정</cp:lastModifiedBy>
  <cp:revision>423</cp:revision>
  <cp:lastPrinted>2019-09-16T00:28:29Z</cp:lastPrinted>
  <dcterms:created xsi:type="dcterms:W3CDTF">2017-03-29T07:13:25Z</dcterms:created>
  <dcterms:modified xsi:type="dcterms:W3CDTF">2022-04-27T03:10:45Z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