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자세한 정보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280" autoAdjust="0"/>
  </p:normalViewPr>
  <p:slideViewPr>
    <p:cSldViewPr snapToGrid="0">
      <p:cViewPr varScale="1">
        <p:scale>
          <a:sx n="65" d="100"/>
          <a:sy n="65" d="100"/>
        </p:scale>
        <p:origin x="78" y="3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2021-04-26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2021-04-26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69878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9771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425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88561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29304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7083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700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57531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2021-04-26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model_selection.validation_curv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ko-kr/article/office-2013-%eb%b9%a0%eb%a5%b8-%ec%8b%9c%ec%9e%91-%ea%b0%80%ec%9d%b4%eb%93%9c-4a8aa04a-f7f3-4a4d-823c-3dbc4b8672a1?ui=ko-KR&amp;rs=ko-KR&amp;ad=K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model_selection.validation_curv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model_selection.validation_curv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model_selection.validation_curv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model_selection.validation_curv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/>
              <a:t>단일 하이퍼 매개변수 최적화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en-US" altLang="ko-KR" noProof="1" smtClean="0"/>
              <a:t>- validation_curve </a:t>
            </a:r>
            <a:r>
              <a:rPr lang="ko-KR" altLang="en-US" noProof="1" smtClean="0"/>
              <a:t>함수 이용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68931" y="5169603"/>
            <a:ext cx="3084869" cy="1137793"/>
          </a:xfrm>
        </p:spPr>
        <p:txBody>
          <a:bodyPr rtlCol="0">
            <a:normAutofit fontScale="92500" lnSpcReduction="20000"/>
          </a:bodyPr>
          <a:lstStyle/>
          <a:p>
            <a:r>
              <a:rPr lang="ko-KR" altLang="en-US" noProof="1" smtClean="0">
                <a:solidFill>
                  <a:schemeClr val="tx1"/>
                </a:solidFill>
              </a:rPr>
              <a:t>학번 </a:t>
            </a:r>
            <a:r>
              <a:rPr lang="en-US" altLang="ko-KR" noProof="1">
                <a:solidFill>
                  <a:schemeClr val="tx1"/>
                </a:solidFill>
              </a:rPr>
              <a:t>: </a:t>
            </a:r>
            <a:r>
              <a:rPr lang="en-US" altLang="ko-KR" noProof="1" smtClean="0">
                <a:solidFill>
                  <a:schemeClr val="tx1"/>
                </a:solidFill>
              </a:rPr>
              <a:t>2021254016</a:t>
            </a:r>
            <a:br>
              <a:rPr lang="en-US" altLang="ko-KR" noProof="1" smtClean="0">
                <a:solidFill>
                  <a:schemeClr val="tx1"/>
                </a:solidFill>
              </a:rPr>
            </a:br>
            <a:r>
              <a:rPr lang="ko-KR" altLang="en-US" noProof="1" smtClean="0">
                <a:solidFill>
                  <a:schemeClr val="tx1"/>
                </a:solidFill>
              </a:rPr>
              <a:t>이름 </a:t>
            </a:r>
            <a:r>
              <a:rPr lang="en-US" altLang="ko-KR" noProof="1" smtClean="0">
                <a:solidFill>
                  <a:schemeClr val="tx1"/>
                </a:solidFill>
              </a:rPr>
              <a:t>: </a:t>
            </a:r>
            <a:r>
              <a:rPr lang="ko-KR" altLang="en-US" noProof="1" smtClean="0">
                <a:solidFill>
                  <a:schemeClr val="tx1"/>
                </a:solidFill>
              </a:rPr>
              <a:t>김상순</a:t>
            </a:r>
            <a:endParaRPr lang="ko-KR" alt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9. </a:t>
            </a:r>
            <a:r>
              <a:rPr lang="ko-KR" altLang="en-US" noProof="1" smtClean="0">
                <a:ea typeface="맑은 고딕" panose="020B0503020000020004" pitchFamily="50" charset="-127"/>
              </a:rPr>
              <a:t>예제 </a:t>
            </a:r>
            <a:r>
              <a:rPr lang="en-US" altLang="ko-KR" noProof="1" smtClean="0">
                <a:ea typeface="맑은 고딕" panose="020B0503020000020004" pitchFamily="50" charset="-127"/>
              </a:rPr>
              <a:t>5-1 </a:t>
            </a:r>
            <a:r>
              <a:rPr lang="ko-KR" altLang="en-US" noProof="1" smtClean="0">
                <a:ea typeface="맑은 고딕" panose="020B0503020000020004" pitchFamily="50" charset="-127"/>
              </a:rPr>
              <a:t>텐서플로 버전 출력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71BC"/>
                </a:solidFill>
                <a:effectLst/>
                <a:latin typeface="Arial Unicode MS" panose="020B0604020202020204" pitchFamily="50" charset="-127"/>
                <a:ea typeface="menlo"/>
                <a:hlinkClick r:id="rId3"/>
              </a:rPr>
              <a:t>validation_curve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88" y="1361852"/>
            <a:ext cx="9321657" cy="3182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581" y="4544013"/>
            <a:ext cx="8857070" cy="21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7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PowerPoint 2013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28267" y="2292876"/>
            <a:ext cx="5859506" cy="2405949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400" noProof="1">
                <a:ea typeface="맑은 고딕" panose="020B0503020000020004" pitchFamily="50" charset="-127"/>
              </a:rPr>
              <a:t>직관적으로 아름다운 프레젠테이션을 디자인하고</a:t>
            </a:r>
            <a:r>
              <a:rPr lang="en-US" altLang="ko-KR" sz="2400" noProof="1">
                <a:ea typeface="맑은 고딕" panose="020B0503020000020004" pitchFamily="50" charset="-127"/>
              </a:rPr>
              <a:t>, </a:t>
            </a:r>
            <a:r>
              <a:rPr lang="ko-KR" altLang="en-US" sz="2400" noProof="1">
                <a:ea typeface="맑은 고딕" panose="020B0503020000020004" pitchFamily="50" charset="-127"/>
              </a:rPr>
              <a:t>다른 사람들과 쉽게 공유하고 협력하며 고급 프레젠테이션 도구로 전문적인 성능을 제공합니다</a:t>
            </a:r>
            <a:r>
              <a:rPr lang="en-US" altLang="ko-KR" sz="2400" noProof="1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자유형(F) 7">
            <a:hlinkClick r:id="rId3" tooltip="자세한 정보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2">
            <a:hlinkClick r:id="rId3" tooltip="자세한 정보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n-US" altLang="ko-KR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 </a:t>
            </a:r>
            <a:r>
              <a:rPr lang="ko-KR" altLang="en-US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 센터에서 더 자세히 알아보세요</a:t>
            </a:r>
            <a:r>
              <a:rPr lang="en-US" altLang="ko-KR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8873656" y="6477369"/>
            <a:ext cx="2556345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rtl="0"/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쇼 모드에서 화살표 선택</a:t>
            </a:r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endParaRPr lang="ko-KR" altLang="en-US" sz="1200" noProof="1">
              <a:solidFill>
                <a:srgbClr val="D24726">
                  <a:alpha val="3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사이킷런</a:t>
            </a:r>
            <a:r>
              <a:rPr lang="ko-KR" altLang="en-US" b="1" dirty="0" smtClean="0"/>
              <a:t> 이란</a:t>
            </a:r>
            <a:r>
              <a:rPr lang="en-US" altLang="ko-KR" b="1" dirty="0" smtClean="0"/>
              <a:t>?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647" y="1435395"/>
            <a:ext cx="106201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사이킷런</a:t>
            </a:r>
            <a:r>
              <a:rPr lang="ko-KR" altLang="en-US" b="1" dirty="0" smtClean="0"/>
              <a:t> 이란</a:t>
            </a:r>
            <a:r>
              <a:rPr lang="en-US" altLang="ko-KR" b="1" dirty="0" smtClean="0"/>
              <a:t>??</a:t>
            </a:r>
            <a:br>
              <a:rPr lang="en-US" altLang="ko-KR" b="1" dirty="0" smtClean="0"/>
            </a:br>
            <a:r>
              <a:rPr lang="en-US" altLang="ko-KR" b="1" dirty="0" smtClean="0"/>
              <a:t>- </a:t>
            </a:r>
            <a:r>
              <a:rPr lang="ko-KR" altLang="en-US" b="1" dirty="0" err="1" smtClean="0"/>
              <a:t>머신러닝</a:t>
            </a:r>
            <a:r>
              <a:rPr lang="ko-KR" altLang="en-US" b="1" dirty="0" smtClean="0"/>
              <a:t> 관련한 기술들을 통일되고 쉬운 인터페이스로 사용할 수 있게 해주는 라이브러리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사이킷런</a:t>
            </a:r>
            <a:r>
              <a:rPr lang="ko-KR" altLang="en-US" b="1" dirty="0" smtClean="0"/>
              <a:t> 라이브러리 모듈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 </a:t>
            </a:r>
            <a:r>
              <a:rPr lang="ko-KR" altLang="en-US" b="1" dirty="0" smtClean="0"/>
              <a:t>지도학습 모듈 </a:t>
            </a:r>
            <a:r>
              <a:rPr lang="en-US" altLang="ko-KR" b="1" dirty="0" smtClean="0"/>
              <a:t>: Naive Bayes, Decision Trees, Support Vector Machine, etc</a:t>
            </a:r>
            <a:r>
              <a:rPr lang="en-US" altLang="ko-KR" b="1" dirty="0" smtClean="0"/>
              <a:t>...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 </a:t>
            </a:r>
            <a:r>
              <a:rPr lang="ko-KR" altLang="en-US" b="1" dirty="0" err="1" smtClean="0"/>
              <a:t>비지도학습</a:t>
            </a:r>
            <a:r>
              <a:rPr lang="ko-KR" altLang="en-US" b="1" dirty="0" smtClean="0"/>
              <a:t> 모듈 </a:t>
            </a:r>
            <a:r>
              <a:rPr lang="en-US" altLang="ko-KR" b="1" dirty="0" smtClean="0"/>
              <a:t>: Clustering, Gaussian mixture models, etc...</a:t>
            </a:r>
            <a:br>
              <a:rPr lang="en-US" altLang="ko-KR" b="1" dirty="0" smtClean="0"/>
            </a:br>
            <a:r>
              <a:rPr lang="en-US" altLang="ko-KR" b="1" dirty="0" smtClean="0"/>
              <a:t>- </a:t>
            </a:r>
            <a:r>
              <a:rPr lang="ko-KR" altLang="en-US" b="1" dirty="0" smtClean="0"/>
              <a:t>모델 선택 및 평가를 위한 모듈 </a:t>
            </a:r>
            <a:r>
              <a:rPr lang="en-US" altLang="ko-KR" b="1" dirty="0" smtClean="0"/>
              <a:t>: Cross validation, Model evaluation, model save and load </a:t>
            </a:r>
            <a:r>
              <a:rPr lang="en-US" altLang="ko-KR" b="1" dirty="0" err="1" smtClean="0"/>
              <a:t>func</a:t>
            </a:r>
            <a:r>
              <a:rPr lang="en-US" altLang="ko-KR" b="1" dirty="0" smtClean="0"/>
              <a:t>, etc...</a:t>
            </a:r>
            <a:br>
              <a:rPr lang="en-US" altLang="ko-KR" b="1" dirty="0" smtClean="0"/>
            </a:br>
            <a:r>
              <a:rPr lang="en-US" altLang="ko-KR" b="1" dirty="0" smtClean="0"/>
              <a:t>- </a:t>
            </a:r>
            <a:r>
              <a:rPr lang="ko-KR" altLang="en-US" b="1" dirty="0"/>
              <a:t>데이터 변환 및 데이터를 불러오기 위한 모듈 </a:t>
            </a:r>
            <a:r>
              <a:rPr lang="en-US" altLang="ko-KR" b="1" dirty="0"/>
              <a:t>: pipeline, feature extraction, preprocessing data</a:t>
            </a:r>
            <a:r>
              <a:rPr lang="en-US" altLang="ko-KR" b="1" dirty="0" smtClean="0"/>
              <a:t>,</a:t>
            </a:r>
            <a:r>
              <a:rPr lang="en-US" altLang="ko-KR" b="1" dirty="0"/>
              <a:t> dimensionality reduction, etc</a:t>
            </a:r>
            <a:r>
              <a:rPr lang="en-US" altLang="ko-KR" b="1" dirty="0" smtClean="0"/>
              <a:t>...</a:t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/>
              <a:t>계산 성능 향상을 위한 모듈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사이킷런</a:t>
            </a:r>
            <a:r>
              <a:rPr lang="ko-KR" altLang="en-US" b="1" dirty="0" smtClean="0"/>
              <a:t> 모델 구축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9" y="1563330"/>
            <a:ext cx="7215585" cy="47082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91646" y="3094074"/>
            <a:ext cx="460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그림의 화살표를 따라가며 조건에 따라서 의사결정 진행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3. </a:t>
            </a:r>
            <a:r>
              <a:rPr lang="ko-KR" altLang="en-US" noProof="1" smtClean="0">
                <a:ea typeface="맑은 고딕" panose="020B0503020000020004" pitchFamily="50" charset="-127"/>
              </a:rPr>
              <a:t>예제 </a:t>
            </a:r>
            <a:r>
              <a:rPr lang="en-US" altLang="ko-KR" noProof="1" smtClean="0">
                <a:ea typeface="맑은 고딕" panose="020B0503020000020004" pitchFamily="50" charset="-127"/>
              </a:rPr>
              <a:t>4-5 </a:t>
            </a:r>
            <a:br>
              <a:rPr lang="en-US" altLang="ko-KR" noProof="1" smtClean="0">
                <a:ea typeface="맑은 고딕" panose="020B0503020000020004" pitchFamily="50" charset="-127"/>
              </a:rPr>
            </a:br>
            <a:r>
              <a:rPr lang="en-US" altLang="ko-KR" noProof="1" smtClean="0">
                <a:ea typeface="맑은 고딕" panose="020B0503020000020004" pitchFamily="50" charset="-127"/>
              </a:rPr>
              <a:t>validation_curve </a:t>
            </a:r>
            <a:r>
              <a:rPr lang="ko-KR" altLang="en-US" noProof="1" smtClean="0">
                <a:ea typeface="맑은 고딕" panose="020B0503020000020004" pitchFamily="50" charset="-127"/>
              </a:rPr>
              <a:t>함수로 최적의 은닉 노드 개수 찾기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42" y="1430966"/>
            <a:ext cx="9886950" cy="3124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42" y="5194890"/>
            <a:ext cx="9534430" cy="7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4. MLP(</a:t>
            </a:r>
            <a:r>
              <a:rPr lang="en-US" altLang="ko-KR" noProof="1" smtClean="0">
                <a:ea typeface="맑은 고딕" panose="020B0503020000020004" pitchFamily="50" charset="-127"/>
              </a:rPr>
              <a:t>Multi Layer Perceptron)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302" y="1435395"/>
            <a:ext cx="10928499" cy="522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 err="1"/>
              <a:t>sklearn.neural_network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모듈 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분류 작업 </a:t>
            </a:r>
            <a:r>
              <a:rPr lang="en-US" altLang="ko-KR" sz="1400" b="1" dirty="0" smtClean="0"/>
              <a:t>: </a:t>
            </a:r>
            <a:r>
              <a:rPr lang="en-US" altLang="ko-KR" sz="1400" b="1" dirty="0" err="1" smtClean="0"/>
              <a:t>MLPClassifier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-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회귀 작업 </a:t>
            </a:r>
            <a:r>
              <a:rPr lang="en-US" altLang="ko-KR" sz="1400" b="1" dirty="0" smtClean="0"/>
              <a:t>: </a:t>
            </a:r>
            <a:r>
              <a:rPr lang="en-US" altLang="ko-KR" sz="1400" b="1" dirty="0" err="1" smtClean="0"/>
              <a:t>MLPRegressor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 smtClean="0"/>
              <a:t>#</a:t>
            </a:r>
            <a:r>
              <a:rPr lang="ko-KR" altLang="en-US" sz="1400" b="1" dirty="0" smtClean="0"/>
              <a:t>초기 모델링</a:t>
            </a:r>
            <a:r>
              <a:rPr lang="en-US" altLang="ko-KR" sz="1400" b="1" dirty="0" smtClean="0"/>
              <a:t>.</a:t>
            </a:r>
            <a:br>
              <a:rPr lang="en-US" altLang="ko-KR" sz="1400" b="1" dirty="0" smtClean="0"/>
            </a:br>
            <a:r>
              <a:rPr lang="en-US" altLang="ko-KR" sz="1400" b="1" dirty="0" err="1" smtClean="0"/>
              <a:t>mlp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MLPClassifier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learning_rate_init</a:t>
            </a:r>
            <a:r>
              <a:rPr lang="en-US" altLang="ko-KR" sz="1400" b="1" dirty="0" smtClean="0"/>
              <a:t>=0.001,batch_size=32,max_iter=300,solver='</a:t>
            </a:r>
            <a:r>
              <a:rPr lang="en-US" altLang="ko-KR" sz="1400" b="1" dirty="0" err="1" smtClean="0"/>
              <a:t>sgd</a:t>
            </a:r>
            <a:r>
              <a:rPr lang="en-US" altLang="ko-KR" sz="1400" b="1" dirty="0"/>
              <a:t>')</a:t>
            </a:r>
            <a:br>
              <a:rPr lang="en-US" altLang="ko-KR" sz="1400" b="1" dirty="0"/>
            </a:br>
            <a:r>
              <a:rPr lang="en-US" altLang="ko-KR" sz="1400" b="1" dirty="0"/>
              <a:t>#</a:t>
            </a:r>
            <a:r>
              <a:rPr lang="ko-KR" altLang="en-US" sz="1400" b="1" dirty="0"/>
              <a:t>최적의 은닉 </a:t>
            </a:r>
            <a:r>
              <a:rPr lang="ko-KR" altLang="en-US" sz="1400" b="1" dirty="0" err="1"/>
              <a:t>노드</a:t>
            </a:r>
            <a:r>
              <a:rPr lang="ko-KR" altLang="en-US" sz="1400" b="1" dirty="0"/>
              <a:t> 개수로 모델링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err="1"/>
              <a:t>mlp_test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MLPClassifier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hidden_layer_sizes</a:t>
            </a:r>
            <a:r>
              <a:rPr lang="en-US" altLang="ko-KR" sz="1400" b="1" dirty="0"/>
              <a:t>=(</a:t>
            </a:r>
            <a:r>
              <a:rPr lang="en-US" altLang="ko-KR" sz="1400" b="1" dirty="0" err="1"/>
              <a:t>best_number_nodes</a:t>
            </a:r>
            <a:r>
              <a:rPr lang="en-US" altLang="ko-KR" sz="1400" b="1" dirty="0"/>
              <a:t>),</a:t>
            </a:r>
            <a:r>
              <a:rPr lang="en-US" altLang="ko-KR" sz="1400" b="1" dirty="0" err="1"/>
              <a:t>learning_rate_init</a:t>
            </a:r>
            <a:r>
              <a:rPr lang="en-US" altLang="ko-KR" sz="1400" b="1" dirty="0"/>
              <a:t>=0.001,batch_size=32,max_iter=300,solver='</a:t>
            </a:r>
            <a:r>
              <a:rPr lang="en-US" altLang="ko-KR" sz="1400" b="1" dirty="0" err="1"/>
              <a:t>sgd</a:t>
            </a:r>
            <a:r>
              <a:rPr lang="en-US" altLang="ko-KR" sz="1400" b="1" dirty="0" smtClean="0"/>
              <a:t>')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learning_rate_init</a:t>
            </a:r>
            <a:r>
              <a:rPr lang="en-US" altLang="ko-KR" sz="1400" b="1" dirty="0" smtClean="0"/>
              <a:t> : </a:t>
            </a:r>
            <a:r>
              <a:rPr lang="ko-KR" altLang="en-US" sz="1400" b="1" dirty="0" err="1" smtClean="0"/>
              <a:t>학습률</a:t>
            </a:r>
            <a:r>
              <a:rPr lang="ko-KR" altLang="en-US" sz="1400" b="1" dirty="0" smtClean="0"/>
              <a:t> 초기값</a:t>
            </a:r>
            <a:r>
              <a:rPr lang="en-US" altLang="ko-KR" sz="1400" b="1" dirty="0" smtClean="0"/>
              <a:t>.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batch_size</a:t>
            </a:r>
            <a:r>
              <a:rPr lang="en-US" altLang="ko-KR" sz="1400" b="1" dirty="0" smtClean="0"/>
              <a:t> : </a:t>
            </a:r>
            <a:r>
              <a:rPr lang="ko-KR" altLang="en-US" sz="1400" b="1" dirty="0" smtClean="0"/>
              <a:t>배치 </a:t>
            </a:r>
            <a:r>
              <a:rPr lang="ko-KR" altLang="en-US" sz="1400" b="1" dirty="0" smtClean="0"/>
              <a:t>사이즈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배치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모델의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가중치를 한번 업데이트 시킬 때 사용 되는 샘플들의 묶음</a:t>
            </a:r>
            <a:r>
              <a:rPr lang="en-US" altLang="ko-KR" sz="1400" b="1" dirty="0" smtClean="0"/>
              <a:t>)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max_iter</a:t>
            </a:r>
            <a:r>
              <a:rPr lang="en-US" altLang="ko-KR" sz="1400" b="1" dirty="0" smtClean="0"/>
              <a:t> : </a:t>
            </a:r>
            <a:r>
              <a:rPr lang="ko-KR" altLang="en-US" sz="1400" b="1" dirty="0" err="1" smtClean="0"/>
              <a:t>에포크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횟수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에포크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학습의 횟수</a:t>
            </a:r>
            <a:r>
              <a:rPr lang="en-US" altLang="ko-KR" sz="1400" b="1" dirty="0" smtClean="0"/>
              <a:t>)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- solver : </a:t>
            </a:r>
            <a:r>
              <a:rPr lang="ko-KR" altLang="en-US" sz="1400" b="1" dirty="0" smtClean="0"/>
              <a:t>경사 </a:t>
            </a:r>
            <a:r>
              <a:rPr lang="ko-KR" altLang="en-US" sz="1400" b="1" dirty="0" err="1" smtClean="0"/>
              <a:t>하강법</a:t>
            </a:r>
            <a:r>
              <a:rPr lang="ko-KR" altLang="en-US" sz="1400" b="1" dirty="0" smtClean="0"/>
              <a:t> 알고리즘의 종류를 지정하는 매개변수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hidden_layer_sizes</a:t>
            </a:r>
            <a:r>
              <a:rPr lang="en-US" altLang="ko-KR" sz="1400" b="1" dirty="0" smtClean="0"/>
              <a:t> : </a:t>
            </a:r>
            <a:r>
              <a:rPr lang="ko-KR" altLang="en-US" sz="1400" b="1" dirty="0" err="1" smtClean="0"/>
              <a:t>은닉층</a:t>
            </a:r>
            <a:r>
              <a:rPr lang="ko-KR" altLang="en-US" sz="1400" b="1" dirty="0" smtClean="0"/>
              <a:t> 크기 정의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- activation : </a:t>
            </a:r>
            <a:r>
              <a:rPr lang="ko-KR" altLang="en-US" sz="1400" b="1" dirty="0" smtClean="0"/>
              <a:t>활성화 함수 지정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alpha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규제를 적용하기 위한 매개변수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74149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5. </a:t>
            </a:r>
            <a:r>
              <a:rPr lang="ko-KR" altLang="en-US" noProof="1" smtClean="0">
                <a:ea typeface="맑은 고딕" panose="020B0503020000020004" pitchFamily="50" charset="-127"/>
              </a:rPr>
              <a:t>모형 최적화 </a:t>
            </a:r>
            <a:r>
              <a:rPr lang="ko-KR" altLang="en-US" noProof="1" smtClean="0">
                <a:ea typeface="맑은 고딕" panose="020B0503020000020004" pitchFamily="50" charset="-127"/>
              </a:rPr>
              <a:t>도구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71BC"/>
                </a:solidFill>
                <a:effectLst/>
                <a:latin typeface="Arial Unicode MS" panose="020B0604020202020204" pitchFamily="50" charset="-127"/>
                <a:ea typeface="menlo"/>
                <a:hlinkClick r:id="rId3"/>
              </a:rPr>
              <a:t>validation_curve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084" y="1329069"/>
            <a:ext cx="10994065" cy="489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 err="1" smtClean="0"/>
              <a:t>validation_curve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- </a:t>
            </a:r>
            <a:r>
              <a:rPr lang="ko-KR" altLang="en-US" sz="1500" b="1" dirty="0"/>
              <a:t>단일 </a:t>
            </a:r>
            <a:r>
              <a:rPr lang="ko-KR" altLang="en-US" sz="1500" b="1" dirty="0" err="1"/>
              <a:t>하이퍼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파라미터</a:t>
            </a:r>
            <a:r>
              <a:rPr lang="ko-KR" altLang="en-US" sz="1500" b="1" dirty="0"/>
              <a:t> </a:t>
            </a:r>
            <a:r>
              <a:rPr lang="ko-KR" altLang="en-US" sz="1500" b="1" dirty="0" smtClean="0"/>
              <a:t>최적화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- </a:t>
            </a:r>
            <a:r>
              <a:rPr lang="ko-KR" altLang="en-US" sz="1500" b="1" dirty="0"/>
              <a:t>최적화할 </a:t>
            </a:r>
            <a:r>
              <a:rPr lang="ko-KR" altLang="en-US" sz="1500" b="1" dirty="0" err="1"/>
              <a:t>파라미터</a:t>
            </a:r>
            <a:r>
              <a:rPr lang="ko-KR" altLang="en-US" sz="1500" b="1" dirty="0"/>
              <a:t> 이름과 범위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그리고 성능 기준을 </a:t>
            </a:r>
            <a:r>
              <a:rPr lang="en-US" altLang="ko-KR" sz="1500" b="1" dirty="0" err="1"/>
              <a:t>param_name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param_range</a:t>
            </a:r>
            <a:r>
              <a:rPr lang="en-US" altLang="ko-KR" sz="1500" b="1" dirty="0"/>
              <a:t>, scoring </a:t>
            </a:r>
            <a:r>
              <a:rPr lang="ko-KR" altLang="en-US" sz="1500" b="1" dirty="0"/>
              <a:t>인수로 받아 </a:t>
            </a:r>
            <a:r>
              <a:rPr lang="ko-KR" altLang="en-US" sz="1500" b="1" dirty="0" err="1"/>
              <a:t>파라미터</a:t>
            </a:r>
            <a:r>
              <a:rPr lang="ko-KR" altLang="en-US" sz="1500" b="1" dirty="0"/>
              <a:t> 범위의 모든 경우에 대해 성능 기준을 </a:t>
            </a:r>
            <a:r>
              <a:rPr lang="ko-KR" altLang="en-US" sz="1500" b="1" dirty="0" smtClean="0"/>
              <a:t>계산</a:t>
            </a:r>
            <a:endParaRPr lang="en-US" altLang="ko-KR" sz="15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 err="1" smtClean="0"/>
              <a:t>GridSearchCV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- </a:t>
            </a:r>
            <a:r>
              <a:rPr lang="ko-KR" altLang="en-US" sz="1500" b="1" dirty="0"/>
              <a:t> 모형 </a:t>
            </a:r>
            <a:r>
              <a:rPr lang="ko-KR" altLang="en-US" sz="1500" b="1" dirty="0" err="1"/>
              <a:t>래퍼</a:t>
            </a:r>
            <a:r>
              <a:rPr lang="en-US" altLang="ko-KR" sz="1500" b="1" dirty="0"/>
              <a:t>(Wrapper) </a:t>
            </a:r>
            <a:r>
              <a:rPr lang="ko-KR" altLang="en-US" sz="1500" b="1" dirty="0"/>
              <a:t>성격의 </a:t>
            </a:r>
            <a:r>
              <a:rPr lang="ko-KR" altLang="en-US" sz="1500" b="1" dirty="0" smtClean="0"/>
              <a:t>클래스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- </a:t>
            </a:r>
            <a:r>
              <a:rPr lang="ko-KR" altLang="en-US" sz="1500" b="1" dirty="0"/>
              <a:t>클래스 객체에 </a:t>
            </a:r>
            <a:r>
              <a:rPr lang="en-US" altLang="ko-KR" sz="1500" b="1" dirty="0"/>
              <a:t>fit </a:t>
            </a:r>
            <a:r>
              <a:rPr lang="ko-KR" altLang="en-US" sz="1500" b="1" dirty="0" err="1"/>
              <a:t>메서드를</a:t>
            </a:r>
            <a:r>
              <a:rPr lang="ko-KR" altLang="en-US" sz="1500" b="1" dirty="0"/>
              <a:t> 호출하면 </a:t>
            </a:r>
            <a:r>
              <a:rPr lang="en-US" altLang="ko-KR" sz="1500" b="1" dirty="0"/>
              <a:t>grid search</a:t>
            </a:r>
            <a:r>
              <a:rPr lang="ko-KR" altLang="en-US" sz="1500" b="1" dirty="0"/>
              <a:t>를 사용하여 자동으로 복수개의 내부 모형을 생성하고 이를 모두 실행시켜서 최적 </a:t>
            </a:r>
            <a:r>
              <a:rPr lang="ko-KR" altLang="en-US" sz="1500" b="1" dirty="0" err="1" smtClean="0"/>
              <a:t>파라미터</a:t>
            </a:r>
            <a:r>
              <a:rPr lang="ko-KR" altLang="en-US" sz="1500" b="1" dirty="0" smtClean="0"/>
              <a:t> 탐색</a:t>
            </a:r>
            <a:r>
              <a:rPr lang="en-US" altLang="ko-KR" sz="1500" b="1" dirty="0" smtClean="0"/>
              <a:t>.</a:t>
            </a:r>
            <a:br>
              <a:rPr lang="en-US" altLang="ko-KR" sz="1500" b="1" dirty="0" smtClean="0"/>
            </a:br>
            <a:r>
              <a:rPr lang="en-US" altLang="ko-KR" sz="1500" b="1" dirty="0" smtClean="0"/>
              <a:t>- </a:t>
            </a:r>
            <a:r>
              <a:rPr lang="ko-KR" altLang="en-US" sz="1500" b="1" dirty="0" smtClean="0"/>
              <a:t>생성된 </a:t>
            </a:r>
            <a:r>
              <a:rPr lang="ko-KR" altLang="en-US" sz="1500" b="1" dirty="0"/>
              <a:t>복수개와 내부 모형과 실행 결과는 다음 속성에 저장</a:t>
            </a:r>
            <a:endParaRPr lang="en-US" altLang="ko-KR" sz="15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 err="1" smtClean="0"/>
              <a:t>ParameterGrid</a:t>
            </a:r>
            <a:r>
              <a:rPr lang="en-US" altLang="ko-KR" sz="1500" b="1" dirty="0"/>
              <a:t/>
            </a:r>
            <a:br>
              <a:rPr lang="en-US" altLang="ko-KR" sz="1500" b="1" dirty="0"/>
            </a:br>
            <a:r>
              <a:rPr lang="en-US" altLang="ko-KR" sz="1500" b="1" dirty="0"/>
              <a:t>- </a:t>
            </a:r>
            <a:r>
              <a:rPr lang="en-US" altLang="ko-KR" sz="1500" b="1" dirty="0" err="1"/>
              <a:t>GridSearchCV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이외의 방법으로 </a:t>
            </a:r>
            <a:r>
              <a:rPr lang="ko-KR" altLang="en-US" sz="1500" b="1" dirty="0" err="1"/>
              <a:t>그리드</a:t>
            </a:r>
            <a:r>
              <a:rPr lang="ko-KR" altLang="en-US" sz="1500" b="1" dirty="0"/>
              <a:t> 탐색을 </a:t>
            </a:r>
            <a:r>
              <a:rPr lang="ko-KR" altLang="en-US" sz="1500" b="1" dirty="0" err="1"/>
              <a:t>해야하는</a:t>
            </a:r>
            <a:r>
              <a:rPr lang="ko-KR" altLang="en-US" sz="1500" b="1" dirty="0"/>
              <a:t> </a:t>
            </a:r>
            <a:r>
              <a:rPr lang="ko-KR" altLang="en-US" sz="1500" b="1" dirty="0" smtClean="0"/>
              <a:t>경우 사용</a:t>
            </a:r>
            <a:r>
              <a:rPr lang="en-US" altLang="ko-KR" sz="1500" b="1" dirty="0" smtClean="0"/>
              <a:t>.</a:t>
            </a:r>
            <a:br>
              <a:rPr lang="en-US" altLang="ko-KR" sz="1500" b="1" dirty="0" smtClean="0"/>
            </a:br>
            <a:r>
              <a:rPr lang="en-US" altLang="ko-KR" sz="1500" b="1" dirty="0" smtClean="0"/>
              <a:t>- </a:t>
            </a:r>
            <a:r>
              <a:rPr lang="ko-KR" altLang="en-US" sz="1500" b="1" dirty="0" err="1"/>
              <a:t>파라미터를</a:t>
            </a:r>
            <a:r>
              <a:rPr lang="ko-KR" altLang="en-US" sz="1500" b="1" dirty="0"/>
              <a:t> 조합하여 탐색 </a:t>
            </a:r>
            <a:r>
              <a:rPr lang="ko-KR" altLang="en-US" sz="1500" b="1" dirty="0" err="1"/>
              <a:t>그리드를</a:t>
            </a:r>
            <a:r>
              <a:rPr lang="ko-KR" altLang="en-US" sz="1500" b="1" dirty="0"/>
              <a:t> 생성해 주는 </a:t>
            </a:r>
            <a:r>
              <a:rPr lang="ko-KR" altLang="en-US" sz="1500" b="1" dirty="0" smtClean="0"/>
              <a:t>명령어</a:t>
            </a:r>
            <a:r>
              <a:rPr lang="en-US" altLang="ko-KR" sz="1500" b="1" dirty="0" smtClean="0"/>
              <a:t>.</a:t>
            </a:r>
            <a:br>
              <a:rPr lang="en-US" altLang="ko-KR" sz="1500" b="1" dirty="0" smtClean="0"/>
            </a:br>
            <a:r>
              <a:rPr lang="en-US" altLang="ko-KR" sz="1500" b="1" dirty="0" smtClean="0"/>
              <a:t>- </a:t>
            </a:r>
            <a:r>
              <a:rPr lang="ko-KR" altLang="en-US" sz="1500" b="1" dirty="0"/>
              <a:t>탐색을 위한 </a:t>
            </a:r>
            <a:r>
              <a:rPr lang="en-US" altLang="ko-KR" sz="1500" b="1" dirty="0" smtClean="0"/>
              <a:t>iterator(</a:t>
            </a:r>
            <a:r>
              <a:rPr lang="ko-KR" altLang="en-US" sz="1500" b="1" dirty="0"/>
              <a:t>컬렉션에 저장된 요소를 읽어오는 </a:t>
            </a:r>
            <a:r>
              <a:rPr lang="ko-KR" altLang="en-US" sz="1500" b="1" dirty="0" smtClean="0"/>
              <a:t>방법</a:t>
            </a:r>
            <a:r>
              <a:rPr lang="en-US" altLang="ko-KR" sz="1500" b="1" dirty="0" smtClean="0"/>
              <a:t>) </a:t>
            </a:r>
            <a:r>
              <a:rPr lang="ko-KR" altLang="en-US" sz="1500" b="1" dirty="0" smtClean="0"/>
              <a:t>역할</a:t>
            </a:r>
            <a:endParaRPr lang="en-US" altLang="ko-KR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05201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6. </a:t>
            </a:r>
            <a:r>
              <a:rPr lang="ko-KR" altLang="en-US" noProof="1" smtClean="0">
                <a:ea typeface="맑은 고딕" panose="020B0503020000020004" pitchFamily="50" charset="-127"/>
              </a:rPr>
              <a:t>성능 그래프 그리기</a:t>
            </a:r>
            <a:r>
              <a:rPr lang="en-US" altLang="ko-KR" noProof="1" smtClean="0">
                <a:ea typeface="맑은 고딕" panose="020B0503020000020004" pitchFamily="50" charset="-127"/>
              </a:rPr>
              <a:t>.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71BC"/>
                </a:solidFill>
                <a:effectLst/>
                <a:latin typeface="Arial Unicode MS" panose="020B0604020202020204" pitchFamily="50" charset="-127"/>
                <a:ea typeface="menlo"/>
                <a:hlinkClick r:id="rId3"/>
              </a:rPr>
              <a:t>validation_curve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344" y="1599092"/>
            <a:ext cx="5324475" cy="4552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25" y="2227742"/>
            <a:ext cx="5991225" cy="3295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525" y="6288494"/>
            <a:ext cx="4428337" cy="3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5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7. </a:t>
            </a:r>
            <a:r>
              <a:rPr lang="ko-KR" altLang="en-US" noProof="1" smtClean="0">
                <a:ea typeface="맑은 고딕" panose="020B0503020000020004" pitchFamily="50" charset="-127"/>
              </a:rPr>
              <a:t>장확률 계산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71BC"/>
                </a:solidFill>
                <a:effectLst/>
                <a:latin typeface="Arial Unicode MS" panose="020B0604020202020204" pitchFamily="50" charset="-127"/>
                <a:ea typeface="menlo"/>
                <a:hlinkClick r:id="rId3"/>
              </a:rPr>
              <a:t>validation_curve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8400"/>
            <a:ext cx="8648700" cy="3219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052" y="2204879"/>
            <a:ext cx="5805948" cy="2745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4687850"/>
            <a:ext cx="63860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혼동 행렬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 smtClean="0"/>
              <a:t>- </a:t>
            </a:r>
            <a:r>
              <a:rPr lang="ko-KR" altLang="en-US" sz="1500" dirty="0" smtClean="0"/>
              <a:t>모델의 성능을 평가할 때 사용 되는 지표</a:t>
            </a:r>
            <a:r>
              <a:rPr lang="en-US" altLang="ko-KR" sz="1500" dirty="0" smtClean="0"/>
              <a:t>.</a:t>
            </a:r>
            <a:br>
              <a:rPr lang="en-US" altLang="ko-KR" sz="1500" dirty="0" smtClean="0"/>
            </a:br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예측값이</a:t>
            </a:r>
            <a:r>
              <a:rPr lang="ko-KR" altLang="en-US" sz="1500" dirty="0" smtClean="0"/>
              <a:t> 실제 </a:t>
            </a:r>
            <a:r>
              <a:rPr lang="ko-KR" altLang="en-US" sz="1500" dirty="0" err="1" smtClean="0"/>
              <a:t>관측값을</a:t>
            </a:r>
            <a:r>
              <a:rPr lang="ko-KR" altLang="en-US" sz="1500" dirty="0" smtClean="0"/>
              <a:t> 얼마나 정확히 예측했는지 보여주는 행렬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/>
              <a:t>정확도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-</a:t>
            </a:r>
            <a:r>
              <a:rPr lang="ko-KR" altLang="en-US" sz="1500" dirty="0" smtClean="0"/>
              <a:t>모델이 입력된 데이터에 대해 얼마나 정확하게 예측한지를 나타냄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92459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8.</a:t>
            </a:r>
            <a:r>
              <a:rPr lang="ko-KR" altLang="en-US" noProof="1" smtClean="0">
                <a:ea typeface="맑은 고딕" panose="020B0503020000020004" pitchFamily="50" charset="-127"/>
              </a:rPr>
              <a:t>출력데이터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71BC"/>
                </a:solidFill>
                <a:effectLst/>
                <a:latin typeface="Arial Unicode MS" panose="020B0604020202020204" pitchFamily="50" charset="-127"/>
                <a:ea typeface="menlo"/>
                <a:hlinkClick r:id="rId3"/>
              </a:rPr>
              <a:t>validation_curve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059" y="1520454"/>
            <a:ext cx="4202785" cy="5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3366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86</TotalTime>
  <Words>128</Words>
  <Application>Microsoft Office PowerPoint</Application>
  <PresentationFormat>와이드스크린</PresentationFormat>
  <Paragraphs>46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menlo</vt:lpstr>
      <vt:lpstr>맑은 고딕</vt:lpstr>
      <vt:lpstr>Arial</vt:lpstr>
      <vt:lpstr>Segoe UI</vt:lpstr>
      <vt:lpstr>WelcomeDoc</vt:lpstr>
      <vt:lpstr>단일 하이퍼 매개변수 최적화 - validation_curve 함수 이용</vt:lpstr>
      <vt:lpstr>1. 사이킷런 이란?</vt:lpstr>
      <vt:lpstr>2. 사이킷런 모델 구축</vt:lpstr>
      <vt:lpstr>3. 예제 4-5  validation_curve 함수로 최적의 은닉 노드 개수 찾기</vt:lpstr>
      <vt:lpstr>4. MLP(Multi Layer Perceptron)</vt:lpstr>
      <vt:lpstr>5. 모형 최적화 도구</vt:lpstr>
      <vt:lpstr>6. 성능 그래프 그리기.</vt:lpstr>
      <vt:lpstr>7. 장확률 계산</vt:lpstr>
      <vt:lpstr>8.출력데이터</vt:lpstr>
      <vt:lpstr>9. 예제 5-1 텐서플로 버전 출력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KSS</dc:creator>
  <cp:keywords/>
  <cp:lastModifiedBy>KSS</cp:lastModifiedBy>
  <cp:revision>11</cp:revision>
  <dcterms:created xsi:type="dcterms:W3CDTF">2021-04-26T04:03:41Z</dcterms:created>
  <dcterms:modified xsi:type="dcterms:W3CDTF">2021-04-26T09:54:48Z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