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265" r:id="rId7"/>
    <p:sldId id="268" r:id="rId8"/>
    <p:sldId id="262" r:id="rId9"/>
    <p:sldId id="269" r:id="rId10"/>
    <p:sldId id="270" r:id="rId11"/>
    <p:sldId id="271" r:id="rId12"/>
    <p:sldId id="275" r:id="rId13"/>
    <p:sldId id="274" r:id="rId14"/>
    <p:sldId id="276" r:id="rId15"/>
    <p:sldId id="277" r:id="rId16"/>
    <p:sldId id="272" r:id="rId17"/>
    <p:sldId id="273" r:id="rId18"/>
    <p:sldId id="263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7"/>
            <p14:sldId id="265"/>
            <p14:sldId id="268"/>
            <p14:sldId id="262"/>
            <p14:sldId id="269"/>
            <p14:sldId id="270"/>
            <p14:sldId id="271"/>
            <p14:sldId id="275"/>
            <p14:sldId id="274"/>
            <p14:sldId id="276"/>
            <p14:sldId id="277"/>
            <p14:sldId id="272"/>
            <p14:sldId id="273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2021-12-13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2021-12-13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8389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801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216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4537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ko-KR" altLang="en-US" noProof="1" smtClean="0"/>
              <a:t>산업 빅</a:t>
            </a:r>
            <a:r>
              <a:rPr lang="en-US" altLang="ko-KR" noProof="1"/>
              <a:t> </a:t>
            </a:r>
            <a:r>
              <a:rPr lang="ko-KR" altLang="en-US" noProof="1" smtClean="0"/>
              <a:t>데이터 분석 실제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00537" y="5234177"/>
            <a:ext cx="2745257" cy="1137793"/>
          </a:xfrm>
        </p:spPr>
        <p:txBody>
          <a:bodyPr rtlCol="0">
            <a:normAutofit fontScale="77500" lnSpcReduction="20000"/>
          </a:bodyPr>
          <a:lstStyle/>
          <a:p>
            <a:r>
              <a:rPr lang="ko-KR" altLang="en-US" noProof="1" smtClean="0">
                <a:solidFill>
                  <a:schemeClr val="tx1"/>
                </a:solidFill>
              </a:rPr>
              <a:t>학번 </a:t>
            </a:r>
            <a:r>
              <a:rPr lang="en-US" altLang="ko-KR" noProof="1">
                <a:solidFill>
                  <a:schemeClr val="tx1"/>
                </a:solidFill>
              </a:rPr>
              <a:t>: </a:t>
            </a:r>
            <a:r>
              <a:rPr lang="en-US" altLang="ko-KR" noProof="1" smtClean="0">
                <a:solidFill>
                  <a:schemeClr val="tx1"/>
                </a:solidFill>
              </a:rPr>
              <a:t>2021254016</a:t>
            </a:r>
          </a:p>
          <a:p>
            <a:r>
              <a:rPr lang="ko-KR" altLang="en-US" noProof="1" smtClean="0">
                <a:solidFill>
                  <a:schemeClr val="tx1"/>
                </a:solidFill>
              </a:rPr>
              <a:t>이름 </a:t>
            </a:r>
            <a:r>
              <a:rPr lang="en-US" altLang="ko-KR" noProof="1" smtClean="0">
                <a:solidFill>
                  <a:schemeClr val="tx1"/>
                </a:solidFill>
              </a:rPr>
              <a:t>: </a:t>
            </a:r>
            <a:r>
              <a:rPr lang="ko-KR" altLang="en-US" noProof="1" smtClean="0">
                <a:solidFill>
                  <a:schemeClr val="tx1"/>
                </a:solidFill>
              </a:rPr>
              <a:t>김상순</a:t>
            </a:r>
            <a:endParaRPr lang="ko-KR" alt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7.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전처리 </a:t>
            </a:r>
            <a:r>
              <a:rPr lang="en-US" altLang="ko-KR" noProof="1" smtClean="0">
                <a:ea typeface="맑은 고딕" panose="020B0503020000020004" pitchFamily="50" charset="-127"/>
              </a:rPr>
              <a:t>– NULL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확인 및 제거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8" y="2549226"/>
            <a:ext cx="6207943" cy="2772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20" y="1408669"/>
            <a:ext cx="2205535" cy="53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7.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전처리 </a:t>
            </a:r>
            <a:r>
              <a:rPr lang="en-US" altLang="ko-KR" noProof="1" smtClean="0">
                <a:ea typeface="맑은 고딕" panose="020B0503020000020004" pitchFamily="50" charset="-127"/>
              </a:rPr>
              <a:t>– </a:t>
            </a:r>
            <a:r>
              <a:rPr lang="ko-KR" altLang="en-US" noProof="1" smtClean="0">
                <a:ea typeface="맑은 고딕" panose="020B0503020000020004" pitchFamily="50" charset="-127"/>
              </a:rPr>
              <a:t>필요 없는 열 데이터 삭제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04" y="2161016"/>
            <a:ext cx="8582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7.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전처리 </a:t>
            </a:r>
            <a:r>
              <a:rPr lang="en-US" altLang="ko-KR" noProof="1" smtClean="0">
                <a:ea typeface="맑은 고딕" panose="020B0503020000020004" pitchFamily="50" charset="-127"/>
              </a:rPr>
              <a:t>–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대치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04" y="2018271"/>
            <a:ext cx="69056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1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탐색적 데이터 분석 </a:t>
            </a:r>
            <a:r>
              <a:rPr lang="en-US" altLang="ko-KR"/>
              <a:t>-  Linear regression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32" y="1772165"/>
            <a:ext cx="6618330" cy="3198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7" y="1569051"/>
            <a:ext cx="51911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NG </a:t>
            </a:r>
            <a:r>
              <a:rPr lang="ko-KR" altLang="en-US" smtClean="0"/>
              <a:t>데이터 주기 확인 및 결론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1405269"/>
            <a:ext cx="7045614" cy="5197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5859" y="1558745"/>
            <a:ext cx="988541" cy="504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72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195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1352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1983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2781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3249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3711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5429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5908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6386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8094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8100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8582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9037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9175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9655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10128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11075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00" y="3132618"/>
            <a:ext cx="3569247" cy="8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mtClean="0"/>
              <a:t>뚜렷한 주기가 없음</a:t>
            </a:r>
            <a:r>
              <a:rPr lang="en-US" altLang="ko-KR" b="1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mtClean="0"/>
              <a:t>추가적인 데이터 분석이 필요</a:t>
            </a:r>
            <a:r>
              <a:rPr lang="en-US" altLang="ko-KR" b="1" smtClean="0"/>
              <a:t>.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36313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/>
              <a:t>감사합니다</a:t>
            </a:r>
            <a:r>
              <a:rPr lang="en-US" altLang="ko-KR" noProof="1" smtClean="0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/>
              <a:t>데이터분석 필요성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FE0B0B0-6E8B-48AA-9640-D8561F72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1" y="1375794"/>
            <a:ext cx="3534813" cy="54822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5894662-5215-4716-9AE9-8DC4B13F5817}"/>
              </a:ext>
            </a:extLst>
          </p:cNvPr>
          <p:cNvCxnSpPr>
            <a:cxnSpLocks/>
          </p:cNvCxnSpPr>
          <p:nvPr/>
        </p:nvCxnSpPr>
        <p:spPr>
          <a:xfrm flipH="1">
            <a:off x="3112088" y="4644241"/>
            <a:ext cx="1045149" cy="1522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86235C3D-B6A8-472C-A185-966FCB07F5AD}"/>
              </a:ext>
            </a:extLst>
          </p:cNvPr>
          <p:cNvCxnSpPr>
            <a:cxnSpLocks/>
          </p:cNvCxnSpPr>
          <p:nvPr/>
        </p:nvCxnSpPr>
        <p:spPr>
          <a:xfrm flipH="1">
            <a:off x="2443570" y="4610895"/>
            <a:ext cx="1727870" cy="155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1E4E28BD-5CCC-46C1-816F-66ABBD6E571B}"/>
              </a:ext>
            </a:extLst>
          </p:cNvPr>
          <p:cNvCxnSpPr>
            <a:cxnSpLocks/>
          </p:cNvCxnSpPr>
          <p:nvPr/>
        </p:nvCxnSpPr>
        <p:spPr>
          <a:xfrm flipH="1">
            <a:off x="2365468" y="4610895"/>
            <a:ext cx="1805972" cy="1268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BAD62155-2292-4A62-A18C-920F2C0508DC}"/>
              </a:ext>
            </a:extLst>
          </p:cNvPr>
          <p:cNvCxnSpPr>
            <a:cxnSpLocks/>
          </p:cNvCxnSpPr>
          <p:nvPr/>
        </p:nvCxnSpPr>
        <p:spPr>
          <a:xfrm flipH="1" flipV="1">
            <a:off x="2165236" y="1976648"/>
            <a:ext cx="2033387" cy="2650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8F9B5D81-51DF-4185-9F6D-B22924A9BBE7}"/>
              </a:ext>
            </a:extLst>
          </p:cNvPr>
          <p:cNvCxnSpPr>
            <a:cxnSpLocks/>
          </p:cNvCxnSpPr>
          <p:nvPr/>
        </p:nvCxnSpPr>
        <p:spPr>
          <a:xfrm flipH="1">
            <a:off x="2138966" y="4627568"/>
            <a:ext cx="2032474" cy="810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9A53FE1E-82BD-47E5-B63D-2DE9F30A3792}"/>
              </a:ext>
            </a:extLst>
          </p:cNvPr>
          <p:cNvCxnSpPr>
            <a:cxnSpLocks/>
          </p:cNvCxnSpPr>
          <p:nvPr/>
        </p:nvCxnSpPr>
        <p:spPr>
          <a:xfrm>
            <a:off x="1355993" y="3293771"/>
            <a:ext cx="42951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7C89CAA-E315-4B0C-A5D8-7D844CB657AD}"/>
              </a:ext>
            </a:extLst>
          </p:cNvPr>
          <p:cNvCxnSpPr>
            <a:cxnSpLocks/>
          </p:cNvCxnSpPr>
          <p:nvPr/>
        </p:nvCxnSpPr>
        <p:spPr>
          <a:xfrm>
            <a:off x="705845" y="3771244"/>
            <a:ext cx="42951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DBB907F-2426-4922-A682-ED497B962215}"/>
              </a:ext>
            </a:extLst>
          </p:cNvPr>
          <p:cNvCxnSpPr>
            <a:cxnSpLocks/>
          </p:cNvCxnSpPr>
          <p:nvPr/>
        </p:nvCxnSpPr>
        <p:spPr>
          <a:xfrm>
            <a:off x="1383825" y="4244523"/>
            <a:ext cx="42951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94CA8EE-4AE1-4802-841A-A2A6A9249C07}"/>
              </a:ext>
            </a:extLst>
          </p:cNvPr>
          <p:cNvCxnSpPr>
            <a:cxnSpLocks/>
          </p:cNvCxnSpPr>
          <p:nvPr/>
        </p:nvCxnSpPr>
        <p:spPr>
          <a:xfrm>
            <a:off x="5536506" y="3293771"/>
            <a:ext cx="0" cy="9507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764DD8A4-C7E8-44C9-BE02-A9B28DA3B959}"/>
              </a:ext>
            </a:extLst>
          </p:cNvPr>
          <p:cNvCxnSpPr>
            <a:cxnSpLocks/>
          </p:cNvCxnSpPr>
          <p:nvPr/>
        </p:nvCxnSpPr>
        <p:spPr>
          <a:xfrm>
            <a:off x="4883564" y="3780333"/>
            <a:ext cx="0" cy="4753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648B472-DF73-46B0-82D3-EB1743A103C6}"/>
              </a:ext>
            </a:extLst>
          </p:cNvPr>
          <p:cNvSpPr txBox="1"/>
          <p:nvPr/>
        </p:nvSpPr>
        <p:spPr>
          <a:xfrm rot="16200000">
            <a:off x="5044705" y="3631781"/>
            <a:ext cx="808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WD=60mm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514FE3F-CCD6-41CC-A6F8-7C9247DEA3C0}"/>
              </a:ext>
            </a:extLst>
          </p:cNvPr>
          <p:cNvSpPr txBox="1"/>
          <p:nvPr/>
        </p:nvSpPr>
        <p:spPr>
          <a:xfrm rot="16200000">
            <a:off x="4498984" y="3873220"/>
            <a:ext cx="53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30mm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E2F5EE-166B-4E5F-AC6E-E7D413D9CCE8}"/>
              </a:ext>
            </a:extLst>
          </p:cNvPr>
          <p:cNvSpPr txBox="1"/>
          <p:nvPr/>
        </p:nvSpPr>
        <p:spPr>
          <a:xfrm>
            <a:off x="3740889" y="3585827"/>
            <a:ext cx="808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PCB </a:t>
            </a:r>
            <a:r>
              <a:rPr lang="ko-KR" altLang="en-US" sz="900" dirty="0" err="1"/>
              <a:t>계측면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681079" y="1300741"/>
            <a:ext cx="6477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계측면을</a:t>
            </a:r>
            <a:r>
              <a:rPr lang="ko-KR" altLang="en-US" dirty="0" smtClean="0"/>
              <a:t> 기준으로 일정 범위 안에 들어와야 정상 측정 가능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상기 이미지와 같이 동일 자재 측정 시 기구 틀어짐이 발생하여 데이터가 변화하거나 측정이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 발생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기구 틀어짐 발생 확인 시 </a:t>
            </a:r>
            <a:r>
              <a:rPr lang="ko-KR" altLang="en-US" dirty="0"/>
              <a:t>게이지 </a:t>
            </a:r>
            <a:r>
              <a:rPr lang="ko-KR" altLang="en-US" dirty="0" smtClean="0"/>
              <a:t>블록을 이용하여 </a:t>
            </a:r>
            <a:r>
              <a:rPr lang="en-US" altLang="ko-KR" dirty="0" smtClean="0"/>
              <a:t>Calibration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정확한 주기가 확인 되지 않은 상태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데이터를 확인하여 현재 장비 상태 및 </a:t>
            </a:r>
            <a:r>
              <a:rPr lang="en-US" altLang="ko-KR" dirty="0" smtClean="0"/>
              <a:t>Calibration</a:t>
            </a:r>
            <a:r>
              <a:rPr lang="ko-KR" altLang="en-US" dirty="0" smtClean="0"/>
              <a:t> 주기를 예측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07" y="855137"/>
            <a:ext cx="6579036" cy="20722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90377C2-B4A7-4D5B-9D21-89F6CCE1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83" y="3769147"/>
            <a:ext cx="1803590" cy="11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dirty="0" smtClean="0"/>
              <a:t>두께 계측 센서 측정 방식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B44A7CE-F404-4856-9582-8C76A5DA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59" y="1849827"/>
            <a:ext cx="1251782" cy="1485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2CAB4B5-795C-421F-8E20-1FF54B03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99" y="1855150"/>
            <a:ext cx="1251783" cy="148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EE3C440-A497-4F92-9C55-6BAE387F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799" y="1397375"/>
            <a:ext cx="1166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34346F35-1CD6-4E89-9406-DCD6AC87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323777"/>
            <a:ext cx="2819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コネクタ 103">
            <a:extLst>
              <a:ext uri="{FF2B5EF4-FFF2-40B4-BE49-F238E27FC236}">
                <a16:creationId xmlns="" xmlns:a16="http://schemas.microsoft.com/office/drawing/2014/main" id="{2F1AC874-0CCC-4F42-B554-BA90FFB3C9FB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014134" y="3076377"/>
            <a:ext cx="0" cy="92710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04">
            <a:extLst>
              <a:ext uri="{FF2B5EF4-FFF2-40B4-BE49-F238E27FC236}">
                <a16:creationId xmlns="" xmlns:a16="http://schemas.microsoft.com/office/drawing/2014/main" id="{A99E6827-4832-44E3-AFD5-0739B5547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459" y="3076377"/>
            <a:ext cx="10572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Ethernet</a:t>
            </a:r>
          </a:p>
          <a:p>
            <a:pPr eaLnBrk="1" hangingPunct="1"/>
            <a:r>
              <a:rPr lang="en-US" altLang="ja-JP" dirty="0"/>
              <a:t>or</a:t>
            </a:r>
          </a:p>
          <a:p>
            <a:pPr eaLnBrk="1" hangingPunct="1"/>
            <a:r>
              <a:rPr lang="en-US" altLang="ja-JP" dirty="0"/>
              <a:t>USB</a:t>
            </a:r>
            <a:endParaRPr lang="ja-JP" altLang="en-US" dirty="0"/>
          </a:p>
        </p:txBody>
      </p:sp>
      <p:cxnSp>
        <p:nvCxnSpPr>
          <p:cNvPr id="10" name="カギ線コネクタ 7">
            <a:extLst>
              <a:ext uri="{FF2B5EF4-FFF2-40B4-BE49-F238E27FC236}">
                <a16:creationId xmlns="" xmlns:a16="http://schemas.microsoft.com/office/drawing/2014/main" id="{C66FE6F9-06D0-48F5-85DE-527A590291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0136" y="2795759"/>
            <a:ext cx="2248252" cy="2565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DD7E10A-5C65-4AE8-865A-440F60E8D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17" y="3958904"/>
            <a:ext cx="2248132" cy="2125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716492E-49D7-4E29-A157-836369128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811" y="3884113"/>
            <a:ext cx="1791235" cy="2778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7A2F49F-A622-4FF1-8F76-9917D8171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064067" y="3884112"/>
            <a:ext cx="1765786" cy="27780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6E7AEA2-15C5-4A27-8BE2-C54AB798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35" y="1850987"/>
            <a:ext cx="1251782" cy="14855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87EB98F-6433-4340-B5EF-2356BD4A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075" y="1856310"/>
            <a:ext cx="1251783" cy="1485534"/>
          </a:xfrm>
          <a:prstGeom prst="rect">
            <a:avLst/>
          </a:prstGeom>
        </p:spPr>
      </p:pic>
      <p:cxnSp>
        <p:nvCxnSpPr>
          <p:cNvPr id="16" name="カギ線コネクタ 5">
            <a:extLst>
              <a:ext uri="{FF2B5EF4-FFF2-40B4-BE49-F238E27FC236}">
                <a16:creationId xmlns="" xmlns:a16="http://schemas.microsoft.com/office/drawing/2014/main" id="{0B21563C-4E3B-4E1B-B225-14E725CE34BE}"/>
              </a:ext>
            </a:extLst>
          </p:cNvPr>
          <p:cNvCxnSpPr>
            <a:cxnSpLocks/>
          </p:cNvCxnSpPr>
          <p:nvPr/>
        </p:nvCxnSpPr>
        <p:spPr>
          <a:xfrm flipV="1">
            <a:off x="9301535" y="2808588"/>
            <a:ext cx="1476729" cy="16360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">
            <a:extLst>
              <a:ext uri="{FF2B5EF4-FFF2-40B4-BE49-F238E27FC236}">
                <a16:creationId xmlns="" xmlns:a16="http://schemas.microsoft.com/office/drawing/2014/main" id="{5D38E0F5-D896-4F6A-8A47-AB311F9E244C}"/>
              </a:ext>
            </a:extLst>
          </p:cNvPr>
          <p:cNvCxnSpPr>
            <a:cxnSpLocks/>
          </p:cNvCxnSpPr>
          <p:nvPr/>
        </p:nvCxnSpPr>
        <p:spPr>
          <a:xfrm flipV="1">
            <a:off x="4790520" y="2815186"/>
            <a:ext cx="1491291" cy="1570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">
            <a:extLst>
              <a:ext uri="{FF2B5EF4-FFF2-40B4-BE49-F238E27FC236}">
                <a16:creationId xmlns="" xmlns:a16="http://schemas.microsoft.com/office/drawing/2014/main" id="{F4E74DE5-D5FC-4A42-B46F-B5C9CC9468F9}"/>
              </a:ext>
            </a:extLst>
          </p:cNvPr>
          <p:cNvCxnSpPr>
            <a:cxnSpLocks/>
          </p:cNvCxnSpPr>
          <p:nvPr/>
        </p:nvCxnSpPr>
        <p:spPr>
          <a:xfrm flipV="1">
            <a:off x="6323547" y="2821417"/>
            <a:ext cx="2919715" cy="15485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4">
            <a:extLst>
              <a:ext uri="{FF2B5EF4-FFF2-40B4-BE49-F238E27FC236}">
                <a16:creationId xmlns="" xmlns:a16="http://schemas.microsoft.com/office/drawing/2014/main" id="{AF08BE8E-F41F-4784-85C3-FC17A34D8FD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086205" y="1702175"/>
            <a:ext cx="237291" cy="1054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195A6318-843E-43B1-960C-88568DA5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09" y="1409423"/>
            <a:ext cx="1166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線矢印コネクタ 24">
            <a:extLst>
              <a:ext uri="{FF2B5EF4-FFF2-40B4-BE49-F238E27FC236}">
                <a16:creationId xmlns="" xmlns:a16="http://schemas.microsoft.com/office/drawing/2014/main" id="{9B21EA45-005A-4CF5-A6F2-54669C592A7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758508" y="1714223"/>
            <a:ext cx="1890607" cy="1072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4">
            <a:extLst>
              <a:ext uri="{FF2B5EF4-FFF2-40B4-BE49-F238E27FC236}">
                <a16:creationId xmlns="" xmlns:a16="http://schemas.microsoft.com/office/drawing/2014/main" id="{908A63B0-038A-4087-A4B9-28749122A61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649115" y="1714223"/>
            <a:ext cx="175066" cy="1094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58">
            <a:extLst>
              <a:ext uri="{FF2B5EF4-FFF2-40B4-BE49-F238E27FC236}">
                <a16:creationId xmlns="" xmlns:a16="http://schemas.microsoft.com/office/drawing/2014/main" id="{1E952FFC-F0CB-4EA7-A535-D4CEA50CF21B}"/>
              </a:ext>
            </a:extLst>
          </p:cNvPr>
          <p:cNvCxnSpPr/>
          <p:nvPr/>
        </p:nvCxnSpPr>
        <p:spPr>
          <a:xfrm rot="5400000">
            <a:off x="8846540" y="3261776"/>
            <a:ext cx="882527" cy="511729"/>
          </a:xfrm>
          <a:prstGeom prst="bentConnector3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59">
            <a:extLst>
              <a:ext uri="{FF2B5EF4-FFF2-40B4-BE49-F238E27FC236}">
                <a16:creationId xmlns="" xmlns:a16="http://schemas.microsoft.com/office/drawing/2014/main" id="{55639618-85B5-40D7-9160-B2706C8DDC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1656" y="3303049"/>
            <a:ext cx="950418" cy="497074"/>
          </a:xfrm>
          <a:prstGeom prst="bentConnector3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61">
            <a:extLst>
              <a:ext uri="{FF2B5EF4-FFF2-40B4-BE49-F238E27FC236}">
                <a16:creationId xmlns="" xmlns:a16="http://schemas.microsoft.com/office/drawing/2014/main" id="{B431737C-B639-427D-BF09-4F1CE07186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7343" y="3597891"/>
            <a:ext cx="2992657" cy="2063461"/>
          </a:xfrm>
          <a:prstGeom prst="bentConnector3">
            <a:avLst>
              <a:gd name="adj1" fmla="val 120921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67">
            <a:extLst>
              <a:ext uri="{FF2B5EF4-FFF2-40B4-BE49-F238E27FC236}">
                <a16:creationId xmlns="" xmlns:a16="http://schemas.microsoft.com/office/drawing/2014/main" id="{A32A303D-7DCC-4EDE-A96E-EE2006853A79}"/>
              </a:ext>
            </a:extLst>
          </p:cNvPr>
          <p:cNvCxnSpPr>
            <a:cxnSpLocks/>
          </p:cNvCxnSpPr>
          <p:nvPr/>
        </p:nvCxnSpPr>
        <p:spPr>
          <a:xfrm rot="5400000">
            <a:off x="8584458" y="3567817"/>
            <a:ext cx="2983732" cy="2049225"/>
          </a:xfrm>
          <a:prstGeom prst="bentConnector3">
            <a:avLst>
              <a:gd name="adj1" fmla="val 121695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="" xmlns:a16="http://schemas.microsoft.com/office/drawing/2014/main" id="{C07489F4-A7D9-4709-99E0-21E4473F0E4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418231" y="1702175"/>
            <a:ext cx="1667974" cy="11130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3. </a:t>
            </a:r>
            <a:r>
              <a:rPr lang="ko-KR" altLang="en-US" noProof="1">
                <a:ea typeface="맑은 고딕" panose="020B0503020000020004" pitchFamily="50" charset="-127"/>
              </a:rPr>
              <a:t>데이터 종류 및 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2421" y="4485602"/>
            <a:ext cx="84333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각 포인트 별 측정 데이터 </a:t>
            </a:r>
            <a:r>
              <a:rPr lang="en-US" altLang="ko-KR" smtClean="0"/>
              <a:t>	: </a:t>
            </a:r>
            <a:r>
              <a:rPr lang="ko-KR" altLang="en-US" smtClean="0"/>
              <a:t>티칭 된 위치 포지션에서 측정된 데이터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MAX – MIN 		: </a:t>
            </a:r>
            <a:r>
              <a:rPr lang="ko-KR" altLang="en-US" smtClean="0"/>
              <a:t>측정된 데이터에서 최대 최소 값의 차이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평균 및 등급 </a:t>
            </a:r>
            <a:r>
              <a:rPr lang="en-US" altLang="ko-KR" smtClean="0"/>
              <a:t>		: </a:t>
            </a:r>
            <a:r>
              <a:rPr lang="ko-KR" altLang="en-US" smtClean="0"/>
              <a:t>데이터 평균 및 등급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614523"/>
            <a:ext cx="11096368" cy="16641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70569" y="1515760"/>
            <a:ext cx="8215670" cy="26031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각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포인트별</a:t>
            </a:r>
            <a:r>
              <a:rPr lang="ko-KR" altLang="en-US" dirty="0" smtClean="0">
                <a:solidFill>
                  <a:srgbClr val="FF0000"/>
                </a:solidFill>
              </a:rPr>
              <a:t> 측정 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4561" y="1499284"/>
            <a:ext cx="642553" cy="26031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평균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및 등급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6239" y="1499284"/>
            <a:ext cx="478322" cy="26031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MAX-MIN</a:t>
            </a:r>
          </a:p>
        </p:txBody>
      </p:sp>
    </p:spTree>
    <p:extLst>
      <p:ext uri="{BB962C8B-B14F-4D97-AF65-F5344CB8AC3E}">
        <p14:creationId xmlns:p14="http://schemas.microsoft.com/office/powerpoint/2010/main" val="32184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614523"/>
            <a:ext cx="11096368" cy="16641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4. </a:t>
            </a:r>
            <a:r>
              <a:rPr lang="ko-KR" altLang="en-US" noProof="1">
                <a:ea typeface="맑은 고딕" panose="020B0503020000020004" pitchFamily="50" charset="-127"/>
              </a:rPr>
              <a:t>데이터분석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2421" y="4485602"/>
            <a:ext cx="8433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기구 틀어짐으로 인한 데이터 값이 변화할 경우 장비 </a:t>
            </a:r>
            <a:r>
              <a:rPr lang="en-US" altLang="ko-KR" dirty="0" smtClean="0"/>
              <a:t>Calibration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허용 범위보다 데이터가 크거나 작아지는 경우가 많아지는 경우 확인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주기 예측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예측된 주기를 토대로 문제 발생 전 미리 고객 </a:t>
            </a:r>
            <a:r>
              <a:rPr lang="en-US" altLang="ko-KR" dirty="0" smtClean="0"/>
              <a:t>Calibration </a:t>
            </a:r>
            <a:r>
              <a:rPr lang="ko-KR" altLang="en-US" dirty="0" smtClean="0"/>
              <a:t>진행하도록 전달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70569" y="1515760"/>
            <a:ext cx="8215670" cy="26031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각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포인트별</a:t>
            </a:r>
            <a:r>
              <a:rPr lang="ko-KR" altLang="en-US" dirty="0" smtClean="0">
                <a:solidFill>
                  <a:srgbClr val="FF0000"/>
                </a:solidFill>
              </a:rPr>
              <a:t> 측정 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64561" y="1499284"/>
            <a:ext cx="642553" cy="26031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평균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및 등급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86239" y="1499284"/>
            <a:ext cx="478322" cy="26031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MAX-MIN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5. </a:t>
            </a:r>
            <a:r>
              <a:rPr lang="ko-KR" altLang="en-US" noProof="1">
                <a:ea typeface="맑은 고딕" panose="020B0503020000020004" pitchFamily="50" charset="-127"/>
              </a:rPr>
              <a:t>데이터 분석 예상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6" y="1635834"/>
            <a:ext cx="4598216" cy="144834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679768" y="4221418"/>
            <a:ext cx="304800" cy="238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196" y="3357541"/>
            <a:ext cx="8772537" cy="27631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5620" y="4295148"/>
            <a:ext cx="8567351" cy="54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65621" y="5076149"/>
            <a:ext cx="856735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34" y="4349578"/>
            <a:ext cx="3125167" cy="6658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228633" y="3850432"/>
            <a:ext cx="3125167" cy="362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827741" y="4243999"/>
            <a:ext cx="0" cy="19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228632" y="4441707"/>
            <a:ext cx="3125167" cy="573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75654" y="1635834"/>
            <a:ext cx="7150443" cy="172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/>
              <a:t>-&gt; </a:t>
            </a:r>
            <a:r>
              <a:rPr lang="ko-KR" altLang="en-US"/>
              <a:t>주기 예측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-&gt; </a:t>
            </a:r>
            <a:r>
              <a:rPr lang="ko-KR" altLang="en-US"/>
              <a:t>예측된 주기를 토대로 문제 발생 전 미리 고객 </a:t>
            </a:r>
            <a:r>
              <a:rPr lang="en-US" altLang="ko-KR"/>
              <a:t>Calibration </a:t>
            </a:r>
            <a:r>
              <a:rPr lang="ko-KR" altLang="en-US"/>
              <a:t>진행하도록 </a:t>
            </a:r>
            <a:r>
              <a:rPr lang="ko-KR" altLang="en-US" smtClean="0"/>
              <a:t>전달 가능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-&gt; </a:t>
            </a:r>
            <a:r>
              <a:rPr lang="ko-KR" altLang="en-US" smtClean="0"/>
              <a:t>데이터 안정화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6.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가설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434" y="1577645"/>
            <a:ext cx="111344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(</a:t>
            </a:r>
            <a:r>
              <a:rPr lang="ko-KR" altLang="en-US" smtClean="0"/>
              <a:t>가설</a:t>
            </a:r>
            <a:r>
              <a:rPr lang="en-US" altLang="ko-KR" smtClean="0"/>
              <a:t>) </a:t>
            </a:r>
            <a:r>
              <a:rPr lang="ko-KR" altLang="en-US" smtClean="0"/>
              <a:t>일정 수량을 측정하면 기구 틀어짐에 의해 데이터 틀어짐이 발생한다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2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7. </a:t>
            </a:r>
            <a:r>
              <a:rPr lang="ko-KR" altLang="en-US" noProof="1" smtClean="0">
                <a:ea typeface="맑은 고딕" panose="020B0503020000020004" pitchFamily="50" charset="-127"/>
              </a:rPr>
              <a:t>데이터 전처리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434" y="1577645"/>
            <a:ext cx="111344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전체 데이터 셋 확인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Null </a:t>
            </a:r>
            <a:r>
              <a:rPr lang="ko-KR" altLang="en-US" smtClean="0"/>
              <a:t>데이터 확인 및 제거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필요없는 열 데이터 삭제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데이터 대치</a:t>
            </a:r>
            <a:r>
              <a:rPr lang="en-US" altLang="ko-KR" smtClean="0"/>
              <a:t>. Group(</a:t>
            </a:r>
            <a:r>
              <a:rPr lang="ko-KR" altLang="en-US" smtClean="0"/>
              <a:t>등급</a:t>
            </a:r>
            <a:r>
              <a:rPr lang="en-US" altLang="ko-KR" smtClean="0"/>
              <a:t>) A,B,C -&gt;0,0,0 / NG,NG2 -&gt; 1</a:t>
            </a:r>
            <a:r>
              <a:rPr lang="ko-KR" altLang="en-US" smtClean="0"/>
              <a:t>으로 변경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36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noProof="1">
                <a:ea typeface="맑은 고딕" panose="020B0503020000020004" pitchFamily="50" charset="-127"/>
              </a:rPr>
              <a:t>7. </a:t>
            </a:r>
            <a:r>
              <a:rPr lang="ko-KR" altLang="en-US" noProof="1">
                <a:ea typeface="맑은 고딕" panose="020B0503020000020004" pitchFamily="50" charset="-127"/>
              </a:rPr>
              <a:t>데이터 </a:t>
            </a:r>
            <a:r>
              <a:rPr lang="ko-KR" altLang="en-US" noProof="1" smtClean="0">
                <a:ea typeface="맑은 고딕" panose="020B0503020000020004" pitchFamily="50" charset="-127"/>
              </a:rPr>
              <a:t>전처리 </a:t>
            </a:r>
            <a:r>
              <a:rPr lang="en-US" altLang="ko-KR" noProof="1" smtClean="0">
                <a:ea typeface="맑은 고딕" panose="020B0503020000020004" pitchFamily="50" charset="-127"/>
              </a:rPr>
              <a:t>– </a:t>
            </a:r>
            <a:r>
              <a:rPr lang="ko-KR" altLang="en-US" noProof="1" smtClean="0">
                <a:ea typeface="맑은 고딕" panose="020B0503020000020004" pitchFamily="50" charset="-127"/>
              </a:rPr>
              <a:t>전체 데이터 확인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5" y="1672015"/>
            <a:ext cx="6659592" cy="4501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444" y="1433384"/>
            <a:ext cx="3163148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275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939</TotalTime>
  <Words>300</Words>
  <Application>Microsoft Office PowerPoint</Application>
  <PresentationFormat>와이드스크린</PresentationFormat>
  <Paragraphs>131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ＭＳ Ｐゴシック</vt:lpstr>
      <vt:lpstr>맑은 고딕</vt:lpstr>
      <vt:lpstr>Arial</vt:lpstr>
      <vt:lpstr>Segoe UI</vt:lpstr>
      <vt:lpstr>WelcomeDoc</vt:lpstr>
      <vt:lpstr>산업 빅 데이터 분석 실제</vt:lpstr>
      <vt:lpstr>1. 데이터분석 필요성</vt:lpstr>
      <vt:lpstr>2. 두께 계측 센서 측정 방식</vt:lpstr>
      <vt:lpstr>3. 데이터 종류 및 설명</vt:lpstr>
      <vt:lpstr>4. 데이터분석 목적</vt:lpstr>
      <vt:lpstr>5. 데이터 분석 예상 결과</vt:lpstr>
      <vt:lpstr>6. 데이터 가설</vt:lpstr>
      <vt:lpstr>7. 데이터 전처리</vt:lpstr>
      <vt:lpstr>7. 데이터 전처리 – 전체 데이터 확인</vt:lpstr>
      <vt:lpstr>7. 데이터 전처리 – NULL 데이터 확인 및 제거</vt:lpstr>
      <vt:lpstr>7. 데이터 전처리 – 필요 없는 열 데이터 삭제</vt:lpstr>
      <vt:lpstr>7. 데이터 전처리 – 데이터 대치</vt:lpstr>
      <vt:lpstr>8. 탐색적 데이터 분석 -  Linear regression</vt:lpstr>
      <vt:lpstr>9. NG 데이터 주기 확인 및 결론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KSS</dc:creator>
  <cp:keywords/>
  <cp:lastModifiedBy>KSS</cp:lastModifiedBy>
  <cp:revision>37</cp:revision>
  <dcterms:created xsi:type="dcterms:W3CDTF">2021-04-29T00:20:06Z</dcterms:created>
  <dcterms:modified xsi:type="dcterms:W3CDTF">2021-12-13T11:57:00Z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