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31" r:id="rId6"/>
    <p:sldId id="355" r:id="rId7"/>
    <p:sldId id="348" r:id="rId8"/>
    <p:sldId id="356" r:id="rId9"/>
    <p:sldId id="345" r:id="rId10"/>
    <p:sldId id="335" r:id="rId11"/>
    <p:sldId id="354" r:id="rId12"/>
    <p:sldId id="352" r:id="rId13"/>
    <p:sldId id="353" r:id="rId14"/>
    <p:sldId id="357" r:id="rId15"/>
    <p:sldId id="328" r:id="rId16"/>
    <p:sldId id="351" r:id="rId17"/>
    <p:sldId id="347" r:id="rId18"/>
    <p:sldId id="268" r:id="rId1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79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219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18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8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5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2022.  4.  13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en-US" altLang="ko-KR" sz="2400" kern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21-4</a:t>
            </a:r>
            <a:r>
              <a:rPr lang="ko-KR" altLang="en-US" sz="2400" kern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김상순</a:t>
            </a:r>
            <a:r>
              <a:rPr lang="en-US" altLang="ko-KR" sz="2400" kern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정수현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=""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467544" y="1864915"/>
            <a:ext cx="8425337" cy="1446550"/>
            <a:chOff x="-168184" y="3061083"/>
            <a:chExt cx="9038172" cy="1446550"/>
          </a:xfrm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-168184" y="3061083"/>
              <a:ext cx="9038172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en-US" altLang="ko-KR" sz="4400" kern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CNN</a:t>
              </a:r>
              <a:r>
                <a:rPr lang="ko-KR" altLang="en-US" sz="4400" kern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을 이용한 웨이퍼 결함 탐지</a:t>
              </a:r>
              <a:r>
                <a:rPr lang="en-US" altLang="ko-KR" sz="4400" kern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주요 코드 및 실행 결과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6" y="1355804"/>
            <a:ext cx="7477125" cy="1504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356992"/>
            <a:ext cx="2688895" cy="25922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195" y="3356992"/>
            <a:ext cx="2640146" cy="25922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137" y="3356992"/>
            <a:ext cx="2550260" cy="258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0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주요 코드 및 실행 결과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5" y="1630685"/>
            <a:ext cx="7553325" cy="4962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36296" y="3573016"/>
            <a:ext cx="162587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Total</a:t>
            </a:r>
          </a:p>
          <a:p>
            <a:pPr algn="ctr"/>
            <a:r>
              <a:rPr lang="en-US" altLang="ko-KR"/>
              <a:t>:</a:t>
            </a:r>
            <a:r>
              <a:rPr lang="en-US" altLang="ko-KR" smtClean="0"/>
              <a:t> 24m29s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4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29" y="852780"/>
            <a:ext cx="2871454" cy="5916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1036207"/>
            <a:ext cx="5603305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딥러닝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>
                <a:latin typeface="+mn-ea"/>
              </a:rPr>
              <a:t>- (HW) PC </a:t>
            </a:r>
            <a:r>
              <a:rPr lang="ko-KR" altLang="en-US" sz="1600">
                <a:latin typeface="+mn-ea"/>
              </a:rPr>
              <a:t>사양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학습시간</a:t>
            </a:r>
            <a:r>
              <a:rPr lang="en-US" altLang="ko-KR" sz="1600">
                <a:latin typeface="+mn-ea"/>
              </a:rPr>
              <a:t/>
            </a:r>
            <a:br>
              <a:rPr lang="en-US" altLang="ko-KR" sz="1600">
                <a:latin typeface="+mn-ea"/>
              </a:rPr>
            </a:br>
            <a:r>
              <a:rPr lang="en-US" altLang="ko-KR" sz="1600">
                <a:latin typeface="+mn-ea"/>
              </a:rPr>
              <a:t>  </a:t>
            </a:r>
            <a:r>
              <a:rPr lang="en-US" altLang="ko-KR" sz="1600" smtClean="0">
                <a:latin typeface="+mn-ea"/>
              </a:rPr>
              <a:t>  : </a:t>
            </a:r>
            <a:r>
              <a:rPr lang="en-US" altLang="ko-KR" sz="1600" kern="0" spc="-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  <a:r>
              <a:rPr lang="en-US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pt-BR" altLang="ko-KR" sz="1600" kern="0" spc="-50">
                <a:latin typeface="맑은 고딕" panose="020B0503020000020004" pitchFamily="50" charset="-127"/>
              </a:rPr>
              <a:t>Intel(R) Core(TM) i7-8565U CPU @ 1.80GHz   1.99 </a:t>
            </a:r>
            <a:r>
              <a:rPr lang="pt-BR" altLang="ko-KR" sz="1600" kern="0" spc="-50" smtClean="0">
                <a:latin typeface="맑은 고딕" panose="020B0503020000020004" pitchFamily="50" charset="-127"/>
              </a:rPr>
              <a:t>GHz</a:t>
            </a:r>
            <a:br>
              <a:rPr lang="pt-BR" altLang="ko-KR" sz="1600" kern="0" spc="-50" smtClean="0">
                <a:latin typeface="맑은 고딕" panose="020B0503020000020004" pitchFamily="50" charset="-127"/>
              </a:rPr>
            </a:br>
            <a:r>
              <a:rPr lang="pt-BR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pt-BR" altLang="ko-KR" sz="1600" kern="0" spc="-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: RAM </a:t>
            </a:r>
            <a:r>
              <a:rPr lang="pt-BR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pt-BR" altLang="ko-KR" sz="1600" kern="0" spc="-50">
                <a:latin typeface="맑은 고딕" panose="020B0503020000020004" pitchFamily="50" charset="-127"/>
              </a:rPr>
              <a:t>24.0GB</a:t>
            </a:r>
            <a:r>
              <a:rPr lang="pt-BR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pt-BR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: GPU </a:t>
            </a:r>
            <a:r>
              <a:rPr lang="pt-BR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NVIDIA GeForce </a:t>
            </a:r>
            <a:r>
              <a:rPr lang="en-US" altLang="ko-KR" sz="1600" kern="0" spc="-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mx150</a:t>
            </a:r>
          </a:p>
          <a:p>
            <a:pPr>
              <a:lnSpc>
                <a:spcPts val="2300"/>
              </a:lnSpc>
            </a:pPr>
            <a:r>
              <a:rPr lang="en-US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-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kern="0" spc="-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시간 </a:t>
            </a:r>
            <a:r>
              <a:rPr lang="en-US" altLang="ko-KR" sz="1600" kern="0" spc="-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kern="0" spc="-5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kern="0" spc="-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: 24</a:t>
            </a:r>
            <a:r>
              <a:rPr lang="ko-KR" altLang="en-US" sz="1600" kern="0" spc="-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600" kern="0" spc="-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600" kern="0" spc="-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en-US" altLang="ko-KR" sz="1600" kern="0" spc="-5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sz="1600" smtClean="0">
                <a:latin typeface="+mn-ea"/>
              </a:rPr>
              <a:t>  </a:t>
            </a:r>
            <a:r>
              <a:rPr lang="en-US" altLang="ko-KR" sz="1600">
                <a:latin typeface="+mn-ea"/>
              </a:rPr>
              <a:t>- </a:t>
            </a:r>
            <a:r>
              <a:rPr lang="ko-KR" altLang="en-US" sz="1600">
                <a:latin typeface="+mn-ea"/>
              </a:rPr>
              <a:t>하이퍼파라미터 </a:t>
            </a:r>
            <a:r>
              <a:rPr lang="en-US" altLang="ko-KR" sz="1600">
                <a:latin typeface="+mn-ea"/>
              </a:rPr>
              <a:t>: </a:t>
            </a:r>
            <a:r>
              <a:rPr lang="en-US" altLang="ko-KR" sz="1600" smtClean="0">
                <a:latin typeface="+mn-ea"/>
              </a:rPr>
              <a:t/>
            </a:r>
            <a:br>
              <a:rPr lang="en-US" altLang="ko-KR" sz="1600" smtClean="0">
                <a:latin typeface="+mn-ea"/>
              </a:rPr>
            </a:br>
            <a:r>
              <a:rPr lang="en-US" altLang="ko-KR" sz="1600" smtClean="0">
                <a:latin typeface="+mn-ea"/>
              </a:rPr>
              <a:t>      epoch</a:t>
            </a:r>
            <a:r>
              <a:rPr lang="ko-KR" altLang="en-US" sz="1600" smtClean="0">
                <a:latin typeface="+mn-ea"/>
              </a:rPr>
              <a:t> </a:t>
            </a:r>
            <a:r>
              <a:rPr lang="en-US" altLang="ko-KR" sz="1600" smtClean="0">
                <a:latin typeface="+mn-ea"/>
              </a:rPr>
              <a:t>: 15</a:t>
            </a:r>
            <a:br>
              <a:rPr lang="en-US" altLang="ko-KR" sz="1600" smtClean="0">
                <a:latin typeface="+mn-ea"/>
              </a:rPr>
            </a:br>
            <a:r>
              <a:rPr lang="en-US" altLang="ko-KR" sz="1600" smtClean="0">
                <a:latin typeface="+mn-ea"/>
              </a:rPr>
              <a:t>    , batch size : 512</a:t>
            </a:r>
            <a:br>
              <a:rPr lang="en-US" altLang="ko-KR" sz="1600" smtClean="0">
                <a:latin typeface="+mn-ea"/>
              </a:rPr>
            </a:br>
            <a:r>
              <a:rPr lang="en-US" altLang="ko-KR" sz="1600" smtClean="0">
                <a:latin typeface="+mn-ea"/>
              </a:rPr>
              <a:t>    , optimizer</a:t>
            </a:r>
            <a:r>
              <a:rPr lang="en-US" altLang="ko-KR" sz="1600">
                <a:latin typeface="+mn-ea"/>
              </a:rPr>
              <a:t> : Adam</a:t>
            </a:r>
            <a:r>
              <a:rPr lang="en-US" altLang="ko-KR" sz="1600" smtClean="0">
                <a:latin typeface="+mn-ea"/>
              </a:rPr>
              <a:t/>
            </a:r>
            <a:br>
              <a:rPr lang="en-US" altLang="ko-KR" sz="1600" smtClean="0">
                <a:latin typeface="+mn-ea"/>
              </a:rPr>
            </a:br>
            <a:r>
              <a:rPr lang="en-US" altLang="ko-KR" sz="1600" smtClean="0">
                <a:latin typeface="+mn-ea"/>
              </a:rPr>
              <a:t>    , loss </a:t>
            </a:r>
            <a:r>
              <a:rPr lang="ko-KR" altLang="en-US" sz="1600">
                <a:latin typeface="+mn-ea"/>
              </a:rPr>
              <a:t>함수 </a:t>
            </a:r>
            <a:r>
              <a:rPr lang="en-US" altLang="ko-KR" sz="1600">
                <a:latin typeface="+mn-ea"/>
              </a:rPr>
              <a:t>: categorical_crossentropy</a:t>
            </a:r>
            <a:br>
              <a:rPr lang="en-US" altLang="ko-KR" sz="1600">
                <a:latin typeface="+mn-ea"/>
              </a:rPr>
            </a:br>
            <a:r>
              <a:rPr lang="en-US" altLang="ko-KR" sz="1600">
                <a:latin typeface="+mn-ea"/>
              </a:rPr>
              <a:t>  - </a:t>
            </a:r>
            <a:r>
              <a:rPr lang="ko-KR" altLang="en-US" sz="1600">
                <a:latin typeface="+mn-ea"/>
              </a:rPr>
              <a:t>학습추이 그래프 </a:t>
            </a:r>
            <a:r>
              <a:rPr lang="ko-KR" altLang="en-US" sz="1600" smtClean="0">
                <a:latin typeface="+mn-ea"/>
              </a:rPr>
              <a:t>등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40352" y="1340768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Loss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08304" y="4969844"/>
            <a:ext cx="118813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Accuracy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분류 성능</a:t>
            </a:r>
            <a:r>
              <a:rPr lang="en-US" altLang="ko-KR" sz="2000" b="1">
                <a:latin typeface="+mn-ea"/>
              </a:rPr>
              <a:t/>
            </a:r>
            <a:br>
              <a:rPr lang="en-US" altLang="ko-KR" sz="2000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_x768306360">
            <a:extLst>
              <a:ext uri="{FF2B5EF4-FFF2-40B4-BE49-F238E27FC236}">
                <a16:creationId xmlns="" xmlns:a16="http://schemas.microsoft.com/office/drawing/2014/main" id="{6ABBF84B-1004-459F-969C-BE760E0CD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8864" r="2761"/>
          <a:stretch/>
        </p:blipFill>
        <p:spPr bwMode="auto">
          <a:xfrm>
            <a:off x="126638" y="4507638"/>
            <a:ext cx="8890723" cy="235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4E393BF-16FE-480F-8DB7-C750CF016D6E}"/>
              </a:ext>
            </a:extLst>
          </p:cNvPr>
          <p:cNvSpPr/>
          <p:nvPr/>
        </p:nvSpPr>
        <p:spPr>
          <a:xfrm>
            <a:off x="311107" y="5179570"/>
            <a:ext cx="8706254" cy="19364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38" y="1386236"/>
            <a:ext cx="3924300" cy="1409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1471725"/>
            <a:ext cx="3438525" cy="1247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967" y="2820936"/>
            <a:ext cx="8959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정확도 </a:t>
            </a:r>
            <a:r>
              <a:rPr lang="en-US" altLang="ko-KR" smtClean="0"/>
              <a:t>99% </a:t>
            </a:r>
            <a:r>
              <a:rPr lang="ko-KR" altLang="en-US" smtClean="0"/>
              <a:t>실제 논문의 내용보다 향상 됨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전체 데이터에서 특정 해상도의 데이터만을 추출 하여 데이터 증가 후 진행한 부분으로 인해 더 좋은 결과가 나온 것으로 판단 됨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7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토의 및 개선점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  </a:t>
            </a:r>
            <a:r>
              <a:rPr lang="en-US" altLang="ko-KR" sz="1600" i="1">
                <a:latin typeface="맑은 고딕"/>
                <a:ea typeface="맑은 고딕"/>
              </a:rPr>
              <a:t>- </a:t>
            </a:r>
            <a:r>
              <a:rPr lang="ko-KR" altLang="en-US" sz="1600" smtClean="0">
                <a:latin typeface="맑은 고딕"/>
                <a:ea typeface="맑은 고딕"/>
              </a:rPr>
              <a:t>정확한 개념에 대한 고찰 필요</a:t>
            </a:r>
            <a:r>
              <a:rPr lang="en-US" altLang="ko-KR" sz="1600" smtClean="0">
                <a:latin typeface="맑은 고딕"/>
                <a:ea typeface="맑은 고딕"/>
              </a:rPr>
              <a:t>.</a:t>
            </a:r>
            <a:endParaRPr lang="en-US" altLang="ko-KR" sz="1600" smtClean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smtClean="0">
                <a:latin typeface="맑은 고딕"/>
                <a:ea typeface="맑은 고딕"/>
              </a:rPr>
              <a:t> - </a:t>
            </a:r>
            <a:r>
              <a:rPr lang="ko-KR" altLang="en-US" sz="1600" smtClean="0">
                <a:latin typeface="맑은 고딕"/>
                <a:ea typeface="맑은 고딕"/>
              </a:rPr>
              <a:t>문제 접근 방식에 대한 새로운 관점</a:t>
            </a:r>
            <a:r>
              <a:rPr lang="en-US" altLang="ko-KR" sz="1600" smtClean="0">
                <a:latin typeface="맑은 고딕"/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기여도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수행방법</a:t>
            </a:r>
            <a:r>
              <a:rPr lang="en-US" altLang="ko-KR" sz="2000" b="1">
                <a:latin typeface="+mn-ea"/>
              </a:rPr>
              <a:t/>
            </a:r>
            <a:br>
              <a:rPr lang="en-US" altLang="ko-KR" sz="2000" b="1">
                <a:latin typeface="+mn-ea"/>
              </a:rPr>
            </a:br>
            <a:r>
              <a:rPr lang="en-US" altLang="ko-KR" sz="1600">
                <a:latin typeface="+mn-ea"/>
              </a:rPr>
              <a:t>  </a:t>
            </a:r>
            <a:r>
              <a:rPr lang="en-US" altLang="ko-KR" sz="1600" smtClean="0">
                <a:latin typeface="+mn-ea"/>
              </a:rPr>
              <a:t>- </a:t>
            </a:r>
            <a:r>
              <a:rPr lang="ko-KR" altLang="en-US" sz="1600" smtClean="0">
                <a:latin typeface="+mn-ea"/>
              </a:rPr>
              <a:t>현재 근무 중인 회사가 동일하여 </a:t>
            </a:r>
            <a:r>
              <a:rPr lang="ko-KR" altLang="en-US" sz="1600" smtClean="0">
                <a:latin typeface="+mn-ea"/>
              </a:rPr>
              <a:t>주단위로 </a:t>
            </a:r>
            <a:r>
              <a:rPr lang="ko-KR" altLang="en-US" sz="1600" smtClean="0">
                <a:latin typeface="+mn-ea"/>
              </a:rPr>
              <a:t>진행 </a:t>
            </a:r>
            <a:r>
              <a:rPr lang="ko-KR" altLang="en-US" sz="1600" smtClean="0">
                <a:latin typeface="+mn-ea"/>
              </a:rPr>
              <a:t>방식 논의</a:t>
            </a:r>
            <a:r>
              <a:rPr lang="en-US" altLang="ko-KR" sz="1600" smtClean="0">
                <a:latin typeface="+mn-ea"/>
              </a:rPr>
              <a:t>.</a:t>
            </a:r>
            <a:r>
              <a:rPr lang="en-US" altLang="ko-KR" sz="1600" smtClean="0">
                <a:latin typeface="+mn-ea"/>
              </a:rPr>
              <a:t/>
            </a:r>
            <a:br>
              <a:rPr lang="en-US" altLang="ko-KR" sz="1600" smtClean="0">
                <a:latin typeface="+mn-ea"/>
              </a:rPr>
            </a:br>
            <a:r>
              <a:rPr lang="en-US" altLang="ko-KR" sz="1600" smtClean="0">
                <a:latin typeface="+mn-ea"/>
              </a:rPr>
              <a:t>  - </a:t>
            </a:r>
            <a:r>
              <a:rPr lang="ko-KR" altLang="en-US" sz="1600" smtClean="0">
                <a:latin typeface="+mn-ea"/>
              </a:rPr>
              <a:t>각 조가 발표한 발표 내용 및 강의 자료 참고</a:t>
            </a:r>
            <a:r>
              <a:rPr lang="en-US" altLang="ko-KR" sz="160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>
                <a:latin typeface="+mn-ea"/>
              </a:rPr>
              <a:t> </a:t>
            </a:r>
            <a:r>
              <a:rPr lang="en-US" altLang="ko-KR" sz="1600" smtClean="0">
                <a:latin typeface="+mn-ea"/>
              </a:rPr>
              <a:t> - </a:t>
            </a:r>
            <a:r>
              <a:rPr lang="ko-KR" altLang="en-US" sz="1600" smtClean="0">
                <a:latin typeface="+mn-ea"/>
              </a:rPr>
              <a:t>관련 내용에 관한 인터넷 검색</a:t>
            </a:r>
            <a:r>
              <a:rPr lang="en-US" altLang="ko-KR" sz="1600" smtClean="0">
                <a:latin typeface="+mn-ea"/>
              </a:rPr>
              <a:t>.</a:t>
            </a: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업무분장 및 기여도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96390"/>
              </p:ext>
            </p:extLst>
          </p:nvPr>
        </p:nvGraphicFramePr>
        <p:xfrm>
          <a:off x="1095534" y="3280811"/>
          <a:ext cx="6390463" cy="2268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95">
                  <a:extLst>
                    <a:ext uri="{9D8B030D-6E8A-4147-A177-3AD203B41FA5}">
                      <a16:colId xmlns="" xmlns:a16="http://schemas.microsoft.com/office/drawing/2014/main" val="4190510126"/>
                    </a:ext>
                  </a:extLst>
                </a:gridCol>
                <a:gridCol w="784543">
                  <a:extLst>
                    <a:ext uri="{9D8B030D-6E8A-4147-A177-3AD203B41FA5}">
                      <a16:colId xmlns="" xmlns:a16="http://schemas.microsoft.com/office/drawing/2014/main" val="3714030234"/>
                    </a:ext>
                  </a:extLst>
                </a:gridCol>
                <a:gridCol w="3600400">
                  <a:extLst>
                    <a:ext uri="{9D8B030D-6E8A-4147-A177-3AD203B41FA5}">
                      <a16:colId xmlns="" xmlns:a16="http://schemas.microsoft.com/office/drawing/2014/main" val="2966296135"/>
                    </a:ext>
                  </a:extLst>
                </a:gridCol>
                <a:gridCol w="1142925">
                  <a:extLst>
                    <a:ext uri="{9D8B030D-6E8A-4147-A177-3AD203B41FA5}">
                      <a16:colId xmlns="" xmlns:a16="http://schemas.microsoft.com/office/drawing/2014/main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김상순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60</a:t>
                      </a:r>
                      <a:r>
                        <a:rPr lang="en-US" altLang="ko-KR" sz="1400"/>
                        <a:t>%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데이터 </a:t>
                      </a:r>
                      <a:r>
                        <a:rPr lang="ko-KR" altLang="en-US" sz="1400" smtClean="0"/>
                        <a:t>증량 방법 확인</a:t>
                      </a:r>
                      <a:endParaRPr lang="en-US" altLang="ko-KR" sz="1400" smtClean="0"/>
                    </a:p>
                    <a:p>
                      <a:pPr marL="182563" marR="0" lvl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smtClean="0"/>
                        <a:t>코딩</a:t>
                      </a:r>
                      <a:r>
                        <a:rPr lang="en-US" altLang="ko-KR" sz="1400" smtClean="0"/>
                        <a:t>/</a:t>
                      </a:r>
                      <a:r>
                        <a:rPr lang="ko-KR" altLang="en-US" sz="1400" smtClean="0"/>
                        <a:t>학습 분석</a:t>
                      </a:r>
                      <a:endParaRPr lang="en-US" altLang="ko-KR" sz="1400" smtClean="0"/>
                    </a:p>
                    <a:p>
                      <a:pPr marL="182563" marR="0" lvl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smtClean="0"/>
                        <a:t>결과발표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정수현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40</a:t>
                      </a:r>
                      <a:r>
                        <a:rPr lang="en-US" altLang="ko-KR" sz="1400"/>
                        <a:t>%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smtClean="0"/>
                        <a:t>데이터 증량 방법 확인</a:t>
                      </a:r>
                      <a:endParaRPr lang="en-US" altLang="ko-KR" sz="1400" smtClean="0"/>
                    </a:p>
                    <a:p>
                      <a:pPr marL="182563" marR="0" lvl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smtClean="0"/>
                        <a:t>코딩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 smtClean="0"/>
                        <a:t>학습 분석</a:t>
                      </a:r>
                      <a:endParaRPr lang="en-US" altLang="ko-KR" sz="14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056623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5F67A3-FA7B-417A-9AC8-7F6E6E5ADE87}"/>
              </a:ext>
            </a:extLst>
          </p:cNvPr>
          <p:cNvSpPr txBox="1"/>
          <p:nvPr/>
        </p:nvSpPr>
        <p:spPr>
          <a:xfrm>
            <a:off x="1078406" y="5639055"/>
            <a:ext cx="36586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</a:rPr>
              <a:t>- 비중은 총합이 100%일 것</a:t>
            </a: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Data augmentation/</a:t>
            </a:r>
            <a:r>
              <a:rPr lang="ko-KR" altLang="en-US" sz="2000" b="1">
                <a:latin typeface="+mn-ea"/>
              </a:rPr>
              <a:t>전처리</a:t>
            </a: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en-US" altLang="ko-KR" sz="1600" b="1"/>
              <a:t>Feature </a:t>
            </a:r>
            <a:r>
              <a:rPr lang="en-US" altLang="ko-KR" sz="1600" b="1" smtClean="0"/>
              <a:t>Engineering : </a:t>
            </a:r>
            <a:r>
              <a:rPr lang="ko-KR" altLang="en-US" sz="1600"/>
              <a:t>모델 정확도를 높이기 위해서 주어진 데이터를 예측 모델의 문제를 잘 표현할 수 있는 </a:t>
            </a:r>
            <a:r>
              <a:rPr lang="en-US" altLang="ko-KR" sz="1600"/>
              <a:t>features</a:t>
            </a:r>
            <a:r>
              <a:rPr lang="ko-KR" altLang="en-US" sz="1600"/>
              <a:t>로 변형시키는 </a:t>
            </a:r>
            <a:r>
              <a:rPr lang="ko-KR" altLang="en-US" sz="1600" smtClean="0"/>
              <a:t>과정</a:t>
            </a:r>
            <a:r>
              <a:rPr lang="en-US" altLang="ko-KR" sz="1600" smtClean="0"/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925" y="1871342"/>
            <a:ext cx="4190510" cy="1435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95272" y="3338786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smtClean="0">
                <a:latin typeface="+mn-ea"/>
              </a:rPr>
              <a:t>- Data </a:t>
            </a:r>
            <a:r>
              <a:rPr lang="ko-KR" altLang="en-US" sz="2000" b="1" smtClean="0">
                <a:latin typeface="+mn-ea"/>
              </a:rPr>
              <a:t>중 필요 없는 데이터 삭제 및 추가</a:t>
            </a:r>
            <a:r>
              <a:rPr lang="en-US" altLang="ko-KR" sz="2000" b="1" smtClean="0">
                <a:latin typeface="+mn-ea"/>
              </a:rPr>
              <a:t>.</a:t>
            </a:r>
            <a:endParaRPr lang="en-US" altLang="ko-KR" sz="16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27" y="4077072"/>
            <a:ext cx="3791811" cy="2245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3704966"/>
            <a:ext cx="4792389" cy="28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6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8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Data augmentation/</a:t>
            </a:r>
            <a:r>
              <a:rPr lang="ko-KR" altLang="en-US" sz="2000" b="1">
                <a:latin typeface="+mn-ea"/>
              </a:rPr>
              <a:t>전처리</a:t>
            </a: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smtClean="0"/>
              <a:t>- </a:t>
            </a:r>
            <a:r>
              <a:rPr lang="ko-KR" altLang="en-US" sz="1600" smtClean="0"/>
              <a:t>특정 해상도의 </a:t>
            </a:r>
            <a:r>
              <a:rPr lang="en-US" altLang="ko-KR" sz="1600"/>
              <a:t>wafer map </a:t>
            </a:r>
            <a:r>
              <a:rPr lang="ko-KR" altLang="en-US" sz="1600" smtClean="0"/>
              <a:t>가져오기</a:t>
            </a:r>
            <a:endParaRPr lang="en-US" altLang="ko-KR" sz="1600" smtClean="0"/>
          </a:p>
          <a:p>
            <a:endParaRPr lang="en-US" altLang="ko-KR" sz="1600" b="1"/>
          </a:p>
          <a:p>
            <a:endParaRPr lang="en-US" altLang="ko-KR" sz="1600" b="1" smtClean="0"/>
          </a:p>
          <a:p>
            <a:endParaRPr lang="ko-KR" altLang="en-US" sz="1600" b="1"/>
          </a:p>
          <a:p>
            <a:r>
              <a:rPr lang="en-US" altLang="ko-KR" sz="1600" smtClean="0"/>
              <a:t> - </a:t>
            </a:r>
            <a:r>
              <a:rPr lang="ko-KR" altLang="en-US" sz="1600"/>
              <a:t>채널 치수를 확장하여 </a:t>
            </a:r>
            <a:r>
              <a:rPr lang="en-US" altLang="ko-KR" sz="1600"/>
              <a:t>2D Convolution </a:t>
            </a:r>
            <a:r>
              <a:rPr lang="en-US" altLang="ko-KR" sz="1600" smtClean="0"/>
              <a:t>Autoencoder </a:t>
            </a:r>
            <a:r>
              <a:rPr lang="ko-KR" altLang="en-US" sz="1600" smtClean="0"/>
              <a:t>사용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smtClean="0"/>
              <a:t> - </a:t>
            </a:r>
            <a:r>
              <a:rPr lang="ko-KR" altLang="en-US" sz="1600" smtClean="0"/>
              <a:t>결함 </a:t>
            </a:r>
            <a:r>
              <a:rPr lang="ko-KR" altLang="en-US" sz="1600" smtClean="0"/>
              <a:t>목록을 </a:t>
            </a:r>
            <a:r>
              <a:rPr lang="ko-KR" altLang="en-US" sz="1600" smtClean="0"/>
              <a:t>작성</a:t>
            </a:r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smtClean="0"/>
          </a:p>
          <a:p>
            <a:r>
              <a:rPr lang="en-US" altLang="ko-KR" sz="1600" smtClean="0"/>
              <a:t> - </a:t>
            </a:r>
            <a:r>
              <a:rPr lang="ko-KR" altLang="en-US" sz="1600" smtClean="0"/>
              <a:t>데이터 확인</a:t>
            </a:r>
            <a:r>
              <a:rPr lang="en-US" altLang="ko-KR" sz="160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7" y="1811098"/>
            <a:ext cx="5873676" cy="3937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27" y="2713660"/>
            <a:ext cx="3325745" cy="2795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27" y="3669154"/>
            <a:ext cx="8088498" cy="4827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6" y="4798189"/>
            <a:ext cx="32861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9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95272" y="1064217"/>
            <a:ext cx="8706254" cy="3536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Data augmentation/</a:t>
            </a:r>
            <a:r>
              <a:rPr lang="ko-KR" altLang="en-US" sz="2000" b="1">
                <a:latin typeface="+mn-ea"/>
              </a:rPr>
              <a:t>전처리</a:t>
            </a: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smtClean="0"/>
              <a:t>- </a:t>
            </a:r>
            <a:r>
              <a:rPr lang="ko-KR" altLang="en-US" sz="1600" smtClean="0"/>
              <a:t>데이터 </a:t>
            </a:r>
            <a:r>
              <a:rPr lang="ko-KR" altLang="en-US" sz="1600"/>
              <a:t>증강위한 </a:t>
            </a:r>
            <a:r>
              <a:rPr lang="en-US" altLang="ko-KR" sz="1600"/>
              <a:t>Convolutional Autoencoder </a:t>
            </a:r>
            <a:r>
              <a:rPr lang="en-US" altLang="ko-KR" sz="1600" smtClean="0"/>
              <a:t>.</a:t>
            </a:r>
            <a:br>
              <a:rPr lang="en-US" altLang="ko-KR" sz="1600" smtClean="0"/>
            </a:br>
            <a:r>
              <a:rPr lang="en-US" altLang="ko-KR" sz="1600" smtClean="0"/>
              <a:t>  : </a:t>
            </a:r>
            <a:r>
              <a:rPr lang="ko-KR" altLang="en-US" sz="1600"/>
              <a:t>오토인코더는 입력층과 출력층의 구조를 같게 하여 가능한 한 적은 왜곡으로 출력을 입력과 유사하게 하고</a:t>
            </a:r>
            <a:r>
              <a:rPr lang="en-US" altLang="ko-KR" sz="1600"/>
              <a:t>, </a:t>
            </a:r>
            <a:r>
              <a:rPr lang="ko-KR" altLang="en-US" sz="1600"/>
              <a:t>은닉층의 크기를 그보다 작게 하여 차원을 축소함으로써 데이터를 압축하는 </a:t>
            </a:r>
            <a:r>
              <a:rPr lang="ko-KR" altLang="en-US" sz="1600" smtClean="0"/>
              <a:t>학습 네트워크</a:t>
            </a:r>
            <a:r>
              <a:rPr lang="en-US" altLang="ko-KR" sz="1600" smtClean="0"/>
              <a:t>.</a:t>
            </a:r>
            <a:endParaRPr lang="en-US" altLang="ko-KR" sz="1600" b="1"/>
          </a:p>
          <a:p>
            <a:r>
              <a:rPr lang="en-US" altLang="ko-KR" sz="1600" b="1"/>
              <a:t> </a:t>
            </a:r>
            <a:r>
              <a:rPr lang="en-US" altLang="ko-KR" sz="1600" b="1" smtClean="0"/>
              <a:t> </a:t>
            </a:r>
            <a:br>
              <a:rPr lang="en-US" altLang="ko-KR" sz="1600" b="1" smtClean="0"/>
            </a:br>
            <a:r>
              <a:rPr lang="en-US" altLang="ko-KR" sz="1600" b="1" smtClean="0"/>
              <a:t/>
            </a:r>
            <a:br>
              <a:rPr lang="en-US" altLang="ko-KR" sz="1600" b="1" smtClean="0"/>
            </a:br>
            <a:r>
              <a:rPr lang="en-US" altLang="ko-KR" sz="1600" b="1" smtClean="0"/>
              <a:t/>
            </a:r>
            <a:br>
              <a:rPr lang="en-US" altLang="ko-KR" sz="1600" b="1" smtClean="0"/>
            </a:br>
            <a:r>
              <a:rPr lang="en-US" altLang="ko-KR" sz="1600" b="1" smtClean="0"/>
              <a:t/>
            </a:r>
            <a:br>
              <a:rPr lang="en-US" altLang="ko-KR" sz="1600" b="1" smtClean="0"/>
            </a:br>
            <a:r>
              <a:rPr lang="en-US" altLang="ko-KR" sz="1600" b="1" smtClean="0"/>
              <a:t/>
            </a:r>
            <a:br>
              <a:rPr lang="en-US" altLang="ko-KR" sz="1600" b="1" smtClean="0"/>
            </a:br>
            <a:r>
              <a:rPr lang="en-US" altLang="ko-KR" sz="1600" b="1" smtClean="0"/>
              <a:t/>
            </a:r>
            <a:br>
              <a:rPr lang="en-US" altLang="ko-KR" sz="1600" b="1" smtClean="0"/>
            </a:br>
            <a:r>
              <a:rPr lang="en-US" altLang="ko-KR" sz="1600" b="1" smtClean="0"/>
              <a:t>  </a:t>
            </a:r>
            <a:r>
              <a:rPr lang="en-US" altLang="ko-KR" sz="1600" smtClean="0"/>
              <a:t>: </a:t>
            </a:r>
            <a:r>
              <a:rPr lang="ko-KR" altLang="en-US" sz="1600"/>
              <a:t>클래스 뷸균형 문제를 해결하기 위해 데이터 증강이 </a:t>
            </a:r>
            <a:r>
              <a:rPr lang="ko-KR" altLang="en-US" sz="1600" smtClean="0"/>
              <a:t>필요</a:t>
            </a:r>
            <a:r>
              <a:rPr lang="en-US" altLang="ko-KR" sz="1600" smtClean="0"/>
              <a:t>.</a:t>
            </a:r>
            <a:br>
              <a:rPr lang="en-US" altLang="ko-KR" sz="1600" smtClean="0"/>
            </a:br>
            <a:r>
              <a:rPr lang="en-US" altLang="ko-KR" sz="1600" smtClean="0"/>
              <a:t>  : </a:t>
            </a:r>
            <a:r>
              <a:rPr lang="ko-KR" altLang="en-US" sz="1600"/>
              <a:t>웨이퍼 데이터는 이미지 데이터라서 </a:t>
            </a:r>
            <a:r>
              <a:rPr lang="en-US" altLang="ko-KR" sz="1600"/>
              <a:t>Convolutional </a:t>
            </a:r>
            <a:r>
              <a:rPr lang="en-US" altLang="ko-KR" sz="1600" smtClean="0"/>
              <a:t>Autoencoder.</a:t>
            </a:r>
            <a:endParaRPr lang="en-US" altLang="ko-KR" sz="16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00" y="4797152"/>
            <a:ext cx="3286125" cy="18859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348880"/>
            <a:ext cx="3444955" cy="170896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923928" y="5589240"/>
            <a:ext cx="576064" cy="296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4797152"/>
            <a:ext cx="36290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데이터 </a:t>
            </a:r>
            <a:r>
              <a:rPr lang="ko-KR" altLang="en-US" sz="2000" b="1" smtClean="0">
                <a:latin typeface="+mn-ea"/>
              </a:rPr>
              <a:t>구성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514D0E95-BB88-4E5D-8C8F-EFBA2BC88E4C}"/>
              </a:ext>
            </a:extLst>
          </p:cNvPr>
          <p:cNvGrpSpPr/>
          <p:nvPr/>
        </p:nvGrpSpPr>
        <p:grpSpPr>
          <a:xfrm>
            <a:off x="473077" y="1667215"/>
            <a:ext cx="8365780" cy="1916581"/>
            <a:chOff x="473076" y="2059806"/>
            <a:chExt cx="8525119" cy="226286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E8969893-DA8E-4D5B-92CC-B8C815DC4B41}"/>
                </a:ext>
              </a:extLst>
            </p:cNvPr>
            <p:cNvSpPr/>
            <p:nvPr/>
          </p:nvSpPr>
          <p:spPr>
            <a:xfrm>
              <a:off x="3859731" y="2059806"/>
              <a:ext cx="1309035" cy="4511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전체</a:t>
              </a:r>
              <a:endParaRPr lang="en-US" altLang="ko-KR" sz="1200"/>
            </a:p>
            <a:p>
              <a:pPr algn="ctr"/>
              <a:r>
                <a:rPr lang="en-US" altLang="ko-KR" sz="1200"/>
                <a:t>811,457 (100%)</a:t>
              </a:r>
              <a:endParaRPr lang="ko-KR" altLang="en-US" sz="12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85291BE9-0762-4CC8-9147-3A40428ABEBF}"/>
                </a:ext>
              </a:extLst>
            </p:cNvPr>
            <p:cNvSpPr/>
            <p:nvPr/>
          </p:nvSpPr>
          <p:spPr>
            <a:xfrm>
              <a:off x="5601903" y="2794733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With Label</a:t>
              </a:r>
            </a:p>
            <a:p>
              <a:pPr algn="ctr"/>
              <a:r>
                <a:rPr lang="en-US" altLang="ko-KR" sz="1200"/>
                <a:t>172,950 (21.3%)</a:t>
              </a:r>
              <a:endParaRPr lang="ko-KR" altLang="en-US" sz="12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25448278-4FC4-41AA-B29F-DE3AD1308937}"/>
                </a:ext>
              </a:extLst>
            </p:cNvPr>
            <p:cNvSpPr/>
            <p:nvPr/>
          </p:nvSpPr>
          <p:spPr>
            <a:xfrm>
              <a:off x="2175310" y="2788286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Without Label</a:t>
              </a:r>
            </a:p>
            <a:p>
              <a:pPr algn="ctr"/>
              <a:r>
                <a:rPr lang="en-US" altLang="ko-KR" sz="1200"/>
                <a:t>638,507 (78.7%)</a:t>
              </a:r>
              <a:endParaRPr lang="ko-KR" altLang="en-US" sz="120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1296D308-D515-4A67-AC7F-615A64018F02}"/>
                </a:ext>
              </a:extLst>
            </p:cNvPr>
            <p:cNvSpPr/>
            <p:nvPr/>
          </p:nvSpPr>
          <p:spPr>
            <a:xfrm>
              <a:off x="473076" y="3654972"/>
              <a:ext cx="845586" cy="65714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None</a:t>
              </a:r>
            </a:p>
            <a:p>
              <a:pPr algn="ctr"/>
              <a:r>
                <a:rPr lang="en-US" altLang="ko-KR" sz="1200"/>
                <a:t>147,431</a:t>
              </a:r>
            </a:p>
            <a:p>
              <a:pPr algn="ctr"/>
              <a:r>
                <a:rPr lang="en-US" altLang="ko-KR" sz="1200"/>
                <a:t>(18.17%)</a:t>
              </a:r>
              <a:endParaRPr lang="ko-KR" altLang="en-US" sz="12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8049753F-4933-4BE7-9DA3-6DEE6F9C9FFF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Center</a:t>
              </a:r>
            </a:p>
            <a:p>
              <a:pPr algn="ctr"/>
              <a:r>
                <a:rPr lang="en-US" altLang="ko-KR" sz="1200"/>
                <a:t>4,294 </a:t>
              </a:r>
            </a:p>
            <a:p>
              <a:pPr algn="ctr"/>
              <a:r>
                <a:rPr lang="en-US" altLang="ko-KR" sz="1200"/>
                <a:t>(0.53%)</a:t>
              </a:r>
              <a:endParaRPr lang="ko-KR" altLang="en-US" sz="12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D6E3BFA6-2FE4-4F3B-BDD0-DA96CA0D8C44}"/>
                </a:ext>
              </a:extLst>
            </p:cNvPr>
            <p:cNvSpPr/>
            <p:nvPr/>
          </p:nvSpPr>
          <p:spPr>
            <a:xfrm>
              <a:off x="2381491" y="3654972"/>
              <a:ext cx="845586" cy="6676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Donut</a:t>
              </a:r>
            </a:p>
            <a:p>
              <a:pPr algn="ctr"/>
              <a:r>
                <a:rPr lang="en-US" altLang="ko-KR" sz="1200"/>
                <a:t>555</a:t>
              </a:r>
            </a:p>
            <a:p>
              <a:pPr algn="ctr"/>
              <a:r>
                <a:rPr lang="en-US" altLang="ko-KR" sz="1200"/>
                <a:t> (0.07%)</a:t>
              </a:r>
              <a:endParaRPr lang="ko-KR" altLang="en-US" sz="1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0F22604E-FC6E-488D-8C1D-612E9C5BA66B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Edge-Loc</a:t>
              </a:r>
            </a:p>
            <a:p>
              <a:pPr algn="ctr"/>
              <a:r>
                <a:rPr lang="en-US" altLang="ko-KR" sz="1200"/>
                <a:t>5189</a:t>
              </a:r>
            </a:p>
            <a:p>
              <a:pPr algn="ctr"/>
              <a:r>
                <a:rPr lang="en-US" altLang="ko-KR" sz="1200"/>
                <a:t> (0.64%)</a:t>
              </a:r>
              <a:endParaRPr lang="ko-KR" altLang="en-US" sz="12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A780444-BA07-46C4-AD0A-2D410EAC4A79}"/>
                </a:ext>
              </a:extLst>
            </p:cNvPr>
            <p:cNvSpPr/>
            <p:nvPr/>
          </p:nvSpPr>
          <p:spPr>
            <a:xfrm>
              <a:off x="4289908" y="3649451"/>
              <a:ext cx="878858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Edge-Ring</a:t>
              </a:r>
            </a:p>
            <a:p>
              <a:pPr algn="ctr"/>
              <a:r>
                <a:rPr lang="en-US" altLang="ko-KR" sz="1200"/>
                <a:t>9680</a:t>
              </a:r>
            </a:p>
            <a:p>
              <a:pPr algn="ctr"/>
              <a:r>
                <a:rPr lang="en-US" altLang="ko-KR" sz="1200"/>
                <a:t> (1.19%)</a:t>
              </a:r>
              <a:endParaRPr lang="ko-KR" altLang="en-US" sz="12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4F00D54-A3D0-4491-A3E7-CB6C9117C7F9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Local</a:t>
              </a:r>
            </a:p>
            <a:p>
              <a:pPr algn="ctr"/>
              <a:r>
                <a:rPr lang="en-US" altLang="ko-KR" sz="1200"/>
                <a:t>3593</a:t>
              </a:r>
            </a:p>
            <a:p>
              <a:pPr algn="ctr"/>
              <a:r>
                <a:rPr lang="en-US" altLang="ko-KR" sz="1200"/>
                <a:t> (0.44%)</a:t>
              </a:r>
              <a:endParaRPr lang="ko-KR" altLang="en-US" sz="12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0AA0AFBA-BD94-43A0-A6CA-BE334E395491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Random</a:t>
              </a:r>
            </a:p>
            <a:p>
              <a:pPr algn="ctr"/>
              <a:r>
                <a:rPr lang="en-US" altLang="ko-KR" sz="1200"/>
                <a:t>866</a:t>
              </a:r>
            </a:p>
            <a:p>
              <a:pPr algn="ctr"/>
              <a:r>
                <a:rPr lang="en-US" altLang="ko-KR" sz="1200"/>
                <a:t> (0.11%)</a:t>
              </a:r>
              <a:endParaRPr lang="ko-KR" altLang="en-US" sz="12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EC2F930F-3355-46E9-917A-CDE259F31E44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Scratch</a:t>
              </a:r>
            </a:p>
            <a:p>
              <a:pPr algn="ctr"/>
              <a:r>
                <a:rPr lang="en-US" altLang="ko-KR" sz="1200"/>
                <a:t>1193</a:t>
              </a:r>
            </a:p>
            <a:p>
              <a:pPr algn="ctr"/>
              <a:r>
                <a:rPr lang="en-US" altLang="ko-KR" sz="1200"/>
                <a:t> (0.15%)</a:t>
              </a:r>
              <a:endParaRPr lang="ko-KR" altLang="en-US" sz="12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="" xmlns:a16="http://schemas.microsoft.com/office/drawing/2014/main" id="{F258AF73-7A61-49F7-A796-3D73A7AC0693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Near-full</a:t>
              </a:r>
            </a:p>
            <a:p>
              <a:pPr algn="ctr"/>
              <a:r>
                <a:rPr lang="en-US" altLang="ko-KR" sz="1200"/>
                <a:t>149</a:t>
              </a:r>
            </a:p>
            <a:p>
              <a:pPr algn="ctr"/>
              <a:r>
                <a:rPr lang="en-US" altLang="ko-KR" sz="1200"/>
                <a:t> (0.02%)</a:t>
              </a:r>
              <a:endParaRPr lang="ko-KR" altLang="en-US" sz="120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="" xmlns:a16="http://schemas.microsoft.com/office/drawing/2014/main" id="{DC3686AB-8130-44AE-A8CE-6B6219EAA299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rot="5400000" flipH="1" flipV="1">
              <a:off x="3533361" y="1807399"/>
              <a:ext cx="277355" cy="168442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="" xmlns:a16="http://schemas.microsoft.com/office/drawing/2014/main" id="{1018EAAB-04A1-4884-B2FF-66212C1326EE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16200000" flipV="1">
              <a:off x="5243434" y="1781746"/>
              <a:ext cx="283802" cy="17421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="" xmlns:a16="http://schemas.microsoft.com/office/drawing/2014/main" id="{EB5F49FE-68D9-4A0F-98C3-96425E73CA74}"/>
                </a:ext>
              </a:extLst>
            </p:cNvPr>
            <p:cNvCxnSpPr>
              <a:cxnSpLocks/>
              <a:stCxn id="14" idx="0"/>
              <a:endCxn id="12" idx="2"/>
            </p:cNvCxnSpPr>
            <p:nvPr/>
          </p:nvCxnSpPr>
          <p:spPr>
            <a:xfrm rot="5400000" flipH="1" flipV="1">
              <a:off x="3371588" y="770139"/>
              <a:ext cx="409114" cy="53605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="" xmlns:a16="http://schemas.microsoft.com/office/drawing/2014/main" id="{118488E6-3446-4887-ADB0-6EBCAD6533EC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rot="16200000" flipV="1">
              <a:off x="7208070" y="2294210"/>
              <a:ext cx="415685" cy="231898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66725BE5-8A44-4E42-80B3-6FE209DF21B0}"/>
              </a:ext>
            </a:extLst>
          </p:cNvPr>
          <p:cNvSpPr/>
          <p:nvPr/>
        </p:nvSpPr>
        <p:spPr>
          <a:xfrm>
            <a:off x="471477" y="5471116"/>
            <a:ext cx="829782" cy="556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None</a:t>
            </a:r>
          </a:p>
          <a:p>
            <a:pPr algn="ctr"/>
            <a:r>
              <a:rPr lang="en-US" altLang="ko-KR" sz="1200" smtClean="0"/>
              <a:t>13,406</a:t>
            </a:r>
            <a:endParaRPr lang="en-US" altLang="ko-KR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BC75BCD5-7322-4AE5-A7C7-1A503C31A115}"/>
              </a:ext>
            </a:extLst>
          </p:cNvPr>
          <p:cNvSpPr/>
          <p:nvPr/>
        </p:nvSpPr>
        <p:spPr>
          <a:xfrm>
            <a:off x="1407849" y="5466439"/>
            <a:ext cx="829782" cy="5701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Center</a:t>
            </a:r>
          </a:p>
          <a:p>
            <a:pPr algn="ctr"/>
            <a:r>
              <a:rPr lang="en-US" altLang="ko-KR" sz="1200" smtClean="0"/>
              <a:t>2,160</a:t>
            </a:r>
            <a:endParaRPr lang="en-US" altLang="ko-KR" sz="12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D4FD96A-6EAB-4BA1-A0DA-F3E28B01FA3E}"/>
              </a:ext>
            </a:extLst>
          </p:cNvPr>
          <p:cNvSpPr/>
          <p:nvPr/>
        </p:nvSpPr>
        <p:spPr>
          <a:xfrm>
            <a:off x="2344223" y="5471116"/>
            <a:ext cx="829782" cy="565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Donut</a:t>
            </a:r>
          </a:p>
          <a:p>
            <a:pPr algn="ctr"/>
            <a:r>
              <a:rPr lang="en-US" altLang="ko-KR" sz="1200" smtClean="0"/>
              <a:t>2002</a:t>
            </a:r>
            <a:endParaRPr lang="en-US" altLang="ko-KR" sz="12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="" xmlns:a16="http://schemas.microsoft.com/office/drawing/2014/main" id="{359BD496-6551-42B9-BF19-314406D97D25}"/>
              </a:ext>
            </a:extLst>
          </p:cNvPr>
          <p:cNvSpPr/>
          <p:nvPr/>
        </p:nvSpPr>
        <p:spPr>
          <a:xfrm>
            <a:off x="3280597" y="5467745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Edge-Loc</a:t>
            </a:r>
          </a:p>
          <a:p>
            <a:pPr algn="ctr"/>
            <a:r>
              <a:rPr lang="en-US" altLang="ko-KR" sz="1200" smtClean="0"/>
              <a:t>2368</a:t>
            </a:r>
            <a:endParaRPr lang="en-US" altLang="ko-KR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8CAFA2EF-2241-4684-B679-59244F8BBDB7}"/>
              </a:ext>
            </a:extLst>
          </p:cNvPr>
          <p:cNvSpPr/>
          <p:nvPr/>
        </p:nvSpPr>
        <p:spPr>
          <a:xfrm>
            <a:off x="4216970" y="5466439"/>
            <a:ext cx="86243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Edge-Ring</a:t>
            </a:r>
          </a:p>
          <a:p>
            <a:pPr algn="ctr"/>
            <a:r>
              <a:rPr lang="en-US" altLang="ko-KR" sz="1200" smtClean="0"/>
              <a:t>2,046</a:t>
            </a:r>
            <a:endParaRPr lang="en-US" altLang="ko-KR" sz="12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0A4772CB-ADC4-4080-AD02-4095AB42F6E8}"/>
              </a:ext>
            </a:extLst>
          </p:cNvPr>
          <p:cNvSpPr/>
          <p:nvPr/>
        </p:nvSpPr>
        <p:spPr>
          <a:xfrm>
            <a:off x="5189843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</a:t>
            </a:r>
          </a:p>
          <a:p>
            <a:pPr algn="ctr"/>
            <a:r>
              <a:rPr lang="en-US" altLang="ko-KR" sz="1200" smtClean="0"/>
              <a:t>2,376</a:t>
            </a:r>
            <a:endParaRPr lang="en-US" altLang="ko-KR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7E9E3B37-9FD6-4342-84D4-C2D73477DD12}"/>
              </a:ext>
            </a:extLst>
          </p:cNvPr>
          <p:cNvSpPr/>
          <p:nvPr/>
        </p:nvSpPr>
        <p:spPr>
          <a:xfrm>
            <a:off x="613006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 smtClean="0"/>
              <a:t>2,146</a:t>
            </a:r>
            <a:endParaRPr lang="en-US" altLang="ko-KR" sz="12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96983987-8493-498B-A4FA-4CE332AEFCEB}"/>
              </a:ext>
            </a:extLst>
          </p:cNvPr>
          <p:cNvSpPr/>
          <p:nvPr/>
        </p:nvSpPr>
        <p:spPr>
          <a:xfrm>
            <a:off x="7071103" y="5461266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Scratch</a:t>
            </a:r>
          </a:p>
          <a:p>
            <a:pPr algn="ctr"/>
            <a:r>
              <a:rPr lang="en-US" altLang="ko-KR" sz="1200" smtClean="0"/>
              <a:t>2,088</a:t>
            </a:r>
            <a:endParaRPr lang="en-US" altLang="ko-KR" sz="12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2C5D8092-A609-474E-9298-0C605965DF67}"/>
              </a:ext>
            </a:extLst>
          </p:cNvPr>
          <p:cNvSpPr/>
          <p:nvPr/>
        </p:nvSpPr>
        <p:spPr>
          <a:xfrm>
            <a:off x="800747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Near-full</a:t>
            </a:r>
          </a:p>
          <a:p>
            <a:pPr algn="ctr"/>
            <a:r>
              <a:rPr lang="en-US" altLang="ko-KR" sz="1200" smtClean="0"/>
              <a:t>2,032</a:t>
            </a:r>
            <a:endParaRPr lang="en-US" altLang="ko-KR" sz="1200"/>
          </a:p>
        </p:txBody>
      </p:sp>
      <p:sp>
        <p:nvSpPr>
          <p:cNvPr id="42" name="왼쪽 중괄호 41">
            <a:extLst>
              <a:ext uri="{FF2B5EF4-FFF2-40B4-BE49-F238E27FC236}">
                <a16:creationId xmlns="" xmlns:a16="http://schemas.microsoft.com/office/drawing/2014/main" id="{D06FE47F-F297-4ECA-A305-60FCD516B5A0}"/>
              </a:ext>
            </a:extLst>
          </p:cNvPr>
          <p:cNvSpPr/>
          <p:nvPr/>
        </p:nvSpPr>
        <p:spPr>
          <a:xfrm rot="5400000">
            <a:off x="4475991" y="1141840"/>
            <a:ext cx="187959" cy="8181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="" xmlns:a16="http://schemas.microsoft.com/office/drawing/2014/main" id="{0C3DAB0D-3DE7-4BF3-80A2-D14DFCFAC309}"/>
              </a:ext>
            </a:extLst>
          </p:cNvPr>
          <p:cNvSpPr/>
          <p:nvPr/>
        </p:nvSpPr>
        <p:spPr>
          <a:xfrm>
            <a:off x="4407077" y="3971706"/>
            <a:ext cx="325787" cy="123373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1C9B523-1946-4148-95E7-520457EB8704}"/>
              </a:ext>
            </a:extLst>
          </p:cNvPr>
          <p:cNvSpPr txBox="1"/>
          <p:nvPr/>
        </p:nvSpPr>
        <p:spPr>
          <a:xfrm>
            <a:off x="3116366" y="6124280"/>
            <a:ext cx="41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Train</a:t>
            </a:r>
            <a:r>
              <a:rPr lang="ko-KR" altLang="en-US" smtClean="0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Test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 smtClean="0"/>
              <a:t>67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 smtClean="0"/>
              <a:t>33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986" y="3745872"/>
            <a:ext cx="2259939" cy="13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CNN </a:t>
            </a:r>
            <a:r>
              <a:rPr lang="ko-KR" altLang="en-US" sz="2000" b="1" smtClean="0">
                <a:latin typeface="+mn-ea"/>
              </a:rPr>
              <a:t>구조</a:t>
            </a:r>
            <a:r>
              <a:rPr lang="en-US" altLang="ko-KR" sz="1600" i="1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1" name="_x230710960">
            <a:extLst>
              <a:ext uri="{FF2B5EF4-FFF2-40B4-BE49-F238E27FC236}">
                <a16:creationId xmlns="" xmlns:a16="http://schemas.microsoft.com/office/drawing/2014/main" id="{376F39B6-DCFC-4ED1-A4AA-633E3B90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8" y="3077659"/>
            <a:ext cx="8123445" cy="20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230719168">
            <a:extLst>
              <a:ext uri="{FF2B5EF4-FFF2-40B4-BE49-F238E27FC236}">
                <a16:creationId xmlns="" xmlns:a16="http://schemas.microsoft.com/office/drawing/2014/main" id="{01FC2B33-3710-43AD-BC00-3B0317B94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b="13200"/>
          <a:stretch/>
        </p:blipFill>
        <p:spPr bwMode="auto">
          <a:xfrm>
            <a:off x="4425" y="1659152"/>
            <a:ext cx="9139575" cy="210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1796" y="1659152"/>
            <a:ext cx="1529924" cy="19138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33218" y="1659152"/>
            <a:ext cx="1529924" cy="19138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53923" y="1659152"/>
            <a:ext cx="1529924" cy="19138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956376" y="1692296"/>
            <a:ext cx="1112644" cy="19138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주요 코드 및 실행 결과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</a:t>
            </a:r>
            <a:r>
              <a:rPr lang="ko-KR" altLang="en-US" sz="1600"/>
              <a:t>노이즈나 이상치</a:t>
            </a:r>
            <a:r>
              <a:rPr lang="en-US" altLang="ko-KR" sz="1600"/>
              <a:t>(outlier) </a:t>
            </a:r>
            <a:r>
              <a:rPr lang="ko-KR" altLang="en-US" sz="1600"/>
              <a:t>같은 엉뚱한 데이터가 들어와도 흔들리지 않는 모델을 만들기 위한 방법으로 일부러 </a:t>
            </a:r>
            <a:r>
              <a:rPr lang="ko-KR" altLang="en-US" sz="1600" smtClean="0"/>
              <a:t>노이즈를</a:t>
            </a:r>
            <a:r>
              <a:rPr lang="en-US" altLang="ko-KR" sz="1600" smtClean="0"/>
              <a:t> </a:t>
            </a:r>
            <a:r>
              <a:rPr lang="ko-KR" altLang="en-US" sz="1600" smtClean="0"/>
              <a:t>추가하여 데이터 생성</a:t>
            </a:r>
            <a:r>
              <a:rPr lang="en-US" altLang="ko-KR" sz="1600" smtClean="0"/>
              <a:t>.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2" y="1866332"/>
            <a:ext cx="7381875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42" y="2636912"/>
            <a:ext cx="4143375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391" y="3528036"/>
            <a:ext cx="5438775" cy="32004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932040" y="5949280"/>
            <a:ext cx="64807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0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주요 코드 및 실행 결과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86" y="1666354"/>
            <a:ext cx="75152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7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9928</TotalTime>
  <Words>359</Words>
  <Application>Microsoft Office PowerPoint</Application>
  <PresentationFormat>화면 슬라이드 쇼(4:3)</PresentationFormat>
  <Paragraphs>156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Microsoft 계정</cp:lastModifiedBy>
  <cp:revision>402</cp:revision>
  <cp:lastPrinted>2019-09-16T00:28:29Z</cp:lastPrinted>
  <dcterms:created xsi:type="dcterms:W3CDTF">2017-03-29T07:13:25Z</dcterms:created>
  <dcterms:modified xsi:type="dcterms:W3CDTF">2022-04-13T07:49:25Z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