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5" r:id="rId7"/>
    <p:sldId id="268" r:id="rId8"/>
    <p:sldId id="257" r:id="rId9"/>
    <p:sldId id="264" r:id="rId10"/>
    <p:sldId id="267" r:id="rId11"/>
    <p:sldId id="266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65"/>
            <p14:sldId id="268"/>
            <p14:sldId id="257"/>
            <p14:sldId id="264"/>
            <p14:sldId id="267"/>
            <p14:sldId id="266"/>
            <p14:sldId id="269"/>
            <p14:sldId id="270"/>
            <p14:sldId id="271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80" d="100"/>
          <a:sy n="80" d="100"/>
        </p:scale>
        <p:origin x="10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2021-05-24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2021-05-24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716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02102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6259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8231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6624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5254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750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ko-kr/article/office-2013-%eb%b9%a0%eb%a5%b8-%ec%8b%9c%ec%9e%91-%ea%b0%80%ec%9d%b4%eb%93%9c-4a8aa04a-f7f3-4a4d-823c-3dbc4b8672a1?ui=ko-KR&amp;rs=ko-KR&amp;ad=K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/>
              <a:t>신경망 모델</a:t>
            </a:r>
            <a:endParaRPr lang="ko-KR" altLang="en-US" noProof="1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268931" y="5169603"/>
            <a:ext cx="3084869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 smtClean="0">
                <a:solidFill>
                  <a:schemeClr val="tx1"/>
                </a:solidFill>
              </a:rPr>
              <a:t>학번 </a:t>
            </a:r>
            <a:r>
              <a:rPr lang="en-US" altLang="ko-KR" noProof="1" smtClean="0">
                <a:solidFill>
                  <a:schemeClr val="tx1"/>
                </a:solidFill>
              </a:rPr>
              <a:t>: 2021254016</a:t>
            </a:r>
            <a:br>
              <a:rPr lang="en-US" altLang="ko-KR" noProof="1" smtClean="0">
                <a:solidFill>
                  <a:schemeClr val="tx1"/>
                </a:solidFill>
              </a:rPr>
            </a:br>
            <a:r>
              <a:rPr lang="ko-KR" altLang="en-US" noProof="1" smtClean="0">
                <a:solidFill>
                  <a:schemeClr val="tx1"/>
                </a:solidFill>
              </a:rPr>
              <a:t>이름 </a:t>
            </a:r>
            <a:r>
              <a:rPr lang="en-US" altLang="ko-KR" noProof="1" smtClean="0">
                <a:solidFill>
                  <a:schemeClr val="tx1"/>
                </a:solidFill>
              </a:rPr>
              <a:t>: </a:t>
            </a:r>
            <a:r>
              <a:rPr lang="ko-KR" altLang="en-US" noProof="1" smtClean="0">
                <a:solidFill>
                  <a:schemeClr val="tx1"/>
                </a:solidFill>
              </a:rPr>
              <a:t>김상순</a:t>
            </a:r>
            <a:endParaRPr lang="ko-KR" alt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Batch </a:t>
            </a:r>
            <a:r>
              <a:rPr lang="en-US" altLang="ko-KR" noProof="1" smtClean="0">
                <a:ea typeface="맑은 고딕" panose="020B0503020000020004" pitchFamily="50" charset="-127"/>
              </a:rPr>
              <a:t>128 </a:t>
            </a:r>
            <a:r>
              <a:rPr lang="en-US" altLang="ko-KR" noProof="1" smtClean="0">
                <a:ea typeface="맑은 고딕" panose="020B0503020000020004" pitchFamily="50" charset="-127"/>
              </a:rPr>
              <a:t>epoch </a:t>
            </a:r>
            <a:r>
              <a:rPr lang="en-US" altLang="ko-KR" noProof="1" smtClean="0">
                <a:ea typeface="맑은 고딕" panose="020B0503020000020004" pitchFamily="50" charset="-127"/>
              </a:rPr>
              <a:t>100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38" y="1487702"/>
            <a:ext cx="6086475" cy="5200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1731555"/>
            <a:ext cx="4361026" cy="47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결론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3310" y="1491049"/>
            <a:ext cx="10749367" cy="39047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Batch 128 epoch 50</a:t>
            </a:r>
            <a:b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</a:b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정확도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: 79.25</a:t>
            </a:r>
          </a:p>
          <a:p>
            <a:pPr marL="742950" indent="-742950">
              <a:buFontTx/>
              <a:buAutoNum type="arabicPeriod"/>
            </a:pPr>
            <a:r>
              <a:rPr lang="en-US" altLang="ko-KR" noProof="1">
                <a:solidFill>
                  <a:schemeClr val="tx1"/>
                </a:solidFill>
                <a:ea typeface="맑은 고딕" panose="020B0503020000020004" pitchFamily="50" charset="-127"/>
              </a:rPr>
              <a:t>Batch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1000 </a:t>
            </a:r>
            <a:r>
              <a:rPr lang="en-US" altLang="ko-KR" noProof="1">
                <a:solidFill>
                  <a:schemeClr val="tx1"/>
                </a:solidFill>
                <a:ea typeface="맑은 고딕" panose="020B0503020000020004" pitchFamily="50" charset="-127"/>
              </a:rPr>
              <a:t>epoch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50</a:t>
            </a:r>
            <a:b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</a:br>
            <a:r>
              <a:rPr lang="en-US" altLang="ko-KR" noProof="1">
                <a:solidFill>
                  <a:schemeClr val="tx1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noProof="1">
                <a:solidFill>
                  <a:schemeClr val="tx1"/>
                </a:solidFill>
                <a:ea typeface="맑은 고딕" panose="020B0503020000020004" pitchFamily="50" charset="-127"/>
              </a:rPr>
              <a:t>정확도 </a:t>
            </a:r>
            <a:r>
              <a:rPr lang="en-US" altLang="ko-KR" noProof="1">
                <a:solidFill>
                  <a:schemeClr val="tx1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79.11</a:t>
            </a:r>
            <a:endParaRPr lang="en-US" altLang="ko-KR" noProof="1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noProof="1">
                <a:solidFill>
                  <a:schemeClr val="tx1"/>
                </a:solidFill>
                <a:ea typeface="맑은 고딕" panose="020B0503020000020004" pitchFamily="50" charset="-127"/>
              </a:rPr>
              <a:t>Batch 128 </a:t>
            </a:r>
            <a:r>
              <a:rPr lang="en-US" altLang="ko-KR" noProof="1">
                <a:solidFill>
                  <a:schemeClr val="tx1"/>
                </a:solidFill>
                <a:ea typeface="맑은 고딕" panose="020B0503020000020004" pitchFamily="50" charset="-127"/>
              </a:rPr>
              <a:t>epoch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100</a:t>
            </a:r>
            <a:b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</a:b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정확도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: 82.80</a:t>
            </a:r>
          </a:p>
          <a:p>
            <a:pPr marL="742950" indent="-742950">
              <a:buFontTx/>
              <a:buAutoNum type="arabicPeriod"/>
            </a:pPr>
            <a:endParaRPr lang="en-US" altLang="ko-KR" noProof="1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정확도를 높이기 위한 적정한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Batch </a:t>
            </a:r>
            <a:r>
              <a:rPr lang="ko-KR" altLang="en-US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값과 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Epoch</a:t>
            </a:r>
            <a:r>
              <a:rPr lang="ko-KR" altLang="en-US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값 확인이 필요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학습량이 많을 수록 정확도가 상승하는 것을 확인 함</a:t>
            </a:r>
            <a:r>
              <a:rPr lang="en-US" altLang="ko-KR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endParaRPr lang="en-US" altLang="ko-KR" noProof="1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31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PowerPoint 2013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28267" y="2292876"/>
            <a:ext cx="5859506" cy="240594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noProof="1">
                <a:ea typeface="맑은 고딕" panose="020B0503020000020004" pitchFamily="50" charset="-127"/>
              </a:rPr>
              <a:t>직관적으로 아름다운 프레젠테이션을 디자인하고</a:t>
            </a:r>
            <a:r>
              <a:rPr lang="en-US" altLang="ko-KR" sz="2400" noProof="1">
                <a:ea typeface="맑은 고딕" panose="020B0503020000020004" pitchFamily="50" charset="-127"/>
              </a:rPr>
              <a:t>, </a:t>
            </a:r>
            <a:r>
              <a:rPr lang="ko-KR" altLang="en-US" sz="2400" noProof="1">
                <a:ea typeface="맑은 고딕" panose="020B0503020000020004" pitchFamily="50" charset="-127"/>
              </a:rPr>
              <a:t>다른 사람들과 쉽게 공유하고 협력하며 고급 프레젠테이션 도구로 전문적인 성능을 제공합니다</a:t>
            </a:r>
            <a:r>
              <a:rPr lang="en-US" altLang="ko-KR" sz="2400" noProof="1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자유형(F) 7">
            <a:hlinkClick r:id="rId3" tooltip="자세한 정보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hlinkClick r:id="rId3" tooltip="자세한 정보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센터에서 더 자세히 알아보세요</a:t>
            </a:r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8873656" y="6477369"/>
            <a:ext cx="2556345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 선택</a:t>
            </a:r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endParaRPr lang="ko-KR" altLang="en-US" sz="1200" noProof="1">
              <a:solidFill>
                <a:srgbClr val="D24726">
                  <a:alpha val="3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>
                <a:ea typeface="맑은 고딕" panose="020B0503020000020004" pitchFamily="50" charset="-127"/>
              </a:rPr>
              <a:t>신경망 </a:t>
            </a:r>
            <a:r>
              <a:rPr lang="ko-KR" altLang="en-US" smtClean="0">
                <a:ea typeface="맑은 고딕" panose="020B0503020000020004" pitchFamily="50" charset="-127"/>
              </a:rPr>
              <a:t>모델 </a:t>
            </a:r>
            <a:r>
              <a:rPr lang="en-US" altLang="ko-KR" smtClean="0">
                <a:ea typeface="맑은 고딕" panose="020B0503020000020004" pitchFamily="50" charset="-127"/>
              </a:rPr>
              <a:t>- </a:t>
            </a:r>
            <a:r>
              <a:rPr lang="ko-KR" altLang="en-US" smtClean="0">
                <a:ea typeface="맑은 고딕" panose="020B0503020000020004" pitchFamily="50" charset="-127"/>
              </a:rPr>
              <a:t>예제 </a:t>
            </a:r>
            <a:r>
              <a:rPr lang="en-US" altLang="ko-KR" smtClean="0">
                <a:ea typeface="맑은 고딕" panose="020B0503020000020004" pitchFamily="50" charset="-127"/>
              </a:rPr>
              <a:t>1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584916"/>
            <a:ext cx="7953375" cy="3028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7940"/>
            <a:ext cx="12192000" cy="14627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37254" y="3962401"/>
            <a:ext cx="3278659" cy="164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1X12(</a:t>
            </a:r>
            <a:r>
              <a:rPr lang="ko-KR" altLang="en-US" sz="1200" smtClean="0"/>
              <a:t>행</a:t>
            </a:r>
            <a:r>
              <a:rPr lang="en-US" altLang="ko-KR" sz="1200" smtClean="0"/>
              <a:t>X</a:t>
            </a:r>
            <a:r>
              <a:rPr lang="ko-KR" altLang="en-US" sz="1200" smtClean="0"/>
              <a:t>열</a:t>
            </a:r>
            <a:r>
              <a:rPr lang="en-US" altLang="ko-KR" sz="1200" smtClean="0"/>
              <a:t>) n</a:t>
            </a:r>
            <a:r>
              <a:rPr lang="ko-KR" altLang="en-US" sz="1200" smtClean="0"/>
              <a:t>번째 </a:t>
            </a:r>
            <a:r>
              <a:rPr lang="en-US" altLang="ko-KR" sz="1200" smtClean="0"/>
              <a:t>subplot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>
                <a:ea typeface="맑은 고딕" panose="020B0503020000020004" pitchFamily="50" charset="-127"/>
              </a:rPr>
              <a:t>신경망 </a:t>
            </a:r>
            <a:r>
              <a:rPr lang="ko-KR" altLang="en-US" smtClean="0">
                <a:ea typeface="맑은 고딕" panose="020B0503020000020004" pitchFamily="50" charset="-127"/>
              </a:rPr>
              <a:t>모델 </a:t>
            </a:r>
            <a:r>
              <a:rPr lang="en-US" altLang="ko-KR">
                <a:ea typeface="맑은 고딕" panose="020B0503020000020004" pitchFamily="50" charset="-127"/>
              </a:rPr>
              <a:t>- </a:t>
            </a:r>
            <a:r>
              <a:rPr lang="ko-KR" altLang="en-US">
                <a:ea typeface="맑은 고딕" panose="020B0503020000020004" pitchFamily="50" charset="-127"/>
              </a:rPr>
              <a:t>예제 </a:t>
            </a:r>
            <a:r>
              <a:rPr lang="en-US" altLang="ko-KR">
                <a:ea typeface="맑은 고딕" panose="020B0503020000020004" pitchFamily="50" charset="-127"/>
              </a:rPr>
              <a:t>1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611940"/>
            <a:ext cx="8086725" cy="3676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116" y="3613345"/>
            <a:ext cx="6810422" cy="30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1326328"/>
            <a:ext cx="8677275" cy="5366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ImageDataGenerator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862969"/>
            <a:ext cx="12192000" cy="499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err="1"/>
              <a:t>ImageDataGenerator</a:t>
            </a:r>
            <a:r>
              <a:rPr lang="en-US" altLang="ko-KR" sz="900" b="1"/>
              <a:t> </a:t>
            </a:r>
            <a:r>
              <a:rPr lang="ko-KR" altLang="en-US" sz="900" b="1" smtClean="0"/>
              <a:t>클래스</a:t>
            </a:r>
            <a:r>
              <a:rPr lang="en-US" altLang="ko-KR" sz="900" b="1" smtClean="0"/>
              <a:t/>
            </a:r>
            <a:br>
              <a:rPr lang="en-US" altLang="ko-KR" sz="900" b="1" smtClean="0"/>
            </a:br>
            <a:r>
              <a:rPr lang="ko-KR" altLang="en-US" sz="900" smtClean="0"/>
              <a:t>객체를 </a:t>
            </a:r>
            <a:r>
              <a:rPr lang="ko-KR" altLang="en-US" sz="900"/>
              <a:t>생성할 때 </a:t>
            </a:r>
            <a:r>
              <a:rPr lang="ko-KR" altLang="en-US" sz="900" err="1"/>
              <a:t>파라미터를</a:t>
            </a:r>
            <a:r>
              <a:rPr lang="ko-KR" altLang="en-US" sz="900"/>
              <a:t> </a:t>
            </a:r>
            <a:r>
              <a:rPr lang="ko-KR" altLang="en-US" sz="900" smtClean="0"/>
              <a:t>전달하여 데이터의 </a:t>
            </a:r>
            <a:r>
              <a:rPr lang="ko-KR" altLang="en-US" sz="900" err="1"/>
              <a:t>전처리를</a:t>
            </a:r>
            <a:r>
              <a:rPr lang="ko-KR" altLang="en-US" sz="900"/>
              <a:t> </a:t>
            </a:r>
            <a:r>
              <a:rPr lang="ko-KR" altLang="en-US" sz="900" smtClean="0"/>
              <a:t>쉽게 할 </a:t>
            </a:r>
            <a:r>
              <a:rPr lang="ko-KR" altLang="en-US" sz="900"/>
              <a:t>수 있고</a:t>
            </a:r>
            <a:r>
              <a:rPr lang="en-US" altLang="ko-KR" sz="900"/>
              <a:t>, </a:t>
            </a:r>
            <a:r>
              <a:rPr lang="ko-KR" altLang="en-US" sz="900"/>
              <a:t>또 이 객체의 </a:t>
            </a:r>
            <a:r>
              <a:rPr lang="en-US" altLang="ko-KR" sz="900" err="1"/>
              <a:t>flow_from_directory</a:t>
            </a:r>
            <a:r>
              <a:rPr lang="en-US" altLang="ko-KR" sz="900"/>
              <a:t> </a:t>
            </a:r>
            <a:r>
              <a:rPr lang="ko-KR" altLang="en-US" sz="900" err="1"/>
              <a:t>메소드를</a:t>
            </a:r>
            <a:r>
              <a:rPr lang="ko-KR" altLang="en-US" sz="900"/>
              <a:t> 활용하면 폴더 </a:t>
            </a:r>
            <a:r>
              <a:rPr lang="ko-KR" altLang="en-US" sz="900" err="1"/>
              <a:t>형태로된</a:t>
            </a:r>
            <a:r>
              <a:rPr lang="ko-KR" altLang="en-US" sz="900"/>
              <a:t> 데이터 구조를 바로 가져와서 사용할 수 있다</a:t>
            </a:r>
            <a:r>
              <a:rPr lang="en-US" altLang="ko-KR" sz="900" smtClean="0"/>
              <a:t>.</a:t>
            </a:r>
          </a:p>
          <a:p>
            <a:endParaRPr lang="en-US" altLang="ko-KR" sz="900" smtClean="0"/>
          </a:p>
          <a:p>
            <a:r>
              <a:rPr lang="en-US" altLang="ko-KR" sz="900" err="1">
                <a:solidFill>
                  <a:srgbClr val="FF0000"/>
                </a:solidFill>
              </a:rPr>
              <a:t>width_shift_range</a:t>
            </a:r>
            <a:r>
              <a:rPr lang="en-US" altLang="ko-KR" sz="900">
                <a:solidFill>
                  <a:srgbClr val="FF0000"/>
                </a:solidFill>
              </a:rPr>
              <a:t>=2</a:t>
            </a:r>
            <a:r>
              <a:rPr lang="ko-KR" altLang="en-US" sz="900">
                <a:solidFill>
                  <a:srgbClr val="FF0000"/>
                </a:solidFill>
              </a:rPr>
              <a:t>인 경우 </a:t>
            </a:r>
            <a:r>
              <a:rPr lang="ko-KR" altLang="en-US" sz="900" err="1">
                <a:solidFill>
                  <a:srgbClr val="FF0000"/>
                </a:solidFill>
              </a:rPr>
              <a:t>유효값은</a:t>
            </a:r>
            <a:r>
              <a:rPr lang="ko-KR" altLang="en-US" sz="900">
                <a:solidFill>
                  <a:srgbClr val="FF0000"/>
                </a:solidFill>
              </a:rPr>
              <a:t> 정수인 </a:t>
            </a:r>
            <a:r>
              <a:rPr lang="en-US" altLang="ko-KR" sz="900">
                <a:solidFill>
                  <a:srgbClr val="FF0000"/>
                </a:solidFill>
              </a:rPr>
              <a:t>[-1, 0, +1]</a:t>
            </a:r>
            <a:r>
              <a:rPr lang="ko-KR" altLang="en-US" sz="900">
                <a:solidFill>
                  <a:srgbClr val="FF0000"/>
                </a:solidFill>
              </a:rPr>
              <a:t>로</a:t>
            </a:r>
            <a:r>
              <a:rPr lang="en-US" altLang="ko-KR" sz="900">
                <a:solidFill>
                  <a:srgbClr val="FF0000"/>
                </a:solidFill>
              </a:rPr>
              <a:t>, </a:t>
            </a:r>
            <a:r>
              <a:rPr lang="en-US" altLang="ko-KR" sz="900" err="1">
                <a:solidFill>
                  <a:srgbClr val="FF0000"/>
                </a:solidFill>
              </a:rPr>
              <a:t>width_shift_range</a:t>
            </a:r>
            <a:r>
              <a:rPr lang="en-US" altLang="ko-KR" sz="900">
                <a:solidFill>
                  <a:srgbClr val="FF0000"/>
                </a:solidFill>
              </a:rPr>
              <a:t>=[-1, 0, +1]</a:t>
            </a:r>
            <a:r>
              <a:rPr lang="ko-KR" altLang="en-US" sz="900">
                <a:solidFill>
                  <a:srgbClr val="FF0000"/>
                </a:solidFill>
              </a:rPr>
              <a:t>와 동일한 반면</a:t>
            </a:r>
            <a:r>
              <a:rPr lang="en-US" altLang="ko-KR" sz="900">
                <a:solidFill>
                  <a:srgbClr val="FF0000"/>
                </a:solidFill>
              </a:rPr>
              <a:t>, </a:t>
            </a:r>
            <a:r>
              <a:rPr lang="en-US" altLang="ko-KR" sz="900" err="1">
                <a:solidFill>
                  <a:srgbClr val="FF0000"/>
                </a:solidFill>
              </a:rPr>
              <a:t>width_shift_range</a:t>
            </a:r>
            <a:r>
              <a:rPr lang="en-US" altLang="ko-KR" sz="900">
                <a:solidFill>
                  <a:srgbClr val="FF0000"/>
                </a:solidFill>
              </a:rPr>
              <a:t>=1.0</a:t>
            </a:r>
            <a:r>
              <a:rPr lang="ko-KR" altLang="en-US" sz="900">
                <a:solidFill>
                  <a:srgbClr val="FF0000"/>
                </a:solidFill>
              </a:rPr>
              <a:t>인 경우 </a:t>
            </a:r>
            <a:r>
              <a:rPr lang="ko-KR" altLang="en-US" sz="900" err="1">
                <a:solidFill>
                  <a:srgbClr val="FF0000"/>
                </a:solidFill>
              </a:rPr>
              <a:t>유효값은</a:t>
            </a:r>
            <a:r>
              <a:rPr lang="ko-KR" altLang="en-US" sz="900">
                <a:solidFill>
                  <a:srgbClr val="FF0000"/>
                </a:solidFill>
              </a:rPr>
              <a:t> </a:t>
            </a:r>
            <a:r>
              <a:rPr lang="en-US" altLang="ko-KR" sz="900">
                <a:solidFill>
                  <a:srgbClr val="FF0000"/>
                </a:solidFill>
              </a:rPr>
              <a:t>[-1.0, +1.0[</a:t>
            </a:r>
            <a:r>
              <a:rPr lang="ko-KR" altLang="en-US" sz="900">
                <a:solidFill>
                  <a:srgbClr val="FF0000"/>
                </a:solidFill>
              </a:rPr>
              <a:t>의 </a:t>
            </a:r>
            <a:r>
              <a:rPr lang="ko-KR" altLang="en-US" sz="900" err="1">
                <a:solidFill>
                  <a:srgbClr val="FF0000"/>
                </a:solidFill>
              </a:rPr>
              <a:t>반개구간</a:t>
            </a:r>
            <a:r>
              <a:rPr lang="ko-KR" altLang="en-US" sz="900">
                <a:solidFill>
                  <a:srgbClr val="FF0000"/>
                </a:solidFill>
              </a:rPr>
              <a:t> 사이 부동소수점입니다</a:t>
            </a:r>
            <a:r>
              <a:rPr lang="en-US" altLang="ko-KR" sz="9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00" err="1">
                <a:solidFill>
                  <a:srgbClr val="FF0000"/>
                </a:solidFill>
              </a:rPr>
              <a:t>height_shift_range</a:t>
            </a:r>
            <a:r>
              <a:rPr lang="en-US" altLang="ko-KR" sz="900">
                <a:solidFill>
                  <a:srgbClr val="FF0000"/>
                </a:solidFill>
              </a:rPr>
              <a:t>=2</a:t>
            </a:r>
            <a:r>
              <a:rPr lang="ko-KR" altLang="en-US" sz="900">
                <a:solidFill>
                  <a:srgbClr val="FF0000"/>
                </a:solidFill>
              </a:rPr>
              <a:t>인 경우 유효한 값은 정수인 </a:t>
            </a:r>
            <a:r>
              <a:rPr lang="en-US" altLang="ko-KR" sz="900">
                <a:solidFill>
                  <a:srgbClr val="FF0000"/>
                </a:solidFill>
              </a:rPr>
              <a:t>[-1, 0, +1]</a:t>
            </a:r>
            <a:r>
              <a:rPr lang="ko-KR" altLang="en-US" sz="900">
                <a:solidFill>
                  <a:srgbClr val="FF0000"/>
                </a:solidFill>
              </a:rPr>
              <a:t>으로 </a:t>
            </a:r>
            <a:r>
              <a:rPr lang="en-US" altLang="ko-KR" sz="900" err="1">
                <a:solidFill>
                  <a:srgbClr val="FF0000"/>
                </a:solidFill>
              </a:rPr>
              <a:t>height_shift_range</a:t>
            </a:r>
            <a:r>
              <a:rPr lang="en-US" altLang="ko-KR" sz="900">
                <a:solidFill>
                  <a:srgbClr val="FF0000"/>
                </a:solidFill>
              </a:rPr>
              <a:t>=[-1, 0, +1]</a:t>
            </a:r>
            <a:r>
              <a:rPr lang="ko-KR" altLang="en-US" sz="900">
                <a:solidFill>
                  <a:srgbClr val="FF0000"/>
                </a:solidFill>
              </a:rPr>
              <a:t>와 동일한 반면</a:t>
            </a:r>
            <a:r>
              <a:rPr lang="en-US" altLang="ko-KR" sz="900">
                <a:solidFill>
                  <a:srgbClr val="FF0000"/>
                </a:solidFill>
              </a:rPr>
              <a:t>, </a:t>
            </a:r>
            <a:r>
              <a:rPr lang="en-US" altLang="ko-KR" sz="900" err="1">
                <a:solidFill>
                  <a:srgbClr val="FF0000"/>
                </a:solidFill>
              </a:rPr>
              <a:t>height_shift_range</a:t>
            </a:r>
            <a:r>
              <a:rPr lang="en-US" altLang="ko-KR" sz="900">
                <a:solidFill>
                  <a:srgbClr val="FF0000"/>
                </a:solidFill>
              </a:rPr>
              <a:t>=1.0</a:t>
            </a:r>
            <a:r>
              <a:rPr lang="ko-KR" altLang="en-US" sz="900">
                <a:solidFill>
                  <a:srgbClr val="FF0000"/>
                </a:solidFill>
              </a:rPr>
              <a:t>인 경우 유효한 값은 </a:t>
            </a:r>
            <a:r>
              <a:rPr lang="en-US" altLang="ko-KR" sz="900">
                <a:solidFill>
                  <a:srgbClr val="FF0000"/>
                </a:solidFill>
              </a:rPr>
              <a:t>[-1.0, +1.0[</a:t>
            </a:r>
            <a:r>
              <a:rPr lang="ko-KR" altLang="en-US" sz="900">
                <a:solidFill>
                  <a:srgbClr val="FF0000"/>
                </a:solidFill>
              </a:rPr>
              <a:t>의 </a:t>
            </a:r>
            <a:r>
              <a:rPr lang="ko-KR" altLang="en-US" sz="900" err="1">
                <a:solidFill>
                  <a:srgbClr val="FF0000"/>
                </a:solidFill>
              </a:rPr>
              <a:t>반개구간</a:t>
            </a:r>
            <a:r>
              <a:rPr lang="ko-KR" altLang="en-US" sz="900">
                <a:solidFill>
                  <a:srgbClr val="FF0000"/>
                </a:solidFill>
              </a:rPr>
              <a:t> 사이 부동소수점입니다</a:t>
            </a:r>
            <a:r>
              <a:rPr lang="en-US" altLang="ko-KR" sz="90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00" err="1">
                <a:solidFill>
                  <a:srgbClr val="FF0000"/>
                </a:solidFill>
              </a:rPr>
              <a:t>horizontal_flip</a:t>
            </a:r>
            <a:r>
              <a:rPr lang="en-US" altLang="ko-KR" sz="900">
                <a:solidFill>
                  <a:srgbClr val="FF0000"/>
                </a:solidFill>
              </a:rPr>
              <a:t>: </a:t>
            </a:r>
            <a:r>
              <a:rPr lang="ko-KR" altLang="en-US" sz="900" err="1">
                <a:solidFill>
                  <a:srgbClr val="FF0000"/>
                </a:solidFill>
              </a:rPr>
              <a:t>불리언</a:t>
            </a:r>
            <a:r>
              <a:rPr lang="en-US" altLang="ko-KR" sz="900">
                <a:solidFill>
                  <a:srgbClr val="FF0000"/>
                </a:solidFill>
              </a:rPr>
              <a:t>. </a:t>
            </a:r>
            <a:r>
              <a:rPr lang="ko-KR" altLang="en-US" sz="900">
                <a:solidFill>
                  <a:srgbClr val="FF0000"/>
                </a:solidFill>
              </a:rPr>
              <a:t>인풋을 무작위로 가로로 </a:t>
            </a:r>
            <a:r>
              <a:rPr lang="ko-KR" altLang="en-US" sz="900" smtClean="0">
                <a:solidFill>
                  <a:srgbClr val="FF0000"/>
                </a:solidFill>
              </a:rPr>
              <a:t>뒤집습니다</a:t>
            </a:r>
            <a:endParaRPr lang="en-US" altLang="ko-KR" sz="900" smtClean="0"/>
          </a:p>
          <a:p>
            <a:r>
              <a:rPr lang="en-US" altLang="ko-KR" sz="900" err="1"/>
              <a:t>featurewise_center</a:t>
            </a:r>
            <a:r>
              <a:rPr lang="en-US" altLang="ko-KR" sz="900"/>
              <a:t>: </a:t>
            </a:r>
            <a:r>
              <a:rPr lang="ko-KR" altLang="en-US" sz="900" err="1"/>
              <a:t>불리언</a:t>
            </a:r>
            <a:r>
              <a:rPr lang="en-US" altLang="ko-KR" sz="900"/>
              <a:t>. </a:t>
            </a:r>
            <a:r>
              <a:rPr lang="ko-KR" altLang="en-US" sz="900" err="1"/>
              <a:t>데티터셋에</a:t>
            </a:r>
            <a:r>
              <a:rPr lang="ko-KR" altLang="en-US" sz="900"/>
              <a:t> 대해 </a:t>
            </a:r>
            <a:r>
              <a:rPr lang="ko-KR" altLang="en-US" sz="900" err="1"/>
              <a:t>특성별로</a:t>
            </a:r>
            <a:r>
              <a:rPr lang="ko-KR" altLang="en-US" sz="900"/>
              <a:t> 인풋의 평균이 </a:t>
            </a:r>
            <a:r>
              <a:rPr lang="en-US" altLang="ko-KR" sz="900"/>
              <a:t>0</a:t>
            </a:r>
            <a:r>
              <a:rPr lang="ko-KR" altLang="en-US" sz="900"/>
              <a:t>이 되도록 합니다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samplewise_center</a:t>
            </a:r>
            <a:r>
              <a:rPr lang="en-US" altLang="ko-KR" sz="900"/>
              <a:t>: </a:t>
            </a:r>
            <a:r>
              <a:rPr lang="ko-KR" altLang="en-US" sz="900" err="1"/>
              <a:t>불리언</a:t>
            </a:r>
            <a:r>
              <a:rPr lang="en-US" altLang="ko-KR" sz="900"/>
              <a:t>. </a:t>
            </a:r>
            <a:r>
              <a:rPr lang="ko-KR" altLang="en-US" sz="900"/>
              <a:t>각 샘플의 평균이 </a:t>
            </a:r>
            <a:r>
              <a:rPr lang="en-US" altLang="ko-KR" sz="900"/>
              <a:t>0</a:t>
            </a:r>
            <a:r>
              <a:rPr lang="ko-KR" altLang="en-US" sz="900"/>
              <a:t>이 되도록 합니다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featurewise_std_normalization</a:t>
            </a:r>
            <a:r>
              <a:rPr lang="en-US" altLang="ko-KR" sz="900"/>
              <a:t>: </a:t>
            </a:r>
            <a:r>
              <a:rPr lang="ko-KR" altLang="en-US" sz="900" err="1"/>
              <a:t>불리언</a:t>
            </a:r>
            <a:r>
              <a:rPr lang="en-US" altLang="ko-KR" sz="900"/>
              <a:t>. </a:t>
            </a:r>
            <a:r>
              <a:rPr lang="ko-KR" altLang="en-US" sz="900"/>
              <a:t>인풋을 각 특성 내에서 </a:t>
            </a:r>
            <a:r>
              <a:rPr lang="ko-KR" altLang="en-US" sz="900" err="1"/>
              <a:t>데이터셋의</a:t>
            </a:r>
            <a:r>
              <a:rPr lang="ko-KR" altLang="en-US" sz="900"/>
              <a:t> 표준편차로 나눕니다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samplewise_std_normalization</a:t>
            </a:r>
            <a:r>
              <a:rPr lang="en-US" altLang="ko-KR" sz="900"/>
              <a:t>: </a:t>
            </a:r>
            <a:r>
              <a:rPr lang="ko-KR" altLang="en-US" sz="900" err="1"/>
              <a:t>불리언</a:t>
            </a:r>
            <a:r>
              <a:rPr lang="en-US" altLang="ko-KR" sz="900"/>
              <a:t>. </a:t>
            </a:r>
            <a:r>
              <a:rPr lang="ko-KR" altLang="en-US" sz="900"/>
              <a:t>각 인풋을 표준편차로 나눕니다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zca_epsilon</a:t>
            </a:r>
            <a:r>
              <a:rPr lang="en-US" altLang="ko-KR" sz="900"/>
              <a:t>: </a:t>
            </a:r>
            <a:r>
              <a:rPr lang="ko-KR" altLang="en-US" sz="900"/>
              <a:t>영위상 성분분석 백색화의 </a:t>
            </a:r>
            <a:r>
              <a:rPr lang="ko-KR" altLang="en-US" sz="900" err="1"/>
              <a:t>엡실론</a:t>
            </a:r>
            <a:r>
              <a:rPr lang="ko-KR" altLang="en-US" sz="900"/>
              <a:t> 값</a:t>
            </a:r>
            <a:r>
              <a:rPr lang="en-US" altLang="ko-KR" sz="900"/>
              <a:t>. </a:t>
            </a:r>
            <a:r>
              <a:rPr lang="ko-KR" altLang="en-US" sz="900"/>
              <a:t>디폴트 값은 </a:t>
            </a:r>
            <a:r>
              <a:rPr lang="en-US" altLang="ko-KR" sz="900"/>
              <a:t>1e-6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zca_whitening</a:t>
            </a:r>
            <a:r>
              <a:rPr lang="en-US" altLang="ko-KR" sz="900"/>
              <a:t>: </a:t>
            </a:r>
            <a:r>
              <a:rPr lang="ko-KR" altLang="en-US" sz="900" err="1"/>
              <a:t>불리언</a:t>
            </a:r>
            <a:r>
              <a:rPr lang="en-US" altLang="ko-KR" sz="900"/>
              <a:t>. </a:t>
            </a:r>
            <a:r>
              <a:rPr lang="ko-KR" altLang="en-US" sz="900"/>
              <a:t>영위상 성분분석 백색화를 적용할지 여부입니다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rotation_range</a:t>
            </a:r>
            <a:r>
              <a:rPr lang="en-US" altLang="ko-KR" sz="900"/>
              <a:t>: </a:t>
            </a:r>
            <a:r>
              <a:rPr lang="ko-KR" altLang="en-US" sz="900"/>
              <a:t>정수</a:t>
            </a:r>
            <a:r>
              <a:rPr lang="en-US" altLang="ko-KR" sz="900"/>
              <a:t>. </a:t>
            </a:r>
            <a:r>
              <a:rPr lang="ko-KR" altLang="en-US" sz="900"/>
              <a:t>무작위 회전의 각도 범위입니다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width_shift_range</a:t>
            </a:r>
            <a:r>
              <a:rPr lang="en-US" altLang="ko-KR" sz="900"/>
              <a:t>: </a:t>
            </a:r>
            <a:r>
              <a:rPr lang="ko-KR" altLang="en-US" sz="900"/>
              <a:t>부동소수점</a:t>
            </a:r>
            <a:r>
              <a:rPr lang="en-US" altLang="ko-KR" sz="900"/>
              <a:t>, 1D </a:t>
            </a:r>
            <a:r>
              <a:rPr lang="ko-KR" altLang="en-US" sz="900"/>
              <a:t>형태의 유사배열 혹은 정수</a:t>
            </a:r>
          </a:p>
          <a:p>
            <a:r>
              <a:rPr lang="ko-KR" altLang="en-US" sz="900"/>
              <a:t>부동소수점</a:t>
            </a:r>
            <a:r>
              <a:rPr lang="en-US" altLang="ko-KR" sz="900"/>
              <a:t>: &lt; 1</a:t>
            </a:r>
            <a:r>
              <a:rPr lang="ko-KR" altLang="en-US" sz="900"/>
              <a:t>인 경우 전체 가로넓이에서의 비율</a:t>
            </a:r>
            <a:r>
              <a:rPr lang="en-US" altLang="ko-KR" sz="900"/>
              <a:t>, &gt;= 1</a:t>
            </a:r>
            <a:r>
              <a:rPr lang="ko-KR" altLang="en-US" sz="900"/>
              <a:t>인 경우 픽셀의 개수입니다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1D </a:t>
            </a:r>
            <a:r>
              <a:rPr lang="ko-KR" altLang="en-US" sz="900"/>
              <a:t>형태의 유사배열</a:t>
            </a:r>
            <a:r>
              <a:rPr lang="en-US" altLang="ko-KR" sz="900"/>
              <a:t>: </a:t>
            </a:r>
            <a:r>
              <a:rPr lang="ko-KR" altLang="en-US" sz="900"/>
              <a:t>배열에서 가져온 무작위 요소입니다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</a:t>
            </a:r>
            <a:r>
              <a:rPr lang="en-US" altLang="ko-KR" sz="900"/>
              <a:t>: (-</a:t>
            </a:r>
            <a:r>
              <a:rPr lang="en-US" altLang="ko-KR" sz="900" err="1"/>
              <a:t>width_shift_range</a:t>
            </a:r>
            <a:r>
              <a:rPr lang="en-US" altLang="ko-KR" sz="900"/>
              <a:t>, +</a:t>
            </a:r>
            <a:r>
              <a:rPr lang="en-US" altLang="ko-KR" sz="900" err="1"/>
              <a:t>width_shift_range</a:t>
            </a:r>
            <a:r>
              <a:rPr lang="en-US" altLang="ko-KR" sz="900"/>
              <a:t>) </a:t>
            </a:r>
            <a:r>
              <a:rPr lang="ko-KR" altLang="en-US" sz="900"/>
              <a:t>사이 구간의 픽셀 개수입니다</a:t>
            </a:r>
            <a:r>
              <a:rPr lang="en-US" altLang="ko-KR" sz="900" smtClean="0"/>
              <a:t>.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err="1"/>
              <a:t>height_shift_range</a:t>
            </a:r>
            <a:r>
              <a:rPr lang="en-US" altLang="ko-KR" sz="900"/>
              <a:t>: </a:t>
            </a:r>
            <a:r>
              <a:rPr lang="ko-KR" altLang="en-US" sz="900"/>
              <a:t>부동소수점</a:t>
            </a:r>
            <a:r>
              <a:rPr lang="en-US" altLang="ko-KR" sz="900"/>
              <a:t>, 1D </a:t>
            </a:r>
            <a:r>
              <a:rPr lang="ko-KR" altLang="en-US" sz="900"/>
              <a:t>형태의 유사배열 혹은 정수</a:t>
            </a:r>
          </a:p>
          <a:p>
            <a:r>
              <a:rPr lang="ko-KR" altLang="en-US" sz="900"/>
              <a:t>부동소수점</a:t>
            </a:r>
            <a:r>
              <a:rPr lang="en-US" altLang="ko-KR" sz="900"/>
              <a:t>: &lt; 1</a:t>
            </a:r>
            <a:r>
              <a:rPr lang="ko-KR" altLang="en-US" sz="900"/>
              <a:t>인 경우 전체 세로높이에서의 비율</a:t>
            </a:r>
            <a:r>
              <a:rPr lang="en-US" altLang="ko-KR" sz="900"/>
              <a:t>, &gt;= 1</a:t>
            </a:r>
            <a:r>
              <a:rPr lang="ko-KR" altLang="en-US" sz="900"/>
              <a:t>인 경우 픽셀의 개수입니다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1D </a:t>
            </a:r>
            <a:r>
              <a:rPr lang="ko-KR" altLang="en-US" sz="900"/>
              <a:t>형태의 유사배열</a:t>
            </a:r>
            <a:r>
              <a:rPr lang="en-US" altLang="ko-KR" sz="900"/>
              <a:t>: </a:t>
            </a:r>
            <a:r>
              <a:rPr lang="ko-KR" altLang="en-US" sz="900"/>
              <a:t>배열에서 가져온 무작위 요소입니다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</a:t>
            </a:r>
            <a:r>
              <a:rPr lang="en-US" altLang="ko-KR" sz="900"/>
              <a:t>: (-</a:t>
            </a:r>
            <a:r>
              <a:rPr lang="en-US" altLang="ko-KR" sz="900" err="1"/>
              <a:t>height_shift_range</a:t>
            </a:r>
            <a:r>
              <a:rPr lang="en-US" altLang="ko-KR" sz="900"/>
              <a:t>, +</a:t>
            </a:r>
            <a:r>
              <a:rPr lang="en-US" altLang="ko-KR" sz="900" err="1"/>
              <a:t>height_shift_range</a:t>
            </a:r>
            <a:r>
              <a:rPr lang="en-US" altLang="ko-KR" sz="900"/>
              <a:t>) </a:t>
            </a:r>
            <a:r>
              <a:rPr lang="ko-KR" altLang="en-US" sz="900"/>
              <a:t>사이 구간의 픽셀 개수입니다</a:t>
            </a:r>
            <a:r>
              <a:rPr lang="en-US" altLang="ko-KR" sz="900"/>
              <a:t>.</a:t>
            </a:r>
          </a:p>
          <a:p>
            <a:r>
              <a:rPr lang="en-US" altLang="ko-KR" sz="900" err="1" smtClean="0"/>
              <a:t>brightness_range</a:t>
            </a:r>
            <a:r>
              <a:rPr lang="en-US" altLang="ko-KR" sz="900"/>
              <a:t>: </a:t>
            </a:r>
            <a:r>
              <a:rPr lang="ko-KR" altLang="en-US" sz="900"/>
              <a:t>두 부동소수점 값으로 이루어진 리스트 혹은 </a:t>
            </a:r>
            <a:r>
              <a:rPr lang="ko-KR" altLang="en-US" sz="900" err="1"/>
              <a:t>튜플</a:t>
            </a:r>
            <a:r>
              <a:rPr lang="en-US" altLang="ko-KR" sz="900"/>
              <a:t>. </a:t>
            </a:r>
            <a:r>
              <a:rPr lang="ko-KR" altLang="en-US" sz="900"/>
              <a:t>밝기 정도를 조절할 값의 범위입니다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shear_range</a:t>
            </a:r>
            <a:r>
              <a:rPr lang="en-US" altLang="ko-KR" sz="900"/>
              <a:t>: </a:t>
            </a:r>
            <a:r>
              <a:rPr lang="ko-KR" altLang="en-US" sz="900"/>
              <a:t>부동소수점</a:t>
            </a:r>
            <a:r>
              <a:rPr lang="en-US" altLang="ko-KR" sz="900"/>
              <a:t>. </a:t>
            </a:r>
            <a:r>
              <a:rPr lang="ko-KR" altLang="en-US" sz="900" err="1"/>
              <a:t>층밀리기의</a:t>
            </a:r>
            <a:r>
              <a:rPr lang="ko-KR" altLang="en-US" sz="900"/>
              <a:t> 강도입니다</a:t>
            </a:r>
            <a:r>
              <a:rPr lang="en-US" altLang="ko-KR" sz="900"/>
              <a:t>. (</a:t>
            </a:r>
            <a:r>
              <a:rPr lang="ko-KR" altLang="en-US" sz="900"/>
              <a:t>도 단위의 </a:t>
            </a:r>
            <a:r>
              <a:rPr lang="ko-KR" altLang="en-US" sz="900" err="1"/>
              <a:t>반시계</a:t>
            </a:r>
            <a:r>
              <a:rPr lang="ko-KR" altLang="en-US" sz="900"/>
              <a:t> 방향 </a:t>
            </a:r>
            <a:r>
              <a:rPr lang="ko-KR" altLang="en-US" sz="900" err="1"/>
              <a:t>층밀리기</a:t>
            </a:r>
            <a:r>
              <a:rPr lang="ko-KR" altLang="en-US" sz="900"/>
              <a:t> 각도</a:t>
            </a:r>
            <a:r>
              <a:rPr lang="en-US" altLang="ko-KR" sz="900"/>
              <a:t>)</a:t>
            </a:r>
          </a:p>
          <a:p>
            <a:r>
              <a:rPr lang="en-US" altLang="ko-KR" sz="900" err="1"/>
              <a:t>zoom_range</a:t>
            </a:r>
            <a:r>
              <a:rPr lang="en-US" altLang="ko-KR" sz="900"/>
              <a:t>: </a:t>
            </a:r>
            <a:r>
              <a:rPr lang="ko-KR" altLang="en-US" sz="900"/>
              <a:t>부동소수점 혹은 </a:t>
            </a:r>
            <a:r>
              <a:rPr lang="en-US" altLang="ko-KR" sz="900"/>
              <a:t>[</a:t>
            </a:r>
            <a:r>
              <a:rPr lang="ko-KR" altLang="en-US" sz="900"/>
              <a:t>하한</a:t>
            </a:r>
            <a:r>
              <a:rPr lang="en-US" altLang="ko-KR" sz="900"/>
              <a:t>, </a:t>
            </a:r>
            <a:r>
              <a:rPr lang="ko-KR" altLang="en-US" sz="900"/>
              <a:t>상산</a:t>
            </a:r>
            <a:r>
              <a:rPr lang="en-US" altLang="ko-KR" sz="900"/>
              <a:t>]. </a:t>
            </a:r>
            <a:r>
              <a:rPr lang="ko-KR" altLang="en-US" sz="900"/>
              <a:t>무작위 줌의 범위입니다</a:t>
            </a:r>
            <a:r>
              <a:rPr lang="en-US" altLang="ko-KR" sz="900"/>
              <a:t>. </a:t>
            </a:r>
            <a:r>
              <a:rPr lang="ko-KR" altLang="en-US" sz="900"/>
              <a:t>부동소수점인 경우</a:t>
            </a:r>
            <a:r>
              <a:rPr lang="en-US" altLang="ko-KR" sz="900"/>
              <a:t>, [</a:t>
            </a:r>
            <a:r>
              <a:rPr lang="ko-KR" altLang="en-US" sz="900"/>
              <a:t>하한</a:t>
            </a:r>
            <a:r>
              <a:rPr lang="en-US" altLang="ko-KR" sz="900"/>
              <a:t>, </a:t>
            </a:r>
            <a:r>
              <a:rPr lang="ko-KR" altLang="en-US" sz="900"/>
              <a:t>상한</a:t>
            </a:r>
            <a:r>
              <a:rPr lang="en-US" altLang="ko-KR" sz="900"/>
              <a:t>] = [1-zoom_range, 1+zoom_range]</a:t>
            </a:r>
            <a:r>
              <a:rPr lang="ko-KR" altLang="en-US" sz="900"/>
              <a:t>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channel_shift_range</a:t>
            </a:r>
            <a:r>
              <a:rPr lang="en-US" altLang="ko-KR" sz="900"/>
              <a:t>: </a:t>
            </a:r>
            <a:r>
              <a:rPr lang="ko-KR" altLang="en-US" sz="900"/>
              <a:t>부동소수점</a:t>
            </a:r>
            <a:r>
              <a:rPr lang="en-US" altLang="ko-KR" sz="900"/>
              <a:t>. </a:t>
            </a:r>
            <a:r>
              <a:rPr lang="ko-KR" altLang="en-US" sz="900"/>
              <a:t>무작위 채널 이동의 범위입니다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fill_mode</a:t>
            </a:r>
            <a:r>
              <a:rPr lang="en-US" altLang="ko-KR" sz="900"/>
              <a:t>: {"constant", "nearest", "reflect" </a:t>
            </a:r>
            <a:r>
              <a:rPr lang="ko-KR" altLang="en-US" sz="900"/>
              <a:t>혹은 </a:t>
            </a:r>
            <a:r>
              <a:rPr lang="en-US" altLang="ko-KR" sz="900"/>
              <a:t>"wrap"} </a:t>
            </a:r>
            <a:r>
              <a:rPr lang="ko-KR" altLang="en-US" sz="900"/>
              <a:t>중 하나</a:t>
            </a:r>
            <a:r>
              <a:rPr lang="en-US" altLang="ko-KR" sz="900"/>
              <a:t>. </a:t>
            </a:r>
            <a:r>
              <a:rPr lang="ko-KR" altLang="en-US" sz="900"/>
              <a:t>디폴트 값은 </a:t>
            </a:r>
            <a:r>
              <a:rPr lang="en-US" altLang="ko-KR" sz="900"/>
              <a:t>'nearest'</a:t>
            </a:r>
            <a:r>
              <a:rPr lang="ko-KR" altLang="en-US" sz="900"/>
              <a:t>입니다</a:t>
            </a:r>
            <a:r>
              <a:rPr lang="en-US" altLang="ko-KR" sz="900"/>
              <a:t>. </a:t>
            </a:r>
            <a:r>
              <a:rPr lang="ko-KR" altLang="en-US" sz="900"/>
              <a:t>인풋 경계의 바깥 공간은 다음의 모드에 따라 다르게 채워집니다</a:t>
            </a:r>
            <a:r>
              <a:rPr lang="en-US" altLang="ko-KR" sz="900"/>
              <a:t>:</a:t>
            </a:r>
          </a:p>
          <a:p>
            <a:r>
              <a:rPr lang="en-US" altLang="ko-KR" sz="900" smtClean="0"/>
              <a:t>cval</a:t>
            </a:r>
            <a:r>
              <a:rPr lang="en-US" altLang="ko-KR" sz="900"/>
              <a:t>: </a:t>
            </a:r>
            <a:r>
              <a:rPr lang="ko-KR" altLang="en-US" sz="900"/>
              <a:t>부동소수점 혹은 정수</a:t>
            </a:r>
            <a:r>
              <a:rPr lang="en-US" altLang="ko-KR" sz="900"/>
              <a:t>. </a:t>
            </a:r>
            <a:r>
              <a:rPr lang="en-US" altLang="ko-KR" sz="900" err="1"/>
              <a:t>fill_mode</a:t>
            </a:r>
            <a:r>
              <a:rPr lang="en-US" altLang="ko-KR" sz="900"/>
              <a:t> = "constant"</a:t>
            </a:r>
            <a:r>
              <a:rPr lang="ko-KR" altLang="en-US" sz="900"/>
              <a:t>인 경우 경계 밖 공간에 사용하는 값입니다</a:t>
            </a:r>
            <a:r>
              <a:rPr lang="en-US" altLang="ko-KR" sz="900" smtClean="0"/>
              <a:t>.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err="1"/>
              <a:t>vertical_flip</a:t>
            </a:r>
            <a:r>
              <a:rPr lang="en-US" altLang="ko-KR" sz="900"/>
              <a:t>: </a:t>
            </a:r>
            <a:r>
              <a:rPr lang="ko-KR" altLang="en-US" sz="900" err="1"/>
              <a:t>불리언</a:t>
            </a:r>
            <a:r>
              <a:rPr lang="en-US" altLang="ko-KR" sz="900"/>
              <a:t>. </a:t>
            </a:r>
            <a:r>
              <a:rPr lang="ko-KR" altLang="en-US" sz="900"/>
              <a:t>인풋을 무작위로 세로로 뒤집습니다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rescale: </a:t>
            </a:r>
            <a:r>
              <a:rPr lang="ko-KR" altLang="en-US" sz="900"/>
              <a:t>크기 재조절 인수</a:t>
            </a:r>
            <a:r>
              <a:rPr lang="en-US" altLang="ko-KR" sz="900"/>
              <a:t>. </a:t>
            </a:r>
            <a:r>
              <a:rPr lang="ko-KR" altLang="en-US" sz="900"/>
              <a:t>디폴트 값은 </a:t>
            </a:r>
            <a:r>
              <a:rPr lang="en-US" altLang="ko-KR" sz="900"/>
              <a:t>None</a:t>
            </a:r>
            <a:r>
              <a:rPr lang="ko-KR" altLang="en-US" sz="900"/>
              <a:t>입니다</a:t>
            </a:r>
            <a:r>
              <a:rPr lang="en-US" altLang="ko-KR" sz="900"/>
              <a:t>. None </a:t>
            </a:r>
            <a:r>
              <a:rPr lang="ko-KR" altLang="en-US" sz="900"/>
              <a:t>혹은 </a:t>
            </a:r>
            <a:r>
              <a:rPr lang="en-US" altLang="ko-KR" sz="900"/>
              <a:t>0</a:t>
            </a:r>
            <a:r>
              <a:rPr lang="ko-KR" altLang="en-US" sz="900"/>
              <a:t>인 경우 크기 재조절이 적용되지 않고</a:t>
            </a:r>
            <a:r>
              <a:rPr lang="en-US" altLang="ko-KR" sz="900"/>
              <a:t>, </a:t>
            </a:r>
            <a:r>
              <a:rPr lang="ko-KR" altLang="en-US" sz="900"/>
              <a:t>그 외의 경우 </a:t>
            </a:r>
            <a:r>
              <a:rPr lang="en-US" altLang="ko-KR" sz="900"/>
              <a:t>(</a:t>
            </a:r>
            <a:r>
              <a:rPr lang="ko-KR" altLang="en-US" sz="900"/>
              <a:t>다른 변형을 전부 적용한 후에</a:t>
            </a:r>
            <a:r>
              <a:rPr lang="en-US" altLang="ko-KR" sz="900"/>
              <a:t>) </a:t>
            </a:r>
            <a:r>
              <a:rPr lang="ko-KR" altLang="en-US" sz="900"/>
              <a:t>데이터를 주어진 값으로 곱합니다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preprocessing_function</a:t>
            </a:r>
            <a:r>
              <a:rPr lang="en-US" altLang="ko-KR" sz="900"/>
              <a:t>: </a:t>
            </a:r>
            <a:r>
              <a:rPr lang="ko-KR" altLang="en-US" sz="900"/>
              <a:t>각 인풋에 적용되는 함수</a:t>
            </a:r>
            <a:r>
              <a:rPr lang="en-US" altLang="ko-KR" sz="900"/>
              <a:t>. </a:t>
            </a:r>
            <a:r>
              <a:rPr lang="ko-KR" altLang="en-US" sz="900"/>
              <a:t>이미지가 크기 </a:t>
            </a:r>
            <a:r>
              <a:rPr lang="ko-KR" altLang="en-US" sz="900" err="1"/>
              <a:t>재조절되고</a:t>
            </a:r>
            <a:r>
              <a:rPr lang="ko-KR" altLang="en-US" sz="900"/>
              <a:t> 증강된 후에 함수가 작동합니다</a:t>
            </a:r>
            <a:r>
              <a:rPr lang="en-US" altLang="ko-KR" sz="900"/>
              <a:t>. </a:t>
            </a:r>
            <a:r>
              <a:rPr lang="ko-KR" altLang="en-US" sz="900"/>
              <a:t>이 함수는 다음과 같은 하나의 인수를 갖습니다</a:t>
            </a:r>
            <a:r>
              <a:rPr lang="en-US" altLang="ko-KR" sz="900"/>
              <a:t>: </a:t>
            </a:r>
            <a:r>
              <a:rPr lang="ko-KR" altLang="en-US" sz="900"/>
              <a:t>단일 이미지 </a:t>
            </a:r>
            <a:r>
              <a:rPr lang="en-US" altLang="ko-KR" sz="900"/>
              <a:t>(</a:t>
            </a:r>
            <a:r>
              <a:rPr lang="ko-KR" altLang="en-US" sz="900"/>
              <a:t>계수가 </a:t>
            </a:r>
            <a:r>
              <a:rPr lang="en-US" altLang="ko-KR" sz="900"/>
              <a:t>3</a:t>
            </a:r>
            <a:r>
              <a:rPr lang="ko-KR" altLang="en-US" sz="900"/>
              <a:t>인 </a:t>
            </a:r>
            <a:r>
              <a:rPr lang="en-US" altLang="ko-KR" sz="900" err="1"/>
              <a:t>Numpy</a:t>
            </a:r>
            <a:r>
              <a:rPr lang="en-US" altLang="ko-KR" sz="900"/>
              <a:t> </a:t>
            </a:r>
            <a:r>
              <a:rPr lang="ko-KR" altLang="en-US" sz="900" err="1"/>
              <a:t>텐서</a:t>
            </a:r>
            <a:r>
              <a:rPr lang="en-US" altLang="ko-KR" sz="900"/>
              <a:t>), </a:t>
            </a:r>
            <a:r>
              <a:rPr lang="ko-KR" altLang="en-US" sz="900"/>
              <a:t>그리고 동일한 형태의 </a:t>
            </a:r>
            <a:r>
              <a:rPr lang="en-US" altLang="ko-KR" sz="900" err="1"/>
              <a:t>Numpy</a:t>
            </a:r>
            <a:r>
              <a:rPr lang="en-US" altLang="ko-KR" sz="900"/>
              <a:t> </a:t>
            </a:r>
            <a:r>
              <a:rPr lang="ko-KR" altLang="en-US" sz="900" err="1"/>
              <a:t>텐서를</a:t>
            </a:r>
            <a:r>
              <a:rPr lang="ko-KR" altLang="en-US" sz="900"/>
              <a:t> 출력해야 합니다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data_format</a:t>
            </a:r>
            <a:r>
              <a:rPr lang="en-US" altLang="ko-KR" sz="900"/>
              <a:t>: </a:t>
            </a:r>
            <a:r>
              <a:rPr lang="ko-KR" altLang="en-US" sz="900"/>
              <a:t>이미지 데이터 형식</a:t>
            </a:r>
            <a:r>
              <a:rPr lang="en-US" altLang="ko-KR" sz="900"/>
              <a:t>, "</a:t>
            </a:r>
            <a:r>
              <a:rPr lang="en-US" altLang="ko-KR" sz="900" err="1"/>
              <a:t>channels_first</a:t>
            </a:r>
            <a:r>
              <a:rPr lang="en-US" altLang="ko-KR" sz="900"/>
              <a:t>" </a:t>
            </a:r>
            <a:r>
              <a:rPr lang="ko-KR" altLang="en-US" sz="900"/>
              <a:t>혹은 </a:t>
            </a:r>
            <a:r>
              <a:rPr lang="en-US" altLang="ko-KR" sz="900"/>
              <a:t>"</a:t>
            </a:r>
            <a:r>
              <a:rPr lang="en-US" altLang="ko-KR" sz="900" err="1"/>
              <a:t>channels_last</a:t>
            </a:r>
            <a:r>
              <a:rPr lang="en-US" altLang="ko-KR" sz="900"/>
              <a:t>"</a:t>
            </a:r>
            <a:r>
              <a:rPr lang="ko-KR" altLang="en-US" sz="900"/>
              <a:t>가 </a:t>
            </a:r>
            <a:r>
              <a:rPr lang="ko-KR" altLang="en-US" sz="900" err="1"/>
              <a:t>사용가능합니다</a:t>
            </a:r>
            <a:r>
              <a:rPr lang="en-US" altLang="ko-KR" sz="900"/>
              <a:t>. "</a:t>
            </a:r>
            <a:r>
              <a:rPr lang="en-US" altLang="ko-KR" sz="900" err="1"/>
              <a:t>channels_last</a:t>
            </a:r>
            <a:r>
              <a:rPr lang="en-US" altLang="ko-KR" sz="900"/>
              <a:t>" </a:t>
            </a:r>
            <a:r>
              <a:rPr lang="ko-KR" altLang="en-US" sz="900"/>
              <a:t>모드는 이미지의 형태가 </a:t>
            </a:r>
            <a:r>
              <a:rPr lang="en-US" altLang="ko-KR" sz="900"/>
              <a:t>(</a:t>
            </a:r>
            <a:r>
              <a:rPr lang="ko-KR" altLang="en-US" sz="900"/>
              <a:t>샘플</a:t>
            </a:r>
            <a:r>
              <a:rPr lang="en-US" altLang="ko-KR" sz="900"/>
              <a:t>, </a:t>
            </a:r>
            <a:r>
              <a:rPr lang="ko-KR" altLang="en-US" sz="900"/>
              <a:t>높이</a:t>
            </a:r>
            <a:r>
              <a:rPr lang="en-US" altLang="ko-KR" sz="900"/>
              <a:t>, </a:t>
            </a:r>
            <a:r>
              <a:rPr lang="ko-KR" altLang="en-US" sz="900"/>
              <a:t>넓이</a:t>
            </a:r>
            <a:r>
              <a:rPr lang="en-US" altLang="ko-KR" sz="900"/>
              <a:t>, </a:t>
            </a:r>
            <a:r>
              <a:rPr lang="ko-KR" altLang="en-US" sz="900"/>
              <a:t>채널</a:t>
            </a:r>
            <a:r>
              <a:rPr lang="en-US" altLang="ko-KR" sz="900"/>
              <a:t>)</a:t>
            </a:r>
            <a:r>
              <a:rPr lang="ko-KR" altLang="en-US" sz="900"/>
              <a:t>이어야 함을</a:t>
            </a:r>
            <a:r>
              <a:rPr lang="en-US" altLang="ko-KR" sz="900"/>
              <a:t>, "</a:t>
            </a:r>
            <a:r>
              <a:rPr lang="en-US" altLang="ko-KR" sz="900" err="1"/>
              <a:t>channels_first</a:t>
            </a:r>
            <a:r>
              <a:rPr lang="en-US" altLang="ko-KR" sz="900"/>
              <a:t>" </a:t>
            </a:r>
            <a:r>
              <a:rPr lang="ko-KR" altLang="en-US" sz="900"/>
              <a:t>모드는 이미지의 형태가 </a:t>
            </a:r>
            <a:r>
              <a:rPr lang="en-US" altLang="ko-KR" sz="900"/>
              <a:t>(</a:t>
            </a:r>
            <a:r>
              <a:rPr lang="ko-KR" altLang="en-US" sz="900"/>
              <a:t>샘플</a:t>
            </a:r>
            <a:r>
              <a:rPr lang="en-US" altLang="ko-KR" sz="900"/>
              <a:t>, </a:t>
            </a:r>
            <a:r>
              <a:rPr lang="ko-KR" altLang="en-US" sz="900"/>
              <a:t>채널</a:t>
            </a:r>
            <a:r>
              <a:rPr lang="en-US" altLang="ko-KR" sz="900"/>
              <a:t>, </a:t>
            </a:r>
            <a:r>
              <a:rPr lang="ko-KR" altLang="en-US" sz="900"/>
              <a:t>높이</a:t>
            </a:r>
            <a:r>
              <a:rPr lang="en-US" altLang="ko-KR" sz="900"/>
              <a:t>, </a:t>
            </a:r>
            <a:r>
              <a:rPr lang="ko-KR" altLang="en-US" sz="900"/>
              <a:t>넓이</a:t>
            </a:r>
            <a:r>
              <a:rPr lang="en-US" altLang="ko-KR" sz="900"/>
              <a:t>)</a:t>
            </a:r>
            <a:r>
              <a:rPr lang="ko-KR" altLang="en-US" sz="900"/>
              <a:t>이어야 함을 의미합니다</a:t>
            </a:r>
            <a:r>
              <a:rPr lang="en-US" altLang="ko-KR" sz="900"/>
              <a:t>. </a:t>
            </a:r>
            <a:r>
              <a:rPr lang="ko-KR" altLang="en-US" sz="900"/>
              <a:t>디폴트 값은 </a:t>
            </a:r>
            <a:r>
              <a:rPr lang="en-US" altLang="ko-KR" sz="900"/>
              <a:t>~/.</a:t>
            </a:r>
            <a:r>
              <a:rPr lang="en-US" altLang="ko-KR" sz="900" err="1"/>
              <a:t>keras</a:t>
            </a:r>
            <a:r>
              <a:rPr lang="en-US" altLang="ko-KR" sz="900"/>
              <a:t>/</a:t>
            </a:r>
            <a:r>
              <a:rPr lang="en-US" altLang="ko-KR" sz="900" err="1"/>
              <a:t>keras.json</a:t>
            </a:r>
            <a:r>
              <a:rPr lang="ko-KR" altLang="en-US" sz="900"/>
              <a:t>에 위치한 </a:t>
            </a:r>
            <a:r>
              <a:rPr lang="en-US" altLang="ko-KR" sz="900"/>
              <a:t>value found in your </a:t>
            </a:r>
            <a:r>
              <a:rPr lang="ko-KR" altLang="en-US" sz="900" err="1"/>
              <a:t>케라스</a:t>
            </a:r>
            <a:r>
              <a:rPr lang="ko-KR" altLang="en-US" sz="900"/>
              <a:t> 구성 파일의 </a:t>
            </a:r>
            <a:r>
              <a:rPr lang="en-US" altLang="ko-KR" sz="900" err="1"/>
              <a:t>image_data_format</a:t>
            </a:r>
            <a:r>
              <a:rPr lang="en-US" altLang="ko-KR" sz="900"/>
              <a:t> </a:t>
            </a:r>
            <a:r>
              <a:rPr lang="ko-KR" altLang="en-US" sz="900"/>
              <a:t>값으로 설정됩니다</a:t>
            </a:r>
            <a:r>
              <a:rPr lang="en-US" altLang="ko-KR" sz="900"/>
              <a:t>. </a:t>
            </a:r>
            <a:r>
              <a:rPr lang="ko-KR" altLang="en-US" sz="900"/>
              <a:t>따로 설정을 바꾸지 않았다면</a:t>
            </a:r>
            <a:r>
              <a:rPr lang="en-US" altLang="ko-KR" sz="900"/>
              <a:t>, "</a:t>
            </a:r>
            <a:r>
              <a:rPr lang="en-US" altLang="ko-KR" sz="900" err="1"/>
              <a:t>channels_last</a:t>
            </a:r>
            <a:r>
              <a:rPr lang="en-US" altLang="ko-KR" sz="900"/>
              <a:t>"</a:t>
            </a:r>
            <a:r>
              <a:rPr lang="ko-KR" altLang="en-US" sz="900"/>
              <a:t>가 초기값입니다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validation_split</a:t>
            </a:r>
            <a:r>
              <a:rPr lang="en-US" altLang="ko-KR" sz="900"/>
              <a:t>: </a:t>
            </a:r>
            <a:r>
              <a:rPr lang="ko-KR" altLang="en-US" sz="900"/>
              <a:t>부동소수점</a:t>
            </a:r>
            <a:r>
              <a:rPr lang="en-US" altLang="ko-KR" sz="900"/>
              <a:t>. (</a:t>
            </a:r>
            <a:r>
              <a:rPr lang="ko-KR" altLang="en-US" sz="900"/>
              <a:t>엄격히 </a:t>
            </a:r>
            <a:r>
              <a:rPr lang="en-US" altLang="ko-KR" sz="900"/>
              <a:t>0</a:t>
            </a:r>
            <a:r>
              <a:rPr lang="ko-KR" altLang="en-US" sz="900"/>
              <a:t>과 </a:t>
            </a:r>
            <a:r>
              <a:rPr lang="en-US" altLang="ko-KR" sz="900"/>
              <a:t>1</a:t>
            </a:r>
            <a:r>
              <a:rPr lang="ko-KR" altLang="en-US" sz="900"/>
              <a:t>사이의 값으로</a:t>
            </a:r>
            <a:r>
              <a:rPr lang="en-US" altLang="ko-KR" sz="900"/>
              <a:t>) </a:t>
            </a:r>
            <a:r>
              <a:rPr lang="ko-KR" altLang="en-US" sz="900"/>
              <a:t>검증의 용도로 남겨둘 남겨둘 이미지의 비율입니다</a:t>
            </a:r>
            <a:r>
              <a:rPr lang="en-US" altLang="ko-KR" sz="900"/>
              <a:t>.</a:t>
            </a:r>
          </a:p>
          <a:p>
            <a:r>
              <a:rPr lang="en-US" altLang="ko-KR" sz="900" err="1"/>
              <a:t>dtype</a:t>
            </a:r>
            <a:r>
              <a:rPr lang="en-US" altLang="ko-KR" sz="900"/>
              <a:t>: </a:t>
            </a:r>
            <a:r>
              <a:rPr lang="ko-KR" altLang="en-US" sz="900"/>
              <a:t>생성된 배열에 사용할 </a:t>
            </a:r>
            <a:r>
              <a:rPr lang="ko-KR" altLang="en-US" sz="900" err="1"/>
              <a:t>자료형</a:t>
            </a:r>
            <a:r>
              <a:rPr lang="en-US" altLang="ko-KR" sz="900"/>
              <a:t>.</a:t>
            </a:r>
            <a:endParaRPr lang="en-US" altLang="ko-KR" sz="900" smtClean="0"/>
          </a:p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2329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>
                <a:ea typeface="맑은 고딕" panose="020B0503020000020004" pitchFamily="50" charset="-127"/>
              </a:rPr>
              <a:t>신경망 </a:t>
            </a:r>
            <a:r>
              <a:rPr lang="ko-KR" altLang="en-US" smtClean="0">
                <a:ea typeface="맑은 고딕" panose="020B0503020000020004" pitchFamily="50" charset="-127"/>
              </a:rPr>
              <a:t>모델 </a:t>
            </a:r>
            <a:r>
              <a:rPr lang="en-US" altLang="ko-KR">
                <a:ea typeface="맑은 고딕" panose="020B0503020000020004" pitchFamily="50" charset="-127"/>
              </a:rPr>
              <a:t>- </a:t>
            </a:r>
            <a:r>
              <a:rPr lang="ko-KR" altLang="en-US">
                <a:ea typeface="맑은 고딕" panose="020B0503020000020004" pitchFamily="50" charset="-127"/>
              </a:rPr>
              <a:t>예제 </a:t>
            </a:r>
            <a:r>
              <a:rPr lang="en-US" altLang="ko-KR" smtClean="0">
                <a:ea typeface="맑은 고딕" panose="020B0503020000020004" pitchFamily="50" charset="-127"/>
              </a:rPr>
              <a:t>2</a:t>
            </a:r>
            <a:endParaRPr lang="ko-KR" altLang="en-US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471612"/>
            <a:ext cx="86106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CONV 2D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369926"/>
            <a:ext cx="4505325" cy="5429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3798" y="2133600"/>
            <a:ext cx="11590638" cy="356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err="1"/>
              <a:t>첫번째</a:t>
            </a:r>
            <a:r>
              <a:rPr lang="ko-KR" altLang="en-US" sz="1000"/>
              <a:t> 인자 </a:t>
            </a:r>
            <a:r>
              <a:rPr lang="en-US" altLang="ko-KR" sz="1000"/>
              <a:t>: </a:t>
            </a:r>
            <a:r>
              <a:rPr lang="ko-KR" altLang="en-US" sz="1000" err="1"/>
              <a:t>컨볼루션</a:t>
            </a:r>
            <a:r>
              <a:rPr lang="ko-KR" altLang="en-US" sz="1000"/>
              <a:t> 필터의 수 입니다</a:t>
            </a:r>
            <a:r>
              <a:rPr lang="en-US" altLang="ko-KR" sz="1000"/>
              <a:t>.</a:t>
            </a:r>
          </a:p>
          <a:p>
            <a:r>
              <a:rPr lang="ko-KR" altLang="en-US" sz="1000" err="1"/>
              <a:t>두번째</a:t>
            </a:r>
            <a:r>
              <a:rPr lang="ko-KR" altLang="en-US" sz="1000"/>
              <a:t> 인자 </a:t>
            </a:r>
            <a:r>
              <a:rPr lang="en-US" altLang="ko-KR" sz="1000"/>
              <a:t>: </a:t>
            </a:r>
            <a:r>
              <a:rPr lang="ko-KR" altLang="en-US" sz="1000" err="1"/>
              <a:t>컨볼루션</a:t>
            </a:r>
            <a:r>
              <a:rPr lang="ko-KR" altLang="en-US" sz="1000"/>
              <a:t> </a:t>
            </a:r>
            <a:r>
              <a:rPr lang="ko-KR" altLang="en-US" sz="1000" err="1"/>
              <a:t>커널의</a:t>
            </a:r>
            <a:r>
              <a:rPr lang="ko-KR" altLang="en-US" sz="1000"/>
              <a:t> </a:t>
            </a:r>
            <a:r>
              <a:rPr lang="en-US" altLang="ko-KR" sz="1000"/>
              <a:t>(</a:t>
            </a:r>
            <a:r>
              <a:rPr lang="ko-KR" altLang="en-US" sz="1000"/>
              <a:t>행</a:t>
            </a:r>
            <a:r>
              <a:rPr lang="en-US" altLang="ko-KR" sz="1000"/>
              <a:t>, </a:t>
            </a:r>
            <a:r>
              <a:rPr lang="ko-KR" altLang="en-US" sz="1000"/>
              <a:t>열</a:t>
            </a:r>
            <a:r>
              <a:rPr lang="en-US" altLang="ko-KR" sz="1000"/>
              <a:t>) </a:t>
            </a:r>
            <a:r>
              <a:rPr lang="ko-KR" altLang="en-US" sz="1000"/>
              <a:t>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padding : </a:t>
            </a:r>
            <a:r>
              <a:rPr lang="ko-KR" altLang="en-US" sz="1000"/>
              <a:t>경계 처리 방법을 정의합니다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‘valid’ : </a:t>
            </a:r>
            <a:r>
              <a:rPr lang="ko-KR" altLang="en-US" sz="1000"/>
              <a:t>유효한 영역만 출력이 됩니다</a:t>
            </a:r>
            <a:r>
              <a:rPr lang="en-US" altLang="ko-KR" sz="1000"/>
              <a:t>. </a:t>
            </a:r>
            <a:r>
              <a:rPr lang="ko-KR" altLang="en-US" sz="1000"/>
              <a:t>따라서 출력 이미지 사이즈는 입력 사이즈보다 작습니다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‘same’ : </a:t>
            </a:r>
            <a:r>
              <a:rPr lang="ko-KR" altLang="en-US" sz="1000"/>
              <a:t>출력 이미지 사이즈가 입력 이미지 사이즈와 동일합니다</a:t>
            </a:r>
            <a:r>
              <a:rPr lang="en-US" altLang="ko-KR" sz="1000"/>
              <a:t>.</a:t>
            </a:r>
          </a:p>
          <a:p>
            <a:r>
              <a:rPr lang="en-US" altLang="ko-KR" sz="1000" err="1"/>
              <a:t>input_shape</a:t>
            </a:r>
            <a:r>
              <a:rPr lang="en-US" altLang="ko-KR" sz="1000"/>
              <a:t> : </a:t>
            </a:r>
            <a:r>
              <a:rPr lang="ko-KR" altLang="en-US" sz="1000"/>
              <a:t>샘플 수를 제외한 입력 형태를 정의 합니다</a:t>
            </a:r>
            <a:r>
              <a:rPr lang="en-US" altLang="ko-KR" sz="1000"/>
              <a:t>. </a:t>
            </a:r>
            <a:r>
              <a:rPr lang="ko-KR" altLang="en-US" sz="1000"/>
              <a:t>모델에서 첫 </a:t>
            </a:r>
            <a:r>
              <a:rPr lang="ko-KR" altLang="en-US" sz="1000" err="1"/>
              <a:t>레이어일</a:t>
            </a:r>
            <a:r>
              <a:rPr lang="ko-KR" altLang="en-US" sz="1000"/>
              <a:t> 때만 정의하면 됩니다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(</a:t>
            </a:r>
            <a:r>
              <a:rPr lang="ko-KR" altLang="en-US" sz="1000"/>
              <a:t>행</a:t>
            </a:r>
            <a:r>
              <a:rPr lang="en-US" altLang="ko-KR" sz="1000"/>
              <a:t>, </a:t>
            </a:r>
            <a:r>
              <a:rPr lang="ko-KR" altLang="en-US" sz="1000"/>
              <a:t>열</a:t>
            </a:r>
            <a:r>
              <a:rPr lang="en-US" altLang="ko-KR" sz="1000"/>
              <a:t>, </a:t>
            </a:r>
            <a:r>
              <a:rPr lang="ko-KR" altLang="en-US" sz="1000"/>
              <a:t>채널 수</a:t>
            </a:r>
            <a:r>
              <a:rPr lang="en-US" altLang="ko-KR" sz="1000"/>
              <a:t>)</a:t>
            </a:r>
            <a:r>
              <a:rPr lang="ko-KR" altLang="en-US" sz="1000"/>
              <a:t>로 정의합니다</a:t>
            </a:r>
            <a:r>
              <a:rPr lang="en-US" altLang="ko-KR" sz="1000"/>
              <a:t>. </a:t>
            </a:r>
            <a:r>
              <a:rPr lang="ko-KR" altLang="en-US" sz="1000"/>
              <a:t>흑백영상인 경우에는 채널이 </a:t>
            </a:r>
            <a:r>
              <a:rPr lang="en-US" altLang="ko-KR" sz="1000"/>
              <a:t>1</a:t>
            </a:r>
            <a:r>
              <a:rPr lang="ko-KR" altLang="en-US" sz="1000"/>
              <a:t>이고</a:t>
            </a:r>
            <a:r>
              <a:rPr lang="en-US" altLang="ko-KR" sz="1000"/>
              <a:t>, </a:t>
            </a:r>
            <a:r>
              <a:rPr lang="ko-KR" altLang="en-US" sz="1000"/>
              <a:t>컬러</a:t>
            </a:r>
            <a:r>
              <a:rPr lang="en-US" altLang="ko-KR" sz="1000"/>
              <a:t>(RGB)</a:t>
            </a:r>
            <a:r>
              <a:rPr lang="ko-KR" altLang="en-US" sz="1000"/>
              <a:t>영상인 경우에는 채널을 </a:t>
            </a:r>
            <a:r>
              <a:rPr lang="en-US" altLang="ko-KR" sz="1000"/>
              <a:t>3</a:t>
            </a:r>
            <a:r>
              <a:rPr lang="ko-KR" altLang="en-US" sz="1000"/>
              <a:t>으로 설정합니다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activation : </a:t>
            </a:r>
            <a:r>
              <a:rPr lang="ko-KR" altLang="en-US" sz="1000"/>
              <a:t>활성화 함수 설정합니다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‘linear’ : </a:t>
            </a:r>
            <a:r>
              <a:rPr lang="ko-KR" altLang="en-US" sz="1000"/>
              <a:t>디폴트 값</a:t>
            </a:r>
            <a:r>
              <a:rPr lang="en-US" altLang="ko-KR" sz="1000"/>
              <a:t>, </a:t>
            </a:r>
            <a:r>
              <a:rPr lang="ko-KR" altLang="en-US" sz="1000"/>
              <a:t>입력뉴런과 가중치로 계산된 결과값이 그대로 출력으로 나옵니다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‘</a:t>
            </a:r>
            <a:r>
              <a:rPr lang="en-US" altLang="ko-KR" sz="1000" err="1"/>
              <a:t>relu</a:t>
            </a:r>
            <a:r>
              <a:rPr lang="en-US" altLang="ko-KR" sz="1000"/>
              <a:t>’ : rectifier </a:t>
            </a:r>
            <a:r>
              <a:rPr lang="ko-KR" altLang="en-US" sz="1000"/>
              <a:t>함수</a:t>
            </a:r>
            <a:r>
              <a:rPr lang="en-US" altLang="ko-KR" sz="1000"/>
              <a:t>, </a:t>
            </a:r>
            <a:r>
              <a:rPr lang="ko-KR" altLang="en-US" sz="1000" err="1"/>
              <a:t>은익층에</a:t>
            </a:r>
            <a:r>
              <a:rPr lang="ko-KR" altLang="en-US" sz="1000"/>
              <a:t> 주로 쓰입니다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‘sigmoid’ : </a:t>
            </a:r>
            <a:r>
              <a:rPr lang="ko-KR" altLang="en-US" sz="1000" err="1"/>
              <a:t>시그모이드</a:t>
            </a:r>
            <a:r>
              <a:rPr lang="ko-KR" altLang="en-US" sz="1000"/>
              <a:t> 함수</a:t>
            </a:r>
            <a:r>
              <a:rPr lang="en-US" altLang="ko-KR" sz="1000"/>
              <a:t>, </a:t>
            </a:r>
            <a:r>
              <a:rPr lang="ko-KR" altLang="en-US" sz="1000"/>
              <a:t>이진 분류 문제에서 </a:t>
            </a:r>
            <a:r>
              <a:rPr lang="ko-KR" altLang="en-US" sz="1000" err="1"/>
              <a:t>출력층에</a:t>
            </a:r>
            <a:r>
              <a:rPr lang="ko-KR" altLang="en-US" sz="1000"/>
              <a:t> 주로 쓰입니다</a:t>
            </a:r>
            <a:r>
              <a:rPr lang="en-US" altLang="ko-KR" sz="1000"/>
              <a:t>.</a:t>
            </a:r>
          </a:p>
          <a:p>
            <a:pPr lvl="1"/>
            <a:r>
              <a:rPr lang="en-US" altLang="ko-KR" sz="1000"/>
              <a:t>‘</a:t>
            </a:r>
            <a:r>
              <a:rPr lang="en-US" altLang="ko-KR" sz="1000" err="1"/>
              <a:t>softmax</a:t>
            </a:r>
            <a:r>
              <a:rPr lang="en-US" altLang="ko-KR" sz="1000"/>
              <a:t>’ : </a:t>
            </a:r>
            <a:r>
              <a:rPr lang="ko-KR" altLang="en-US" sz="1000" err="1"/>
              <a:t>소프트맥스</a:t>
            </a:r>
            <a:r>
              <a:rPr lang="ko-KR" altLang="en-US" sz="1000"/>
              <a:t> 함수</a:t>
            </a:r>
            <a:r>
              <a:rPr lang="en-US" altLang="ko-KR" sz="1000"/>
              <a:t>, </a:t>
            </a:r>
            <a:r>
              <a:rPr lang="ko-KR" altLang="en-US" sz="1000"/>
              <a:t>다중 클래스 분류 문제에서 </a:t>
            </a:r>
            <a:r>
              <a:rPr lang="ko-KR" altLang="en-US" sz="1000" err="1"/>
              <a:t>출력층에</a:t>
            </a:r>
            <a:r>
              <a:rPr lang="ko-KR" altLang="en-US" sz="1000"/>
              <a:t> 주로 쓰입니다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입력 형태는 다음과 같습니다</a:t>
            </a:r>
            <a:r>
              <a:rPr lang="en-US" altLang="ko-KR" sz="1000"/>
              <a:t>.</a:t>
            </a:r>
          </a:p>
          <a:p>
            <a:r>
              <a:rPr lang="en-US" altLang="ko-KR" sz="1000" err="1"/>
              <a:t>image_data_format</a:t>
            </a:r>
            <a:r>
              <a:rPr lang="ko-KR" altLang="en-US" sz="1000"/>
              <a:t>이 ‘</a:t>
            </a:r>
            <a:r>
              <a:rPr lang="en-US" altLang="ko-KR" sz="1000" err="1"/>
              <a:t>channels_first</a:t>
            </a:r>
            <a:r>
              <a:rPr lang="en-US" altLang="ko-KR" sz="1000"/>
              <a:t>’</a:t>
            </a:r>
            <a:r>
              <a:rPr lang="ko-KR" altLang="en-US" sz="1000"/>
              <a:t>인 경우 </a:t>
            </a:r>
            <a:r>
              <a:rPr lang="en-US" altLang="ko-KR" sz="1000"/>
              <a:t>(</a:t>
            </a:r>
            <a:r>
              <a:rPr lang="ko-KR" altLang="en-US" sz="1000"/>
              <a:t>샘플 수</a:t>
            </a:r>
            <a:r>
              <a:rPr lang="en-US" altLang="ko-KR" sz="1000"/>
              <a:t>, </a:t>
            </a:r>
            <a:r>
              <a:rPr lang="ko-KR" altLang="en-US" sz="1000"/>
              <a:t>채널 수</a:t>
            </a:r>
            <a:r>
              <a:rPr lang="en-US" altLang="ko-KR" sz="1000"/>
              <a:t>, </a:t>
            </a:r>
            <a:r>
              <a:rPr lang="ko-KR" altLang="en-US" sz="1000"/>
              <a:t>행</a:t>
            </a:r>
            <a:r>
              <a:rPr lang="en-US" altLang="ko-KR" sz="1000"/>
              <a:t>, </a:t>
            </a:r>
            <a:r>
              <a:rPr lang="ko-KR" altLang="en-US" sz="1000"/>
              <a:t>열</a:t>
            </a:r>
            <a:r>
              <a:rPr lang="en-US" altLang="ko-KR" sz="1000"/>
              <a:t>)</a:t>
            </a:r>
            <a:r>
              <a:rPr lang="ko-KR" altLang="en-US" sz="1000"/>
              <a:t>로 이루어진 </a:t>
            </a:r>
            <a:r>
              <a:rPr lang="en-US" altLang="ko-KR" sz="1000"/>
              <a:t>4D </a:t>
            </a:r>
            <a:r>
              <a:rPr lang="ko-KR" altLang="en-US" sz="1000" err="1"/>
              <a:t>텐서입니다</a:t>
            </a:r>
            <a:r>
              <a:rPr lang="en-US" altLang="ko-KR" sz="1000"/>
              <a:t>.</a:t>
            </a:r>
          </a:p>
          <a:p>
            <a:r>
              <a:rPr lang="en-US" altLang="ko-KR" sz="1000" err="1"/>
              <a:t>image_data_format</a:t>
            </a:r>
            <a:r>
              <a:rPr lang="ko-KR" altLang="en-US" sz="1000"/>
              <a:t>이 ‘</a:t>
            </a:r>
            <a:r>
              <a:rPr lang="en-US" altLang="ko-KR" sz="1000" err="1"/>
              <a:t>channels_last</a:t>
            </a:r>
            <a:r>
              <a:rPr lang="en-US" altLang="ko-KR" sz="1000"/>
              <a:t>’</a:t>
            </a:r>
            <a:r>
              <a:rPr lang="ko-KR" altLang="en-US" sz="1000"/>
              <a:t>인 경우 </a:t>
            </a:r>
            <a:r>
              <a:rPr lang="en-US" altLang="ko-KR" sz="1000"/>
              <a:t>(</a:t>
            </a:r>
            <a:r>
              <a:rPr lang="ko-KR" altLang="en-US" sz="1000"/>
              <a:t>샘플 수</a:t>
            </a:r>
            <a:r>
              <a:rPr lang="en-US" altLang="ko-KR" sz="1000"/>
              <a:t>, </a:t>
            </a:r>
            <a:r>
              <a:rPr lang="ko-KR" altLang="en-US" sz="1000"/>
              <a:t>행</a:t>
            </a:r>
            <a:r>
              <a:rPr lang="en-US" altLang="ko-KR" sz="1000"/>
              <a:t>, </a:t>
            </a:r>
            <a:r>
              <a:rPr lang="ko-KR" altLang="en-US" sz="1000"/>
              <a:t>열</a:t>
            </a:r>
            <a:r>
              <a:rPr lang="en-US" altLang="ko-KR" sz="1000"/>
              <a:t>, </a:t>
            </a:r>
            <a:r>
              <a:rPr lang="ko-KR" altLang="en-US" sz="1000"/>
              <a:t>채널 수</a:t>
            </a:r>
            <a:r>
              <a:rPr lang="en-US" altLang="ko-KR" sz="1000"/>
              <a:t>)</a:t>
            </a:r>
            <a:r>
              <a:rPr lang="ko-KR" altLang="en-US" sz="1000"/>
              <a:t>로 이루어진 </a:t>
            </a:r>
            <a:r>
              <a:rPr lang="en-US" altLang="ko-KR" sz="1000"/>
              <a:t>4D </a:t>
            </a:r>
            <a:r>
              <a:rPr lang="ko-KR" altLang="en-US" sz="1000" err="1"/>
              <a:t>텐서입니다</a:t>
            </a:r>
            <a:r>
              <a:rPr lang="en-US" altLang="ko-KR" sz="1000"/>
              <a:t>.</a:t>
            </a:r>
          </a:p>
          <a:p>
            <a:r>
              <a:rPr lang="en-US" altLang="ko-KR" sz="1000" err="1"/>
              <a:t>image_data_format</a:t>
            </a:r>
            <a:r>
              <a:rPr lang="en-US" altLang="ko-KR" sz="1000"/>
              <a:t> </a:t>
            </a:r>
            <a:r>
              <a:rPr lang="ko-KR" altLang="en-US" sz="1000"/>
              <a:t>옵션은 “</a:t>
            </a:r>
            <a:r>
              <a:rPr lang="en-US" altLang="ko-KR" sz="1000" err="1"/>
              <a:t>keras.json</a:t>
            </a:r>
            <a:r>
              <a:rPr lang="en-US" altLang="ko-KR" sz="1000"/>
              <a:t>” </a:t>
            </a:r>
            <a:r>
              <a:rPr lang="ko-KR" altLang="en-US" sz="1000"/>
              <a:t>파일 안에 있는 설정입니다</a:t>
            </a:r>
            <a:r>
              <a:rPr lang="en-US" altLang="ko-KR" sz="1000"/>
              <a:t>. </a:t>
            </a:r>
            <a:r>
              <a:rPr lang="ko-KR" altLang="en-US" sz="1000"/>
              <a:t>콘솔에서 “</a:t>
            </a:r>
            <a:r>
              <a:rPr lang="en-US" altLang="ko-KR" sz="1000"/>
              <a:t>vi ~/.</a:t>
            </a:r>
            <a:r>
              <a:rPr lang="en-US" altLang="ko-KR" sz="1000" err="1"/>
              <a:t>keras</a:t>
            </a:r>
            <a:r>
              <a:rPr lang="en-US" altLang="ko-KR" sz="1000"/>
              <a:t>/</a:t>
            </a:r>
            <a:r>
              <a:rPr lang="en-US" altLang="ko-KR" sz="1000" err="1"/>
              <a:t>keras.json</a:t>
            </a:r>
            <a:r>
              <a:rPr lang="en-US" altLang="ko-KR" sz="1000"/>
              <a:t>”</a:t>
            </a:r>
            <a:r>
              <a:rPr lang="ko-KR" altLang="en-US" sz="1000"/>
              <a:t>으로 </a:t>
            </a:r>
            <a:r>
              <a:rPr lang="en-US" altLang="ko-KR" sz="1000" err="1"/>
              <a:t>keras.json</a:t>
            </a:r>
            <a:r>
              <a:rPr lang="en-US" altLang="ko-KR" sz="1000"/>
              <a:t> </a:t>
            </a:r>
            <a:r>
              <a:rPr lang="ko-KR" altLang="en-US" sz="1000"/>
              <a:t>파일 내용을 변경할 수 있습니다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출력 형태는 다음과 같습니다</a:t>
            </a:r>
            <a:r>
              <a:rPr lang="en-US" altLang="ko-KR" sz="1000"/>
              <a:t>.</a:t>
            </a:r>
          </a:p>
          <a:p>
            <a:r>
              <a:rPr lang="en-US" altLang="ko-KR" sz="1000" err="1"/>
              <a:t>image_data_format</a:t>
            </a:r>
            <a:r>
              <a:rPr lang="ko-KR" altLang="en-US" sz="1000"/>
              <a:t>이 ‘</a:t>
            </a:r>
            <a:r>
              <a:rPr lang="en-US" altLang="ko-KR" sz="1000" err="1"/>
              <a:t>channels_first</a:t>
            </a:r>
            <a:r>
              <a:rPr lang="en-US" altLang="ko-KR" sz="1000"/>
              <a:t>’</a:t>
            </a:r>
            <a:r>
              <a:rPr lang="ko-KR" altLang="en-US" sz="1000"/>
              <a:t>인 경우 </a:t>
            </a:r>
            <a:r>
              <a:rPr lang="en-US" altLang="ko-KR" sz="1000"/>
              <a:t>(</a:t>
            </a:r>
            <a:r>
              <a:rPr lang="ko-KR" altLang="en-US" sz="1000"/>
              <a:t>샘플 수</a:t>
            </a:r>
            <a:r>
              <a:rPr lang="en-US" altLang="ko-KR" sz="1000"/>
              <a:t>, </a:t>
            </a:r>
            <a:r>
              <a:rPr lang="ko-KR" altLang="en-US" sz="1000"/>
              <a:t>필터 수</a:t>
            </a:r>
            <a:r>
              <a:rPr lang="en-US" altLang="ko-KR" sz="1000"/>
              <a:t>, </a:t>
            </a:r>
            <a:r>
              <a:rPr lang="ko-KR" altLang="en-US" sz="1000"/>
              <a:t>행</a:t>
            </a:r>
            <a:r>
              <a:rPr lang="en-US" altLang="ko-KR" sz="1000"/>
              <a:t>, </a:t>
            </a:r>
            <a:r>
              <a:rPr lang="ko-KR" altLang="en-US" sz="1000"/>
              <a:t>열</a:t>
            </a:r>
            <a:r>
              <a:rPr lang="en-US" altLang="ko-KR" sz="1000"/>
              <a:t>)</a:t>
            </a:r>
            <a:r>
              <a:rPr lang="ko-KR" altLang="en-US" sz="1000"/>
              <a:t>로 이루어진 </a:t>
            </a:r>
            <a:r>
              <a:rPr lang="en-US" altLang="ko-KR" sz="1000"/>
              <a:t>4D </a:t>
            </a:r>
            <a:r>
              <a:rPr lang="ko-KR" altLang="en-US" sz="1000" err="1"/>
              <a:t>텐서입니다</a:t>
            </a:r>
            <a:r>
              <a:rPr lang="en-US" altLang="ko-KR" sz="1000"/>
              <a:t>.</a:t>
            </a:r>
          </a:p>
          <a:p>
            <a:r>
              <a:rPr lang="en-US" altLang="ko-KR" sz="1000" err="1"/>
              <a:t>image_data_format</a:t>
            </a:r>
            <a:r>
              <a:rPr lang="ko-KR" altLang="en-US" sz="1000"/>
              <a:t>이 ‘</a:t>
            </a:r>
            <a:r>
              <a:rPr lang="en-US" altLang="ko-KR" sz="1000" err="1"/>
              <a:t>channels_last</a:t>
            </a:r>
            <a:r>
              <a:rPr lang="en-US" altLang="ko-KR" sz="1000"/>
              <a:t>’</a:t>
            </a:r>
            <a:r>
              <a:rPr lang="ko-KR" altLang="en-US" sz="1000"/>
              <a:t>인 경우 </a:t>
            </a:r>
            <a:r>
              <a:rPr lang="en-US" altLang="ko-KR" sz="1000"/>
              <a:t>(</a:t>
            </a:r>
            <a:r>
              <a:rPr lang="ko-KR" altLang="en-US" sz="1000"/>
              <a:t>샘플 수</a:t>
            </a:r>
            <a:r>
              <a:rPr lang="en-US" altLang="ko-KR" sz="1000"/>
              <a:t>, </a:t>
            </a:r>
            <a:r>
              <a:rPr lang="ko-KR" altLang="en-US" sz="1000"/>
              <a:t>행</a:t>
            </a:r>
            <a:r>
              <a:rPr lang="en-US" altLang="ko-KR" sz="1000"/>
              <a:t>, </a:t>
            </a:r>
            <a:r>
              <a:rPr lang="ko-KR" altLang="en-US" sz="1000"/>
              <a:t>열</a:t>
            </a:r>
            <a:r>
              <a:rPr lang="en-US" altLang="ko-KR" sz="1000"/>
              <a:t>, </a:t>
            </a:r>
            <a:r>
              <a:rPr lang="ko-KR" altLang="en-US" sz="1000"/>
              <a:t>필터 수</a:t>
            </a:r>
            <a:r>
              <a:rPr lang="en-US" altLang="ko-KR" sz="1000"/>
              <a:t>)</a:t>
            </a:r>
            <a:r>
              <a:rPr lang="ko-KR" altLang="en-US" sz="1000"/>
              <a:t>로 이루어진 </a:t>
            </a:r>
            <a:r>
              <a:rPr lang="en-US" altLang="ko-KR" sz="1000"/>
              <a:t>4D </a:t>
            </a:r>
            <a:r>
              <a:rPr lang="ko-KR" altLang="en-US" sz="1000" err="1"/>
              <a:t>텐서입니다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행과 열의 크기는 </a:t>
            </a:r>
            <a:r>
              <a:rPr lang="en-US" altLang="ko-KR" sz="1000"/>
              <a:t>padding</a:t>
            </a:r>
            <a:r>
              <a:rPr lang="ko-KR" altLang="en-US" sz="1000"/>
              <a:t>가 ‘</a:t>
            </a:r>
            <a:r>
              <a:rPr lang="en-US" altLang="ko-KR" sz="1000"/>
              <a:t>same’</a:t>
            </a:r>
            <a:r>
              <a:rPr lang="ko-KR" altLang="en-US" sz="1000"/>
              <a:t>인 경우에는 입력 형태의 행과 열의 크기가 동일합니다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간단한 예제로 </a:t>
            </a:r>
            <a:r>
              <a:rPr lang="ko-KR" altLang="en-US" sz="1000" err="1"/>
              <a:t>컨볼루션</a:t>
            </a:r>
            <a:r>
              <a:rPr lang="ko-KR" altLang="en-US" sz="1000"/>
              <a:t> </a:t>
            </a:r>
            <a:r>
              <a:rPr lang="ko-KR" altLang="en-US" sz="1000" err="1"/>
              <a:t>레이어와</a:t>
            </a:r>
            <a:r>
              <a:rPr lang="ko-KR" altLang="en-US" sz="1000"/>
              <a:t> 필터에 대해서 알아보겠습니다</a:t>
            </a:r>
            <a:r>
              <a:rPr lang="en-US" altLang="ko-KR" sz="1000"/>
              <a:t>. </a:t>
            </a:r>
            <a:r>
              <a:rPr lang="ko-KR" altLang="en-US" sz="1000"/>
              <a:t>입력 이미지는 채널 수가 </a:t>
            </a:r>
            <a:r>
              <a:rPr lang="en-US" altLang="ko-KR" sz="1000"/>
              <a:t>1, </a:t>
            </a:r>
            <a:r>
              <a:rPr lang="ko-KR" altLang="en-US" sz="1000"/>
              <a:t>너비가 </a:t>
            </a:r>
            <a:r>
              <a:rPr lang="en-US" altLang="ko-KR" sz="1000"/>
              <a:t>3 </a:t>
            </a:r>
            <a:r>
              <a:rPr lang="ko-KR" altLang="en-US" sz="1000"/>
              <a:t>픽셀</a:t>
            </a:r>
            <a:r>
              <a:rPr lang="en-US" altLang="ko-KR" sz="1000"/>
              <a:t>, </a:t>
            </a:r>
            <a:r>
              <a:rPr lang="ko-KR" altLang="en-US" sz="1000"/>
              <a:t>높이가 </a:t>
            </a:r>
            <a:r>
              <a:rPr lang="en-US" altLang="ko-KR" sz="1000"/>
              <a:t>3 </a:t>
            </a:r>
            <a:r>
              <a:rPr lang="ko-KR" altLang="en-US" sz="1000"/>
              <a:t>픽셀이고</a:t>
            </a:r>
            <a:r>
              <a:rPr lang="en-US" altLang="ko-KR" sz="1000"/>
              <a:t>, </a:t>
            </a:r>
            <a:r>
              <a:rPr lang="ko-KR" altLang="en-US" sz="1000"/>
              <a:t>크기가 </a:t>
            </a:r>
            <a:r>
              <a:rPr lang="en-US" altLang="ko-KR" sz="1000"/>
              <a:t>2 x 2</a:t>
            </a:r>
            <a:r>
              <a:rPr lang="ko-KR" altLang="en-US" sz="1000"/>
              <a:t>인 필터가 하나인 경우를 </a:t>
            </a:r>
            <a:r>
              <a:rPr lang="ko-KR" altLang="en-US" sz="1000" err="1"/>
              <a:t>레이어로</a:t>
            </a:r>
            <a:r>
              <a:rPr lang="ko-KR" altLang="en-US" sz="1000"/>
              <a:t> 표시하면 다음과 같습니다</a:t>
            </a:r>
            <a:r>
              <a:rPr lang="en-US" altLang="ko-KR" sz="1000"/>
              <a:t>. </a:t>
            </a:r>
            <a:r>
              <a:rPr lang="ko-KR" altLang="en-US" sz="1000"/>
              <a:t>단 </a:t>
            </a:r>
            <a:r>
              <a:rPr lang="en-US" altLang="ko-KR" sz="1000" err="1"/>
              <a:t>image_data_format</a:t>
            </a:r>
            <a:r>
              <a:rPr lang="ko-KR" altLang="en-US" sz="1000"/>
              <a:t>이 ‘</a:t>
            </a:r>
            <a:r>
              <a:rPr lang="en-US" altLang="ko-KR" sz="1000" err="1"/>
              <a:t>channels_last</a:t>
            </a:r>
            <a:r>
              <a:rPr lang="en-US" altLang="ko-KR" sz="1000"/>
              <a:t>’</a:t>
            </a:r>
            <a:r>
              <a:rPr lang="ko-KR" altLang="en-US" sz="1000"/>
              <a:t>인 경우 입니다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smtClean="0">
                <a:ea typeface="맑은 고딕" panose="020B0503020000020004" pitchFamily="50" charset="-127"/>
              </a:rPr>
              <a:t>신경망 모델</a:t>
            </a:r>
            <a:r>
              <a:rPr lang="en-US" altLang="ko-KR">
                <a:ea typeface="맑은 고딕" panose="020B0503020000020004" pitchFamily="50" charset="-127"/>
              </a:rPr>
              <a:t> - </a:t>
            </a:r>
            <a:r>
              <a:rPr lang="ko-KR" altLang="en-US">
                <a:ea typeface="맑은 고딕" panose="020B0503020000020004" pitchFamily="50" charset="-127"/>
              </a:rPr>
              <a:t>예제 </a:t>
            </a:r>
            <a:r>
              <a:rPr lang="en-US" altLang="ko-KR">
                <a:ea typeface="맑은 고딕" panose="020B0503020000020004" pitchFamily="50" charset="-127"/>
              </a:rPr>
              <a:t>2</a:t>
            </a:r>
            <a:endParaRPr lang="ko-KR" altLang="en-US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022132"/>
            <a:ext cx="8629650" cy="3752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750" y="1744851"/>
            <a:ext cx="5471985" cy="46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4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Batch 128 epoch 50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1" y="1424374"/>
            <a:ext cx="6115050" cy="516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26" y="1724154"/>
            <a:ext cx="4292189" cy="45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Batch 1000 epoch 50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81" y="1561843"/>
            <a:ext cx="6172200" cy="5200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64" y="1762897"/>
            <a:ext cx="4475786" cy="46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766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320</TotalTime>
  <Words>461</Words>
  <Application>Microsoft Office PowerPoint</Application>
  <PresentationFormat>와이드스크린</PresentationFormat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Segoe UI</vt:lpstr>
      <vt:lpstr>WelcomeDoc</vt:lpstr>
      <vt:lpstr>신경망 모델</vt:lpstr>
      <vt:lpstr>신경망 모델 - 예제 1</vt:lpstr>
      <vt:lpstr>신경망 모델 - 예제 1</vt:lpstr>
      <vt:lpstr>ImageDataGenerator</vt:lpstr>
      <vt:lpstr>신경망 모델 - 예제 2</vt:lpstr>
      <vt:lpstr>CONV 2D</vt:lpstr>
      <vt:lpstr>신경망 모델 - 예제 2</vt:lpstr>
      <vt:lpstr>Batch 128 epoch 50</vt:lpstr>
      <vt:lpstr>Batch 1000 epoch 50</vt:lpstr>
      <vt:lpstr>Batch 128 epoch 100</vt:lpstr>
      <vt:lpstr>결론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KSS</dc:creator>
  <cp:keywords/>
  <cp:lastModifiedBy>KSS</cp:lastModifiedBy>
  <cp:revision>10</cp:revision>
  <dcterms:created xsi:type="dcterms:W3CDTF">2021-05-23T16:20:02Z</dcterms:created>
  <dcterms:modified xsi:type="dcterms:W3CDTF">2021-05-24T08:58:05Z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