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300" r:id="rId6"/>
    <p:sldId id="302" r:id="rId7"/>
    <p:sldId id="304" r:id="rId8"/>
    <p:sldId id="314" r:id="rId9"/>
    <p:sldId id="313" r:id="rId10"/>
    <p:sldId id="305" r:id="rId11"/>
    <p:sldId id="303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6" autoAdjust="0"/>
    <p:restoredTop sz="96224" autoAdjust="0"/>
  </p:normalViewPr>
  <p:slideViewPr>
    <p:cSldViewPr snapToGrid="0" showGuides="1">
      <p:cViewPr varScale="1">
        <p:scale>
          <a:sx n="132" d="100"/>
          <a:sy n="132" d="100"/>
        </p:scale>
        <p:origin x="336" y="13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2022. 09. 21.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채혈 튜브 자동 분류를 위한 딥러닝 기반 프로그램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이영희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(2021254000)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969356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FFB740-A826-4F22-DB91-CA8E9A511E31}"/>
              </a:ext>
            </a:extLst>
          </p:cNvPr>
          <p:cNvSpPr/>
          <p:nvPr/>
        </p:nvSpPr>
        <p:spPr>
          <a:xfrm>
            <a:off x="5842000" y="3135091"/>
            <a:ext cx="4426857" cy="2489200"/>
          </a:xfrm>
          <a:prstGeom prst="roundRect">
            <a:avLst>
              <a:gd name="adj" fmla="val 61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논문은 자신의 학문적 주장 혹은 가설을 적합한 절차와 형식에 맞추어서 이론적으로 논증하거나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재현 가능한 실험결과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/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통계분석으로 입증하는 글</a:t>
            </a:r>
            <a:endParaRPr kumimoji="0" lang="en-US" altLang="ko-KR" sz="1600" b="1" i="0" u="none" strike="noStrike" kern="1200" cap="none" normalizeH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논문은 설명문이 아니고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논설문임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즉 정보전달이 목적이 아니라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사람을 설득하기 위한 글임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물결 5">
            <a:extLst>
              <a:ext uri="{FF2B5EF4-FFF2-40B4-BE49-F238E27FC236}">
                <a16:creationId xmlns:a16="http://schemas.microsoft.com/office/drawing/2014/main" id="{5D1DC8D7-CC68-7764-76B3-94BDFCC0E560}"/>
              </a:ext>
            </a:extLst>
          </p:cNvPr>
          <p:cNvSpPr/>
          <p:nvPr/>
        </p:nvSpPr>
        <p:spPr>
          <a:xfrm rot="-1500000">
            <a:off x="2918150" y="2055388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제목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목차 준수</a:t>
            </a:r>
          </a:p>
        </p:txBody>
      </p:sp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한글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채혈 튜브 영상 분류를 위한 환경 구축 및 딥러닝 모델 설계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Blood Tube Classification using Convolutional Neural Network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2" y="3323034"/>
            <a:ext cx="51735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환자 개인정보 보호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프로그램 처리 프로세스 단순화를 통한 유지보수 용이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장비 개발 비용 절감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향후 다양한 신제품 개발에 이미지 처리 기술 적용 가능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B561BD5-AE5C-9263-7C4C-8C573D68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4" y="3046657"/>
            <a:ext cx="2551538" cy="18181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681FA46-5295-5D7E-884C-A2F92483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93" y="5102177"/>
            <a:ext cx="1442111" cy="1063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63504EC-FD82-21DD-055E-3908D9F1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40" y="5101796"/>
            <a:ext cx="1448129" cy="10633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0B8E6F48-E437-1E4B-1E8F-D65B934B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905" y="5096231"/>
            <a:ext cx="1448130" cy="1063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DED91F-9023-E86D-6ABD-158597EC935A}"/>
              </a:ext>
            </a:extLst>
          </p:cNvPr>
          <p:cNvSpPr txBox="1"/>
          <p:nvPr/>
        </p:nvSpPr>
        <p:spPr>
          <a:xfrm>
            <a:off x="7081412" y="6315905"/>
            <a:ext cx="174118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채혈 튜브 문제 형태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E4459-E454-CEA5-E18B-3B5A9B62D97B}"/>
              </a:ext>
            </a:extLst>
          </p:cNvPr>
          <p:cNvSpPr txBox="1"/>
          <p:nvPr/>
        </p:nvSpPr>
        <p:spPr>
          <a:xfrm>
            <a:off x="430303" y="4901205"/>
            <a:ext cx="4772460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문제에 대한 전반적인 설명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시행해야 할 근거 제시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분야를 처음 접하는 사람에게 설명한다는 생각으로 작성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다음 페이지의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기존 연구 또는 기술의 한계</a:t>
            </a:r>
            <a:r>
              <a:rPr lang="en-US" altLang="ko-KR" sz="1200" b="1" dirty="0">
                <a:solidFill>
                  <a:srgbClr val="C00000"/>
                </a:solidFill>
              </a:rPr>
              <a:t>”</a:t>
            </a:r>
            <a:r>
              <a:rPr lang="ko-KR" altLang="en-US" sz="1200" b="1" dirty="0">
                <a:solidFill>
                  <a:srgbClr val="C00000"/>
                </a:solidFill>
              </a:rPr>
              <a:t>에서 세부 내용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D427B-A3AE-8CFE-6986-7AB5E4F55294}"/>
              </a:ext>
            </a:extLst>
          </p:cNvPr>
          <p:cNvSpPr txBox="1"/>
          <p:nvPr/>
        </p:nvSpPr>
        <p:spPr>
          <a:xfrm>
            <a:off x="5222987" y="1301708"/>
            <a:ext cx="447019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논문의 핵심어</a:t>
            </a:r>
            <a:r>
              <a:rPr lang="en-US" altLang="ko-KR" sz="1200" b="1" dirty="0">
                <a:solidFill>
                  <a:srgbClr val="C00000"/>
                </a:solidFill>
              </a:rPr>
              <a:t>(keyword)</a:t>
            </a:r>
            <a:r>
              <a:rPr lang="ko-KR" altLang="en-US" sz="1200" b="1" dirty="0">
                <a:solidFill>
                  <a:srgbClr val="C00000"/>
                </a:solidFill>
              </a:rPr>
              <a:t>를 포함해야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C00000"/>
                </a:solidFill>
              </a:rPr>
              <a:t>Domain(</a:t>
            </a:r>
            <a:r>
              <a:rPr lang="ko-KR" altLang="en-US" sz="1200" b="1" dirty="0">
                <a:solidFill>
                  <a:srgbClr val="C00000"/>
                </a:solidFill>
              </a:rPr>
              <a:t>분야</a:t>
            </a:r>
            <a:r>
              <a:rPr lang="en-US" altLang="ko-KR" sz="1200" b="1" dirty="0">
                <a:solidFill>
                  <a:srgbClr val="C00000"/>
                </a:solidFill>
              </a:rPr>
              <a:t>) / Methodology(or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Algorithm) / Goal(</a:t>
            </a:r>
            <a:r>
              <a:rPr lang="ko-KR" altLang="en-US" sz="1200" b="1" dirty="0">
                <a:solidFill>
                  <a:srgbClr val="C00000"/>
                </a:solidFill>
              </a:rPr>
              <a:t>최종 목적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물결 28">
            <a:extLst>
              <a:ext uri="{FF2B5EF4-FFF2-40B4-BE49-F238E27FC236}">
                <a16:creationId xmlns:a16="http://schemas.microsoft.com/office/drawing/2014/main" id="{797C53AF-0D87-4A44-1AC9-C14F3E8FD2A2}"/>
              </a:ext>
            </a:extLst>
          </p:cNvPr>
          <p:cNvSpPr/>
          <p:nvPr/>
        </p:nvSpPr>
        <p:spPr>
          <a:xfrm rot="-1500000">
            <a:off x="2816551" y="738912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제목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목차 준수</a:t>
            </a: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48307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병원 데이터베이스에 직접 접근하여 환자 데이터를 가져오기 때문에 해킹 시 환자 개인정보가 유출 될 우려가 발생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진단 검사실의 거의 모든 분야에 혈액 용기 인식 및 분류 기술 적용 가능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8" y="4895064"/>
            <a:ext cx="4655177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이미지 딥러닝 모델을 이용한 혈액 용기 분류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C#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응용프로그램에 딥러닝 모델 적용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50083-9A49-CA3C-D022-E5E6E9D41D3B}"/>
              </a:ext>
            </a:extLst>
          </p:cNvPr>
          <p:cNvSpPr txBox="1"/>
          <p:nvPr/>
        </p:nvSpPr>
        <p:spPr>
          <a:xfrm>
            <a:off x="758012" y="2912023"/>
            <a:ext cx="5923007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동작의 복잡성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기존 장비의 경우 중간에 채혈 튜브를 낚아채서 회전시키면서 스캔을 진행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걸림 문제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단계별 진행 과정에서 구조물이 걸리거나 끼는 문제 발생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바코드 용지 손상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바코드 자체가 문제가 있을 시 분류의 어려움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86978" y="5662929"/>
            <a:ext cx="9265934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학습에 필요한 영상 데이터를 빠르게 수집할 수 있는지를 실제 기구부를 구성하고 프로그램을 만들어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영상 데이터를 이용하여 분류 모델의 성능이 실사용이 가능한지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학습 된 모델을 실제 현장에 적용하기 위하여 다른 개발 언어인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C#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으로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딥러닝을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이용한 실시간 분류 시스템을 개발하고 실제 평가를 진행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5CC9D-83AF-0B12-318E-6F387C071083}"/>
              </a:ext>
            </a:extLst>
          </p:cNvPr>
          <p:cNvSpPr txBox="1"/>
          <p:nvPr/>
        </p:nvSpPr>
        <p:spPr>
          <a:xfrm>
            <a:off x="6828503" y="1442587"/>
            <a:ext cx="3607952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문제에 대한 세부적인 설명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한계점을 해결하기 위해 본 연구를 수행한다는 흐름을 가져가야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5F8FF-BAA3-A690-C349-9A88834DDB61}"/>
              </a:ext>
            </a:extLst>
          </p:cNvPr>
          <p:cNvSpPr txBox="1"/>
          <p:nvPr/>
        </p:nvSpPr>
        <p:spPr>
          <a:xfrm>
            <a:off x="5272500" y="4480836"/>
            <a:ext cx="5163955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 목표는 구체적이어야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최종 결과나 실험에만 국한되는 것이 아니라 중간 단계의 결과도 연구 목표에 해당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 작성시 이 부분이 결론의 역할을 하게 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0E7929-F534-9737-31FA-02C9CE92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02" y="2565117"/>
            <a:ext cx="3607951" cy="15139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434DE-A0F8-CC8D-7DB0-DF4A652CBAEB}"/>
              </a:ext>
            </a:extLst>
          </p:cNvPr>
          <p:cNvSpPr txBox="1"/>
          <p:nvPr/>
        </p:nvSpPr>
        <p:spPr>
          <a:xfrm>
            <a:off x="8096101" y="4116904"/>
            <a:ext cx="117852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기존 제품 비교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81668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4135931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테스트 데이터 수집을 위한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Firmware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및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Software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개발</a:t>
            </a: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대량의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이미지 테스트 데이터 수집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실제 분류 환경과 유사한 테스트 데이터 확보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RGB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HSV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이미지 분류 정확성 비교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길이에 따른 분류를 위한 방법론 연구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0121FD4-0739-3588-9B99-DFB37415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35" y="1874417"/>
            <a:ext cx="3190459" cy="201531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252286"/>
            <a:ext cx="5775424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채혈 튜브 영상 데이터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각 채혈 튜브 종류별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(8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종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500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장씩 활용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EfficientNet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+ CUDA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및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cuDNN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사용하여 처리 속도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4" name="Picture 9">
            <a:extLst>
              <a:ext uri="{FF2B5EF4-FFF2-40B4-BE49-F238E27FC236}">
                <a16:creationId xmlns:a16="http://schemas.microsoft.com/office/drawing/2014/main" id="{D808D4B9-E05B-326B-9C2B-A86815DE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27" y="4119953"/>
            <a:ext cx="1161527" cy="20153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id="{D5BF173C-9262-30F5-0F15-D73ECFC6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05" y="4119953"/>
            <a:ext cx="1163312" cy="25930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218A7D-D299-3AF4-A3C4-5C48DFB7F362}"/>
              </a:ext>
            </a:extLst>
          </p:cNvPr>
          <p:cNvSpPr txBox="1"/>
          <p:nvPr/>
        </p:nvSpPr>
        <p:spPr>
          <a:xfrm>
            <a:off x="6903011" y="6799224"/>
            <a:ext cx="130195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err="1"/>
              <a:t>기구부</a:t>
            </a:r>
            <a:r>
              <a:rPr lang="ko-KR" altLang="en-US" sz="1400" dirty="0"/>
              <a:t> 흐름도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C74A3-9581-AB4C-3C11-1628134E5C5F}"/>
              </a:ext>
            </a:extLst>
          </p:cNvPr>
          <p:cNvSpPr txBox="1"/>
          <p:nvPr/>
        </p:nvSpPr>
        <p:spPr>
          <a:xfrm>
            <a:off x="8618024" y="6799224"/>
            <a:ext cx="145347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Firmware</a:t>
            </a:r>
            <a:r>
              <a:rPr lang="ko-KR" altLang="en-US" sz="1400" dirty="0"/>
              <a:t>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4564621" y="1403139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수행하기 위한 방법론 및 절차를 포괄적인 수준에서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아래의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실험 설계</a:t>
            </a:r>
            <a:r>
              <a:rPr lang="en-US" altLang="ko-KR" sz="1200" b="1" dirty="0">
                <a:solidFill>
                  <a:srgbClr val="C00000"/>
                </a:solidFill>
              </a:rPr>
              <a:t>(or </a:t>
            </a:r>
            <a:r>
              <a:rPr lang="ko-KR" altLang="en-US" sz="1200" b="1" dirty="0">
                <a:solidFill>
                  <a:srgbClr val="C00000"/>
                </a:solidFill>
              </a:rPr>
              <a:t>서비스 구성</a:t>
            </a:r>
            <a:r>
              <a:rPr lang="en-US" altLang="ko-KR" sz="1200" b="1" dirty="0">
                <a:solidFill>
                  <a:srgbClr val="C00000"/>
                </a:solidFill>
              </a:rPr>
              <a:t>)”</a:t>
            </a:r>
            <a:r>
              <a:rPr lang="ko-KR" altLang="en-US" sz="1200" b="1" dirty="0">
                <a:solidFill>
                  <a:srgbClr val="C00000"/>
                </a:solidFill>
              </a:rPr>
              <a:t>에서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상세 내용 기술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971274" y="5054412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추진일정 및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5" y="1408459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462392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902771" y="5059299"/>
            <a:ext cx="9383807" cy="1461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동작의 단순화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복잡한 처리 동작과 모듈의 단순화를 통한 비용 감소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분류 정확성 향상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진단 검사 분야에서의 인공지능 기술 가능성을 확인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실시간 활용가능한 수준의 구현으로 실제 제품화에 기여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향후 분자 세포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Cell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혈청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혈장 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소변 검사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미생물 검사 등 활용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59901"/>
              </p:ext>
            </p:extLst>
          </p:nvPr>
        </p:nvGraphicFramePr>
        <p:xfrm>
          <a:off x="3507694" y="1967433"/>
          <a:ext cx="6685725" cy="2366137"/>
        </p:xfrm>
        <a:graphic>
          <a:graphicData uri="http://schemas.openxmlformats.org/drawingml/2006/table">
            <a:tbl>
              <a:tblPr/>
              <a:tblGrid>
                <a:gridCol w="445715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 및 방법론 확정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62418"/>
              </p:ext>
            </p:extLst>
          </p:nvPr>
        </p:nvGraphicFramePr>
        <p:xfrm>
          <a:off x="735747" y="1967433"/>
          <a:ext cx="2599563" cy="2366137"/>
        </p:xfrm>
        <a:graphic>
          <a:graphicData uri="http://schemas.openxmlformats.org/drawingml/2006/table">
            <a:tbl>
              <a:tblPr/>
              <a:tblGrid>
                <a:gridCol w="2599563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561456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783819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9904271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(테두리 및 강조선) 6">
            <a:extLst>
              <a:ext uri="{FF2B5EF4-FFF2-40B4-BE49-F238E27FC236}">
                <a16:creationId xmlns:a16="http://schemas.microsoft.com/office/drawing/2014/main" id="{5793305D-C8AD-1B5F-D785-3486B6F965C6}"/>
              </a:ext>
            </a:extLst>
          </p:cNvPr>
          <p:cNvSpPr/>
          <p:nvPr/>
        </p:nvSpPr>
        <p:spPr>
          <a:xfrm flipH="1">
            <a:off x="5903366" y="1389165"/>
            <a:ext cx="3386938" cy="327539"/>
          </a:xfrm>
          <a:prstGeom prst="accentBorderCallout2">
            <a:avLst>
              <a:gd name="adj1" fmla="val 45550"/>
              <a:gd name="adj2" fmla="val -2285"/>
              <a:gd name="adj3" fmla="val 45550"/>
              <a:gd name="adj4" fmla="val -13643"/>
              <a:gd name="adj5" fmla="val 126742"/>
              <a:gd name="adj6" fmla="val -19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학위청구 논문심사 일정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예정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): 12/12 ~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물결 12">
            <a:extLst>
              <a:ext uri="{FF2B5EF4-FFF2-40B4-BE49-F238E27FC236}">
                <a16:creationId xmlns:a16="http://schemas.microsoft.com/office/drawing/2014/main" id="{28A35455-1594-3389-60F8-EBF7D239A3F0}"/>
              </a:ext>
            </a:extLst>
          </p:cNvPr>
          <p:cNvSpPr/>
          <p:nvPr/>
        </p:nvSpPr>
        <p:spPr>
          <a:xfrm rot="-1500000">
            <a:off x="2194621" y="1480147"/>
            <a:ext cx="1231570" cy="767782"/>
          </a:xfrm>
          <a:prstGeom prst="wav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4186</TotalTime>
  <Words>691</Words>
  <Application>Microsoft Office PowerPoint</Application>
  <PresentationFormat>사용자 지정</PresentationFormat>
  <Paragraphs>122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Calibri</vt:lpstr>
      <vt:lpstr>KoPub돋움체 Medium</vt:lpstr>
      <vt:lpstr>Wingdings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Lee Kwang-yon</cp:lastModifiedBy>
  <cp:revision>227</cp:revision>
  <cp:lastPrinted>2021-11-23T08:08:07Z</cp:lastPrinted>
  <dcterms:created xsi:type="dcterms:W3CDTF">2021-11-09T05:01:52Z</dcterms:created>
  <dcterms:modified xsi:type="dcterms:W3CDTF">2022-09-08T02:24:58Z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