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901"/>
    <p:restoredTop sz="94994"/>
  </p:normalViewPr>
  <p:slideViewPr>
    <p:cSldViewPr>
      <p:cViewPr varScale="1">
        <p:scale>
          <a:sx n="72" d="100"/>
          <a:sy n="72" d="100"/>
        </p:scale>
        <p:origin x="750" y="90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3.png"  /><Relationship Id="rId2" Type="http://schemas.openxmlformats.org/officeDocument/2006/relationships/image" Target="../media/image17.png"  /><Relationship Id="rId3" Type="http://schemas.openxmlformats.org/officeDocument/2006/relationships/image" Target="../media/image5.png"  /><Relationship Id="rId4" Type="http://schemas.openxmlformats.org/officeDocument/2006/relationships/image" Target="../media/image4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810" y="3210181"/>
            <a:ext cx="14553630" cy="136943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8400">
                <a:solidFill>
                  <a:srgbClr val="3b7ddd"/>
                </a:solidFill>
                <a:latin typeface="NanumSquare ExtraBold"/>
                <a:cs typeface="NanumSquare ExtraBold"/>
              </a:rPr>
              <a:t>주류 추천 프로그램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 rot="0">
            <a:off x="1990476" y="7972346"/>
            <a:ext cx="16289065" cy="2493433"/>
            <a:chOff x="1990476" y="7972346"/>
            <a:chExt cx="16289065" cy="24934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90476" y="7972346"/>
              <a:ext cx="16289065" cy="2493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923810" y="2733988"/>
            <a:ext cx="3944374" cy="476190"/>
            <a:chOff x="1923810" y="2733988"/>
            <a:chExt cx="3944374" cy="4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923810" y="2733988"/>
              <a:ext cx="3944374" cy="476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67644" y="2780928"/>
            <a:ext cx="5074541" cy="39479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000">
                <a:solidFill>
                  <a:srgbClr val="ffffff"/>
                </a:solidFill>
                <a:latin typeface="NanumSquare ExtraBold"/>
                <a:cs typeface="NanumSquare ExtraBold"/>
              </a:rPr>
              <a:t>소프트웨어 공학 프로젝트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12016066" y="6247619"/>
            <a:ext cx="5900748" cy="1303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 lang="ko-KR" altLang="en-US"/>
            </a:pPr>
            <a:r>
              <a:rPr lang="en-US" sz="2000" b="1">
                <a:solidFill>
                  <a:srgbClr val="201a74"/>
                </a:solidFill>
                <a:latin typeface="NanumSquare"/>
                <a:cs typeface="NanumSquare"/>
              </a:rPr>
              <a:t>20193082 최대열(팀장)</a:t>
            </a:r>
            <a:endParaRPr lang="en-US" sz="2000" b="1">
              <a:solidFill>
                <a:srgbClr val="201a74"/>
              </a:solidFill>
              <a:latin typeface="NanumSquare"/>
              <a:cs typeface="NanumSquare"/>
            </a:endParaRPr>
          </a:p>
          <a:p>
            <a:pPr algn="ctr">
              <a:defRPr lang="ko-KR" altLang="en-US"/>
            </a:pPr>
            <a:r>
              <a:rPr lang="en-US" sz="2000" b="1">
                <a:solidFill>
                  <a:srgbClr val="201a74"/>
                </a:solidFill>
                <a:latin typeface="NanumSquare"/>
                <a:cs typeface="NanumSquare"/>
              </a:rPr>
              <a:t>20193041 이상수</a:t>
            </a:r>
            <a:endParaRPr lang="en-US" sz="2000" b="1">
              <a:solidFill>
                <a:srgbClr val="201a74"/>
              </a:solidFill>
              <a:latin typeface="NanumSquare"/>
              <a:cs typeface="NanumSquare"/>
            </a:endParaRPr>
          </a:p>
          <a:p>
            <a:pPr algn="ctr">
              <a:defRPr lang="ko-KR" altLang="en-US"/>
            </a:pPr>
            <a:r>
              <a:rPr lang="en-US" sz="2000" b="1">
                <a:solidFill>
                  <a:srgbClr val="201a74"/>
                </a:solidFill>
                <a:latin typeface="NanumSquare"/>
                <a:cs typeface="NanumSquare"/>
              </a:rPr>
              <a:t>20192161 황도균</a:t>
            </a:r>
            <a:endParaRPr lang="en-US" sz="2000" b="1">
              <a:solidFill>
                <a:srgbClr val="201a74"/>
              </a:solidFill>
              <a:latin typeface="NanumSquare"/>
              <a:cs typeface="NanumSquare"/>
            </a:endParaRPr>
          </a:p>
          <a:p>
            <a:pPr algn="ctr">
              <a:defRPr lang="ko-KR" altLang="en-US"/>
            </a:pPr>
            <a:r>
              <a:rPr lang="en-US" sz="2000" b="1">
                <a:solidFill>
                  <a:srgbClr val="201a74"/>
                </a:solidFill>
                <a:latin typeface="NanumSquare"/>
                <a:cs typeface="NanumSquare"/>
              </a:rPr>
              <a:t>20212913 황지윤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20154" y="9571333"/>
            <a:ext cx="53903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</a:t>
            </a:r>
          </a:p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</a:rPr>
              <a:t>10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82810" y="632210"/>
            <a:ext cx="7244783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주요 일정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61723" y="540002"/>
            <a:ext cx="918371" cy="8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331981" y="1521990"/>
            <a:ext cx="9119156" cy="1186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WBS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949802" y="1258737"/>
            <a:ext cx="13391570" cy="8579684"/>
            <a:chOff x="2949802" y="1258737"/>
            <a:chExt cx="13391570" cy="85796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9802" y="1258737"/>
              <a:ext cx="13391570" cy="85796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3945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팀 조직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03</a:t>
            </a:r>
            <a:endParaRPr lang="en-US"/>
          </a:p>
        </p:txBody>
      </p:sp>
      <p:grpSp>
        <p:nvGrpSpPr>
          <p:cNvPr id="1003" name="그룹 1003"/>
          <p:cNvGrpSpPr/>
          <p:nvPr/>
        </p:nvGrpSpPr>
        <p:grpSpPr>
          <a:xfrm rot="0">
            <a:off x="5204401" y="1917324"/>
            <a:ext cx="3054538" cy="3054538"/>
            <a:chOff x="5204401" y="1917324"/>
            <a:chExt cx="3054538" cy="30545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04401" y="1917324"/>
              <a:ext cx="3054538" cy="30545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5204401" y="5917045"/>
            <a:ext cx="3054538" cy="3054538"/>
            <a:chOff x="5204401" y="5917045"/>
            <a:chExt cx="3054538" cy="305453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04401" y="5917045"/>
              <a:ext cx="3054538" cy="305453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05591" y="6831330"/>
            <a:ext cx="2852168" cy="12249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팀원</a:t>
            </a:r>
            <a:endParaRPr lang="en-US" sz="3700">
              <a:solidFill>
                <a:srgbClr val="201a74"/>
              </a:solidFill>
              <a:latin typeface="NanumSquare ExtraBold"/>
              <a:cs typeface="NanumSquare ExtraBold"/>
            </a:endParaRPr>
          </a:p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황도균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5305591" y="2773680"/>
            <a:ext cx="2852168" cy="12249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팀장</a:t>
            </a:r>
            <a:endParaRPr lang="en-US" sz="3700">
              <a:solidFill>
                <a:srgbClr val="201a74"/>
              </a:solidFill>
              <a:latin typeface="NanumSquare ExtraBold"/>
              <a:cs typeface="NanumSquare ExtraBold"/>
            </a:endParaRPr>
          </a:p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최대열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 rot="0">
            <a:off x="10026776" y="1974146"/>
            <a:ext cx="3054538" cy="3054538"/>
            <a:chOff x="10026776" y="1974146"/>
            <a:chExt cx="3054538" cy="30545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026776" y="1974146"/>
              <a:ext cx="3054538" cy="305453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127972" y="2830830"/>
            <a:ext cx="2852168" cy="12249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팀원</a:t>
            </a:r>
            <a:endParaRPr lang="en-US" sz="3700">
              <a:solidFill>
                <a:srgbClr val="201a74"/>
              </a:solidFill>
              <a:latin typeface="NanumSquare ExtraBold"/>
              <a:cs typeface="NanumSquare ExtraBold"/>
            </a:endParaRPr>
          </a:p>
          <a:p>
            <a:pPr algn="ctr">
              <a:defRPr lang="ko-KR" altLang="en-US"/>
            </a:pPr>
            <a:r>
              <a:rPr lang="ko-KR" altLang="en-US" sz="3700">
                <a:solidFill>
                  <a:srgbClr val="201a74"/>
                </a:solidFill>
                <a:latin typeface="Nirmala UI Semilight"/>
                <a:ea typeface="Nirmala UI Semilight"/>
                <a:cs typeface="Nirmala UI Semilight"/>
              </a:rPr>
              <a:t>이</a:t>
            </a: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상수</a:t>
            </a:r>
            <a:endParaRPr lang="en-US" sz="3700">
              <a:solidFill>
                <a:srgbClr val="201a74"/>
              </a:solidFill>
              <a:latin typeface="NanumSquare ExtraBold"/>
              <a:cs typeface="NanumSquare ExtraBold"/>
            </a:endParaRPr>
          </a:p>
        </p:txBody>
      </p:sp>
      <p:grpSp>
        <p:nvGrpSpPr>
          <p:cNvPr id="1006" name="그룹 1006"/>
          <p:cNvGrpSpPr/>
          <p:nvPr/>
        </p:nvGrpSpPr>
        <p:grpSpPr>
          <a:xfrm rot="0">
            <a:off x="10026776" y="5973867"/>
            <a:ext cx="3054538" cy="3054538"/>
            <a:chOff x="10026776" y="5973867"/>
            <a:chExt cx="3054538" cy="30545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026776" y="5973867"/>
              <a:ext cx="3054538" cy="305453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127972" y="6831330"/>
            <a:ext cx="2852168" cy="12249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팀원</a:t>
            </a:r>
            <a:endParaRPr lang="en-US" sz="3700">
              <a:solidFill>
                <a:srgbClr val="201a74"/>
              </a:solidFill>
              <a:latin typeface="NanumSquare ExtraBold"/>
              <a:cs typeface="NanumSquare ExtraBold"/>
            </a:endParaRPr>
          </a:p>
          <a:p>
            <a:pPr algn="ctr">
              <a:defRPr lang="ko-KR" altLang="en-US"/>
            </a:pPr>
            <a:r>
              <a:rPr lang="en-US" sz="3700">
                <a:solidFill>
                  <a:srgbClr val="201a74"/>
                </a:solidFill>
                <a:latin typeface="NanumSquare ExtraBold"/>
                <a:cs typeface="NanumSquare ExtraBold"/>
              </a:rPr>
              <a:t>황지윤</a:t>
            </a:r>
            <a:endParaRPr lang="en-US"/>
          </a:p>
        </p:txBody>
      </p:sp>
      <p:grpSp>
        <p:nvGrpSpPr>
          <p:cNvPr id="1007" name="그룹 1007"/>
          <p:cNvGrpSpPr/>
          <p:nvPr/>
        </p:nvGrpSpPr>
        <p:grpSpPr>
          <a:xfrm rot="0">
            <a:off x="8256501" y="3411376"/>
            <a:ext cx="1772908" cy="43504"/>
            <a:chOff x="8256501" y="3411376"/>
            <a:chExt cx="1772908" cy="435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256501" y="3411376"/>
              <a:ext cx="1772908" cy="43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8195283" y="7472725"/>
            <a:ext cx="1832979" cy="43504"/>
            <a:chOff x="8195283" y="7472725"/>
            <a:chExt cx="1832979" cy="4350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195283" y="7472725"/>
              <a:ext cx="1832979" cy="4350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6259078" y="5422702"/>
            <a:ext cx="945183" cy="43504"/>
            <a:chOff x="6259078" y="5422702"/>
            <a:chExt cx="945183" cy="4350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6259078" y="5422702"/>
              <a:ext cx="945183" cy="435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 rot="0">
            <a:off x="11081453" y="5479523"/>
            <a:ext cx="945183" cy="43504"/>
            <a:chOff x="11081453" y="5479523"/>
            <a:chExt cx="945183" cy="4350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 rot="5400000">
              <a:off x="11081453" y="5479523"/>
              <a:ext cx="945183" cy="4350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73971" y="2421255"/>
            <a:ext cx="4285714" cy="5200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 lang="ko-KR" altLang="en-US"/>
            </a:pPr>
            <a:r>
              <a:rPr lang="en-US" sz="2800">
                <a:solidFill>
                  <a:srgbClr val="3b7ddd"/>
                </a:solidFill>
                <a:latin typeface="NanumSquare ExtraBold"/>
                <a:cs typeface="NanumSquare ExtraBold"/>
              </a:rPr>
              <a:t>▶ 민주적 팀 구성</a:t>
            </a:r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4500">
                <a:solidFill>
                  <a:srgbClr val="3b7ddd"/>
                </a:solidFill>
                <a:latin typeface="NanumSquare ExtraBold"/>
                <a:cs typeface="NanumSquare ExtraBold"/>
              </a:rPr>
              <a:t>팀 조직</a:t>
            </a:r>
            <a:endParaRPr lang="en-US"/>
          </a:p>
        </p:txBody>
      </p:sp>
      <p:sp>
        <p:nvSpPr>
          <p:cNvPr id="2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11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3945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팀 조직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03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4500">
                <a:solidFill>
                  <a:srgbClr val="3b7ddd"/>
                </a:solidFill>
                <a:latin typeface="NanumSquare ExtraBold"/>
                <a:cs typeface="NanumSquare ExtraBold"/>
              </a:rPr>
              <a:t>팀원 역할</a:t>
            </a:r>
            <a:endParaRPr 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2133600" y="3069212"/>
          <a:ext cx="13876655" cy="499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0"/>
                <a:gridCol w="4631055"/>
                <a:gridCol w="4622800"/>
              </a:tblGrid>
              <a:tr h="47408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개인 역할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공통 역할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2167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최대열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산출물 관리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코딩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/>
                      </a:pP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29933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이상수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7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코딩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115128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황도균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21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코딩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5128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황지윤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9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설계 및 구현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9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코딩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프로젝트 관리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</a:t>
            </a:r>
            <a:r>
              <a:rPr lang="ko-KR" alt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개발 계획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04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4500">
                <a:solidFill>
                  <a:srgbClr val="3b7ddd"/>
                </a:solidFill>
                <a:latin typeface="NanumSquare ExtraBold"/>
              </a:rPr>
              <a:t>개발 생명주기</a:t>
            </a:r>
            <a:endParaRPr lang="en-US"/>
          </a:p>
        </p:txBody>
      </p:sp>
      <p:sp>
        <p:nvSpPr>
          <p:cNvPr id="8" name="Object 9"/>
          <p:cNvSpPr txBox="1"/>
          <p:nvPr/>
        </p:nvSpPr>
        <p:spPr>
          <a:xfrm>
            <a:off x="1342867" y="2306820"/>
            <a:ext cx="1628932" cy="3868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폭포수 모델</a:t>
            </a:r>
            <a:endParaRPr lang="en-US"/>
          </a:p>
        </p:txBody>
      </p:sp>
      <p:graphicFrame>
        <p:nvGraphicFramePr>
          <p:cNvPr id="11" name="표 11"/>
          <p:cNvGraphicFramePr>
            <a:graphicFrameLocks noGrp="1"/>
          </p:cNvGraphicFramePr>
          <p:nvPr/>
        </p:nvGraphicFramePr>
        <p:xfrm>
          <a:off x="3200400" y="2473440"/>
          <a:ext cx="12649200" cy="668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640"/>
                <a:gridCol w="2823505"/>
                <a:gridCol w="7606055"/>
              </a:tblGrid>
              <a:tr h="38406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개발단계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관련요소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3176">
                <a:tc rowSpan="3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계획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079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태스크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팀 구성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 수준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WBS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소프트웨어 프로세스 결정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 일정 계획 수립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03176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계획서가 작성되어야 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248">
                <a:tc rowSpan="5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분석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553248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명세서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7079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태스크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고객의 요구사항 수집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고객의 요구사항 문서화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UseCase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 인터페이스 분석 및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테이블 분석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553248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시작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계획서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명세서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3248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설계서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</a:t>
            </a:r>
            <a:r>
              <a:rPr lang="ko-KR" alt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개발 계획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04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4500">
                <a:solidFill>
                  <a:srgbClr val="3b7ddd"/>
                </a:solidFill>
                <a:latin typeface="NanumSquare ExtraBold"/>
              </a:rPr>
              <a:t>개발 생명주기</a:t>
            </a:r>
            <a:endParaRPr lang="en-US"/>
          </a:p>
        </p:txBody>
      </p:sp>
      <p:sp>
        <p:nvSpPr>
          <p:cNvPr id="8" name="Object 9"/>
          <p:cNvSpPr txBox="1"/>
          <p:nvPr/>
        </p:nvSpPr>
        <p:spPr>
          <a:xfrm>
            <a:off x="1342867" y="2306820"/>
            <a:ext cx="1628932" cy="3868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폭포수 모델</a:t>
            </a:r>
            <a:endParaRPr lang="en-US"/>
          </a:p>
        </p:txBody>
      </p:sp>
      <p:graphicFrame>
        <p:nvGraphicFramePr>
          <p:cNvPr id="11" name="표 11"/>
          <p:cNvGraphicFramePr>
            <a:graphicFrameLocks noGrp="1"/>
          </p:cNvGraphicFramePr>
          <p:nvPr/>
        </p:nvGraphicFramePr>
        <p:xfrm>
          <a:off x="3200400" y="2473440"/>
          <a:ext cx="12420600" cy="727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27"/>
                <a:gridCol w="2772477"/>
                <a:gridCol w="7468596"/>
              </a:tblGrid>
              <a:tr h="44094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개발단계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관련요소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949">
                <a:tc rowSpan="5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계획서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명세서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94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프로젝트설계서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14992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태스크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 구조 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GUI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94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시작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명세서 작성되어야 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094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설계서가 작성되어야 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3673">
                <a:tc rowSpan="5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설계서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7367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주류 추천 프로그램의 소스 코드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992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태스크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소스 코드 작성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모듈 테스팅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단위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테스팅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 통합 테스팅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7367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시작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설계서가 작성되어야 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367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후 시스템 통합 테스트를 마침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</a:t>
            </a:r>
            <a:r>
              <a:rPr lang="ko-KR" alt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개발 계획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04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4500">
                <a:solidFill>
                  <a:srgbClr val="3b7ddd"/>
                </a:solidFill>
                <a:latin typeface="NanumSquare ExtraBold"/>
              </a:rPr>
              <a:t>개발 생명주기</a:t>
            </a:r>
            <a:endParaRPr lang="en-US"/>
          </a:p>
        </p:txBody>
      </p:sp>
      <p:sp>
        <p:nvSpPr>
          <p:cNvPr id="8" name="Object 9"/>
          <p:cNvSpPr txBox="1"/>
          <p:nvPr/>
        </p:nvSpPr>
        <p:spPr>
          <a:xfrm>
            <a:off x="1342867" y="2306820"/>
            <a:ext cx="1628932" cy="3868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폭포수 모델</a:t>
            </a:r>
            <a:endParaRPr lang="en-US"/>
          </a:p>
        </p:txBody>
      </p:sp>
      <p:graphicFrame>
        <p:nvGraphicFramePr>
          <p:cNvPr id="11" name="표 11"/>
          <p:cNvGraphicFramePr>
            <a:graphicFrameLocks noGrp="1"/>
          </p:cNvGraphicFramePr>
          <p:nvPr/>
        </p:nvGraphicFramePr>
        <p:xfrm>
          <a:off x="3200400" y="2473440"/>
          <a:ext cx="12421803" cy="726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527"/>
                <a:gridCol w="2773680"/>
                <a:gridCol w="7468596"/>
              </a:tblGrid>
              <a:tr h="44094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개발단계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관련요소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0949">
                <a:tc rowSpan="5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3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주류 추천 프로그램의 소스 코드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94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결과 보고서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14992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태스크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시나리오 작성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케이스 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기법 선정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프로그램 최종 테스트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4094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시작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 통합 테스트를 마침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4094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342900" indent="-34290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프로그램의 최종 테스트를 마친 후 테스트 결과 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보고서가 작성되어야 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3673">
                <a:tc rowSpan="5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유지보수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결과 보고서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7367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출력 산출물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최종 보고서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3074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수행 태스크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검토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프로그램 유지 보수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47367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시작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342900" indent="-342900" algn="ctr" latinLnBrk="1">
                        <a:buChar char="-"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테스트를 마친 후 테스트 결과 보고서가 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ctr" latinLnBrk="1">
                        <a:buNone/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작성되어야 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367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완료 기준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최종 보고서가 작성됨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rgbClr val="3b7ddd"/>
                </a:solidFill>
                <a:latin typeface="NanumSquare ExtraBold"/>
              </a:rPr>
              <a:t>개발 규모 산정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05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4500">
                <a:solidFill>
                  <a:srgbClr val="3b7ddd"/>
                </a:solidFill>
                <a:latin typeface="NanumSquare ExtraBold"/>
              </a:rPr>
              <a:t>비용 산정</a:t>
            </a:r>
            <a:endParaRPr lang="en-US"/>
          </a:p>
        </p:txBody>
      </p:sp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2352420" y="2510558"/>
          <a:ext cx="13592685" cy="670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560"/>
                <a:gridCol w="992505"/>
                <a:gridCol w="5183505"/>
                <a:gridCol w="1525905"/>
                <a:gridCol w="2135505"/>
                <a:gridCol w="2211705"/>
              </a:tblGrid>
              <a:tr h="471581">
                <a:tc gridSpan="3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기능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개수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평균 가중치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기능 점수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15900"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기능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ILF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회원 테이블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좋아요 테이블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주류 테이블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리뷰 테이블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평점 테이블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주류 조합 테이블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7.5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5178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EIF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전통주 테이블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5.4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5.4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1632064">
                <a:tc rowSpan="3"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트랜젝션 기능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EI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회원정보 등록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좋아요 등록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리뷰 등록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평점 등록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3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7832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EO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8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평점 조회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평점 계산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5.2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5.2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1075975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EQ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ko-KR" altLang="en-US" sz="9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좋아요 조회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주류정보 조회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주류조합 조회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리뷰 조회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3.9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19.5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16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rgbClr val="3b7ddd"/>
                </a:solidFill>
                <a:latin typeface="NanumSquare ExtraBold"/>
              </a:rPr>
              <a:t>개발 규모 산정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05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4500">
                <a:solidFill>
                  <a:srgbClr val="3b7ddd"/>
                </a:solidFill>
                <a:latin typeface="NanumSquare ExtraBold"/>
              </a:rPr>
              <a:t>비용 산정</a:t>
            </a:r>
            <a:endParaRPr lang="en-US"/>
          </a:p>
        </p:txBody>
      </p:sp>
      <p:graphicFrame>
        <p:nvGraphicFramePr>
          <p:cNvPr id="2" name="표 5"/>
          <p:cNvGraphicFramePr>
            <a:graphicFrameLocks noGrp="1"/>
          </p:cNvGraphicFramePr>
          <p:nvPr/>
        </p:nvGraphicFramePr>
        <p:xfrm>
          <a:off x="2514600" y="2476498"/>
          <a:ext cx="13258800" cy="6505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400"/>
                <a:gridCol w="6629400"/>
              </a:tblGrid>
              <a:tr h="5035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미조정 기능점수</a:t>
                      </a:r>
                      <a:r>
                        <a:rPr lang="en-US" altLang="ko-KR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기능점수의 합</a:t>
                      </a:r>
                      <a:r>
                        <a:rPr lang="en-US" altLang="ko-KR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2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123.1</a:t>
                      </a:r>
                      <a:endParaRPr lang="ko-KR" altLang="en-US" sz="2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3204"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보정 전 개발 원가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기능점수당 단가 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519,203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63,913,889.3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50359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보정 계수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06476"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규모 보정 계수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300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기능점수 미만인 경우 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0.65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적용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06476"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 유형 보정 계수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멀티미디어용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906476"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언어 보정 계수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언어 유형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C#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09354"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품질 및 특성 보정 계수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분산처리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(0) +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성능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(0) +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신뢰성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(1) + 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다중사이트</a:t>
                      </a: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(0)} * 0.025 + 1.0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1.025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/>
                      </a:pP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906476"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보정 후 개발 원가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63,913,889.3 * (0.65 * 1.3 * 1.2 * 1.025)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2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66,428,900.8</a:t>
                      </a:r>
                      <a:r>
                        <a:rPr lang="ko-KR" altLang="en-US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17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32210"/>
            <a:ext cx="7244783" cy="4001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2000">
                <a:solidFill>
                  <a:srgbClr val="3b7ddd"/>
                </a:solidFill>
                <a:latin typeface="NanumSquare ExtraBold"/>
              </a:rPr>
              <a:t>개발 규모 산정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05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4500">
                <a:solidFill>
                  <a:srgbClr val="3b7ddd"/>
                </a:solidFill>
                <a:latin typeface="NanumSquare ExtraBold"/>
              </a:rPr>
              <a:t>간트차트</a:t>
            </a:r>
            <a:endParaRPr lang="en-US"/>
          </a:p>
        </p:txBody>
      </p:sp>
      <p:sp>
        <p:nvSpPr>
          <p:cNvPr id="8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  <a:endParaRPr lang="en-US" sz="1600">
              <a:solidFill>
                <a:srgbClr val="3b7ddd"/>
              </a:solidFill>
              <a:latin typeface="NanumSquare ExtraBold"/>
              <a:cs typeface="NanumSquare ExtraBold"/>
            </a:endParaRP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18</a:t>
            </a:r>
            <a:endParaRPr lang="en-US"/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987951" y="2273925"/>
            <a:ext cx="14312098" cy="7239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8" name="Object 5"/>
          <p:cNvSpPr txBox="1"/>
          <p:nvPr/>
        </p:nvSpPr>
        <p:spPr>
          <a:xfrm>
            <a:off x="17420154" y="9571333"/>
            <a:ext cx="539038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</a:t>
            </a:r>
          </a:p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</a:rPr>
              <a:t>18</a:t>
            </a:r>
            <a:endParaRPr lang="en-US"/>
          </a:p>
        </p:txBody>
      </p:sp>
      <p:sp>
        <p:nvSpPr>
          <p:cNvPr id="1003" name="Object 13"/>
          <p:cNvSpPr txBox="1"/>
          <p:nvPr/>
        </p:nvSpPr>
        <p:spPr>
          <a:xfrm>
            <a:off x="5975563" y="4358670"/>
            <a:ext cx="6336874" cy="15696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9600" dirty="0">
                <a:solidFill>
                  <a:srgbClr val="3B7DDD"/>
                </a:solidFill>
                <a:latin typeface="NanumSquare ExtraBold"/>
              </a:rPr>
              <a:t>감사합니다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0562" y="0"/>
            <a:ext cx="16284590" cy="2724340"/>
            <a:chOff x="1000562" y="0"/>
            <a:chExt cx="16284590" cy="27243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62" y="0"/>
              <a:ext cx="16284590" cy="272434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17209" y="3374953"/>
            <a:ext cx="6351298" cy="1757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dirty="0">
                <a:solidFill>
                  <a:srgbClr val="201A74"/>
                </a:solidFill>
                <a:latin typeface="NanumSquare Light" pitchFamily="34" charset="0"/>
                <a:cs typeface="NanumSquare Light" pitchFamily="34" charset="0"/>
              </a:rPr>
              <a:t>목차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715428" y="5259475"/>
            <a:ext cx="3974657" cy="660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01. 프로젝트 개요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4282295" y="5970590"/>
            <a:ext cx="3269153" cy="1928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목적</a:t>
            </a:r>
          </a:p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정의</a:t>
            </a:r>
          </a:p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시장분석</a:t>
            </a:r>
          </a:p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프로젝트 산출물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7192356" y="5259475"/>
            <a:ext cx="4658359" cy="660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02. 프로젝트 주요 일정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7847305" y="5970590"/>
            <a:ext cx="3675932" cy="964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주요 일정</a:t>
            </a:r>
          </a:p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WBS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1385782" y="5259475"/>
            <a:ext cx="4605327" cy="660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03. 프로젝트 팀 조직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54952" y="5970590"/>
            <a:ext cx="3580124" cy="964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팀 조직 및 역할</a:t>
            </a:r>
          </a:p>
          <a:p>
            <a:endParaRPr lang="en-US" sz="1800" dirty="0">
              <a:solidFill>
                <a:srgbClr val="3B7DDD"/>
              </a:solidFill>
              <a:latin typeface="NanumSquareRoundOTF Bold" pitchFamily="34" charset="0"/>
              <a:cs typeface="NanumSquareRoundOTF Bold" pitchFamily="34" charset="0"/>
            </a:endParaRPr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7475628" y="9571352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73647" y="7695981"/>
            <a:ext cx="4605327" cy="660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04. 프로젝트 개발 계획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5904752" y="8407095"/>
            <a:ext cx="3580124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개발 생명주기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524901" y="7695981"/>
            <a:ext cx="4605327" cy="660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05. 개발 규모 산정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056000" y="8407095"/>
            <a:ext cx="3580124" cy="9642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비용 산정</a:t>
            </a:r>
          </a:p>
          <a:p>
            <a:r>
              <a:rPr lang="en-US" sz="1800" dirty="0">
                <a:solidFill>
                  <a:srgbClr val="3B7DDD"/>
                </a:solidFill>
                <a:latin typeface="NanumSquareRoundOTF Bold" pitchFamily="34" charset="0"/>
                <a:cs typeface="NanumSquareRoundOTF Bold" pitchFamily="34" charset="0"/>
              </a:rPr>
              <a:t>· 간트차트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42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31981" y="1521990"/>
            <a:ext cx="9119156" cy="1186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목적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7002560" y="4678087"/>
            <a:ext cx="2400191" cy="2400191"/>
            <a:chOff x="7002560" y="4678087"/>
            <a:chExt cx="2400191" cy="24001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560" y="4678087"/>
              <a:ext cx="2400191" cy="24001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8070" y="4678087"/>
            <a:ext cx="2432382" cy="2432382"/>
            <a:chOff x="1708070" y="4678087"/>
            <a:chExt cx="2432382" cy="24323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8070" y="4678087"/>
              <a:ext cx="2432382" cy="24323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88466" y="4841352"/>
            <a:ext cx="2241372" cy="2241372"/>
            <a:chOff x="9288466" y="4841352"/>
            <a:chExt cx="2241372" cy="22413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8466" y="4841352"/>
              <a:ext cx="2241372" cy="22413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130025" y="4678087"/>
            <a:ext cx="2438226" cy="2438226"/>
            <a:chOff x="14130025" y="4678087"/>
            <a:chExt cx="2438226" cy="243822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0025" y="4678087"/>
              <a:ext cx="2438226" cy="24382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54904" y="4873859"/>
            <a:ext cx="454886" cy="1995647"/>
            <a:chOff x="5354904" y="4873859"/>
            <a:chExt cx="454886" cy="199564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5354904" y="4873859"/>
              <a:ext cx="454886" cy="19956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416836" y="4880359"/>
            <a:ext cx="454886" cy="1995647"/>
            <a:chOff x="12416836" y="4880359"/>
            <a:chExt cx="454886" cy="19956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416836" y="4880359"/>
              <a:ext cx="454886" cy="1995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20" y="9571333"/>
            <a:ext cx="385714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04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28053"/>
            <a:ext cx="7244783" cy="38921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개요</a:t>
            </a:r>
            <a:endParaRPr lang="en-US"/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01</a:t>
            </a:r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45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정의</a:t>
            </a:r>
            <a:endParaRPr 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2743200" y="2366905"/>
          <a:ext cx="12184436" cy="744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899"/>
                <a:gridCol w="9822537"/>
              </a:tblGrid>
              <a:tr h="68843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8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NanumSquare ExtraBold"/>
                        </a:rPr>
                        <a:t>메인 화면</a:t>
                      </a:r>
                      <a:endParaRPr lang="ko-KR" altLang="en-US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342900" indent="-342900" algn="ctr" latinLnBrk="0">
                        <a:buChar char="-"/>
                        <a:defRPr lang="ko-KR" altLang="en-US"/>
                      </a:pPr>
                      <a:endParaRPr lang="en-US" altLang="ko-KR" sz="2000" b="1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marL="342900" indent="-342900" algn="ctr" latinLnBrk="0">
                        <a:buChar char="-"/>
                        <a:defRPr lang="ko-KR" altLang="en-US"/>
                      </a:pPr>
                      <a:r>
                        <a:rPr lang="ko-KR" altLang="en-US" sz="2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사용자가 관심 카테고리로 설정한 주류 중 무작위 추천</a:t>
                      </a:r>
                      <a:endParaRPr lang="ko-KR" altLang="en-US" sz="20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이용자 평점에 따른 주류 순위 표시</a:t>
                      </a:r>
                      <a:endParaRPr lang="ko-KR" altLang="en-US" sz="2000" b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89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8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NanumSquare ExtraBold"/>
                        </a:rPr>
                        <a:t>주류 검색</a:t>
                      </a:r>
                      <a:endParaRPr lang="ko-KR" altLang="en-US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0">
                        <a:defRPr lang="ko-KR" altLang="en-US"/>
                      </a:pPr>
                      <a:endParaRPr lang="en-US" altLang="ko-KR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lvl="0"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주류를 이름이나 카테고리로 검색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lvl="0"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좋아요를 눌러 주류 장식장에 장식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89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8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NanumSquare ExtraBold"/>
                        </a:rPr>
                        <a:t>주류 리뷰</a:t>
                      </a:r>
                      <a:endParaRPr lang="ko-KR" altLang="en-US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endParaRPr lang="en-US" altLang="ko-KR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사용자가 마신 주류에 대한 리뷰와 평점 작성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lvl="0"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이름이나 카테고리 검색으로 원하는 주류 리뷰 열람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89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8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NanumSquare ExtraBold"/>
                        </a:rPr>
                        <a:t>주류 조합</a:t>
                      </a:r>
                      <a:endParaRPr lang="ko-KR" altLang="en-US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endParaRPr lang="en-US" altLang="ko-KR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주류에 따라 조합할 수 있는 목록 표시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lvl="0"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재료 검색을 통한 조합법 열람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8779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NanumSquare ExtraBold"/>
                        </a:rPr>
                        <a:t>주류 장식장</a:t>
                      </a:r>
                      <a:endParaRPr lang="ko-KR" altLang="en-US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좋아요 표시한 주류를 장식장에서 한눈에 확인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9894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  <a:latin typeface="NanumSquare ExtraBold"/>
                        </a:rPr>
                        <a:t>계정 관리</a:t>
                      </a:r>
                      <a:endParaRPr lang="ko-KR" altLang="en-US" sz="2400" b="1">
                        <a:solidFill>
                          <a:schemeClr val="bg1"/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ctr" latinLnBrk="0">
                        <a:defRPr lang="ko-KR" altLang="en-US"/>
                      </a:pPr>
                      <a:endParaRPr lang="en-US" altLang="ko-K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  <a:p>
                      <a:pPr lvl="0" algn="ctr" latinLnBrk="0">
                        <a:defRPr lang="ko-KR" altLang="en-US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닉네임 설정</a:t>
                      </a: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패스워드 변경 등 사용자 계정 관리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lvl="0" algn="ctr" latinLnBrk="0">
                        <a:defRPr lang="ko-KR" altLang="en-US"/>
                      </a:pPr>
                      <a:r>
                        <a:rPr lang="en-US" altLang="ko-KR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anumSquare ExtraBold"/>
                          <a:ea typeface="+mn-ea"/>
                          <a:cs typeface="+mn-cs"/>
                        </a:rPr>
                        <a:t>사용자가 관심 있어 하는 카테고리 설정 가능</a:t>
                      </a:r>
                      <a:endParaRPr lang="ko-KR" altLang="en-US" sz="20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 lang="ko-KR" altLang="en-US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anumSquare ExtraBold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31981" y="1521990"/>
            <a:ext cx="9119156" cy="1186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시장분석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625122" y="540002"/>
            <a:ext cx="4161133" cy="9031332"/>
            <a:chOff x="12625122" y="540002"/>
            <a:chExt cx="4161133" cy="9031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25122" y="540002"/>
              <a:ext cx="4161133" cy="9031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04709" y="540002"/>
            <a:ext cx="4120413" cy="9031332"/>
            <a:chOff x="8504709" y="540002"/>
            <a:chExt cx="4120413" cy="9031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4709" y="540002"/>
              <a:ext cx="4120413" cy="90313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59486" y="3028977"/>
            <a:ext cx="4285714" cy="73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▶ 시시콜콜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-363884" y="3890512"/>
            <a:ext cx="9740217" cy="2020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양주, 와인, 맥주의 3종류 카테고리 중에서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숙취, 맛 취향, 최근 인기도를 고려하여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주류를 추천하는 서비스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59486" y="5786693"/>
            <a:ext cx="9737268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주류마다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평점과 리뷰 남기기</a:t>
            </a: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사용자의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취향을 반영해 주류를 추천</a:t>
            </a: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검색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탭을 활용해 처음 보는 주류 탐색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73970" y="2314639"/>
            <a:ext cx="4285714" cy="73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▶ 시핑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-449399" y="3176179"/>
            <a:ext cx="9740217" cy="2647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위스키, 와인, 전통주 세 가지 카테고리 중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이용자들이 남긴 테이스팅 노트를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열람하고 커뮤니티로 소통할 수 있는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서비스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173970" y="5571234"/>
            <a:ext cx="6065030" cy="2677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주류에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대한 짧은 후기와 상세 정보, 스타일을 열람, 작성</a:t>
            </a: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이용자들이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남긴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후기를</a:t>
            </a:r>
            <a:endParaRPr lang="en-US" sz="2800" dirty="0">
              <a:solidFill>
                <a:srgbClr val="595959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SNS 형식으로 쉽게 열람</a:t>
            </a: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각 주류의 소개 영상을 숏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플랫폼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형식으로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열람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91211" y="540002"/>
            <a:ext cx="4397278" cy="9031332"/>
            <a:chOff x="8191211" y="540002"/>
            <a:chExt cx="4397278" cy="9031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211" y="540002"/>
              <a:ext cx="4397278" cy="9031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84116" y="540002"/>
            <a:ext cx="4388583" cy="9031332"/>
            <a:chOff x="12684116" y="540002"/>
            <a:chExt cx="4388583" cy="9031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84116" y="540002"/>
              <a:ext cx="4388583" cy="90313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19" y="9571333"/>
            <a:ext cx="38571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07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73971" y="2314641"/>
            <a:ext cx="4285714" cy="739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▶ 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-449398" y="3176181"/>
            <a:ext cx="9740217" cy="2647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용도에 따른 다양한 카테고리로 주류를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탐색할 수 있고 자체 매거진과 커뮤니티를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통해 주류에 대한 정보를 탐색할 수 있는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서비스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282810" y="5516035"/>
            <a:ext cx="610859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술린이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, 캠핑, 혼술, 선물용 등 다양한 용도에 맞게 주류를 추천</a:t>
            </a: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가격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, 종류, 도수를 선택하여 검색</a:t>
            </a:r>
          </a:p>
          <a:p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- </a:t>
            </a:r>
            <a:r>
              <a:rPr lang="en-US" sz="2800" dirty="0" err="1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테이스팅</a:t>
            </a:r>
            <a:r>
              <a:rPr lang="en-US" sz="28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 노트의 선택 기능을 통해 간편하게 리뷰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182647" y="580434"/>
            <a:ext cx="4376260" cy="9009947"/>
            <a:chOff x="8182647" y="580434"/>
            <a:chExt cx="4376260" cy="90099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2647" y="580434"/>
              <a:ext cx="4376260" cy="90099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33154" y="581406"/>
            <a:ext cx="4374777" cy="8989927"/>
            <a:chOff x="12633154" y="581406"/>
            <a:chExt cx="4374777" cy="89899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3154" y="581406"/>
              <a:ext cx="4374777" cy="89899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33795" y="2312658"/>
            <a:ext cx="14751616" cy="7258675"/>
            <a:chOff x="1833795" y="2312658"/>
            <a:chExt cx="14751616" cy="72586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3795" y="2312658"/>
              <a:ext cx="14751616" cy="72586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475619" y="9571333"/>
            <a:ext cx="38571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08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76650" y="3471592"/>
            <a:ext cx="2803510" cy="2803510"/>
            <a:chOff x="2876650" y="3471592"/>
            <a:chExt cx="2803510" cy="28035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650" y="3471592"/>
              <a:ext cx="2803510" cy="28035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08386" y="3471592"/>
            <a:ext cx="2803510" cy="2803510"/>
            <a:chOff x="7608386" y="3471592"/>
            <a:chExt cx="2803510" cy="28035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8386" y="3471592"/>
              <a:ext cx="2803510" cy="28035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80261" y="3471592"/>
            <a:ext cx="2803510" cy="2803510"/>
            <a:chOff x="12680261" y="3471592"/>
            <a:chExt cx="2803510" cy="280351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80261" y="3471592"/>
              <a:ext cx="2803510" cy="280351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86178" y="4396293"/>
            <a:ext cx="18954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프로젝트 산출물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3330694" y="5384259"/>
            <a:ext cx="1895422" cy="45479"/>
            <a:chOff x="3330694" y="5384259"/>
            <a:chExt cx="1895422" cy="454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0694" y="5384259"/>
              <a:ext cx="1895422" cy="4547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010578" y="4396293"/>
            <a:ext cx="189542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요구 사항 명세서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062430" y="5429738"/>
            <a:ext cx="1895422" cy="45479"/>
            <a:chOff x="8062430" y="5429738"/>
            <a:chExt cx="1895422" cy="4547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62430" y="5429738"/>
              <a:ext cx="1895422" cy="4547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743550" y="4526206"/>
            <a:ext cx="2676931" cy="739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설계 사양서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134304" y="5142857"/>
            <a:ext cx="1895422" cy="45479"/>
            <a:chOff x="13134304" y="5142857"/>
            <a:chExt cx="1895422" cy="454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34304" y="5142857"/>
              <a:ext cx="1895422" cy="4547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82810" y="628053"/>
            <a:ext cx="7244783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개요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561722" y="540002"/>
            <a:ext cx="918371" cy="80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01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331981" y="1521990"/>
            <a:ext cx="9119156" cy="1186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dirty="0">
                <a:solidFill>
                  <a:srgbClr val="3B7DDD"/>
                </a:solidFill>
                <a:latin typeface="NanumSquare ExtraBold" pitchFamily="34" charset="0"/>
                <a:cs typeface="NanumSquare ExtraBold" pitchFamily="34" charset="0"/>
              </a:rPr>
              <a:t>프로젝트 산출물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5226116" y="5788342"/>
            <a:ext cx="2803510" cy="2803510"/>
            <a:chOff x="5226116" y="5788342"/>
            <a:chExt cx="2803510" cy="280351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6116" y="5788342"/>
              <a:ext cx="2803510" cy="280351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492958" y="6713044"/>
            <a:ext cx="235564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테스트 결과 보고서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5680160" y="7701010"/>
            <a:ext cx="1895422" cy="45479"/>
            <a:chOff x="5680160" y="7701010"/>
            <a:chExt cx="1895422" cy="4547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0160" y="7701010"/>
              <a:ext cx="1895422" cy="4547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80967" y="5788342"/>
            <a:ext cx="2803510" cy="2803510"/>
            <a:chOff x="10180967" y="5788342"/>
            <a:chExt cx="2803510" cy="280351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0967" y="5788342"/>
              <a:ext cx="2803510" cy="280351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0287000" y="6713044"/>
            <a:ext cx="262570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NanumSquare ExtraBold" pitchFamily="34" charset="0"/>
                <a:cs typeface="NanumSquare ExtraBold" pitchFamily="34" charset="0"/>
              </a:rPr>
              <a:t>프로젝트 최종 보고서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10635010" y="7701010"/>
            <a:ext cx="1895422" cy="45479"/>
            <a:chOff x="10635010" y="7701010"/>
            <a:chExt cx="1895422" cy="4547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5010" y="7701010"/>
              <a:ext cx="1895422" cy="45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67846" y="9325428"/>
            <a:ext cx="16284590" cy="1025987"/>
            <a:chOff x="867846" y="9325428"/>
            <a:chExt cx="16284590" cy="10259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67846" y="9325428"/>
              <a:ext cx="16284590" cy="1025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475620" y="9571333"/>
            <a:ext cx="385714" cy="5708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1600">
                <a:solidFill>
                  <a:srgbClr val="3b7ddd"/>
                </a:solidFill>
                <a:latin typeface="NanumSquare ExtraBold"/>
                <a:cs typeface="NanumSquare ExtraBold"/>
              </a:rPr>
              <a:t>09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17425628" y="9818012"/>
            <a:ext cx="357143" cy="28571"/>
            <a:chOff x="17425628" y="9818012"/>
            <a:chExt cx="357143" cy="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425628" y="9818012"/>
              <a:ext cx="357143" cy="285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82810" y="632210"/>
            <a:ext cx="7244783" cy="39458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2000">
                <a:solidFill>
                  <a:srgbClr val="3b7ddd"/>
                </a:solidFill>
                <a:latin typeface="NanumSquare ExtraBold"/>
                <a:cs typeface="NanumSquare ExtraBold"/>
              </a:rPr>
              <a:t>프로젝트 주요 일정</a:t>
            </a:r>
            <a:endParaRPr lang="en-US"/>
          </a:p>
        </p:txBody>
      </p:sp>
      <p:sp>
        <p:nvSpPr>
          <p:cNvPr id="13" name="Object 13"/>
          <p:cNvSpPr txBox="1"/>
          <p:nvPr/>
        </p:nvSpPr>
        <p:spPr>
          <a:xfrm>
            <a:off x="561723" y="540002"/>
            <a:ext cx="918370" cy="5439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3000">
                <a:solidFill>
                  <a:srgbClr val="3b7ddd"/>
                </a:solidFill>
                <a:latin typeface="NanumSquare ExtraBold"/>
                <a:cs typeface="NanumSquare ExtraBold"/>
              </a:rPr>
              <a:t>02</a:t>
            </a:r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1331981" y="1521990"/>
            <a:ext cx="9119156" cy="7716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en-US" sz="4500">
                <a:solidFill>
                  <a:srgbClr val="3b7ddd"/>
                </a:solidFill>
                <a:latin typeface="NanumSquare ExtraBold"/>
                <a:cs typeface="NanumSquare ExtraBold"/>
              </a:rPr>
              <a:t>주요 일정</a:t>
            </a:r>
            <a:endParaRPr lang="en-US"/>
          </a:p>
        </p:txBody>
      </p:sp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2971800" y="2555069"/>
          <a:ext cx="12882880" cy="5943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/>
                <a:gridCol w="4292600"/>
                <a:gridCol w="4297680"/>
              </a:tblGrid>
              <a:tr h="57862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주요 개발 활동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수행 일정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 b="1">
                          <a:solidFill>
                            <a:schemeClr val="bg1"/>
                          </a:solidFill>
                        </a:rPr>
                        <a:t>주요 산출물</a:t>
                      </a:r>
                      <a:endParaRPr lang="ko-KR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73304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착수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2023.03.23. ~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2023.03.28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925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2023.03.29. ~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2023.04.11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계획서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69966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분석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2023.04.12. ~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2023.04.25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요구사항 명세서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3682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설계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2023.04.27. ~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2023.05.16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 설계 사양서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 설계 사양서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  <a:tr h="99666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0">
                        <a:defRPr lang="ko-KR" altLang="en-US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2023.05.17. ~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0">
                        <a:defRPr lang="ko-KR" altLang="en-US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2023.06.06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소스코드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endParaRPr lang="en-US" altLang="ko-KR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테스트 결과 보고서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8909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종료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2023.06.07. ~ 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 defTabSz="90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24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2023.06.12</a:t>
                      </a:r>
                      <a:endParaRPr lang="en-US" altLang="ko-KR" sz="240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프로젝트 최종 보고서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40" marR="9144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341</ep:Words>
  <ep:PresentationFormat>사용자 지정</ep:PresentationFormat>
  <ep:Paragraphs>139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2023-04-07T02:05:59.000</dcterms:created>
  <dc:creator>officegen</dc:creator>
  <cp:lastModifiedBy>loobu</cp:lastModifiedBy>
  <dcterms:modified xsi:type="dcterms:W3CDTF">2023-04-08T12:06:23.354</dcterms:modified>
  <cp:revision>12</cp:revision>
  <dc:title>PowerPoint 프레젠테이션</dc:title>
</cp:coreProperties>
</file>